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Raleway"/>
      <p:regular r:id="rId31"/>
      <p:bold r:id="rId32"/>
      <p:italic r:id="rId33"/>
      <p:boldItalic r:id="rId34"/>
    </p:embeddedFont>
    <p:embeddedFont>
      <p:font typeface="Caveat"/>
      <p:regular r:id="rId35"/>
      <p:bold r:id="rId36"/>
    </p:embeddedFon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aleway-italic.fntdata"/><Relationship Id="rId10" Type="http://schemas.openxmlformats.org/officeDocument/2006/relationships/slide" Target="slides/slide5.xml"/><Relationship Id="rId32" Type="http://schemas.openxmlformats.org/officeDocument/2006/relationships/font" Target="fonts/Raleway-bold.fntdata"/><Relationship Id="rId13" Type="http://schemas.openxmlformats.org/officeDocument/2006/relationships/slide" Target="slides/slide8.xml"/><Relationship Id="rId35" Type="http://schemas.openxmlformats.org/officeDocument/2006/relationships/font" Target="fonts/Caveat-regular.fntdata"/><Relationship Id="rId12" Type="http://schemas.openxmlformats.org/officeDocument/2006/relationships/slide" Target="slides/slide7.xml"/><Relationship Id="rId34" Type="http://schemas.openxmlformats.org/officeDocument/2006/relationships/font" Target="fonts/Raleway-boldItalic.fntdata"/><Relationship Id="rId15" Type="http://schemas.openxmlformats.org/officeDocument/2006/relationships/slide" Target="slides/slide10.xml"/><Relationship Id="rId37" Type="http://schemas.openxmlformats.org/officeDocument/2006/relationships/font" Target="fonts/Lato-regular.fntdata"/><Relationship Id="rId14" Type="http://schemas.openxmlformats.org/officeDocument/2006/relationships/slide" Target="slides/slide9.xml"/><Relationship Id="rId36" Type="http://schemas.openxmlformats.org/officeDocument/2006/relationships/font" Target="fonts/Caveat-bold.fntdata"/><Relationship Id="rId17" Type="http://schemas.openxmlformats.org/officeDocument/2006/relationships/slide" Target="slides/slide12.xml"/><Relationship Id="rId39" Type="http://schemas.openxmlformats.org/officeDocument/2006/relationships/font" Target="fonts/Lato-italic.fntdata"/><Relationship Id="rId16" Type="http://schemas.openxmlformats.org/officeDocument/2006/relationships/slide" Target="slides/slide11.xml"/><Relationship Id="rId38" Type="http://schemas.openxmlformats.org/officeDocument/2006/relationships/font" Target="fonts/La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193b26f5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93b26f5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Present Names… decided to go with sticky notes because this week we learned out the power of sticky notes!</a:t>
            </a:r>
            <a:endParaRPr sz="25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42f1a2f176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42f1a2f176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WHO: </a:t>
            </a:r>
            <a:r>
              <a:rPr lang="en" sz="2000"/>
              <a:t>Millennial</a:t>
            </a:r>
            <a:r>
              <a:rPr lang="en" sz="2000"/>
              <a:t> working at a mid-size tech company in SF</a:t>
            </a:r>
            <a:endParaRPr sz="2000"/>
          </a:p>
          <a:p>
            <a:pPr indent="0" lvl="0" marL="0" rtl="0" algn="l">
              <a:spcBef>
                <a:spcPts val="0"/>
              </a:spcBef>
              <a:spcAft>
                <a:spcPts val="0"/>
              </a:spcAft>
              <a:buNone/>
            </a:pPr>
            <a:r>
              <a:rPr lang="en" sz="2000"/>
              <a:t>HOW: Reached out to him since he was a coworker this summer of one of my teammates</a:t>
            </a:r>
            <a:endParaRPr sz="2000"/>
          </a:p>
          <a:p>
            <a:pPr indent="0" lvl="0" marL="0" rtl="0" algn="l">
              <a:spcBef>
                <a:spcPts val="0"/>
              </a:spcBef>
              <a:spcAft>
                <a:spcPts val="0"/>
              </a:spcAft>
              <a:buNone/>
            </a:pPr>
            <a:r>
              <a:rPr lang="en" sz="2000"/>
              <a:t>WHERE: At his office . </a:t>
            </a:r>
            <a:r>
              <a:rPr lang="en" sz="2000">
                <a:solidFill>
                  <a:schemeClr val="dk2"/>
                </a:solidFill>
              </a:rPr>
              <a:t>In person over coffee before the start of his work day; interview was recorded as well.</a:t>
            </a:r>
            <a:endParaRPr sz="2000"/>
          </a:p>
          <a:p>
            <a:pPr indent="0" lvl="0" marL="0" rtl="0" algn="l">
              <a:spcBef>
                <a:spcPts val="0"/>
              </a:spcBef>
              <a:spcAft>
                <a:spcPts val="0"/>
              </a:spcAft>
              <a:buNone/>
            </a:pPr>
            <a:r>
              <a:rPr lang="en" sz="2000"/>
              <a:t>WHY: His company offers unlimited paid time off/vacation days, so he is able to travel as much as he wants.</a:t>
            </a:r>
            <a:endParaRPr sz="2000"/>
          </a:p>
          <a:p>
            <a:pPr indent="0" lvl="0" marL="0" rtl="0" algn="l">
              <a:spcBef>
                <a:spcPts val="0"/>
              </a:spcBef>
              <a:spcAft>
                <a:spcPts val="0"/>
              </a:spcAft>
              <a:buNone/>
            </a:pPr>
            <a:r>
              <a:t/>
            </a:r>
            <a:endParaRPr sz="2000"/>
          </a:p>
          <a:p>
            <a:pPr indent="0" lvl="0" marL="0" rtl="0" algn="l">
              <a:spcBef>
                <a:spcPts val="0"/>
              </a:spcBef>
              <a:spcAft>
                <a:spcPts val="0"/>
              </a:spcAft>
              <a:buClr>
                <a:schemeClr val="dk2"/>
              </a:buClr>
              <a:buSzPts val="1100"/>
              <a:buFont typeface="Arial"/>
              <a:buNone/>
            </a:pPr>
            <a:r>
              <a:t/>
            </a:r>
            <a:endParaRPr sz="2000"/>
          </a:p>
          <a:p>
            <a:pPr indent="0" lvl="0" marL="0" rtl="0" algn="l">
              <a:spcBef>
                <a:spcPts val="0"/>
              </a:spcBef>
              <a:spcAft>
                <a:spcPts val="0"/>
              </a:spcAft>
              <a:buNone/>
            </a:pPr>
            <a:r>
              <a:t/>
            </a:r>
            <a:endParaRPr sz="2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42f1a2f17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42f1a2f17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WHO: Kylan Sakata, Junior at Stanford University, majoring in Computer Science, from Hilo, Hawaii</a:t>
            </a:r>
            <a:endParaRPr sz="2000"/>
          </a:p>
          <a:p>
            <a:pPr indent="0" lvl="0" marL="0" rtl="0" algn="l">
              <a:spcBef>
                <a:spcPts val="0"/>
              </a:spcBef>
              <a:spcAft>
                <a:spcPts val="0"/>
              </a:spcAft>
              <a:buNone/>
            </a:pPr>
            <a:r>
              <a:rPr lang="en" sz="2000"/>
              <a:t>HOW : He’s a friend of one of our teammates, so we just texted. </a:t>
            </a:r>
            <a:endParaRPr sz="2000"/>
          </a:p>
          <a:p>
            <a:pPr indent="0" lvl="0" marL="0" rtl="0" algn="l">
              <a:spcBef>
                <a:spcPts val="0"/>
              </a:spcBef>
              <a:spcAft>
                <a:spcPts val="0"/>
              </a:spcAft>
              <a:buNone/>
            </a:pPr>
            <a:r>
              <a:rPr lang="en" sz="2000"/>
              <a:t>WHERE: Outside his dorm on one of the benches during the afternoon. In person, in a place that he’s familiar with, used phone to record interview as well</a:t>
            </a:r>
            <a:endParaRPr sz="2000"/>
          </a:p>
          <a:p>
            <a:pPr indent="0" lvl="0" marL="0" rtl="0" algn="l">
              <a:spcBef>
                <a:spcPts val="0"/>
              </a:spcBef>
              <a:spcAft>
                <a:spcPts val="0"/>
              </a:spcAft>
              <a:buNone/>
            </a:pPr>
            <a:r>
              <a:rPr lang="en" sz="2000"/>
              <a:t>WHY: Kylan has mentioned to me before that he seriously dislikes traveling. As someone who is from Hawaii, to go anywhere in the </a:t>
            </a:r>
            <a:r>
              <a:rPr lang="en" sz="2000"/>
              <a:t>contiguous</a:t>
            </a:r>
            <a:r>
              <a:rPr lang="en" sz="2000"/>
              <a:t> United States, he has to do so a lot.</a:t>
            </a:r>
            <a:endParaRPr sz="2000"/>
          </a:p>
          <a:p>
            <a:pPr indent="0" lvl="0" marL="0" rtl="0" algn="l">
              <a:spcBef>
                <a:spcPts val="0"/>
              </a:spcBef>
              <a:spcAft>
                <a:spcPts val="0"/>
              </a:spcAft>
              <a:buNone/>
            </a:pPr>
            <a:r>
              <a:t/>
            </a:r>
            <a:endParaRPr sz="2000"/>
          </a:p>
          <a:p>
            <a:pPr indent="0" lvl="0" marL="0" rtl="0" algn="l">
              <a:spcBef>
                <a:spcPts val="0"/>
              </a:spcBef>
              <a:spcAft>
                <a:spcPts val="0"/>
              </a:spcAft>
              <a:buClr>
                <a:schemeClr val="dk2"/>
              </a:buClr>
              <a:buSzPts val="1100"/>
              <a:buFont typeface="Arial"/>
              <a:buNone/>
            </a:pPr>
            <a:r>
              <a:t/>
            </a:r>
            <a:endParaRPr sz="2000"/>
          </a:p>
          <a:p>
            <a:pPr indent="0" lvl="0" marL="0" rtl="0" algn="l">
              <a:spcBef>
                <a:spcPts val="0"/>
              </a:spcBef>
              <a:spcAft>
                <a:spcPts val="0"/>
              </a:spcAft>
              <a:buClr>
                <a:srgbClr val="000000"/>
              </a:buClr>
              <a:buSzPts val="1100"/>
              <a:buFont typeface="Arial"/>
              <a:buNone/>
            </a:pPr>
            <a:r>
              <a:t/>
            </a:r>
            <a:endParaRPr sz="2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42f1a2f176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2f1a2f176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lang="en">
                <a:solidFill>
                  <a:schemeClr val="dk2"/>
                </a:solidFill>
              </a:rPr>
              <a:t>Min 4:30 by the time you get here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437d3b19c8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437d3b19c8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We </a:t>
            </a:r>
            <a:r>
              <a:rPr b="1" lang="en" sz="2000"/>
              <a:t>listened</a:t>
            </a:r>
            <a:r>
              <a:rPr lang="en" sz="2000"/>
              <a:t> to those that had interviewed the speaker and simultaneously </a:t>
            </a:r>
            <a:r>
              <a:rPr b="1" lang="en" sz="2000"/>
              <a:t>developed the mind map</a:t>
            </a:r>
            <a:r>
              <a:rPr lang="en" sz="2000"/>
              <a:t>. </a:t>
            </a:r>
            <a:endParaRPr sz="2000"/>
          </a:p>
          <a:p>
            <a:pPr indent="-355600" lvl="0" marL="457200" rtl="0" algn="l">
              <a:spcBef>
                <a:spcPts val="0"/>
              </a:spcBef>
              <a:spcAft>
                <a:spcPts val="0"/>
              </a:spcAft>
              <a:buSzPts val="2000"/>
              <a:buChar char="-"/>
            </a:pPr>
            <a:r>
              <a:rPr lang="en" sz="2000"/>
              <a:t>As you can see the mind </a:t>
            </a:r>
            <a:r>
              <a:rPr b="1" lang="en" sz="2000"/>
              <a:t>map is filled out color by color</a:t>
            </a:r>
            <a:r>
              <a:rPr lang="en" sz="2000"/>
              <a:t>. First Gary, then Greg, then Maria, and so on</a:t>
            </a:r>
            <a:endParaRPr sz="2000"/>
          </a:p>
          <a:p>
            <a:pPr indent="-355600" lvl="0" marL="457200" rtl="0" algn="l">
              <a:spcBef>
                <a:spcPts val="0"/>
              </a:spcBef>
              <a:spcAft>
                <a:spcPts val="0"/>
              </a:spcAft>
              <a:buSzPts val="2000"/>
              <a:buChar char="-"/>
            </a:pPr>
            <a:r>
              <a:rPr lang="en" sz="2000"/>
              <a:t>During this session, we were very </a:t>
            </a:r>
            <a:r>
              <a:rPr b="1" lang="en" sz="2000"/>
              <a:t>cognizant</a:t>
            </a:r>
            <a:r>
              <a:rPr lang="en" sz="2000"/>
              <a:t> of making sure that our </a:t>
            </a:r>
            <a:r>
              <a:rPr b="1" lang="en" sz="2000"/>
              <a:t>ideas built off each others</a:t>
            </a:r>
            <a:r>
              <a:rPr lang="en" sz="2000"/>
              <a:t>, to ensure that the flow of our work wouldn’t be </a:t>
            </a:r>
            <a:r>
              <a:rPr lang="en" sz="2000"/>
              <a:t>interrupted</a:t>
            </a:r>
            <a:r>
              <a:rPr lang="en" sz="2000"/>
              <a:t> and that we would get good quality ideas and participation from all of our teammates.</a:t>
            </a:r>
            <a:endParaRPr sz="2000"/>
          </a:p>
          <a:p>
            <a:pPr indent="0" lvl="0" marL="0" rtl="0" algn="l">
              <a:spcBef>
                <a:spcPts val="0"/>
              </a:spcBef>
              <a:spcAft>
                <a:spcPts val="0"/>
              </a:spcAft>
              <a:buNone/>
            </a:pPr>
            <a:r>
              <a:t/>
            </a:r>
            <a:endParaRPr sz="2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Google Shape;641;g437d3b19c8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437d3b19c8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437d3b19c8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437d3b19c8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42f1a2f176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42f1a2f176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People don’t like the </a:t>
            </a:r>
            <a:r>
              <a:rPr b="1" lang="en" sz="2000"/>
              <a:t>commute aspect</a:t>
            </a:r>
            <a:r>
              <a:rPr lang="en" sz="2000"/>
              <a:t> of travel</a:t>
            </a:r>
            <a:endParaRPr sz="2000"/>
          </a:p>
          <a:p>
            <a:pPr indent="-355600" lvl="0" marL="457200" rtl="0" algn="l">
              <a:spcBef>
                <a:spcPts val="0"/>
              </a:spcBef>
              <a:spcAft>
                <a:spcPts val="0"/>
              </a:spcAft>
              <a:buSzPts val="2000"/>
              <a:buChar char="-"/>
            </a:pPr>
            <a:r>
              <a:rPr b="1" lang="en" sz="2000"/>
              <a:t>Feelings, culture, people, food</a:t>
            </a:r>
            <a:r>
              <a:rPr lang="en" sz="2000"/>
              <a:t> all important aspects of travel experience</a:t>
            </a:r>
            <a:endParaRPr sz="2000"/>
          </a:p>
          <a:p>
            <a:pPr indent="-355600" lvl="0" marL="457200" rtl="0" algn="l">
              <a:spcBef>
                <a:spcPts val="0"/>
              </a:spcBef>
              <a:spcAft>
                <a:spcPts val="0"/>
              </a:spcAft>
              <a:buSzPts val="2000"/>
              <a:buChar char="-"/>
            </a:pPr>
            <a:r>
              <a:rPr lang="en" sz="2000"/>
              <a:t>With the new technology, people seem to be in a </a:t>
            </a:r>
            <a:r>
              <a:rPr b="1" lang="en" sz="2000"/>
              <a:t>much greater rush to travel quickly</a:t>
            </a:r>
            <a:r>
              <a:rPr lang="en" sz="2000"/>
              <a:t>. Technology has sped everything up. </a:t>
            </a:r>
            <a:endParaRPr sz="2000"/>
          </a:p>
          <a:p>
            <a:pPr indent="-355600" lvl="0" marL="457200" rtl="0" algn="l">
              <a:spcBef>
                <a:spcPts val="0"/>
              </a:spcBef>
              <a:spcAft>
                <a:spcPts val="0"/>
              </a:spcAft>
              <a:buSzPts val="2000"/>
              <a:buChar char="-"/>
            </a:pPr>
            <a:r>
              <a:rPr lang="en" sz="2000"/>
              <a:t>The </a:t>
            </a:r>
            <a:r>
              <a:rPr b="1" lang="en" sz="2000"/>
              <a:t>expensiveness</a:t>
            </a:r>
            <a:r>
              <a:rPr lang="en" sz="2000"/>
              <a:t> of travel makes traveling to new locations be a </a:t>
            </a:r>
            <a:r>
              <a:rPr b="1" lang="en" sz="2000"/>
              <a:t>luxury</a:t>
            </a:r>
            <a:r>
              <a:rPr lang="en" sz="2000"/>
              <a:t>. </a:t>
            </a:r>
            <a:endParaRPr sz="2000"/>
          </a:p>
          <a:p>
            <a:pPr indent="-355600" lvl="0" marL="457200" rtl="0" algn="l">
              <a:spcBef>
                <a:spcPts val="0"/>
              </a:spcBef>
              <a:spcAft>
                <a:spcPts val="0"/>
              </a:spcAft>
              <a:buSzPts val="2000"/>
              <a:buChar char="-"/>
            </a:pPr>
            <a:r>
              <a:rPr lang="en" sz="2000"/>
              <a:t>Language differences is a huge issue</a:t>
            </a:r>
            <a:endParaRPr sz="2000"/>
          </a:p>
          <a:p>
            <a:pPr indent="-355600" lvl="0" marL="457200" rtl="0" algn="l">
              <a:spcBef>
                <a:spcPts val="0"/>
              </a:spcBef>
              <a:spcAft>
                <a:spcPts val="0"/>
              </a:spcAft>
              <a:buSzPts val="2000"/>
              <a:buChar char="-"/>
            </a:pPr>
            <a:r>
              <a:rPr lang="en" sz="2000"/>
              <a:t>People are looking for the </a:t>
            </a:r>
            <a:r>
              <a:rPr b="1" lang="en" sz="2000"/>
              <a:t>genuine experience</a:t>
            </a:r>
            <a:endParaRPr sz="2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g437d3b19c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437d3b19c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g42f1a2f176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42f1a2f176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Interesting to notice physical cues when talking to our interviewees. </a:t>
            </a:r>
            <a:endParaRPr sz="2000"/>
          </a:p>
          <a:p>
            <a:pPr indent="-355600" lvl="0" marL="457200" rtl="0" algn="l">
              <a:spcBef>
                <a:spcPts val="0"/>
              </a:spcBef>
              <a:spcAft>
                <a:spcPts val="0"/>
              </a:spcAft>
              <a:buSzPts val="2000"/>
              <a:buChar char="-"/>
            </a:pPr>
            <a:r>
              <a:rPr lang="en" sz="2000"/>
              <a:t>Noticed what made them uncomfortable</a:t>
            </a:r>
            <a:endParaRPr sz="2000"/>
          </a:p>
          <a:p>
            <a:pPr indent="-355600" lvl="0" marL="457200" rtl="0" algn="l">
              <a:spcBef>
                <a:spcPts val="0"/>
              </a:spcBef>
              <a:spcAft>
                <a:spcPts val="0"/>
              </a:spcAft>
              <a:buSzPts val="2000"/>
              <a:buChar char="-"/>
            </a:pPr>
            <a:r>
              <a:rPr lang="en" sz="2000"/>
              <a:t>Noticed what got them fired up</a:t>
            </a:r>
            <a:endParaRPr sz="2000"/>
          </a:p>
          <a:p>
            <a:pPr indent="-355600" lvl="0" marL="457200" rtl="0" algn="l">
              <a:spcBef>
                <a:spcPts val="0"/>
              </a:spcBef>
              <a:spcAft>
                <a:spcPts val="0"/>
              </a:spcAft>
              <a:buSzPts val="2000"/>
              <a:buChar char="-"/>
            </a:pPr>
            <a:r>
              <a:rPr lang="en" sz="2000"/>
              <a:t>Noticed what got them excited </a:t>
            </a:r>
            <a:endParaRPr sz="2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g437d3b19c8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437d3b19c8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13c95719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3c95719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Char char="-"/>
            </a:pPr>
            <a:r>
              <a:rPr lang="en" sz="2500"/>
              <a:t>We wanted to focus on physical traveling and let our need finding narrow down or domain of interest even further</a:t>
            </a:r>
            <a:endParaRPr sz="2500"/>
          </a:p>
          <a:p>
            <a:pPr indent="-387350" lvl="0" marL="457200" rtl="0" algn="l">
              <a:spcBef>
                <a:spcPts val="0"/>
              </a:spcBef>
              <a:spcAft>
                <a:spcPts val="0"/>
              </a:spcAft>
              <a:buSzPts val="2500"/>
              <a:buChar char="-"/>
            </a:pPr>
            <a:r>
              <a:rPr lang="en" sz="2500"/>
              <a:t>Noticed most of the experiences our initial </a:t>
            </a:r>
            <a:r>
              <a:rPr lang="en" sz="2500"/>
              <a:t>interviewees</a:t>
            </a:r>
            <a:r>
              <a:rPr lang="en" sz="2500"/>
              <a:t> would share would revolve around traveling to NEW places, learning about NEW cultures and the feelings that they experienced as a result of that</a:t>
            </a:r>
            <a:endParaRPr sz="2500"/>
          </a:p>
          <a:p>
            <a:pPr indent="-387350" lvl="0" marL="457200" rtl="0" algn="l">
              <a:spcBef>
                <a:spcPts val="0"/>
              </a:spcBef>
              <a:spcAft>
                <a:spcPts val="0"/>
              </a:spcAft>
              <a:buSzPts val="2500"/>
              <a:buChar char="-"/>
            </a:pPr>
            <a:r>
              <a:rPr lang="en" sz="2500"/>
              <a:t>Decided to explore this topic and begin doing our other interviews by basing ourselves off of this domain of interest.</a:t>
            </a:r>
            <a:endParaRPr sz="2500"/>
          </a:p>
          <a:p>
            <a:pPr indent="0" lvl="0" marL="0" rtl="0" algn="l">
              <a:spcBef>
                <a:spcPts val="0"/>
              </a:spcBef>
              <a:spcAft>
                <a:spcPts val="0"/>
              </a:spcAft>
              <a:buNone/>
            </a:pPr>
            <a:r>
              <a:t/>
            </a:r>
            <a:endParaRPr sz="25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1" name="Shape 901"/>
        <p:cNvGrpSpPr/>
        <p:nvPr/>
      </p:nvGrpSpPr>
      <p:grpSpPr>
        <a:xfrm>
          <a:off x="0" y="0"/>
          <a:ext cx="0" cy="0"/>
          <a:chOff x="0" y="0"/>
          <a:chExt cx="0" cy="0"/>
        </a:xfrm>
      </p:grpSpPr>
      <p:sp>
        <p:nvSpPr>
          <p:cNvPr id="902" name="Google Shape;902;g42f1a2f176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42f1a2f176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Many people mentioned </a:t>
            </a:r>
            <a:r>
              <a:rPr b="1" lang="en" sz="2000"/>
              <a:t>safety</a:t>
            </a:r>
            <a:r>
              <a:rPr lang="en" sz="2000"/>
              <a:t> and that they like to know the places they are going and activities they are doing are safe</a:t>
            </a:r>
            <a:endParaRPr sz="2000"/>
          </a:p>
          <a:p>
            <a:pPr indent="-355600" lvl="0" marL="457200" rtl="0" algn="l">
              <a:spcBef>
                <a:spcPts val="0"/>
              </a:spcBef>
              <a:spcAft>
                <a:spcPts val="0"/>
              </a:spcAft>
              <a:buSzPts val="2000"/>
              <a:buChar char="-"/>
            </a:pPr>
            <a:r>
              <a:rPr lang="en" sz="2000"/>
              <a:t>Big </a:t>
            </a:r>
            <a:r>
              <a:rPr lang="en" sz="2000"/>
              <a:t>difference</a:t>
            </a:r>
            <a:r>
              <a:rPr lang="en" sz="2000"/>
              <a:t> between </a:t>
            </a:r>
            <a:r>
              <a:rPr b="1" lang="en" sz="2000"/>
              <a:t>work and leisure travel</a:t>
            </a:r>
            <a:r>
              <a:rPr lang="en" sz="2000"/>
              <a:t>: work travel is very stressful and busy and feels like you never have time to catch your breath, whereas leisure travel is more relaxing and there is an excitement to it</a:t>
            </a:r>
            <a:endParaRPr sz="2000"/>
          </a:p>
          <a:p>
            <a:pPr indent="-355600" lvl="0" marL="457200" rtl="0" algn="l">
              <a:spcBef>
                <a:spcPts val="0"/>
              </a:spcBef>
              <a:spcAft>
                <a:spcPts val="0"/>
              </a:spcAft>
              <a:buSzPts val="2000"/>
              <a:buChar char="-"/>
            </a:pPr>
            <a:r>
              <a:rPr lang="en" sz="2000"/>
              <a:t>As someone who always places her family first, Claudia considers all her trips to be family trips. Spending money on trips is only valuable if she can do it with her family. </a:t>
            </a:r>
            <a:endParaRPr sz="2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Google Shape;915;g437d3b19c8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437d3b19c8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9" name="Shape 959"/>
        <p:cNvGrpSpPr/>
        <p:nvPr/>
      </p:nvGrpSpPr>
      <p:grpSpPr>
        <a:xfrm>
          <a:off x="0" y="0"/>
          <a:ext cx="0" cy="0"/>
          <a:chOff x="0" y="0"/>
          <a:chExt cx="0" cy="0"/>
        </a:xfrm>
      </p:grpSpPr>
      <p:sp>
        <p:nvSpPr>
          <p:cNvPr id="960" name="Google Shape;960;g42f1a2f176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42f1a2f176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People enjoy traveling with family and friends because they</a:t>
            </a:r>
            <a:r>
              <a:rPr b="1" lang="en" sz="2000"/>
              <a:t> connect and share experiences</a:t>
            </a:r>
            <a:r>
              <a:rPr lang="en" sz="2000"/>
              <a:t> and spend quality time together</a:t>
            </a:r>
            <a:endParaRPr sz="2000"/>
          </a:p>
          <a:p>
            <a:pPr indent="-355600" lvl="0" marL="457200" rtl="0" algn="l">
              <a:spcBef>
                <a:spcPts val="0"/>
              </a:spcBef>
              <a:spcAft>
                <a:spcPts val="0"/>
              </a:spcAft>
              <a:buSzPts val="2000"/>
              <a:buChar char="-"/>
            </a:pPr>
            <a:r>
              <a:rPr lang="en" sz="2000"/>
              <a:t>Travel is difficult with a language barrier, especially when traveling alone. She feels that a lot of websites for travel are native to the country and not so friendly to foreign tourists / non-English speakers</a:t>
            </a:r>
            <a:endParaRPr sz="2000"/>
          </a:p>
          <a:p>
            <a:pPr indent="-355600" lvl="0" marL="457200" rtl="0" algn="l">
              <a:spcBef>
                <a:spcPts val="0"/>
              </a:spcBef>
              <a:spcAft>
                <a:spcPts val="0"/>
              </a:spcAft>
              <a:buSzPts val="2000"/>
              <a:buChar char="-"/>
            </a:pPr>
            <a:r>
              <a:rPr lang="en" sz="2000"/>
              <a:t>Parents spend lots of money on making sure their children love their travel experience. </a:t>
            </a:r>
            <a:endParaRPr sz="2000"/>
          </a:p>
          <a:p>
            <a:pPr indent="-355600" lvl="0" marL="457200" rtl="0" algn="l">
              <a:spcBef>
                <a:spcPts val="0"/>
              </a:spcBef>
              <a:spcAft>
                <a:spcPts val="0"/>
              </a:spcAft>
              <a:buSzPts val="2000"/>
              <a:buChar char="-"/>
            </a:pPr>
            <a:r>
              <a:rPr lang="en" sz="2000"/>
              <a:t>While traveling you will meet people along the way. It’s easy to become friends with them if they are of the same age and have similar plans in mind about what they want to do while traveling. It’s a great way to get to know people, not locals, but also other tourists. </a:t>
            </a:r>
            <a:endParaRPr sz="2000"/>
          </a:p>
          <a:p>
            <a:pPr indent="0" lvl="0" marL="0" rtl="0" algn="l">
              <a:spcBef>
                <a:spcPts val="0"/>
              </a:spcBef>
              <a:spcAft>
                <a:spcPts val="0"/>
              </a:spcAft>
              <a:buNone/>
            </a:pPr>
            <a:r>
              <a:t/>
            </a:r>
            <a:endParaRPr sz="2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g42f1a2f176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42f1a2f176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0" lvl="0" marL="0" rtl="0" algn="l">
              <a:spcBef>
                <a:spcPts val="0"/>
              </a:spcBef>
              <a:spcAft>
                <a:spcPts val="0"/>
              </a:spcAft>
              <a:buNone/>
            </a:pPr>
            <a:r>
              <a:rPr lang="en" sz="1800"/>
              <a:t>Needs:</a:t>
            </a:r>
            <a:endParaRPr sz="1800"/>
          </a:p>
          <a:p>
            <a:pPr indent="-342900" lvl="0" marL="457200" rtl="0" algn="l">
              <a:spcBef>
                <a:spcPts val="0"/>
              </a:spcBef>
              <a:spcAft>
                <a:spcPts val="0"/>
              </a:spcAft>
              <a:buSzPts val="1800"/>
              <a:buChar char="-"/>
            </a:pPr>
            <a:r>
              <a:rPr lang="en" sz="1800"/>
              <a:t>Travel is very </a:t>
            </a:r>
            <a:r>
              <a:rPr b="1" lang="en" sz="1800"/>
              <a:t>expensive</a:t>
            </a:r>
            <a:r>
              <a:rPr lang="en" sz="1800"/>
              <a:t> (people always talk about having the opportunity to travel when there were good deals/when they saved enough and how lots of money is needed to travel)</a:t>
            </a:r>
            <a:endParaRPr sz="1800"/>
          </a:p>
          <a:p>
            <a:pPr indent="-342900" lvl="0" marL="457200" rtl="0" algn="l">
              <a:spcBef>
                <a:spcPts val="0"/>
              </a:spcBef>
              <a:spcAft>
                <a:spcPts val="0"/>
              </a:spcAft>
              <a:buSzPts val="1800"/>
              <a:buChar char="-"/>
            </a:pPr>
            <a:r>
              <a:rPr lang="en" sz="1800"/>
              <a:t>It’s hard to travel when you are in a </a:t>
            </a:r>
            <a:r>
              <a:rPr b="1" lang="en" sz="1800"/>
              <a:t>wheelchair</a:t>
            </a:r>
            <a:r>
              <a:rPr lang="en" sz="1800"/>
              <a:t> or have some sort of physical impediment</a:t>
            </a:r>
            <a:endParaRPr sz="1800"/>
          </a:p>
          <a:p>
            <a:pPr indent="-342900" lvl="0" marL="457200" rtl="0" algn="l">
              <a:spcBef>
                <a:spcPts val="0"/>
              </a:spcBef>
              <a:spcAft>
                <a:spcPts val="0"/>
              </a:spcAft>
              <a:buSzPts val="1800"/>
              <a:buChar char="-"/>
            </a:pPr>
            <a:r>
              <a:rPr lang="en" sz="1800"/>
              <a:t>Tech has facilitated travel, but there are </a:t>
            </a:r>
            <a:r>
              <a:rPr b="1" lang="en" sz="1800"/>
              <a:t>more things it could be doing</a:t>
            </a:r>
            <a:endParaRPr b="1" sz="1800"/>
          </a:p>
          <a:p>
            <a:pPr indent="-342900" lvl="0" marL="457200" rtl="0" algn="l">
              <a:spcBef>
                <a:spcPts val="0"/>
              </a:spcBef>
              <a:spcAft>
                <a:spcPts val="0"/>
              </a:spcAft>
              <a:buSzPts val="1800"/>
              <a:buChar char="-"/>
            </a:pPr>
            <a:r>
              <a:rPr lang="en" sz="1800"/>
              <a:t>Local life was highlighted throughout the interview. </a:t>
            </a:r>
            <a:r>
              <a:rPr b="1" lang="en" sz="1800"/>
              <a:t>Destinations were picked based on having a local contact</a:t>
            </a:r>
            <a:r>
              <a:rPr lang="en" sz="1800"/>
              <a:t> for </a:t>
            </a:r>
            <a:r>
              <a:rPr b="1" lang="en" sz="1800"/>
              <a:t>recommendations</a:t>
            </a:r>
            <a:r>
              <a:rPr lang="en" sz="1800"/>
              <a:t>/introductions or to simply accompany through the destination. Would like to access authentic experiences without relying on “tour guide” as much.</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Insights</a:t>
            </a:r>
            <a:endParaRPr sz="1800"/>
          </a:p>
          <a:p>
            <a:pPr indent="-342900" lvl="0" marL="457200" rtl="0" algn="l">
              <a:spcBef>
                <a:spcPts val="0"/>
              </a:spcBef>
              <a:spcAft>
                <a:spcPts val="0"/>
              </a:spcAft>
              <a:buSzPts val="1800"/>
              <a:buChar char="-"/>
            </a:pPr>
            <a:r>
              <a:rPr lang="en" sz="1800"/>
              <a:t>People want to experience </a:t>
            </a:r>
            <a:r>
              <a:rPr b="1" lang="en" sz="1800"/>
              <a:t>new</a:t>
            </a:r>
            <a:r>
              <a:rPr lang="en" sz="1800"/>
              <a:t> places but they still want to feel like they are in a </a:t>
            </a:r>
            <a:r>
              <a:rPr b="1" lang="en" sz="1800"/>
              <a:t>safe</a:t>
            </a:r>
            <a:r>
              <a:rPr lang="en" sz="1800"/>
              <a:t> and familiar place. </a:t>
            </a:r>
            <a:endParaRPr sz="1800"/>
          </a:p>
          <a:p>
            <a:pPr indent="-342900" lvl="0" marL="457200" rtl="0" algn="l">
              <a:spcBef>
                <a:spcPts val="0"/>
              </a:spcBef>
              <a:spcAft>
                <a:spcPts val="0"/>
              </a:spcAft>
              <a:buSzPts val="1800"/>
              <a:buChar char="-"/>
            </a:pPr>
            <a:r>
              <a:rPr b="1" lang="en" sz="1800"/>
              <a:t>Family</a:t>
            </a:r>
            <a:r>
              <a:rPr lang="en" sz="1800"/>
              <a:t> was a common topic of conversation. Unsurprisingly, travel seems to revolve a lot around the family: where can the whole family travel, during what dates is everyone available, what would all family members enjoy?</a:t>
            </a:r>
            <a:endParaRPr sz="1800"/>
          </a:p>
          <a:p>
            <a:pPr indent="-342900" lvl="0" marL="457200" rtl="0" algn="l">
              <a:spcBef>
                <a:spcPts val="0"/>
              </a:spcBef>
              <a:spcAft>
                <a:spcPts val="0"/>
              </a:spcAft>
              <a:buSzPts val="1800"/>
              <a:buChar char="-"/>
            </a:pPr>
            <a:r>
              <a:rPr lang="en" sz="1800"/>
              <a:t>People want to feel like they have </a:t>
            </a:r>
            <a:r>
              <a:rPr b="1" lang="en" sz="1800"/>
              <a:t>genuine travel experience</a:t>
            </a:r>
            <a:endParaRPr sz="1800"/>
          </a:p>
          <a:p>
            <a:pPr indent="-342900" lvl="0" marL="457200" rtl="0" algn="l">
              <a:spcBef>
                <a:spcPts val="0"/>
              </a:spcBef>
              <a:spcAft>
                <a:spcPts val="0"/>
              </a:spcAft>
              <a:buSzPts val="1800"/>
              <a:buChar char="-"/>
            </a:pPr>
            <a:r>
              <a:rPr b="1" lang="en" sz="1800"/>
              <a:t>Safety</a:t>
            </a:r>
            <a:r>
              <a:rPr lang="en" sz="1800"/>
              <a:t> is a top concern → </a:t>
            </a:r>
            <a:r>
              <a:rPr b="1" lang="en" sz="1800"/>
              <a:t>women</a:t>
            </a:r>
            <a:r>
              <a:rPr lang="en" sz="1800"/>
              <a:t> tend to talk about experiences feeling unsafe more than men </a:t>
            </a:r>
            <a:endParaRPr sz="1800"/>
          </a:p>
          <a:p>
            <a:pPr indent="-342900" lvl="0" marL="457200" rtl="0" algn="l">
              <a:spcBef>
                <a:spcPts val="0"/>
              </a:spcBef>
              <a:spcAft>
                <a:spcPts val="0"/>
              </a:spcAft>
              <a:buSzPts val="1800"/>
              <a:buChar char="-"/>
            </a:pPr>
            <a:r>
              <a:rPr lang="en" sz="1800"/>
              <a:t>ONe interviewee said she “</a:t>
            </a:r>
            <a:r>
              <a:rPr b="1" lang="en" sz="1800"/>
              <a:t>knew a place form a magazine</a:t>
            </a:r>
            <a:r>
              <a:rPr lang="en" sz="1800"/>
              <a:t>”. Need not travel to experience a new place. </a:t>
            </a:r>
            <a:endParaRPr sz="1800"/>
          </a:p>
          <a:p>
            <a:pPr indent="0" lvl="0" marL="0" rtl="0" algn="l">
              <a:spcBef>
                <a:spcPts val="0"/>
              </a:spcBef>
              <a:spcAft>
                <a:spcPts val="0"/>
              </a:spcAft>
              <a:buNone/>
            </a:pPr>
            <a:r>
              <a:t/>
            </a:r>
            <a:endParaRPr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Google Shape;1021;g42f1a2f176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42f1a2f176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dk2"/>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2" name="Shape 1072"/>
        <p:cNvGrpSpPr/>
        <p:nvPr/>
      </p:nvGrpSpPr>
      <p:grpSpPr>
        <a:xfrm>
          <a:off x="0" y="0"/>
          <a:ext cx="0" cy="0"/>
          <a:chOff x="0" y="0"/>
          <a:chExt cx="0" cy="0"/>
        </a:xfrm>
      </p:grpSpPr>
      <p:sp>
        <p:nvSpPr>
          <p:cNvPr id="1073" name="Google Shape;1073;g193b26f510_2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193b26f510_2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13c6216ea3_0_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3c6216ea3_0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Char char="-"/>
            </a:pPr>
            <a:r>
              <a:rPr lang="en" sz="2500"/>
              <a:t>Conducted interviews in places where our interviwees would feel + comfortable.</a:t>
            </a:r>
            <a:endParaRPr sz="2500"/>
          </a:p>
          <a:p>
            <a:pPr indent="-387350" lvl="0" marL="457200" rtl="0" algn="l">
              <a:spcBef>
                <a:spcPts val="0"/>
              </a:spcBef>
              <a:spcAft>
                <a:spcPts val="0"/>
              </a:spcAft>
              <a:buSzPts val="2500"/>
              <a:buChar char="-"/>
            </a:pPr>
            <a:r>
              <a:rPr lang="en" sz="2500"/>
              <a:t>Offered no incentives</a:t>
            </a:r>
            <a:endParaRPr sz="2500"/>
          </a:p>
          <a:p>
            <a:pPr indent="0" lvl="0" marL="0" rtl="0" algn="l">
              <a:spcBef>
                <a:spcPts val="0"/>
              </a:spcBef>
              <a:spcAft>
                <a:spcPts val="0"/>
              </a:spcAft>
              <a:buNone/>
            </a:pPr>
            <a:r>
              <a:rPr lang="en" sz="2500">
                <a:solidFill>
                  <a:schemeClr val="dk2"/>
                </a:solidFill>
              </a:rPr>
              <a:t>MIN 1:30 by end of this</a:t>
            </a:r>
            <a:endParaRPr sz="25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2f1a2f176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2f1a2f176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Char char="-"/>
            </a:pPr>
            <a:r>
              <a:rPr lang="en" sz="2500"/>
              <a:t> we were always very </a:t>
            </a:r>
            <a:r>
              <a:rPr lang="en" sz="2500"/>
              <a:t>conscious</a:t>
            </a:r>
            <a:r>
              <a:rPr lang="en" sz="2500"/>
              <a:t> about asking questions that would make the </a:t>
            </a:r>
            <a:r>
              <a:rPr b="1" lang="en" sz="2500"/>
              <a:t>interviewees</a:t>
            </a:r>
            <a:r>
              <a:rPr b="1" lang="en" sz="2500"/>
              <a:t> tell stories</a:t>
            </a:r>
            <a:endParaRPr b="1" sz="2500"/>
          </a:p>
          <a:p>
            <a:pPr indent="-387350" lvl="0" marL="457200" rtl="0" algn="l">
              <a:spcBef>
                <a:spcPts val="0"/>
              </a:spcBef>
              <a:spcAft>
                <a:spcPts val="0"/>
              </a:spcAft>
              <a:buSzPts val="2500"/>
              <a:buChar char="-"/>
            </a:pPr>
            <a:r>
              <a:rPr lang="en" sz="2500"/>
              <a:t>Made sure that our questions </a:t>
            </a:r>
            <a:r>
              <a:rPr b="1" lang="en" sz="2500"/>
              <a:t>related to our domain of interest</a:t>
            </a:r>
            <a:endParaRPr b="1" sz="2500"/>
          </a:p>
          <a:p>
            <a:pPr indent="-387350" lvl="0" marL="457200" rtl="0" algn="l">
              <a:spcBef>
                <a:spcPts val="0"/>
              </a:spcBef>
              <a:spcAft>
                <a:spcPts val="0"/>
              </a:spcAft>
              <a:buSzPts val="2500"/>
              <a:buChar char="-"/>
            </a:pPr>
            <a:r>
              <a:rPr lang="en" sz="2500"/>
              <a:t>Dive into stories and </a:t>
            </a:r>
            <a:r>
              <a:rPr b="1" lang="en" sz="2500"/>
              <a:t>simply listen</a:t>
            </a:r>
            <a:r>
              <a:rPr lang="en" sz="2500"/>
              <a:t> and </a:t>
            </a:r>
            <a:r>
              <a:rPr b="1" lang="en" sz="2500"/>
              <a:t>absorb</a:t>
            </a:r>
            <a:r>
              <a:rPr lang="en" sz="2500"/>
              <a:t> what they were saying</a:t>
            </a:r>
            <a:endParaRPr sz="2500"/>
          </a:p>
          <a:p>
            <a:pPr indent="-387350" lvl="0" marL="457200" rtl="0" algn="l">
              <a:spcBef>
                <a:spcPts val="0"/>
              </a:spcBef>
              <a:spcAft>
                <a:spcPts val="0"/>
              </a:spcAft>
              <a:buSzPts val="2500"/>
              <a:buChar char="-"/>
            </a:pPr>
            <a:r>
              <a:rPr lang="en" sz="2500">
                <a:solidFill>
                  <a:schemeClr val="dk2"/>
                </a:solidFill>
              </a:rPr>
              <a:t>conscious</a:t>
            </a:r>
            <a:r>
              <a:rPr lang="en" sz="2500"/>
              <a:t> about </a:t>
            </a:r>
            <a:r>
              <a:rPr b="1" lang="en" sz="2500"/>
              <a:t>not projecting our own opinions</a:t>
            </a:r>
            <a:r>
              <a:rPr lang="en" sz="2500"/>
              <a:t> and ideas</a:t>
            </a:r>
            <a:endParaRPr sz="2500"/>
          </a:p>
          <a:p>
            <a:pPr indent="-387350" lvl="0" marL="457200" rtl="0" algn="l">
              <a:spcBef>
                <a:spcPts val="0"/>
              </a:spcBef>
              <a:spcAft>
                <a:spcPts val="0"/>
              </a:spcAft>
              <a:buSzPts val="2500"/>
              <a:buChar char="-"/>
            </a:pPr>
            <a:r>
              <a:rPr lang="en" sz="2500"/>
              <a:t>We would time for them to reflect (pause)</a:t>
            </a:r>
            <a:endParaRPr sz="2500"/>
          </a:p>
          <a:p>
            <a:pPr indent="-387350" lvl="0" marL="457200" rtl="0" algn="l">
              <a:spcBef>
                <a:spcPts val="0"/>
              </a:spcBef>
              <a:spcAft>
                <a:spcPts val="0"/>
              </a:spcAft>
              <a:buSzPts val="2500"/>
              <a:buChar char="-"/>
            </a:pPr>
            <a:r>
              <a:rPr lang="en" sz="2500"/>
              <a:t>We would </a:t>
            </a:r>
            <a:r>
              <a:rPr b="1" lang="en" sz="2500"/>
              <a:t>ask “why” in indirect ways</a:t>
            </a:r>
            <a:r>
              <a:rPr lang="en" sz="2500"/>
              <a:t> (not actually say “why”)</a:t>
            </a:r>
            <a:endParaRPr sz="2500"/>
          </a:p>
          <a:p>
            <a:pPr indent="0" lvl="0" marL="0" rtl="0" algn="l">
              <a:spcBef>
                <a:spcPts val="0"/>
              </a:spcBef>
              <a:spcAft>
                <a:spcPts val="0"/>
              </a:spcAft>
              <a:buNone/>
            </a:pPr>
            <a:r>
              <a:rPr lang="en" sz="2500">
                <a:solidFill>
                  <a:schemeClr val="dk2"/>
                </a:solidFill>
              </a:rPr>
              <a:t>MIN 2:30 by end of this</a:t>
            </a:r>
            <a:endParaRPr sz="2500">
              <a:solidFill>
                <a:schemeClr val="dk2"/>
              </a:solidFill>
            </a:endParaRPr>
          </a:p>
          <a:p>
            <a:pPr indent="0" lvl="0" marL="0" rtl="0" algn="l">
              <a:spcBef>
                <a:spcPts val="0"/>
              </a:spcBef>
              <a:spcAft>
                <a:spcPts val="0"/>
              </a:spcAft>
              <a:buNone/>
            </a:pPr>
            <a:r>
              <a:t/>
            </a:r>
            <a:endParaRPr sz="2500"/>
          </a:p>
          <a:p>
            <a:pPr indent="0" lvl="0" marL="0" rtl="0" algn="l">
              <a:spcBef>
                <a:spcPts val="0"/>
              </a:spcBef>
              <a:spcAft>
                <a:spcPts val="0"/>
              </a:spcAft>
              <a:buNone/>
            </a:pPr>
            <a:r>
              <a:t/>
            </a:r>
            <a:endParaRPr sz="25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37d3b19c8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37d3b19c8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500"/>
          </a:p>
          <a:p>
            <a:pPr indent="-387350" lvl="0" marL="457200" rtl="0" algn="l">
              <a:spcBef>
                <a:spcPts val="0"/>
              </a:spcBef>
              <a:spcAft>
                <a:spcPts val="0"/>
              </a:spcAft>
              <a:buSzPts val="2500"/>
              <a:buChar char="-"/>
            </a:pPr>
            <a:r>
              <a:rPr lang="en" sz="2500"/>
              <a:t>We really thought long and hard about who we would interview.</a:t>
            </a:r>
            <a:endParaRPr sz="2500"/>
          </a:p>
          <a:p>
            <a:pPr indent="-387350" lvl="0" marL="457200" rtl="0" algn="l">
              <a:spcBef>
                <a:spcPts val="0"/>
              </a:spcBef>
              <a:spcAft>
                <a:spcPts val="0"/>
              </a:spcAft>
              <a:buSzPts val="2500"/>
              <a:buChar char="-"/>
            </a:pPr>
            <a:r>
              <a:rPr lang="en" sz="2500"/>
              <a:t>We decided to interview people form all age groups (except children)</a:t>
            </a:r>
            <a:endParaRPr sz="2500"/>
          </a:p>
          <a:p>
            <a:pPr indent="-387350" lvl="0" marL="457200" rtl="0" algn="l">
              <a:spcBef>
                <a:spcPts val="0"/>
              </a:spcBef>
              <a:spcAft>
                <a:spcPts val="0"/>
              </a:spcAft>
              <a:buSzPts val="2500"/>
              <a:buChar char="-"/>
            </a:pPr>
            <a:r>
              <a:rPr lang="en" sz="2500"/>
              <a:t>Interviewed people of all genders</a:t>
            </a:r>
            <a:endParaRPr sz="2500"/>
          </a:p>
          <a:p>
            <a:pPr indent="-387350" lvl="0" marL="457200" rtl="0" algn="l">
              <a:spcBef>
                <a:spcPts val="0"/>
              </a:spcBef>
              <a:spcAft>
                <a:spcPts val="0"/>
              </a:spcAft>
              <a:buSzPts val="2500"/>
              <a:buChar char="-"/>
            </a:pPr>
            <a:r>
              <a:rPr lang="en" sz="2500"/>
              <a:t>We color coded our interviewers (you will see this later in our mind map)</a:t>
            </a:r>
            <a:endParaRPr sz="2500"/>
          </a:p>
          <a:p>
            <a:pPr indent="0" lvl="0" marL="457200" rtl="0" algn="l">
              <a:spcBef>
                <a:spcPts val="0"/>
              </a:spcBef>
              <a:spcAft>
                <a:spcPts val="0"/>
              </a:spcAft>
              <a:buNone/>
            </a:pPr>
            <a:r>
              <a:t/>
            </a:r>
            <a:endParaRPr sz="25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42f1a2f17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42f1a2f17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2000"/>
              <a:t>WHO:</a:t>
            </a:r>
            <a:endParaRPr sz="2000"/>
          </a:p>
          <a:p>
            <a:pPr indent="-355600" lvl="0" marL="457200" rtl="0" algn="l">
              <a:spcBef>
                <a:spcPts val="0"/>
              </a:spcBef>
              <a:spcAft>
                <a:spcPts val="0"/>
              </a:spcAft>
              <a:buSzPts val="2000"/>
              <a:buChar char="-"/>
            </a:pPr>
            <a:r>
              <a:rPr lang="en" sz="2000"/>
              <a:t>Professor at Stanford</a:t>
            </a:r>
            <a:endParaRPr sz="2000"/>
          </a:p>
          <a:p>
            <a:pPr indent="-355600" lvl="0" marL="457200" rtl="0" algn="l">
              <a:spcBef>
                <a:spcPts val="0"/>
              </a:spcBef>
              <a:spcAft>
                <a:spcPts val="0"/>
              </a:spcAft>
              <a:buSzPts val="2000"/>
              <a:buChar char="-"/>
            </a:pPr>
            <a:r>
              <a:rPr lang="en" sz="2000"/>
              <a:t>Works in global health</a:t>
            </a:r>
            <a:endParaRPr sz="2000"/>
          </a:p>
          <a:p>
            <a:pPr indent="0" lvl="0" marL="0" rtl="0" algn="l">
              <a:spcBef>
                <a:spcPts val="0"/>
              </a:spcBef>
              <a:spcAft>
                <a:spcPts val="0"/>
              </a:spcAft>
              <a:buClr>
                <a:schemeClr val="dk2"/>
              </a:buClr>
              <a:buSzPts val="1100"/>
              <a:buFont typeface="Arial"/>
              <a:buNone/>
            </a:pPr>
            <a:r>
              <a:rPr lang="en" sz="2000"/>
              <a:t>HOW :</a:t>
            </a:r>
            <a:endParaRPr sz="2000"/>
          </a:p>
          <a:p>
            <a:pPr indent="-355600" lvl="0" marL="457200" rtl="0" algn="l">
              <a:spcBef>
                <a:spcPts val="0"/>
              </a:spcBef>
              <a:spcAft>
                <a:spcPts val="0"/>
              </a:spcAft>
              <a:buSzPts val="2000"/>
              <a:buChar char="-"/>
            </a:pPr>
            <a:r>
              <a:rPr lang="en" sz="2000"/>
              <a:t>Recruited via email.</a:t>
            </a:r>
            <a:endParaRPr sz="2000"/>
          </a:p>
          <a:p>
            <a:pPr indent="0" lvl="0" marL="0" rtl="0" algn="l">
              <a:spcBef>
                <a:spcPts val="0"/>
              </a:spcBef>
              <a:spcAft>
                <a:spcPts val="0"/>
              </a:spcAft>
              <a:buClr>
                <a:schemeClr val="dk2"/>
              </a:buClr>
              <a:buSzPts val="1100"/>
              <a:buFont typeface="Arial"/>
              <a:buNone/>
            </a:pPr>
            <a:r>
              <a:rPr lang="en" sz="2000"/>
              <a:t>WHERE:</a:t>
            </a:r>
            <a:endParaRPr sz="2000"/>
          </a:p>
          <a:p>
            <a:pPr indent="-355600" lvl="0" marL="457200" rtl="0" algn="l">
              <a:spcBef>
                <a:spcPts val="0"/>
              </a:spcBef>
              <a:spcAft>
                <a:spcPts val="0"/>
              </a:spcAft>
              <a:buSzPts val="2000"/>
              <a:buChar char="-"/>
            </a:pPr>
            <a:r>
              <a:rPr lang="en" sz="2000">
                <a:solidFill>
                  <a:schemeClr val="dk2"/>
                </a:solidFill>
              </a:rPr>
              <a:t>Interviewed by phone because really wanted to hear his thoughts but he was traveling and this was the only way we could connect with him. </a:t>
            </a:r>
            <a:r>
              <a:rPr lang="en" sz="2000"/>
              <a:t>He was actually in the airport waiting for a flight during the interview</a:t>
            </a:r>
            <a:endParaRPr sz="2000"/>
          </a:p>
          <a:p>
            <a:pPr indent="0" lvl="0" marL="0" rtl="0" algn="l">
              <a:spcBef>
                <a:spcPts val="0"/>
              </a:spcBef>
              <a:spcAft>
                <a:spcPts val="0"/>
              </a:spcAft>
              <a:buClr>
                <a:schemeClr val="dk2"/>
              </a:buClr>
              <a:buSzPts val="1100"/>
              <a:buFont typeface="Arial"/>
              <a:buNone/>
            </a:pPr>
            <a:r>
              <a:rPr lang="en" sz="2000"/>
              <a:t>WHY:</a:t>
            </a:r>
            <a:endParaRPr sz="2000"/>
          </a:p>
          <a:p>
            <a:pPr indent="-355600" lvl="0" marL="457200" rtl="0" algn="l">
              <a:spcBef>
                <a:spcPts val="0"/>
              </a:spcBef>
              <a:spcAft>
                <a:spcPts val="0"/>
              </a:spcAft>
              <a:buSzPts val="2000"/>
              <a:buChar char="-"/>
            </a:pPr>
            <a:r>
              <a:rPr lang="en" sz="2000"/>
              <a:t>Extreme user - travels A LOT, mostly for work but also for leisure</a:t>
            </a:r>
            <a:endParaRPr sz="2000"/>
          </a:p>
          <a:p>
            <a:pPr indent="0" lvl="0" marL="0" rtl="0" algn="l">
              <a:spcBef>
                <a:spcPts val="0"/>
              </a:spcBef>
              <a:spcAft>
                <a:spcPts val="0"/>
              </a:spcAft>
              <a:buClr>
                <a:srgbClr val="000000"/>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437d3b19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437d3b19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WHO: Claudia, a Mexican immigrant that doesn’t have many resources to travel. </a:t>
            </a:r>
            <a:endParaRPr sz="2000"/>
          </a:p>
          <a:p>
            <a:pPr indent="0" lvl="0" marL="0" rtl="0" algn="l">
              <a:spcBef>
                <a:spcPts val="0"/>
              </a:spcBef>
              <a:spcAft>
                <a:spcPts val="0"/>
              </a:spcAft>
              <a:buNone/>
            </a:pPr>
            <a:r>
              <a:rPr lang="en" sz="2000"/>
              <a:t>HOW : Personal contact with her on a daily basis. </a:t>
            </a:r>
            <a:endParaRPr sz="2000"/>
          </a:p>
          <a:p>
            <a:pPr indent="0" lvl="0" marL="0" rtl="0" algn="l">
              <a:spcBef>
                <a:spcPts val="0"/>
              </a:spcBef>
              <a:spcAft>
                <a:spcPts val="0"/>
              </a:spcAft>
              <a:buNone/>
            </a:pPr>
            <a:r>
              <a:rPr lang="en" sz="2000"/>
              <a:t>WHERE:</a:t>
            </a:r>
            <a:r>
              <a:rPr lang="en" sz="2000">
                <a:solidFill>
                  <a:schemeClr val="dk2"/>
                </a:solidFill>
              </a:rPr>
              <a:t> In the kitchen of the stanford house that she works for. In person in a place that she is familiar with.</a:t>
            </a:r>
            <a:endParaRPr sz="2000"/>
          </a:p>
          <a:p>
            <a:pPr indent="0" lvl="0" marL="0" rtl="0" algn="l">
              <a:spcBef>
                <a:spcPts val="0"/>
              </a:spcBef>
              <a:spcAft>
                <a:spcPts val="0"/>
              </a:spcAft>
              <a:buNone/>
            </a:pPr>
            <a:r>
              <a:rPr lang="en" sz="2000"/>
              <a:t>WHY: We wanted to interview someone that likes to travel and wishes she could travel, but doesn’t necessarily have the means to do so (either because of lack of immigration papers of because of her economic situation). </a:t>
            </a:r>
            <a:endParaRPr sz="2000"/>
          </a:p>
          <a:p>
            <a:pPr indent="0" lvl="0" marL="0" rtl="0" algn="l">
              <a:spcBef>
                <a:spcPts val="0"/>
              </a:spcBef>
              <a:spcAft>
                <a:spcPts val="0"/>
              </a:spcAft>
              <a:buNone/>
            </a:pPr>
            <a:r>
              <a:t/>
            </a:r>
            <a:endParaRPr sz="2000"/>
          </a:p>
          <a:p>
            <a:pPr indent="0" lvl="0" marL="0" rtl="0" algn="l">
              <a:spcBef>
                <a:spcPts val="0"/>
              </a:spcBef>
              <a:spcAft>
                <a:spcPts val="0"/>
              </a:spcAft>
              <a:buClr>
                <a:schemeClr val="dk2"/>
              </a:buClr>
              <a:buSzPts val="1100"/>
              <a:buFont typeface="Arial"/>
              <a:buNone/>
            </a:pPr>
            <a:r>
              <a:t/>
            </a:r>
            <a:endParaRPr sz="2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42f1a2f176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42f1a2f176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WHO:</a:t>
            </a:r>
            <a:endParaRPr sz="2000"/>
          </a:p>
          <a:p>
            <a:pPr indent="-355600" lvl="0" marL="457200" rtl="0" algn="l">
              <a:spcBef>
                <a:spcPts val="0"/>
              </a:spcBef>
              <a:spcAft>
                <a:spcPts val="0"/>
              </a:spcAft>
              <a:buSzPts val="2000"/>
              <a:buChar char="-"/>
            </a:pPr>
            <a:r>
              <a:rPr lang="en" sz="2000"/>
              <a:t>Woman from Mexico, works in social sciences academia</a:t>
            </a:r>
            <a:endParaRPr sz="2000"/>
          </a:p>
          <a:p>
            <a:pPr indent="0" lvl="0" marL="0" rtl="0" algn="l">
              <a:spcBef>
                <a:spcPts val="0"/>
              </a:spcBef>
              <a:spcAft>
                <a:spcPts val="0"/>
              </a:spcAft>
              <a:buNone/>
            </a:pPr>
            <a:r>
              <a:rPr lang="en" sz="2000"/>
              <a:t>HOW :</a:t>
            </a:r>
            <a:endParaRPr sz="2000"/>
          </a:p>
          <a:p>
            <a:pPr indent="-355600" lvl="0" marL="457200" rtl="0" algn="l">
              <a:spcBef>
                <a:spcPts val="0"/>
              </a:spcBef>
              <a:spcAft>
                <a:spcPts val="0"/>
              </a:spcAft>
              <a:buSzPts val="2000"/>
              <a:buChar char="-"/>
            </a:pPr>
            <a:r>
              <a:rPr lang="en" sz="2000"/>
              <a:t>Met her in the quad as she was on a tour of Stanford</a:t>
            </a:r>
            <a:endParaRPr sz="2000"/>
          </a:p>
          <a:p>
            <a:pPr indent="0" lvl="0" marL="0" rtl="0" algn="l">
              <a:spcBef>
                <a:spcPts val="0"/>
              </a:spcBef>
              <a:spcAft>
                <a:spcPts val="0"/>
              </a:spcAft>
              <a:buNone/>
            </a:pPr>
            <a:r>
              <a:rPr lang="en" sz="2000"/>
              <a:t>WHERE:</a:t>
            </a:r>
            <a:endParaRPr sz="2000"/>
          </a:p>
          <a:p>
            <a:pPr indent="-355600" lvl="0" marL="457200" rtl="0" algn="l">
              <a:spcBef>
                <a:spcPts val="0"/>
              </a:spcBef>
              <a:spcAft>
                <a:spcPts val="0"/>
              </a:spcAft>
              <a:buSzPts val="2000"/>
              <a:buChar char="-"/>
            </a:pPr>
            <a:r>
              <a:rPr lang="en" sz="2000"/>
              <a:t>At first sat down and talked to her in the quad in front of Mem Chu but as her group started leaving the quad, walked with her for a little longer on the tour</a:t>
            </a:r>
            <a:endParaRPr sz="2000"/>
          </a:p>
          <a:p>
            <a:pPr indent="0" lvl="0" marL="0" rtl="0" algn="l">
              <a:spcBef>
                <a:spcPts val="0"/>
              </a:spcBef>
              <a:spcAft>
                <a:spcPts val="0"/>
              </a:spcAft>
              <a:buNone/>
            </a:pPr>
            <a:r>
              <a:rPr lang="en" sz="2000"/>
              <a:t>WHY:</a:t>
            </a:r>
            <a:endParaRPr sz="2000"/>
          </a:p>
          <a:p>
            <a:pPr indent="-355600" lvl="0" marL="457200" rtl="0" algn="l">
              <a:spcBef>
                <a:spcPts val="0"/>
              </a:spcBef>
              <a:spcAft>
                <a:spcPts val="0"/>
              </a:spcAft>
              <a:buSzPts val="2000"/>
              <a:buChar char="-"/>
            </a:pPr>
            <a:r>
              <a:rPr lang="en" sz="2000"/>
              <a:t>Someone currently on a travel experience as a tourist, wanted to target another female user and also interesting to speak with someone who is from another country</a:t>
            </a:r>
            <a:endParaRPr sz="2000"/>
          </a:p>
          <a:p>
            <a:pPr indent="0" lvl="0" marL="0" rtl="0" algn="l">
              <a:spcBef>
                <a:spcPts val="0"/>
              </a:spcBef>
              <a:spcAft>
                <a:spcPts val="0"/>
              </a:spcAft>
              <a:buClr>
                <a:schemeClr val="dk2"/>
              </a:buClr>
              <a:buSzPts val="1100"/>
              <a:buFont typeface="Arial"/>
              <a:buNone/>
            </a:pPr>
            <a:r>
              <a:t/>
            </a:r>
            <a:endParaRPr sz="2000"/>
          </a:p>
          <a:p>
            <a:pPr indent="0" lvl="0" marL="0" rtl="0" algn="l">
              <a:spcBef>
                <a:spcPts val="0"/>
              </a:spcBef>
              <a:spcAft>
                <a:spcPts val="0"/>
              </a:spcAft>
              <a:buNone/>
            </a:pPr>
            <a:r>
              <a:t/>
            </a:r>
            <a:endParaRPr sz="2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42f1a2f176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42f1a2f176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WHO: A senior citizen living in Sunrise senior living home (didn’t let me take a picture of him)</a:t>
            </a:r>
            <a:endParaRPr sz="2000"/>
          </a:p>
          <a:p>
            <a:pPr indent="0" lvl="0" marL="0" rtl="0" algn="l">
              <a:spcBef>
                <a:spcPts val="0"/>
              </a:spcBef>
              <a:spcAft>
                <a:spcPts val="0"/>
              </a:spcAft>
              <a:buNone/>
            </a:pPr>
            <a:r>
              <a:rPr lang="en" sz="2000"/>
              <a:t>HOW : Cold called the sunshine elder living and he was first to walk into the door</a:t>
            </a:r>
            <a:endParaRPr sz="2000"/>
          </a:p>
          <a:p>
            <a:pPr indent="0" lvl="0" marL="0" rtl="0" algn="l">
              <a:spcBef>
                <a:spcPts val="0"/>
              </a:spcBef>
              <a:spcAft>
                <a:spcPts val="0"/>
              </a:spcAft>
              <a:buNone/>
            </a:pPr>
            <a:r>
              <a:rPr lang="en" sz="2000"/>
              <a:t>WHERE: In his living room surrounded by family pictures and drinking V8 juice. </a:t>
            </a:r>
            <a:r>
              <a:rPr lang="en" sz="2000">
                <a:solidFill>
                  <a:schemeClr val="dk2"/>
                </a:solidFill>
              </a:rPr>
              <a:t>In a location where he felt comfortable.</a:t>
            </a:r>
            <a:endParaRPr sz="2000"/>
          </a:p>
          <a:p>
            <a:pPr indent="0" lvl="0" marL="0" rtl="0" algn="l">
              <a:spcBef>
                <a:spcPts val="0"/>
              </a:spcBef>
              <a:spcAft>
                <a:spcPts val="0"/>
              </a:spcAft>
              <a:buNone/>
            </a:pPr>
            <a:r>
              <a:rPr lang="en" sz="2000"/>
              <a:t>WHY: Thought that it would be interesting to have the perspective of someone that traveled during the times in which there was no technology. </a:t>
            </a:r>
            <a:endParaRPr sz="2000"/>
          </a:p>
          <a:p>
            <a:pPr indent="0" lvl="0" marL="0" rtl="0" algn="l">
              <a:spcBef>
                <a:spcPts val="0"/>
              </a:spcBef>
              <a:spcAft>
                <a:spcPts val="0"/>
              </a:spcAft>
              <a:buNone/>
            </a:pPr>
            <a:r>
              <a:t/>
            </a:r>
            <a:endParaRPr sz="2000"/>
          </a:p>
          <a:p>
            <a:pPr indent="0" lvl="0" marL="0" rtl="0" algn="l">
              <a:spcBef>
                <a:spcPts val="0"/>
              </a:spcBef>
              <a:spcAft>
                <a:spcPts val="0"/>
              </a:spcAft>
              <a:buClr>
                <a:schemeClr val="dk2"/>
              </a:buClr>
              <a:buSzPts val="1100"/>
              <a:buFont typeface="Arial"/>
              <a:buNone/>
            </a:pPr>
            <a:r>
              <a:t/>
            </a:r>
            <a:endParaRPr sz="2000"/>
          </a:p>
          <a:p>
            <a:pPr indent="0" lvl="0" marL="0" rtl="0" algn="l">
              <a:spcBef>
                <a:spcPts val="0"/>
              </a:spcBef>
              <a:spcAft>
                <a:spcPts val="0"/>
              </a:spcAft>
              <a:buNone/>
            </a:pPr>
            <a:r>
              <a:t/>
            </a:r>
            <a:endParaRPr sz="2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22.jpg"/><Relationship Id="rId5" Type="http://schemas.openxmlformats.org/officeDocument/2006/relationships/image" Target="../media/image20.jp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drive.google.com/file/d/1LkeIuuvNrK5wlc1QVj_V0c6NLY77m2aq/view"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8.jp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71" name="Shape 71"/>
        <p:cNvGrpSpPr/>
        <p:nvPr/>
      </p:nvGrpSpPr>
      <p:grpSpPr>
        <a:xfrm>
          <a:off x="0" y="0"/>
          <a:ext cx="0" cy="0"/>
          <a:chOff x="0" y="0"/>
          <a:chExt cx="0" cy="0"/>
        </a:xfrm>
      </p:grpSpPr>
      <p:sp>
        <p:nvSpPr>
          <p:cNvPr id="72" name="Google Shape;72;p13"/>
          <p:cNvSpPr/>
          <p:nvPr/>
        </p:nvSpPr>
        <p:spPr>
          <a:xfrm>
            <a:off x="-3075" y="-6125"/>
            <a:ext cx="5981700" cy="5159131"/>
          </a:xfrm>
          <a:custGeom>
            <a:rect b="b" l="l" r="r" t="t"/>
            <a:pathLst>
              <a:path extrusionOk="0" h="205359" w="239268">
                <a:moveTo>
                  <a:pt x="0" y="0"/>
                </a:moveTo>
                <a:lnTo>
                  <a:pt x="0" y="205359"/>
                </a:lnTo>
                <a:lnTo>
                  <a:pt x="239268" y="205359"/>
                </a:lnTo>
                <a:lnTo>
                  <a:pt x="103632" y="0"/>
                </a:lnTo>
                <a:close/>
              </a:path>
            </a:pathLst>
          </a:custGeom>
          <a:solidFill>
            <a:srgbClr val="FBDFDC"/>
          </a:solidFill>
          <a:ln>
            <a:noFill/>
          </a:ln>
        </p:spPr>
      </p:sp>
      <p:sp>
        <p:nvSpPr>
          <p:cNvPr id="73" name="Google Shape;73;p13"/>
          <p:cNvSpPr/>
          <p:nvPr/>
        </p:nvSpPr>
        <p:spPr>
          <a:xfrm>
            <a:off x="3353675" y="0"/>
            <a:ext cx="2287500" cy="2759100"/>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 name="Google Shape;74;p13"/>
          <p:cNvGrpSpPr/>
          <p:nvPr/>
        </p:nvGrpSpPr>
        <p:grpSpPr>
          <a:xfrm>
            <a:off x="7767371" y="8226"/>
            <a:ext cx="930320" cy="2560506"/>
            <a:chOff x="-1435027" y="1362018"/>
            <a:chExt cx="944104" cy="2598443"/>
          </a:xfrm>
        </p:grpSpPr>
        <p:sp>
          <p:nvSpPr>
            <p:cNvPr id="75" name="Google Shape;75;p13"/>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offset_comp_376897.jpg" id="97" name="Google Shape;97;p13"/>
          <p:cNvPicPr preferRelativeResize="0"/>
          <p:nvPr/>
        </p:nvPicPr>
        <p:blipFill rotWithShape="1">
          <a:blip r:embed="rId3">
            <a:alphaModFix/>
          </a:blip>
          <a:srcRect b="0" l="16224" r="16230" t="0"/>
          <a:stretch/>
        </p:blipFill>
        <p:spPr>
          <a:xfrm>
            <a:off x="3451025" y="0"/>
            <a:ext cx="2087798" cy="2060630"/>
          </a:xfrm>
          <a:prstGeom prst="rect">
            <a:avLst/>
          </a:prstGeom>
          <a:noFill/>
          <a:ln>
            <a:noFill/>
          </a:ln>
        </p:spPr>
      </p:pic>
      <p:sp>
        <p:nvSpPr>
          <p:cNvPr id="98" name="Google Shape;98;p13"/>
          <p:cNvSpPr/>
          <p:nvPr/>
        </p:nvSpPr>
        <p:spPr>
          <a:xfrm rot="-3159">
            <a:off x="3353175" y="2994449"/>
            <a:ext cx="2285101" cy="2157301"/>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descr="offset_comp_349947.jpg" id="99" name="Google Shape;99;p13"/>
          <p:cNvPicPr preferRelativeResize="0"/>
          <p:nvPr/>
        </p:nvPicPr>
        <p:blipFill rotWithShape="1">
          <a:blip r:embed="rId4">
            <a:alphaModFix/>
          </a:blip>
          <a:srcRect b="0" l="16278" r="16285" t="0"/>
          <a:stretch/>
        </p:blipFill>
        <p:spPr>
          <a:xfrm>
            <a:off x="3451025" y="3092650"/>
            <a:ext cx="2087813" cy="2060295"/>
          </a:xfrm>
          <a:prstGeom prst="rect">
            <a:avLst/>
          </a:prstGeom>
          <a:noFill/>
          <a:ln>
            <a:noFill/>
          </a:ln>
        </p:spPr>
      </p:pic>
      <p:sp>
        <p:nvSpPr>
          <p:cNvPr id="100" name="Google Shape;100;p13"/>
          <p:cNvSpPr/>
          <p:nvPr/>
        </p:nvSpPr>
        <p:spPr>
          <a:xfrm rot="-3326">
            <a:off x="6104949" y="875329"/>
            <a:ext cx="2480701" cy="34245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descr="offset_comp_324546.jpg" id="101" name="Google Shape;101;p13"/>
          <p:cNvPicPr preferRelativeResize="0"/>
          <p:nvPr/>
        </p:nvPicPr>
        <p:blipFill rotWithShape="1">
          <a:blip r:embed="rId5">
            <a:alphaModFix/>
          </a:blip>
          <a:srcRect b="6110" l="33491" r="14951" t="5197"/>
          <a:stretch/>
        </p:blipFill>
        <p:spPr>
          <a:xfrm>
            <a:off x="6212037" y="983502"/>
            <a:ext cx="2265920" cy="2598521"/>
          </a:xfrm>
          <a:prstGeom prst="rect">
            <a:avLst/>
          </a:prstGeom>
          <a:noFill/>
          <a:ln>
            <a:noFill/>
          </a:ln>
        </p:spPr>
      </p:pic>
      <p:sp>
        <p:nvSpPr>
          <p:cNvPr id="102" name="Google Shape;102;p13"/>
          <p:cNvSpPr txBox="1"/>
          <p:nvPr>
            <p:ph idx="4294967295" type="title"/>
          </p:nvPr>
        </p:nvSpPr>
        <p:spPr>
          <a:xfrm>
            <a:off x="-3075" y="1062300"/>
            <a:ext cx="3354900" cy="111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11323B"/>
                </a:solidFill>
              </a:rPr>
              <a:t>NeedFinding</a:t>
            </a:r>
            <a:endParaRPr sz="3600">
              <a:solidFill>
                <a:srgbClr val="11323B"/>
              </a:solidFill>
            </a:endParaRPr>
          </a:p>
        </p:txBody>
      </p:sp>
      <p:sp>
        <p:nvSpPr>
          <p:cNvPr id="103" name="Google Shape;103;p13"/>
          <p:cNvSpPr txBox="1"/>
          <p:nvPr/>
        </p:nvSpPr>
        <p:spPr>
          <a:xfrm>
            <a:off x="0" y="2829625"/>
            <a:ext cx="32922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99999"/>
                </a:solidFill>
              </a:rPr>
              <a:t>• </a:t>
            </a:r>
            <a:r>
              <a:rPr b="1" lang="en" sz="2400">
                <a:solidFill>
                  <a:srgbClr val="999999"/>
                </a:solidFill>
              </a:rPr>
              <a:t>Amrita • Emilia •</a:t>
            </a:r>
            <a:endParaRPr b="1" sz="2400">
              <a:solidFill>
                <a:srgbClr val="999999"/>
              </a:solidFill>
            </a:endParaRPr>
          </a:p>
          <a:p>
            <a:pPr indent="0" lvl="0" marL="0" rtl="0" algn="ctr">
              <a:spcBef>
                <a:spcPts val="0"/>
              </a:spcBef>
              <a:spcAft>
                <a:spcPts val="0"/>
              </a:spcAft>
              <a:buNone/>
            </a:pPr>
            <a:r>
              <a:rPr b="1" lang="en" sz="2400">
                <a:solidFill>
                  <a:srgbClr val="999999"/>
                </a:solidFill>
              </a:rPr>
              <a:t>• Erin • Paola</a:t>
            </a:r>
            <a:r>
              <a:rPr b="1" lang="en" sz="2400">
                <a:solidFill>
                  <a:srgbClr val="999999"/>
                </a:solidFill>
              </a:rPr>
              <a:t> •</a:t>
            </a:r>
            <a:endParaRPr b="1" sz="2400">
              <a:solidFill>
                <a:srgbClr val="999999"/>
              </a:solidFill>
            </a:endParaRPr>
          </a:p>
          <a:p>
            <a:pPr indent="0" lvl="0" marL="0" rtl="0" algn="ctr">
              <a:spcBef>
                <a:spcPts val="0"/>
              </a:spcBef>
              <a:spcAft>
                <a:spcPts val="0"/>
              </a:spcAft>
              <a:buNone/>
            </a:pPr>
            <a:r>
              <a:t/>
            </a:r>
            <a:endParaRPr b="1" sz="2400">
              <a:solidFill>
                <a:srgbClr val="999999"/>
              </a:solidFill>
            </a:endParaRPr>
          </a:p>
        </p:txBody>
      </p:sp>
      <p:grpSp>
        <p:nvGrpSpPr>
          <p:cNvPr id="104" name="Google Shape;104;p13"/>
          <p:cNvGrpSpPr/>
          <p:nvPr/>
        </p:nvGrpSpPr>
        <p:grpSpPr>
          <a:xfrm>
            <a:off x="2613540" y="3629703"/>
            <a:ext cx="839145" cy="1510854"/>
            <a:chOff x="-1449485" y="3330463"/>
            <a:chExt cx="839145" cy="1510854"/>
          </a:xfrm>
        </p:grpSpPr>
        <p:sp>
          <p:nvSpPr>
            <p:cNvPr id="105" name="Google Shape;105;p13"/>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0" name="Google Shape;120;p13"/>
          <p:cNvPicPr preferRelativeResize="0"/>
          <p:nvPr/>
        </p:nvPicPr>
        <p:blipFill rotWithShape="1">
          <a:blip r:embed="rId6">
            <a:alphaModFix/>
          </a:blip>
          <a:srcRect b="12664" l="17330" r="32420" t="12664"/>
          <a:stretch/>
        </p:blipFill>
        <p:spPr>
          <a:xfrm>
            <a:off x="3451000" y="0"/>
            <a:ext cx="2087826" cy="2060300"/>
          </a:xfrm>
          <a:prstGeom prst="rect">
            <a:avLst/>
          </a:prstGeom>
          <a:noFill/>
          <a:ln>
            <a:noFill/>
          </a:ln>
        </p:spPr>
      </p:pic>
      <p:pic>
        <p:nvPicPr>
          <p:cNvPr id="121" name="Google Shape;121;p13"/>
          <p:cNvPicPr preferRelativeResize="0"/>
          <p:nvPr/>
        </p:nvPicPr>
        <p:blipFill rotWithShape="1">
          <a:blip r:embed="rId6">
            <a:alphaModFix/>
          </a:blip>
          <a:srcRect b="0" l="2145" r="47605" t="25328"/>
          <a:stretch/>
        </p:blipFill>
        <p:spPr>
          <a:xfrm>
            <a:off x="3451000" y="3092650"/>
            <a:ext cx="2087826" cy="2060300"/>
          </a:xfrm>
          <a:prstGeom prst="rect">
            <a:avLst/>
          </a:prstGeom>
          <a:noFill/>
          <a:ln>
            <a:noFill/>
          </a:ln>
        </p:spPr>
      </p:pic>
      <p:pic>
        <p:nvPicPr>
          <p:cNvPr id="122" name="Google Shape;122;p13"/>
          <p:cNvPicPr preferRelativeResize="0"/>
          <p:nvPr/>
        </p:nvPicPr>
        <p:blipFill rotWithShape="1">
          <a:blip r:embed="rId6">
            <a:alphaModFix/>
          </a:blip>
          <a:srcRect b="6612" l="47444" r="2306" t="6612"/>
          <a:stretch/>
        </p:blipFill>
        <p:spPr>
          <a:xfrm>
            <a:off x="6212025" y="983500"/>
            <a:ext cx="2265925" cy="2598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453" name="Shape 453"/>
        <p:cNvGrpSpPr/>
        <p:nvPr/>
      </p:nvGrpSpPr>
      <p:grpSpPr>
        <a:xfrm>
          <a:off x="0" y="0"/>
          <a:ext cx="0" cy="0"/>
          <a:chOff x="0" y="0"/>
          <a:chExt cx="0" cy="0"/>
        </a:xfrm>
      </p:grpSpPr>
      <p:sp>
        <p:nvSpPr>
          <p:cNvPr id="454" name="Google Shape;454;p22"/>
          <p:cNvSpPr/>
          <p:nvPr/>
        </p:nvSpPr>
        <p:spPr>
          <a:xfrm>
            <a:off x="-3075" y="-6125"/>
            <a:ext cx="5981700" cy="5159131"/>
          </a:xfrm>
          <a:custGeom>
            <a:rect b="b" l="l" r="r" t="t"/>
            <a:pathLst>
              <a:path extrusionOk="0" h="205359" w="239268">
                <a:moveTo>
                  <a:pt x="0" y="0"/>
                </a:moveTo>
                <a:lnTo>
                  <a:pt x="0" y="205359"/>
                </a:lnTo>
                <a:lnTo>
                  <a:pt x="239268" y="205359"/>
                </a:lnTo>
                <a:lnTo>
                  <a:pt x="103632" y="0"/>
                </a:lnTo>
                <a:close/>
              </a:path>
            </a:pathLst>
          </a:custGeom>
          <a:solidFill>
            <a:srgbClr val="E6F4E4"/>
          </a:solidFill>
          <a:ln>
            <a:noFill/>
          </a:ln>
        </p:spPr>
      </p:sp>
      <p:grpSp>
        <p:nvGrpSpPr>
          <p:cNvPr id="455" name="Google Shape;455;p22"/>
          <p:cNvGrpSpPr/>
          <p:nvPr/>
        </p:nvGrpSpPr>
        <p:grpSpPr>
          <a:xfrm>
            <a:off x="7767371" y="8226"/>
            <a:ext cx="930320" cy="2560506"/>
            <a:chOff x="-1435027" y="1362018"/>
            <a:chExt cx="944104" cy="2598443"/>
          </a:xfrm>
        </p:grpSpPr>
        <p:sp>
          <p:nvSpPr>
            <p:cNvPr id="456" name="Google Shape;456;p22"/>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2"/>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2"/>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2"/>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2"/>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2"/>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2"/>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2"/>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2"/>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2"/>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2"/>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2"/>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2"/>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 name="Google Shape;478;p22"/>
          <p:cNvGrpSpPr/>
          <p:nvPr/>
        </p:nvGrpSpPr>
        <p:grpSpPr>
          <a:xfrm>
            <a:off x="2613540" y="3629703"/>
            <a:ext cx="839145" cy="1510854"/>
            <a:chOff x="-1449485" y="3330463"/>
            <a:chExt cx="839145" cy="1510854"/>
          </a:xfrm>
        </p:grpSpPr>
        <p:sp>
          <p:nvSpPr>
            <p:cNvPr id="479" name="Google Shape;479;p22"/>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2"/>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2"/>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2"/>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2"/>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2"/>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2"/>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2"/>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2"/>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2"/>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2"/>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2"/>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2"/>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2"/>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4" name="Google Shape;494;p22"/>
          <p:cNvSpPr/>
          <p:nvPr/>
        </p:nvSpPr>
        <p:spPr>
          <a:xfrm rot="-3326">
            <a:off x="5876349" y="875329"/>
            <a:ext cx="2480701" cy="34245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22"/>
          <p:cNvSpPr txBox="1"/>
          <p:nvPr>
            <p:ph idx="4294967295" type="title"/>
          </p:nvPr>
        </p:nvSpPr>
        <p:spPr>
          <a:xfrm>
            <a:off x="739250" y="255250"/>
            <a:ext cx="1482600" cy="11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11323B"/>
                </a:solidFill>
              </a:rPr>
              <a:t>Greg</a:t>
            </a:r>
            <a:endParaRPr sz="3600">
              <a:solidFill>
                <a:srgbClr val="11323B"/>
              </a:solidFill>
            </a:endParaRPr>
          </a:p>
        </p:txBody>
      </p:sp>
      <p:sp>
        <p:nvSpPr>
          <p:cNvPr id="496" name="Google Shape;496;p22"/>
          <p:cNvSpPr txBox="1"/>
          <p:nvPr/>
        </p:nvSpPr>
        <p:spPr>
          <a:xfrm>
            <a:off x="-1152600" y="687643"/>
            <a:ext cx="3106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497" name="Google Shape;497;p22"/>
          <p:cNvSpPr txBox="1"/>
          <p:nvPr/>
        </p:nvSpPr>
        <p:spPr>
          <a:xfrm>
            <a:off x="361250" y="1747800"/>
            <a:ext cx="3730500" cy="19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I want to experience different ways to live in a part of the world that I have never experienced before</a:t>
            </a:r>
            <a:endParaRPr sz="2400"/>
          </a:p>
        </p:txBody>
      </p:sp>
      <p:sp>
        <p:nvSpPr>
          <p:cNvPr id="498" name="Google Shape;498;p22"/>
          <p:cNvSpPr txBox="1"/>
          <p:nvPr/>
        </p:nvSpPr>
        <p:spPr>
          <a:xfrm>
            <a:off x="6148600" y="3629700"/>
            <a:ext cx="22104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aveat"/>
                <a:ea typeface="Caveat"/>
                <a:cs typeface="Caveat"/>
                <a:sym typeface="Caveat"/>
              </a:rPr>
              <a:t>average user</a:t>
            </a:r>
            <a:endParaRPr sz="3000">
              <a:latin typeface="Caveat"/>
              <a:ea typeface="Caveat"/>
              <a:cs typeface="Caveat"/>
              <a:sym typeface="Caveat"/>
            </a:endParaRPr>
          </a:p>
        </p:txBody>
      </p:sp>
      <p:pic>
        <p:nvPicPr>
          <p:cNvPr id="499" name="Google Shape;499;p22"/>
          <p:cNvPicPr preferRelativeResize="0"/>
          <p:nvPr/>
        </p:nvPicPr>
        <p:blipFill rotWithShape="1">
          <a:blip r:embed="rId3">
            <a:alphaModFix/>
          </a:blip>
          <a:srcRect b="10482" l="0" r="0" t="2817"/>
          <a:stretch/>
        </p:blipFill>
        <p:spPr>
          <a:xfrm>
            <a:off x="5925900" y="970925"/>
            <a:ext cx="2381600" cy="2753226"/>
          </a:xfrm>
          <a:prstGeom prst="rect">
            <a:avLst/>
          </a:prstGeom>
          <a:noFill/>
          <a:ln>
            <a:noFill/>
          </a:ln>
        </p:spPr>
      </p:pic>
      <p:sp>
        <p:nvSpPr>
          <p:cNvPr id="500" name="Google Shape;500;p22"/>
          <p:cNvSpPr txBox="1"/>
          <p:nvPr/>
        </p:nvSpPr>
        <p:spPr>
          <a:xfrm flipH="1">
            <a:off x="3391225" y="2492525"/>
            <a:ext cx="1738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504" name="Shape 504"/>
        <p:cNvGrpSpPr/>
        <p:nvPr/>
      </p:nvGrpSpPr>
      <p:grpSpPr>
        <a:xfrm>
          <a:off x="0" y="0"/>
          <a:ext cx="0" cy="0"/>
          <a:chOff x="0" y="0"/>
          <a:chExt cx="0" cy="0"/>
        </a:xfrm>
      </p:grpSpPr>
      <p:sp>
        <p:nvSpPr>
          <p:cNvPr id="505" name="Google Shape;505;p23"/>
          <p:cNvSpPr/>
          <p:nvPr/>
        </p:nvSpPr>
        <p:spPr>
          <a:xfrm>
            <a:off x="-3075" y="-6125"/>
            <a:ext cx="5981700" cy="5159131"/>
          </a:xfrm>
          <a:custGeom>
            <a:rect b="b" l="l" r="r" t="t"/>
            <a:pathLst>
              <a:path extrusionOk="0" h="205359" w="239268">
                <a:moveTo>
                  <a:pt x="0" y="0"/>
                </a:moveTo>
                <a:lnTo>
                  <a:pt x="0" y="205359"/>
                </a:lnTo>
                <a:lnTo>
                  <a:pt x="239268" y="205359"/>
                </a:lnTo>
                <a:lnTo>
                  <a:pt x="103632" y="0"/>
                </a:lnTo>
                <a:close/>
              </a:path>
            </a:pathLst>
          </a:custGeom>
          <a:solidFill>
            <a:schemeClr val="accent6"/>
          </a:solidFill>
          <a:ln>
            <a:noFill/>
          </a:ln>
        </p:spPr>
      </p:sp>
      <p:grpSp>
        <p:nvGrpSpPr>
          <p:cNvPr id="506" name="Google Shape;506;p23"/>
          <p:cNvGrpSpPr/>
          <p:nvPr/>
        </p:nvGrpSpPr>
        <p:grpSpPr>
          <a:xfrm>
            <a:off x="7767371" y="8226"/>
            <a:ext cx="930320" cy="2560506"/>
            <a:chOff x="-1435027" y="1362018"/>
            <a:chExt cx="944104" cy="2598443"/>
          </a:xfrm>
        </p:grpSpPr>
        <p:sp>
          <p:nvSpPr>
            <p:cNvPr id="507" name="Google Shape;507;p23"/>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3"/>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3"/>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3"/>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3"/>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3"/>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3"/>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3"/>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3"/>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3"/>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3"/>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3"/>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3"/>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3"/>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3"/>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3"/>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3"/>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3"/>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3"/>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3"/>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3"/>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 name="Google Shape;529;p23"/>
          <p:cNvGrpSpPr/>
          <p:nvPr/>
        </p:nvGrpSpPr>
        <p:grpSpPr>
          <a:xfrm>
            <a:off x="2613540" y="3629703"/>
            <a:ext cx="839145" cy="1510854"/>
            <a:chOff x="-1449485" y="3330463"/>
            <a:chExt cx="839145" cy="1510854"/>
          </a:xfrm>
        </p:grpSpPr>
        <p:sp>
          <p:nvSpPr>
            <p:cNvPr id="530" name="Google Shape;530;p23"/>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3"/>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3"/>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3"/>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3"/>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3"/>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3"/>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3"/>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3"/>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3"/>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3"/>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3"/>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 name="Google Shape;545;p23"/>
          <p:cNvSpPr/>
          <p:nvPr/>
        </p:nvSpPr>
        <p:spPr>
          <a:xfrm rot="-2989">
            <a:off x="5747424" y="688857"/>
            <a:ext cx="2760301" cy="3949503"/>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23"/>
          <p:cNvSpPr txBox="1"/>
          <p:nvPr>
            <p:ph idx="4294967295" type="title"/>
          </p:nvPr>
        </p:nvSpPr>
        <p:spPr>
          <a:xfrm>
            <a:off x="752975" y="515850"/>
            <a:ext cx="2407500" cy="11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11323B"/>
                </a:solidFill>
              </a:rPr>
              <a:t>Kylan</a:t>
            </a:r>
            <a:endParaRPr sz="3600">
              <a:solidFill>
                <a:srgbClr val="11323B"/>
              </a:solidFill>
            </a:endParaRPr>
          </a:p>
        </p:txBody>
      </p:sp>
      <p:sp>
        <p:nvSpPr>
          <p:cNvPr id="547" name="Google Shape;547;p23"/>
          <p:cNvSpPr txBox="1"/>
          <p:nvPr/>
        </p:nvSpPr>
        <p:spPr>
          <a:xfrm>
            <a:off x="-1152600" y="840043"/>
            <a:ext cx="3106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548" name="Google Shape;548;p23"/>
          <p:cNvSpPr txBox="1"/>
          <p:nvPr/>
        </p:nvSpPr>
        <p:spPr>
          <a:xfrm flipH="1">
            <a:off x="3391225" y="2568725"/>
            <a:ext cx="1738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549" name="Google Shape;549;p23"/>
          <p:cNvSpPr txBox="1"/>
          <p:nvPr/>
        </p:nvSpPr>
        <p:spPr>
          <a:xfrm>
            <a:off x="398650" y="2036150"/>
            <a:ext cx="3730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I don’t like traveling. If i travel, it’s mainly to visit old friends, not to visit anywhere new</a:t>
            </a:r>
            <a:endParaRPr sz="2400"/>
          </a:p>
        </p:txBody>
      </p:sp>
      <p:sp>
        <p:nvSpPr>
          <p:cNvPr id="550" name="Google Shape;550;p23"/>
          <p:cNvSpPr txBox="1"/>
          <p:nvPr/>
        </p:nvSpPr>
        <p:spPr>
          <a:xfrm>
            <a:off x="6538550" y="3917225"/>
            <a:ext cx="22104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aveat"/>
                <a:ea typeface="Caveat"/>
                <a:cs typeface="Caveat"/>
                <a:sym typeface="Caveat"/>
              </a:rPr>
              <a:t>non-user</a:t>
            </a:r>
            <a:endParaRPr sz="3000">
              <a:latin typeface="Caveat"/>
              <a:ea typeface="Caveat"/>
              <a:cs typeface="Caveat"/>
              <a:sym typeface="Caveat"/>
            </a:endParaRPr>
          </a:p>
        </p:txBody>
      </p:sp>
      <p:pic>
        <p:nvPicPr>
          <p:cNvPr id="551" name="Google Shape;551;p23"/>
          <p:cNvPicPr preferRelativeResize="0"/>
          <p:nvPr/>
        </p:nvPicPr>
        <p:blipFill>
          <a:blip r:embed="rId3">
            <a:alphaModFix/>
          </a:blip>
          <a:stretch>
            <a:fillRect/>
          </a:stretch>
        </p:blipFill>
        <p:spPr>
          <a:xfrm>
            <a:off x="5978625" y="829662"/>
            <a:ext cx="2315658" cy="3087554"/>
          </a:xfrm>
          <a:prstGeom prst="rect">
            <a:avLst/>
          </a:prstGeom>
          <a:noFill/>
          <a:ln>
            <a:noFill/>
          </a:ln>
          <a:effectLst>
            <a:outerShdw blurRad="228600" rotWithShape="0" algn="tl" dir="5400000" dist="50800">
              <a:srgbClr val="000000">
                <a:alpha val="549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555" name="Shape 555"/>
        <p:cNvGrpSpPr/>
        <p:nvPr/>
      </p:nvGrpSpPr>
      <p:grpSpPr>
        <a:xfrm>
          <a:off x="0" y="0"/>
          <a:ext cx="0" cy="0"/>
          <a:chOff x="0" y="0"/>
          <a:chExt cx="0" cy="0"/>
        </a:xfrm>
      </p:grpSpPr>
      <p:grpSp>
        <p:nvGrpSpPr>
          <p:cNvPr id="556" name="Google Shape;556;p24"/>
          <p:cNvGrpSpPr/>
          <p:nvPr/>
        </p:nvGrpSpPr>
        <p:grpSpPr>
          <a:xfrm>
            <a:off x="7767371" y="8226"/>
            <a:ext cx="930320" cy="2560506"/>
            <a:chOff x="-1435027" y="1362018"/>
            <a:chExt cx="944104" cy="2598443"/>
          </a:xfrm>
        </p:grpSpPr>
        <p:sp>
          <p:nvSpPr>
            <p:cNvPr id="557" name="Google Shape;557;p24"/>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4"/>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4"/>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4"/>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4"/>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4"/>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4"/>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4"/>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4"/>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4"/>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4"/>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4"/>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4"/>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4"/>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4"/>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4"/>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4"/>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4"/>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4"/>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4"/>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4"/>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24"/>
          <p:cNvGrpSpPr/>
          <p:nvPr/>
        </p:nvGrpSpPr>
        <p:grpSpPr>
          <a:xfrm>
            <a:off x="2613540" y="3629703"/>
            <a:ext cx="839145" cy="1510854"/>
            <a:chOff x="-1449485" y="3330463"/>
            <a:chExt cx="839145" cy="1510854"/>
          </a:xfrm>
        </p:grpSpPr>
        <p:sp>
          <p:nvSpPr>
            <p:cNvPr id="580" name="Google Shape;580;p24"/>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4"/>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4"/>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4"/>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4"/>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4"/>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4"/>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4"/>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4"/>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4"/>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4"/>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4"/>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4"/>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4"/>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4"/>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24"/>
          <p:cNvSpPr txBox="1"/>
          <p:nvPr/>
        </p:nvSpPr>
        <p:spPr>
          <a:xfrm>
            <a:off x="1346100" y="1032450"/>
            <a:ext cx="6206400" cy="21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0">
                <a:solidFill>
                  <a:schemeClr val="lt1"/>
                </a:solidFill>
              </a:rPr>
              <a:t>EMPATHY MAP</a:t>
            </a:r>
            <a:endParaRPr sz="80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599" name="Shape 599"/>
        <p:cNvGrpSpPr/>
        <p:nvPr/>
      </p:nvGrpSpPr>
      <p:grpSpPr>
        <a:xfrm>
          <a:off x="0" y="0"/>
          <a:ext cx="0" cy="0"/>
          <a:chOff x="0" y="0"/>
          <a:chExt cx="0" cy="0"/>
        </a:xfrm>
      </p:grpSpPr>
      <p:grpSp>
        <p:nvGrpSpPr>
          <p:cNvPr id="600" name="Google Shape;600;p25"/>
          <p:cNvGrpSpPr/>
          <p:nvPr/>
        </p:nvGrpSpPr>
        <p:grpSpPr>
          <a:xfrm>
            <a:off x="8072171" y="8226"/>
            <a:ext cx="930320" cy="2560506"/>
            <a:chOff x="-1435027" y="1362018"/>
            <a:chExt cx="944104" cy="2598443"/>
          </a:xfrm>
        </p:grpSpPr>
        <p:sp>
          <p:nvSpPr>
            <p:cNvPr id="601" name="Google Shape;601;p25"/>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5"/>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5"/>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5"/>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5"/>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5"/>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5"/>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5"/>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5"/>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5"/>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5"/>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5"/>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5"/>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5"/>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5"/>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5"/>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5"/>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5"/>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5"/>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5"/>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5"/>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5"/>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 name="Google Shape;623;p25"/>
          <p:cNvGrpSpPr/>
          <p:nvPr/>
        </p:nvGrpSpPr>
        <p:grpSpPr>
          <a:xfrm>
            <a:off x="98940" y="3629703"/>
            <a:ext cx="839145" cy="1510854"/>
            <a:chOff x="-1449485" y="3330463"/>
            <a:chExt cx="839145" cy="1510854"/>
          </a:xfrm>
        </p:grpSpPr>
        <p:sp>
          <p:nvSpPr>
            <p:cNvPr id="624" name="Google Shape;624;p25"/>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5"/>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5"/>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5"/>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5"/>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5"/>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5"/>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5"/>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5"/>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5"/>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5"/>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5"/>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9" name="Google Shape;639;p25" title="CS147 - MindMap.mov">
            <a:hlinkClick r:id="rId3"/>
          </p:cNvPr>
          <p:cNvPicPr preferRelativeResize="0"/>
          <p:nvPr/>
        </p:nvPicPr>
        <p:blipFill>
          <a:blip r:embed="rId4">
            <a:alphaModFix/>
          </a:blip>
          <a:stretch>
            <a:fillRect/>
          </a:stretch>
        </p:blipFill>
        <p:spPr>
          <a:xfrm>
            <a:off x="1102675" y="-10700"/>
            <a:ext cx="6858008" cy="51435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643" name="Shape 643"/>
        <p:cNvGrpSpPr/>
        <p:nvPr/>
      </p:nvGrpSpPr>
      <p:grpSpPr>
        <a:xfrm>
          <a:off x="0" y="0"/>
          <a:ext cx="0" cy="0"/>
          <a:chOff x="0" y="0"/>
          <a:chExt cx="0" cy="0"/>
        </a:xfrm>
      </p:grpSpPr>
      <p:grpSp>
        <p:nvGrpSpPr>
          <p:cNvPr id="644" name="Google Shape;644;p26"/>
          <p:cNvGrpSpPr/>
          <p:nvPr/>
        </p:nvGrpSpPr>
        <p:grpSpPr>
          <a:xfrm>
            <a:off x="7767371" y="8226"/>
            <a:ext cx="930320" cy="2560506"/>
            <a:chOff x="-1435027" y="1362018"/>
            <a:chExt cx="944104" cy="2598443"/>
          </a:xfrm>
        </p:grpSpPr>
        <p:sp>
          <p:nvSpPr>
            <p:cNvPr id="645" name="Google Shape;645;p26"/>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6"/>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6"/>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6"/>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6"/>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6"/>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6"/>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6"/>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6"/>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6"/>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6"/>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6"/>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6"/>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6"/>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6"/>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6"/>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6"/>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6"/>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6"/>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6"/>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6"/>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6"/>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 name="Google Shape;667;p26"/>
          <p:cNvGrpSpPr/>
          <p:nvPr/>
        </p:nvGrpSpPr>
        <p:grpSpPr>
          <a:xfrm>
            <a:off x="2613540" y="3629703"/>
            <a:ext cx="839145" cy="1510854"/>
            <a:chOff x="-1449485" y="3330463"/>
            <a:chExt cx="839145" cy="1510854"/>
          </a:xfrm>
        </p:grpSpPr>
        <p:sp>
          <p:nvSpPr>
            <p:cNvPr id="668" name="Google Shape;668;p26"/>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6"/>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6"/>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6"/>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6"/>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6"/>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6"/>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6"/>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6"/>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6"/>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6"/>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6"/>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6"/>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6"/>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6"/>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3" name="Google Shape;683;p26"/>
          <p:cNvPicPr preferRelativeResize="0"/>
          <p:nvPr/>
        </p:nvPicPr>
        <p:blipFill rotWithShape="1">
          <a:blip r:embed="rId3">
            <a:alphaModFix/>
          </a:blip>
          <a:srcRect b="26524" l="10622" r="11332" t="18400"/>
          <a:stretch/>
        </p:blipFill>
        <p:spPr>
          <a:xfrm>
            <a:off x="0" y="125275"/>
            <a:ext cx="9144001" cy="48399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687" name="Shape 687"/>
        <p:cNvGrpSpPr/>
        <p:nvPr/>
      </p:nvGrpSpPr>
      <p:grpSpPr>
        <a:xfrm>
          <a:off x="0" y="0"/>
          <a:ext cx="0" cy="0"/>
          <a:chOff x="0" y="0"/>
          <a:chExt cx="0" cy="0"/>
        </a:xfrm>
      </p:grpSpPr>
      <p:grpSp>
        <p:nvGrpSpPr>
          <p:cNvPr id="688" name="Google Shape;688;p27"/>
          <p:cNvGrpSpPr/>
          <p:nvPr/>
        </p:nvGrpSpPr>
        <p:grpSpPr>
          <a:xfrm>
            <a:off x="7767371" y="8226"/>
            <a:ext cx="930320" cy="2560506"/>
            <a:chOff x="-1435027" y="1362018"/>
            <a:chExt cx="944104" cy="2598443"/>
          </a:xfrm>
        </p:grpSpPr>
        <p:sp>
          <p:nvSpPr>
            <p:cNvPr id="689" name="Google Shape;689;p27"/>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7"/>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7"/>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7"/>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7"/>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7"/>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7"/>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7"/>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7"/>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7"/>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7"/>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7"/>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7"/>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7"/>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7"/>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7"/>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7"/>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7"/>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7"/>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7"/>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7"/>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7"/>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1" name="Google Shape;711;p27"/>
          <p:cNvGrpSpPr/>
          <p:nvPr/>
        </p:nvGrpSpPr>
        <p:grpSpPr>
          <a:xfrm>
            <a:off x="2613540" y="3629703"/>
            <a:ext cx="839145" cy="1510854"/>
            <a:chOff x="-1449485" y="3330463"/>
            <a:chExt cx="839145" cy="1510854"/>
          </a:xfrm>
        </p:grpSpPr>
        <p:sp>
          <p:nvSpPr>
            <p:cNvPr id="712" name="Google Shape;712;p27"/>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7"/>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7"/>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7"/>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7"/>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7"/>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7"/>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7"/>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7"/>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7"/>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7"/>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7"/>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7"/>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7"/>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7"/>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7" name="Google Shape;727;p27"/>
          <p:cNvSpPr txBox="1"/>
          <p:nvPr/>
        </p:nvSpPr>
        <p:spPr>
          <a:xfrm rot="-4012525">
            <a:off x="-982221" y="1183282"/>
            <a:ext cx="3568085" cy="119058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0">
              <a:solidFill>
                <a:schemeClr val="lt1"/>
              </a:solidFill>
            </a:endParaRPr>
          </a:p>
        </p:txBody>
      </p:sp>
      <p:pic>
        <p:nvPicPr>
          <p:cNvPr id="728" name="Google Shape;728;p27"/>
          <p:cNvPicPr preferRelativeResize="0"/>
          <p:nvPr/>
        </p:nvPicPr>
        <p:blipFill rotWithShape="1">
          <a:blip r:embed="rId3">
            <a:alphaModFix/>
          </a:blip>
          <a:srcRect b="22231" l="3850" r="3804" t="28918"/>
          <a:stretch/>
        </p:blipFill>
        <p:spPr>
          <a:xfrm>
            <a:off x="0" y="642875"/>
            <a:ext cx="9144001" cy="36278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732" name="Shape 732"/>
        <p:cNvGrpSpPr/>
        <p:nvPr/>
      </p:nvGrpSpPr>
      <p:grpSpPr>
        <a:xfrm>
          <a:off x="0" y="0"/>
          <a:ext cx="0" cy="0"/>
          <a:chOff x="0" y="0"/>
          <a:chExt cx="0" cy="0"/>
        </a:xfrm>
      </p:grpSpPr>
      <p:sp>
        <p:nvSpPr>
          <p:cNvPr id="733" name="Google Shape;733;p28"/>
          <p:cNvSpPr/>
          <p:nvPr/>
        </p:nvSpPr>
        <p:spPr>
          <a:xfrm flipH="1" rot="10800000">
            <a:off x="-14175" y="150"/>
            <a:ext cx="2224800" cy="5171700"/>
          </a:xfrm>
          <a:prstGeom prst="rtTriangle">
            <a:avLst/>
          </a:prstGeom>
          <a:solidFill>
            <a:srgbClr val="FBDF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8"/>
          <p:cNvSpPr txBox="1"/>
          <p:nvPr/>
        </p:nvSpPr>
        <p:spPr>
          <a:xfrm rot="-4012525">
            <a:off x="-982221" y="1183282"/>
            <a:ext cx="3568085" cy="119058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0">
                <a:solidFill>
                  <a:schemeClr val="lt1"/>
                </a:solidFill>
              </a:rPr>
              <a:t>SAY</a:t>
            </a:r>
            <a:endParaRPr sz="8000">
              <a:solidFill>
                <a:schemeClr val="lt1"/>
              </a:solidFill>
            </a:endParaRPr>
          </a:p>
        </p:txBody>
      </p:sp>
      <p:sp>
        <p:nvSpPr>
          <p:cNvPr id="735" name="Google Shape;735;p28"/>
          <p:cNvSpPr txBox="1"/>
          <p:nvPr/>
        </p:nvSpPr>
        <p:spPr>
          <a:xfrm rot="-181889">
            <a:off x="2067891" y="197062"/>
            <a:ext cx="3335568" cy="76756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Airlines don’t seem to care even when they have a big impact on your life</a:t>
            </a:r>
            <a:endParaRPr sz="2000">
              <a:solidFill>
                <a:srgbClr val="F3F3F3"/>
              </a:solidFill>
            </a:endParaRPr>
          </a:p>
        </p:txBody>
      </p:sp>
      <p:sp>
        <p:nvSpPr>
          <p:cNvPr id="736" name="Google Shape;736;p28"/>
          <p:cNvSpPr txBox="1"/>
          <p:nvPr/>
        </p:nvSpPr>
        <p:spPr>
          <a:xfrm rot="209710">
            <a:off x="5024494" y="2788628"/>
            <a:ext cx="3223195" cy="76762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The food, feelings, culture, and people are important to me</a:t>
            </a:r>
            <a:endParaRPr sz="2000">
              <a:solidFill>
                <a:srgbClr val="F3F3F3"/>
              </a:solidFill>
            </a:endParaRPr>
          </a:p>
        </p:txBody>
      </p:sp>
      <p:sp>
        <p:nvSpPr>
          <p:cNvPr id="737" name="Google Shape;737;p28"/>
          <p:cNvSpPr txBox="1"/>
          <p:nvPr/>
        </p:nvSpPr>
        <p:spPr>
          <a:xfrm rot="253133">
            <a:off x="5310982" y="1634434"/>
            <a:ext cx="3335739" cy="76737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The urgency of travel has changed</a:t>
            </a:r>
            <a:endParaRPr sz="2000">
              <a:solidFill>
                <a:srgbClr val="F3F3F3"/>
              </a:solidFill>
            </a:endParaRPr>
          </a:p>
        </p:txBody>
      </p:sp>
      <p:sp>
        <p:nvSpPr>
          <p:cNvPr id="738" name="Google Shape;738;p28"/>
          <p:cNvSpPr txBox="1"/>
          <p:nvPr/>
        </p:nvSpPr>
        <p:spPr>
          <a:xfrm rot="252847">
            <a:off x="5522856" y="318840"/>
            <a:ext cx="3335418" cy="76767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Travel is hard because of immigrant paperwork and limited budget</a:t>
            </a:r>
            <a:endParaRPr sz="2000">
              <a:solidFill>
                <a:srgbClr val="F3F3F3"/>
              </a:solidFill>
            </a:endParaRPr>
          </a:p>
        </p:txBody>
      </p:sp>
      <p:grpSp>
        <p:nvGrpSpPr>
          <p:cNvPr id="739" name="Google Shape;739;p28"/>
          <p:cNvGrpSpPr/>
          <p:nvPr/>
        </p:nvGrpSpPr>
        <p:grpSpPr>
          <a:xfrm>
            <a:off x="2613540" y="3629703"/>
            <a:ext cx="839145" cy="1510854"/>
            <a:chOff x="-1449485" y="3330463"/>
            <a:chExt cx="839145" cy="1510854"/>
          </a:xfrm>
        </p:grpSpPr>
        <p:sp>
          <p:nvSpPr>
            <p:cNvPr id="740" name="Google Shape;740;p28"/>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8"/>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8"/>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8"/>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8"/>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8"/>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8"/>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8"/>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8"/>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8"/>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8"/>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8"/>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8"/>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8"/>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8"/>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5" name="Google Shape;755;p28"/>
          <p:cNvSpPr txBox="1"/>
          <p:nvPr/>
        </p:nvSpPr>
        <p:spPr>
          <a:xfrm rot="-181889">
            <a:off x="1848466" y="1957212"/>
            <a:ext cx="3335568" cy="76756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t/>
            </a:r>
            <a:endParaRPr sz="2000">
              <a:solidFill>
                <a:srgbClr val="F3F3F3"/>
              </a:solidFill>
            </a:endParaRPr>
          </a:p>
        </p:txBody>
      </p:sp>
      <p:sp>
        <p:nvSpPr>
          <p:cNvPr id="756" name="Google Shape;756;p28"/>
          <p:cNvSpPr txBox="1"/>
          <p:nvPr/>
        </p:nvSpPr>
        <p:spPr>
          <a:xfrm rot="-181889">
            <a:off x="1839291" y="1487912"/>
            <a:ext cx="3335568" cy="76756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My reason for traveling is just to see people: mainly friends or family</a:t>
            </a:r>
            <a:endParaRPr sz="2000">
              <a:solidFill>
                <a:srgbClr val="F3F3F3"/>
              </a:solidFill>
            </a:endParaRPr>
          </a:p>
        </p:txBody>
      </p:sp>
      <p:sp>
        <p:nvSpPr>
          <p:cNvPr id="757" name="Google Shape;757;p28"/>
          <p:cNvSpPr txBox="1"/>
          <p:nvPr/>
        </p:nvSpPr>
        <p:spPr>
          <a:xfrm rot="-236413">
            <a:off x="1092910" y="2926134"/>
            <a:ext cx="3335484" cy="76741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I don’t have a strong desire to travel outside of the U.S. Mainly because of the language barrier</a:t>
            </a:r>
            <a:endParaRPr sz="2000">
              <a:solidFill>
                <a:srgbClr val="F3F3F3"/>
              </a:solidFill>
            </a:endParaRPr>
          </a:p>
        </p:txBody>
      </p:sp>
      <p:sp>
        <p:nvSpPr>
          <p:cNvPr id="758" name="Google Shape;758;p28"/>
          <p:cNvSpPr txBox="1"/>
          <p:nvPr/>
        </p:nvSpPr>
        <p:spPr>
          <a:xfrm rot="550">
            <a:off x="3633565" y="4079896"/>
            <a:ext cx="5627400" cy="942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1100"/>
              <a:buFont typeface="Arial"/>
              <a:buNone/>
            </a:pPr>
            <a:r>
              <a:rPr lang="en" sz="2000">
                <a:solidFill>
                  <a:srgbClr val="FFFFFF"/>
                </a:solidFill>
              </a:rPr>
              <a:t>I don’t like to confine myself to the typical tourist experience-I feel that’s very manufactured</a:t>
            </a:r>
            <a:endParaRPr sz="20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762" name="Shape 762"/>
        <p:cNvGrpSpPr/>
        <p:nvPr/>
      </p:nvGrpSpPr>
      <p:grpSpPr>
        <a:xfrm>
          <a:off x="0" y="0"/>
          <a:ext cx="0" cy="0"/>
          <a:chOff x="0" y="0"/>
          <a:chExt cx="0" cy="0"/>
        </a:xfrm>
      </p:grpSpPr>
      <p:grpSp>
        <p:nvGrpSpPr>
          <p:cNvPr id="763" name="Google Shape;763;p29"/>
          <p:cNvGrpSpPr/>
          <p:nvPr/>
        </p:nvGrpSpPr>
        <p:grpSpPr>
          <a:xfrm>
            <a:off x="7767371" y="8226"/>
            <a:ext cx="930320" cy="2560506"/>
            <a:chOff x="-1435027" y="1362018"/>
            <a:chExt cx="944104" cy="2598443"/>
          </a:xfrm>
        </p:grpSpPr>
        <p:sp>
          <p:nvSpPr>
            <p:cNvPr id="764" name="Google Shape;764;p29"/>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9"/>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9"/>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9"/>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9"/>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9"/>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9"/>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9"/>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9"/>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9"/>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9"/>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9"/>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9"/>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9"/>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9"/>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9"/>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9"/>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9"/>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9"/>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9"/>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9"/>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9"/>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 name="Google Shape;786;p29"/>
          <p:cNvGrpSpPr/>
          <p:nvPr/>
        </p:nvGrpSpPr>
        <p:grpSpPr>
          <a:xfrm>
            <a:off x="2613540" y="3629703"/>
            <a:ext cx="839145" cy="1510854"/>
            <a:chOff x="-1449485" y="3330463"/>
            <a:chExt cx="839145" cy="1510854"/>
          </a:xfrm>
        </p:grpSpPr>
        <p:sp>
          <p:nvSpPr>
            <p:cNvPr id="787" name="Google Shape;787;p29"/>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9"/>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9"/>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9"/>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9"/>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9"/>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9"/>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9"/>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9"/>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9"/>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9"/>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9"/>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9"/>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9"/>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9"/>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2" name="Google Shape;802;p29"/>
          <p:cNvSpPr txBox="1"/>
          <p:nvPr/>
        </p:nvSpPr>
        <p:spPr>
          <a:xfrm rot="-4012525">
            <a:off x="-982221" y="1183282"/>
            <a:ext cx="3568085" cy="119058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0">
              <a:solidFill>
                <a:schemeClr val="lt1"/>
              </a:solidFill>
            </a:endParaRPr>
          </a:p>
        </p:txBody>
      </p:sp>
      <p:pic>
        <p:nvPicPr>
          <p:cNvPr id="803" name="Google Shape;803;p29"/>
          <p:cNvPicPr preferRelativeResize="0"/>
          <p:nvPr/>
        </p:nvPicPr>
        <p:blipFill rotWithShape="1">
          <a:blip r:embed="rId3">
            <a:alphaModFix/>
          </a:blip>
          <a:srcRect b="12725" l="4757" r="1775" t="16302"/>
          <a:stretch/>
        </p:blipFill>
        <p:spPr>
          <a:xfrm>
            <a:off x="76200" y="0"/>
            <a:ext cx="9031105"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807" name="Shape 807"/>
        <p:cNvGrpSpPr/>
        <p:nvPr/>
      </p:nvGrpSpPr>
      <p:grpSpPr>
        <a:xfrm>
          <a:off x="0" y="0"/>
          <a:ext cx="0" cy="0"/>
          <a:chOff x="0" y="0"/>
          <a:chExt cx="0" cy="0"/>
        </a:xfrm>
      </p:grpSpPr>
      <p:grpSp>
        <p:nvGrpSpPr>
          <p:cNvPr id="808" name="Google Shape;808;p30"/>
          <p:cNvGrpSpPr/>
          <p:nvPr/>
        </p:nvGrpSpPr>
        <p:grpSpPr>
          <a:xfrm>
            <a:off x="7767371" y="8226"/>
            <a:ext cx="930320" cy="2560506"/>
            <a:chOff x="-1435027" y="1362018"/>
            <a:chExt cx="944104" cy="2598443"/>
          </a:xfrm>
        </p:grpSpPr>
        <p:sp>
          <p:nvSpPr>
            <p:cNvPr id="809" name="Google Shape;809;p30"/>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0"/>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0"/>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0"/>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0"/>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0"/>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0"/>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0"/>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0"/>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0"/>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0"/>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0"/>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0"/>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0"/>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0"/>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0"/>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0"/>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0"/>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0"/>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0"/>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0"/>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0"/>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1" name="Google Shape;831;p30"/>
          <p:cNvGrpSpPr/>
          <p:nvPr/>
        </p:nvGrpSpPr>
        <p:grpSpPr>
          <a:xfrm>
            <a:off x="2613540" y="3629703"/>
            <a:ext cx="839145" cy="1510854"/>
            <a:chOff x="-1449485" y="3330463"/>
            <a:chExt cx="839145" cy="1510854"/>
          </a:xfrm>
        </p:grpSpPr>
        <p:sp>
          <p:nvSpPr>
            <p:cNvPr id="832" name="Google Shape;832;p30"/>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0"/>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0"/>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0"/>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0"/>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0"/>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0"/>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0"/>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0"/>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0"/>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0"/>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0"/>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0"/>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0"/>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30"/>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7" name="Google Shape;847;p30"/>
          <p:cNvSpPr/>
          <p:nvPr/>
        </p:nvSpPr>
        <p:spPr>
          <a:xfrm flipH="1" rot="10800000">
            <a:off x="-14175" y="150"/>
            <a:ext cx="2224800" cy="51717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0"/>
          <p:cNvSpPr txBox="1"/>
          <p:nvPr/>
        </p:nvSpPr>
        <p:spPr>
          <a:xfrm rot="-4012525">
            <a:off x="-982221" y="1183282"/>
            <a:ext cx="3568085" cy="119058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0">
                <a:solidFill>
                  <a:schemeClr val="lt1"/>
                </a:solidFill>
              </a:rPr>
              <a:t>DO</a:t>
            </a:r>
            <a:endParaRPr sz="8000">
              <a:solidFill>
                <a:schemeClr val="lt1"/>
              </a:solidFill>
            </a:endParaRPr>
          </a:p>
        </p:txBody>
      </p:sp>
      <p:sp>
        <p:nvSpPr>
          <p:cNvPr id="849" name="Google Shape;849;p30"/>
          <p:cNvSpPr txBox="1"/>
          <p:nvPr/>
        </p:nvSpPr>
        <p:spPr>
          <a:xfrm rot="-420658">
            <a:off x="2107731" y="386543"/>
            <a:ext cx="1850738" cy="43647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Look up at the ceiling when recalling old memories</a:t>
            </a:r>
            <a:endParaRPr sz="2000">
              <a:solidFill>
                <a:srgbClr val="F3F3F3"/>
              </a:solidFill>
            </a:endParaRPr>
          </a:p>
        </p:txBody>
      </p:sp>
      <p:sp>
        <p:nvSpPr>
          <p:cNvPr id="850" name="Google Shape;850;p30"/>
          <p:cNvSpPr txBox="1"/>
          <p:nvPr/>
        </p:nvSpPr>
        <p:spPr>
          <a:xfrm rot="212585">
            <a:off x="3920518" y="3236657"/>
            <a:ext cx="2257315" cy="43643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Talked with much distaste about terrible lodging experiences</a:t>
            </a:r>
            <a:endParaRPr sz="2000">
              <a:solidFill>
                <a:srgbClr val="F3F3F3"/>
              </a:solidFill>
            </a:endParaRPr>
          </a:p>
        </p:txBody>
      </p:sp>
      <p:sp>
        <p:nvSpPr>
          <p:cNvPr id="851" name="Google Shape;851;p30"/>
          <p:cNvSpPr txBox="1"/>
          <p:nvPr/>
        </p:nvSpPr>
        <p:spPr>
          <a:xfrm rot="748850">
            <a:off x="5915922" y="75628"/>
            <a:ext cx="1787952" cy="184167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3F3F3"/>
                </a:solidFill>
              </a:rPr>
              <a:t>Talk slow… took time to reflect</a:t>
            </a:r>
            <a:endParaRPr sz="2000">
              <a:solidFill>
                <a:srgbClr val="F3F3F3"/>
              </a:solidFill>
            </a:endParaRPr>
          </a:p>
        </p:txBody>
      </p:sp>
      <p:sp>
        <p:nvSpPr>
          <p:cNvPr id="852" name="Google Shape;852;p30"/>
          <p:cNvSpPr txBox="1"/>
          <p:nvPr/>
        </p:nvSpPr>
        <p:spPr>
          <a:xfrm rot="-557">
            <a:off x="4063653" y="934486"/>
            <a:ext cx="18507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Smile when she talked about her children</a:t>
            </a:r>
            <a:endParaRPr sz="2000">
              <a:solidFill>
                <a:srgbClr val="F3F3F3"/>
              </a:solidFill>
            </a:endParaRPr>
          </a:p>
        </p:txBody>
      </p:sp>
      <p:sp>
        <p:nvSpPr>
          <p:cNvPr id="853" name="Google Shape;853;p30"/>
          <p:cNvSpPr txBox="1"/>
          <p:nvPr/>
        </p:nvSpPr>
        <p:spPr>
          <a:xfrm rot="-884503">
            <a:off x="1260868" y="1795509"/>
            <a:ext cx="2363810" cy="254186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3F3F3"/>
                </a:solidFill>
              </a:rPr>
              <a:t>Use hand gestures when talking about things he disliked</a:t>
            </a:r>
            <a:endParaRPr sz="2000">
              <a:solidFill>
                <a:srgbClr val="F3F3F3"/>
              </a:solidFill>
            </a:endParaRPr>
          </a:p>
        </p:txBody>
      </p:sp>
      <p:sp>
        <p:nvSpPr>
          <p:cNvPr id="854" name="Google Shape;854;p30"/>
          <p:cNvSpPr txBox="1"/>
          <p:nvPr/>
        </p:nvSpPr>
        <p:spPr>
          <a:xfrm>
            <a:off x="6843150" y="2932175"/>
            <a:ext cx="1900800" cy="189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3F3F3"/>
                </a:solidFill>
              </a:rPr>
              <a:t>Belittle her travel experiences</a:t>
            </a:r>
            <a:endParaRPr sz="2000">
              <a:solidFill>
                <a:srgbClr val="F3F3F3"/>
              </a:solidFill>
            </a:endParaRPr>
          </a:p>
        </p:txBody>
      </p:sp>
      <p:sp>
        <p:nvSpPr>
          <p:cNvPr id="855" name="Google Shape;855;p30"/>
          <p:cNvSpPr txBox="1"/>
          <p:nvPr/>
        </p:nvSpPr>
        <p:spPr>
          <a:xfrm>
            <a:off x="5493950" y="2472700"/>
            <a:ext cx="2840700" cy="6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rPr>
              <a:t>Ramble when talking about best experiences</a:t>
            </a:r>
            <a:endParaRPr sz="20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859" name="Shape 859"/>
        <p:cNvGrpSpPr/>
        <p:nvPr/>
      </p:nvGrpSpPr>
      <p:grpSpPr>
        <a:xfrm>
          <a:off x="0" y="0"/>
          <a:ext cx="0" cy="0"/>
          <a:chOff x="0" y="0"/>
          <a:chExt cx="0" cy="0"/>
        </a:xfrm>
      </p:grpSpPr>
      <p:grpSp>
        <p:nvGrpSpPr>
          <p:cNvPr id="860" name="Google Shape;860;p31"/>
          <p:cNvGrpSpPr/>
          <p:nvPr/>
        </p:nvGrpSpPr>
        <p:grpSpPr>
          <a:xfrm>
            <a:off x="7767371" y="8226"/>
            <a:ext cx="930320" cy="2560506"/>
            <a:chOff x="-1435027" y="1362018"/>
            <a:chExt cx="944104" cy="2598443"/>
          </a:xfrm>
        </p:grpSpPr>
        <p:sp>
          <p:nvSpPr>
            <p:cNvPr id="861" name="Google Shape;861;p31"/>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1"/>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1"/>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1"/>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1"/>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1"/>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1"/>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1"/>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1"/>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1"/>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1"/>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1"/>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1"/>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1"/>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1"/>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1"/>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1"/>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1"/>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1"/>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1"/>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1"/>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1"/>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3" name="Google Shape;883;p31"/>
          <p:cNvGrpSpPr/>
          <p:nvPr/>
        </p:nvGrpSpPr>
        <p:grpSpPr>
          <a:xfrm>
            <a:off x="2613540" y="3629703"/>
            <a:ext cx="839145" cy="1510854"/>
            <a:chOff x="-1449485" y="3330463"/>
            <a:chExt cx="839145" cy="1510854"/>
          </a:xfrm>
        </p:grpSpPr>
        <p:sp>
          <p:nvSpPr>
            <p:cNvPr id="884" name="Google Shape;884;p31"/>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1"/>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1"/>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1"/>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1"/>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1"/>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1"/>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1"/>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1"/>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1"/>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1"/>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1"/>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1"/>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1"/>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1"/>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9" name="Google Shape;899;p31"/>
          <p:cNvSpPr txBox="1"/>
          <p:nvPr/>
        </p:nvSpPr>
        <p:spPr>
          <a:xfrm rot="-4012525">
            <a:off x="-982221" y="1183282"/>
            <a:ext cx="3568085" cy="119058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0">
              <a:solidFill>
                <a:schemeClr val="lt1"/>
              </a:solidFill>
            </a:endParaRPr>
          </a:p>
        </p:txBody>
      </p:sp>
      <p:pic>
        <p:nvPicPr>
          <p:cNvPr id="900" name="Google Shape;900;p31"/>
          <p:cNvPicPr preferRelativeResize="0"/>
          <p:nvPr/>
        </p:nvPicPr>
        <p:blipFill rotWithShape="1">
          <a:blip r:embed="rId3">
            <a:alphaModFix/>
          </a:blip>
          <a:srcRect b="22316" l="0" r="0" t="20462"/>
          <a:stretch/>
        </p:blipFill>
        <p:spPr>
          <a:xfrm>
            <a:off x="0" y="535546"/>
            <a:ext cx="9144001" cy="39242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126" name="Shape 126"/>
        <p:cNvGrpSpPr/>
        <p:nvPr/>
      </p:nvGrpSpPr>
      <p:grpSpPr>
        <a:xfrm>
          <a:off x="0" y="0"/>
          <a:ext cx="0" cy="0"/>
          <a:chOff x="0" y="0"/>
          <a:chExt cx="0" cy="0"/>
        </a:xfrm>
      </p:grpSpPr>
      <p:grpSp>
        <p:nvGrpSpPr>
          <p:cNvPr id="127" name="Google Shape;127;p14"/>
          <p:cNvGrpSpPr/>
          <p:nvPr/>
        </p:nvGrpSpPr>
        <p:grpSpPr>
          <a:xfrm rot="10800000">
            <a:off x="7577623" y="211859"/>
            <a:ext cx="930320" cy="2560506"/>
            <a:chOff x="-1435027" y="1362018"/>
            <a:chExt cx="944104" cy="2598443"/>
          </a:xfrm>
        </p:grpSpPr>
        <p:sp>
          <p:nvSpPr>
            <p:cNvPr id="128" name="Google Shape;128;p14"/>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4"/>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4"/>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4"/>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4"/>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4"/>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4"/>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4"/>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4"/>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4"/>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4"/>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4"/>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4"/>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4"/>
          <p:cNvSpPr/>
          <p:nvPr/>
        </p:nvSpPr>
        <p:spPr>
          <a:xfrm rot="-2993">
            <a:off x="339099" y="149724"/>
            <a:ext cx="3101701" cy="4050303"/>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151" name="Google Shape;151;p14"/>
          <p:cNvPicPr preferRelativeResize="0"/>
          <p:nvPr/>
        </p:nvPicPr>
        <p:blipFill rotWithShape="1">
          <a:blip r:embed="rId3">
            <a:alphaModFix/>
          </a:blip>
          <a:srcRect b="5184" l="37171" r="25757" t="6500"/>
          <a:stretch/>
        </p:blipFill>
        <p:spPr>
          <a:xfrm>
            <a:off x="477613" y="231200"/>
            <a:ext cx="2824674" cy="3364900"/>
          </a:xfrm>
          <a:prstGeom prst="rect">
            <a:avLst/>
          </a:prstGeom>
          <a:noFill/>
          <a:ln>
            <a:noFill/>
          </a:ln>
        </p:spPr>
      </p:pic>
      <p:sp>
        <p:nvSpPr>
          <p:cNvPr id="152" name="Google Shape;152;p14"/>
          <p:cNvSpPr/>
          <p:nvPr/>
        </p:nvSpPr>
        <p:spPr>
          <a:xfrm rot="-2993">
            <a:off x="339099" y="4330149"/>
            <a:ext cx="3101701" cy="4050303"/>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153" name="Google Shape;153;p14"/>
          <p:cNvPicPr preferRelativeResize="0"/>
          <p:nvPr/>
        </p:nvPicPr>
        <p:blipFill rotWithShape="1">
          <a:blip r:embed="rId3">
            <a:alphaModFix/>
          </a:blip>
          <a:srcRect b="-5228" l="3499" r="59429" t="16912"/>
          <a:stretch/>
        </p:blipFill>
        <p:spPr>
          <a:xfrm>
            <a:off x="477613" y="4411625"/>
            <a:ext cx="2824674" cy="3364900"/>
          </a:xfrm>
          <a:prstGeom prst="rect">
            <a:avLst/>
          </a:prstGeom>
          <a:noFill/>
          <a:ln>
            <a:noFill/>
          </a:ln>
        </p:spPr>
      </p:pic>
      <p:sp>
        <p:nvSpPr>
          <p:cNvPr id="154" name="Google Shape;154;p14"/>
          <p:cNvSpPr txBox="1"/>
          <p:nvPr/>
        </p:nvSpPr>
        <p:spPr>
          <a:xfrm>
            <a:off x="3812400" y="539925"/>
            <a:ext cx="3396000" cy="141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Domain of Interest</a:t>
            </a:r>
            <a:endParaRPr b="1" sz="3600">
              <a:solidFill>
                <a:srgbClr val="F3F3F3"/>
              </a:solidFill>
            </a:endParaRPr>
          </a:p>
          <a:p>
            <a:pPr indent="0" lvl="0" marL="0" rtl="0" algn="l">
              <a:spcBef>
                <a:spcPts val="0"/>
              </a:spcBef>
              <a:spcAft>
                <a:spcPts val="0"/>
              </a:spcAft>
              <a:buNone/>
            </a:pPr>
            <a:r>
              <a:t/>
            </a:r>
            <a:endParaRPr sz="2400"/>
          </a:p>
        </p:txBody>
      </p:sp>
      <p:sp>
        <p:nvSpPr>
          <p:cNvPr id="155" name="Google Shape;155;p14"/>
          <p:cNvSpPr txBox="1"/>
          <p:nvPr/>
        </p:nvSpPr>
        <p:spPr>
          <a:xfrm>
            <a:off x="4043913" y="1825575"/>
            <a:ext cx="3106500" cy="322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999999"/>
              </a:solidFill>
            </a:endParaRPr>
          </a:p>
          <a:p>
            <a:pPr indent="0" lvl="0" marL="0" rtl="0" algn="ctr">
              <a:spcBef>
                <a:spcPts val="0"/>
              </a:spcBef>
              <a:spcAft>
                <a:spcPts val="0"/>
              </a:spcAft>
              <a:buNone/>
            </a:pPr>
            <a:r>
              <a:t/>
            </a:r>
            <a:endParaRPr b="1" sz="2400">
              <a:solidFill>
                <a:srgbClr val="999999"/>
              </a:solidFill>
            </a:endParaRPr>
          </a:p>
          <a:p>
            <a:pPr indent="0" lvl="0" marL="0" rtl="0" algn="ctr">
              <a:spcBef>
                <a:spcPts val="0"/>
              </a:spcBef>
              <a:spcAft>
                <a:spcPts val="0"/>
              </a:spcAft>
              <a:buNone/>
            </a:pPr>
            <a:r>
              <a:rPr b="1" lang="en" sz="2400">
                <a:solidFill>
                  <a:srgbClr val="999999"/>
                </a:solidFill>
              </a:rPr>
              <a:t>Experiencing new places</a:t>
            </a:r>
            <a:endParaRPr b="1" sz="2400">
              <a:solidFill>
                <a:srgbClr val="999999"/>
              </a:solidFill>
            </a:endParaRPr>
          </a:p>
          <a:p>
            <a:pPr indent="0" lvl="0" marL="0" rtl="0" algn="ctr">
              <a:spcBef>
                <a:spcPts val="0"/>
              </a:spcBef>
              <a:spcAft>
                <a:spcPts val="0"/>
              </a:spcAft>
              <a:buNone/>
            </a:pPr>
            <a:r>
              <a:t/>
            </a:r>
            <a:endParaRPr b="1" sz="2400">
              <a:solidFill>
                <a:srgbClr val="99999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904" name="Shape 904"/>
        <p:cNvGrpSpPr/>
        <p:nvPr/>
      </p:nvGrpSpPr>
      <p:grpSpPr>
        <a:xfrm>
          <a:off x="0" y="0"/>
          <a:ext cx="0" cy="0"/>
          <a:chOff x="0" y="0"/>
          <a:chExt cx="0" cy="0"/>
        </a:xfrm>
      </p:grpSpPr>
      <p:sp>
        <p:nvSpPr>
          <p:cNvPr id="905" name="Google Shape;905;p32"/>
          <p:cNvSpPr/>
          <p:nvPr/>
        </p:nvSpPr>
        <p:spPr>
          <a:xfrm flipH="1" rot="10800000">
            <a:off x="-14175" y="150"/>
            <a:ext cx="2224800" cy="5171700"/>
          </a:xfrm>
          <a:prstGeom prst="rtTriangle">
            <a:avLst/>
          </a:prstGeom>
          <a:solidFill>
            <a:srgbClr val="6AB2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2"/>
          <p:cNvSpPr txBox="1"/>
          <p:nvPr/>
        </p:nvSpPr>
        <p:spPr>
          <a:xfrm rot="-4012525">
            <a:off x="-906021" y="1030882"/>
            <a:ext cx="3568085" cy="119058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0">
                <a:solidFill>
                  <a:schemeClr val="lt1"/>
                </a:solidFill>
              </a:rPr>
              <a:t>THINK</a:t>
            </a:r>
            <a:endParaRPr sz="8000">
              <a:solidFill>
                <a:schemeClr val="lt1"/>
              </a:solidFill>
            </a:endParaRPr>
          </a:p>
        </p:txBody>
      </p:sp>
      <p:sp>
        <p:nvSpPr>
          <p:cNvPr id="907" name="Google Shape;907;p32"/>
          <p:cNvSpPr txBox="1"/>
          <p:nvPr/>
        </p:nvSpPr>
        <p:spPr>
          <a:xfrm rot="-356">
            <a:off x="1241300" y="3500714"/>
            <a:ext cx="29001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Travel for work: stressful, exhausting</a:t>
            </a:r>
            <a:endParaRPr sz="2000">
              <a:solidFill>
                <a:srgbClr val="F3F3F3"/>
              </a:solidFill>
            </a:endParaRPr>
          </a:p>
          <a:p>
            <a:pPr indent="0" lvl="0" marL="0" rtl="0" algn="ctr">
              <a:spcBef>
                <a:spcPts val="0"/>
              </a:spcBef>
              <a:spcAft>
                <a:spcPts val="0"/>
              </a:spcAft>
              <a:buClr>
                <a:schemeClr val="dk2"/>
              </a:buClr>
              <a:buSzPts val="1100"/>
              <a:buFont typeface="Arial"/>
              <a:buNone/>
            </a:pPr>
            <a:r>
              <a:rPr lang="en" sz="2000">
                <a:solidFill>
                  <a:srgbClr val="F3F3F3"/>
                </a:solidFill>
              </a:rPr>
              <a:t>Travel for leisure: relaxing, exciting</a:t>
            </a:r>
            <a:endParaRPr sz="2000">
              <a:solidFill>
                <a:srgbClr val="F3F3F3"/>
              </a:solidFill>
            </a:endParaRPr>
          </a:p>
        </p:txBody>
      </p:sp>
      <p:sp>
        <p:nvSpPr>
          <p:cNvPr id="908" name="Google Shape;908;p32"/>
          <p:cNvSpPr txBox="1"/>
          <p:nvPr/>
        </p:nvSpPr>
        <p:spPr>
          <a:xfrm rot="-420658">
            <a:off x="1815193" y="1913668"/>
            <a:ext cx="1850738" cy="43647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Safety is very important!</a:t>
            </a:r>
            <a:endParaRPr sz="2000">
              <a:solidFill>
                <a:srgbClr val="F3F3F3"/>
              </a:solidFill>
            </a:endParaRPr>
          </a:p>
        </p:txBody>
      </p:sp>
      <p:sp>
        <p:nvSpPr>
          <p:cNvPr id="909" name="Google Shape;909;p32"/>
          <p:cNvSpPr txBox="1"/>
          <p:nvPr/>
        </p:nvSpPr>
        <p:spPr>
          <a:xfrm rot="449272">
            <a:off x="2231084" y="324857"/>
            <a:ext cx="1850883" cy="43659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Only travel partner is his wife</a:t>
            </a:r>
            <a:endParaRPr sz="2000">
              <a:solidFill>
                <a:srgbClr val="F3F3F3"/>
              </a:solidFill>
            </a:endParaRPr>
          </a:p>
        </p:txBody>
      </p:sp>
      <p:sp>
        <p:nvSpPr>
          <p:cNvPr id="910" name="Google Shape;910;p32"/>
          <p:cNvSpPr txBox="1"/>
          <p:nvPr/>
        </p:nvSpPr>
        <p:spPr>
          <a:xfrm rot="-261108">
            <a:off x="6063942" y="3527857"/>
            <a:ext cx="2304945" cy="43599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Family is very important. Travel with family is best </a:t>
            </a:r>
            <a:endParaRPr sz="2000">
              <a:solidFill>
                <a:srgbClr val="F3F3F3"/>
              </a:solidFill>
            </a:endParaRPr>
          </a:p>
        </p:txBody>
      </p:sp>
      <p:sp>
        <p:nvSpPr>
          <p:cNvPr id="911" name="Google Shape;911;p32"/>
          <p:cNvSpPr txBox="1"/>
          <p:nvPr/>
        </p:nvSpPr>
        <p:spPr>
          <a:xfrm rot="1672">
            <a:off x="3994521" y="1563622"/>
            <a:ext cx="1850700" cy="43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Where I’m staying, the location especially, is a BIG factor</a:t>
            </a:r>
            <a:endParaRPr sz="2000">
              <a:solidFill>
                <a:srgbClr val="F3F3F3"/>
              </a:solidFill>
            </a:endParaRPr>
          </a:p>
        </p:txBody>
      </p:sp>
      <p:sp>
        <p:nvSpPr>
          <p:cNvPr id="912" name="Google Shape;912;p32"/>
          <p:cNvSpPr txBox="1"/>
          <p:nvPr/>
        </p:nvSpPr>
        <p:spPr>
          <a:xfrm rot="340140">
            <a:off x="6188145" y="1822287"/>
            <a:ext cx="2426568" cy="81365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rPr>
              <a:t>Novel experiences outweigh popular attractions</a:t>
            </a:r>
            <a:endParaRPr sz="2000">
              <a:solidFill>
                <a:srgbClr val="FFFFFF"/>
              </a:solidFill>
            </a:endParaRPr>
          </a:p>
        </p:txBody>
      </p:sp>
      <p:sp>
        <p:nvSpPr>
          <p:cNvPr id="913" name="Google Shape;913;p32"/>
          <p:cNvSpPr txBox="1"/>
          <p:nvPr/>
        </p:nvSpPr>
        <p:spPr>
          <a:xfrm>
            <a:off x="4889900" y="267900"/>
            <a:ext cx="3391500" cy="55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FFFFFF"/>
                </a:solidFill>
              </a:rPr>
              <a:t>Freedom and flexibility are most important</a:t>
            </a:r>
            <a:endParaRPr sz="20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917" name="Shape 917"/>
        <p:cNvGrpSpPr/>
        <p:nvPr/>
      </p:nvGrpSpPr>
      <p:grpSpPr>
        <a:xfrm>
          <a:off x="0" y="0"/>
          <a:ext cx="0" cy="0"/>
          <a:chOff x="0" y="0"/>
          <a:chExt cx="0" cy="0"/>
        </a:xfrm>
      </p:grpSpPr>
      <p:grpSp>
        <p:nvGrpSpPr>
          <p:cNvPr id="918" name="Google Shape;918;p33"/>
          <p:cNvGrpSpPr/>
          <p:nvPr/>
        </p:nvGrpSpPr>
        <p:grpSpPr>
          <a:xfrm>
            <a:off x="7767371" y="8226"/>
            <a:ext cx="930320" cy="2560506"/>
            <a:chOff x="-1435027" y="1362018"/>
            <a:chExt cx="944104" cy="2598443"/>
          </a:xfrm>
        </p:grpSpPr>
        <p:sp>
          <p:nvSpPr>
            <p:cNvPr id="919" name="Google Shape;919;p33"/>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3"/>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3"/>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3"/>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3"/>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3"/>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3"/>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3"/>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3"/>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3"/>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3"/>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3"/>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3"/>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3"/>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3"/>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3"/>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3"/>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3"/>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3"/>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3"/>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3"/>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3"/>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1" name="Google Shape;941;p33"/>
          <p:cNvGrpSpPr/>
          <p:nvPr/>
        </p:nvGrpSpPr>
        <p:grpSpPr>
          <a:xfrm>
            <a:off x="2613540" y="3629703"/>
            <a:ext cx="839145" cy="1510854"/>
            <a:chOff x="-1449485" y="3330463"/>
            <a:chExt cx="839145" cy="1510854"/>
          </a:xfrm>
        </p:grpSpPr>
        <p:sp>
          <p:nvSpPr>
            <p:cNvPr id="942" name="Google Shape;942;p33"/>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3"/>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3"/>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3"/>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3"/>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3"/>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3"/>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3"/>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3"/>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3"/>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3"/>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3"/>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3"/>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3"/>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3"/>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7" name="Google Shape;957;p33"/>
          <p:cNvSpPr txBox="1"/>
          <p:nvPr/>
        </p:nvSpPr>
        <p:spPr>
          <a:xfrm rot="-4012525">
            <a:off x="-982221" y="1183282"/>
            <a:ext cx="3568085" cy="119058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0">
              <a:solidFill>
                <a:schemeClr val="lt1"/>
              </a:solidFill>
            </a:endParaRPr>
          </a:p>
        </p:txBody>
      </p:sp>
      <p:pic>
        <p:nvPicPr>
          <p:cNvPr id="958" name="Google Shape;958;p33"/>
          <p:cNvPicPr preferRelativeResize="0"/>
          <p:nvPr/>
        </p:nvPicPr>
        <p:blipFill rotWithShape="1">
          <a:blip r:embed="rId3">
            <a:alphaModFix/>
          </a:blip>
          <a:srcRect b="12579" l="4722" r="831" t="14539"/>
          <a:stretch/>
        </p:blipFill>
        <p:spPr>
          <a:xfrm>
            <a:off x="123825" y="0"/>
            <a:ext cx="8886669"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962" name="Shape 962"/>
        <p:cNvGrpSpPr/>
        <p:nvPr/>
      </p:nvGrpSpPr>
      <p:grpSpPr>
        <a:xfrm>
          <a:off x="0" y="0"/>
          <a:ext cx="0" cy="0"/>
          <a:chOff x="0" y="0"/>
          <a:chExt cx="0" cy="0"/>
        </a:xfrm>
      </p:grpSpPr>
      <p:sp>
        <p:nvSpPr>
          <p:cNvPr id="963" name="Google Shape;963;p34"/>
          <p:cNvSpPr/>
          <p:nvPr/>
        </p:nvSpPr>
        <p:spPr>
          <a:xfrm flipH="1" rot="10800000">
            <a:off x="-14175" y="150"/>
            <a:ext cx="2224800" cy="51717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4"/>
          <p:cNvSpPr txBox="1"/>
          <p:nvPr/>
        </p:nvSpPr>
        <p:spPr>
          <a:xfrm rot="-4012525">
            <a:off x="-982221" y="1183282"/>
            <a:ext cx="3568085" cy="119058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0">
                <a:solidFill>
                  <a:schemeClr val="lt1"/>
                </a:solidFill>
              </a:rPr>
              <a:t>FEEL</a:t>
            </a:r>
            <a:endParaRPr sz="8000">
              <a:solidFill>
                <a:schemeClr val="lt1"/>
              </a:solidFill>
            </a:endParaRPr>
          </a:p>
        </p:txBody>
      </p:sp>
      <p:sp>
        <p:nvSpPr>
          <p:cNvPr id="965" name="Google Shape;965;p34"/>
          <p:cNvSpPr txBox="1"/>
          <p:nvPr/>
        </p:nvSpPr>
        <p:spPr>
          <a:xfrm rot="-196572">
            <a:off x="879238" y="3329964"/>
            <a:ext cx="2829424" cy="76775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Uncomfortable and isolated when there is a language barrier</a:t>
            </a:r>
            <a:endParaRPr sz="2000">
              <a:solidFill>
                <a:srgbClr val="F3F3F3"/>
              </a:solidFill>
            </a:endParaRPr>
          </a:p>
        </p:txBody>
      </p:sp>
      <p:sp>
        <p:nvSpPr>
          <p:cNvPr id="966" name="Google Shape;966;p34"/>
          <p:cNvSpPr txBox="1"/>
          <p:nvPr/>
        </p:nvSpPr>
        <p:spPr>
          <a:xfrm rot="252752">
            <a:off x="5324895" y="2485333"/>
            <a:ext cx="3299915" cy="76767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Pictures are unnecessary… live in the moment</a:t>
            </a:r>
            <a:endParaRPr sz="2000">
              <a:solidFill>
                <a:srgbClr val="F3F3F3"/>
              </a:solidFill>
            </a:endParaRPr>
          </a:p>
        </p:txBody>
      </p:sp>
      <p:sp>
        <p:nvSpPr>
          <p:cNvPr id="967" name="Google Shape;967;p34"/>
          <p:cNvSpPr txBox="1"/>
          <p:nvPr/>
        </p:nvSpPr>
        <p:spPr>
          <a:xfrm rot="-125357">
            <a:off x="1579250" y="2329584"/>
            <a:ext cx="3299794" cy="76760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Her children’s joy is her joy</a:t>
            </a:r>
            <a:endParaRPr sz="2000">
              <a:solidFill>
                <a:srgbClr val="F3F3F3"/>
              </a:solidFill>
            </a:endParaRPr>
          </a:p>
        </p:txBody>
      </p:sp>
      <p:sp>
        <p:nvSpPr>
          <p:cNvPr id="968" name="Google Shape;968;p34"/>
          <p:cNvSpPr txBox="1"/>
          <p:nvPr/>
        </p:nvSpPr>
        <p:spPr>
          <a:xfrm rot="-700845">
            <a:off x="2071743" y="549503"/>
            <a:ext cx="3299939" cy="76798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It’s easy to make friends while traveling with people that are similar to you</a:t>
            </a:r>
            <a:endParaRPr sz="2000">
              <a:solidFill>
                <a:srgbClr val="F3F3F3"/>
              </a:solidFill>
            </a:endParaRPr>
          </a:p>
        </p:txBody>
      </p:sp>
      <p:sp>
        <p:nvSpPr>
          <p:cNvPr id="969" name="Google Shape;969;p34"/>
          <p:cNvSpPr txBox="1"/>
          <p:nvPr/>
        </p:nvSpPr>
        <p:spPr>
          <a:xfrm rot="252752">
            <a:off x="5590270" y="702008"/>
            <a:ext cx="3299915" cy="76767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000">
                <a:solidFill>
                  <a:srgbClr val="F3F3F3"/>
                </a:solidFill>
              </a:rPr>
              <a:t>Connection &amp; bonding with others when traveling together</a:t>
            </a:r>
            <a:endParaRPr sz="2000">
              <a:solidFill>
                <a:srgbClr val="F3F3F3"/>
              </a:solidFill>
            </a:endParaRPr>
          </a:p>
        </p:txBody>
      </p:sp>
      <p:sp>
        <p:nvSpPr>
          <p:cNvPr id="970" name="Google Shape;970;p34"/>
          <p:cNvSpPr txBox="1"/>
          <p:nvPr/>
        </p:nvSpPr>
        <p:spPr>
          <a:xfrm>
            <a:off x="4542825" y="3938025"/>
            <a:ext cx="3216300" cy="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rPr>
              <a:t>Energized by the unknown</a:t>
            </a:r>
            <a:endParaRPr sz="20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974" name="Shape 974"/>
        <p:cNvGrpSpPr/>
        <p:nvPr/>
      </p:nvGrpSpPr>
      <p:grpSpPr>
        <a:xfrm>
          <a:off x="0" y="0"/>
          <a:ext cx="0" cy="0"/>
          <a:chOff x="0" y="0"/>
          <a:chExt cx="0" cy="0"/>
        </a:xfrm>
      </p:grpSpPr>
      <p:grpSp>
        <p:nvGrpSpPr>
          <p:cNvPr id="975" name="Google Shape;975;p35"/>
          <p:cNvGrpSpPr/>
          <p:nvPr/>
        </p:nvGrpSpPr>
        <p:grpSpPr>
          <a:xfrm>
            <a:off x="7767371" y="8226"/>
            <a:ext cx="930320" cy="2560506"/>
            <a:chOff x="-1435027" y="1362018"/>
            <a:chExt cx="944104" cy="2598443"/>
          </a:xfrm>
        </p:grpSpPr>
        <p:sp>
          <p:nvSpPr>
            <p:cNvPr id="976" name="Google Shape;976;p35"/>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5"/>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5"/>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5"/>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5"/>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5"/>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5"/>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5"/>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5"/>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5"/>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5"/>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5"/>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5"/>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5"/>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5"/>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5"/>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5"/>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5"/>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5"/>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5"/>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5"/>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5"/>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 name="Google Shape;998;p35"/>
          <p:cNvGrpSpPr/>
          <p:nvPr/>
        </p:nvGrpSpPr>
        <p:grpSpPr>
          <a:xfrm>
            <a:off x="2613540" y="3629703"/>
            <a:ext cx="839145" cy="1510854"/>
            <a:chOff x="-1449485" y="3330463"/>
            <a:chExt cx="839145" cy="1510854"/>
          </a:xfrm>
        </p:grpSpPr>
        <p:sp>
          <p:nvSpPr>
            <p:cNvPr id="999" name="Google Shape;999;p35"/>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5"/>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5"/>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5"/>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5"/>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5"/>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5"/>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5"/>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5"/>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5"/>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5"/>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5"/>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5"/>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5"/>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5"/>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4" name="Google Shape;1014;p35"/>
          <p:cNvSpPr/>
          <p:nvPr/>
        </p:nvSpPr>
        <p:spPr>
          <a:xfrm>
            <a:off x="705000" y="761375"/>
            <a:ext cx="3712500" cy="4239300"/>
          </a:xfrm>
          <a:prstGeom prst="roundRect">
            <a:avLst>
              <a:gd fmla="val 16667" name="adj"/>
            </a:avLst>
          </a:prstGeom>
          <a:solidFill>
            <a:srgbClr val="FBDFDC">
              <a:alpha val="78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5"/>
          <p:cNvSpPr/>
          <p:nvPr/>
        </p:nvSpPr>
        <p:spPr>
          <a:xfrm>
            <a:off x="4724400" y="761425"/>
            <a:ext cx="3712500" cy="4159200"/>
          </a:xfrm>
          <a:prstGeom prst="roundRect">
            <a:avLst>
              <a:gd fmla="val 16667" name="adj"/>
            </a:avLst>
          </a:prstGeom>
          <a:solidFill>
            <a:srgbClr val="FBDFDC">
              <a:alpha val="78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5"/>
          <p:cNvSpPr txBox="1"/>
          <p:nvPr/>
        </p:nvSpPr>
        <p:spPr>
          <a:xfrm>
            <a:off x="1105225" y="10400"/>
            <a:ext cx="2904600" cy="7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NEEDS</a:t>
            </a:r>
            <a:endParaRPr b="1" sz="3600">
              <a:solidFill>
                <a:srgbClr val="F3F3F3"/>
              </a:solidFill>
            </a:endParaRPr>
          </a:p>
        </p:txBody>
      </p:sp>
      <p:sp>
        <p:nvSpPr>
          <p:cNvPr id="1017" name="Google Shape;1017;p35"/>
          <p:cNvSpPr txBox="1"/>
          <p:nvPr/>
        </p:nvSpPr>
        <p:spPr>
          <a:xfrm>
            <a:off x="5128350" y="10400"/>
            <a:ext cx="2904600" cy="7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INSIGHTS</a:t>
            </a:r>
            <a:endParaRPr b="1" sz="3600">
              <a:solidFill>
                <a:srgbClr val="F3F3F3"/>
              </a:solidFill>
            </a:endParaRPr>
          </a:p>
        </p:txBody>
      </p:sp>
      <p:sp>
        <p:nvSpPr>
          <p:cNvPr id="1018" name="Google Shape;1018;p35"/>
          <p:cNvSpPr txBox="1"/>
          <p:nvPr/>
        </p:nvSpPr>
        <p:spPr>
          <a:xfrm>
            <a:off x="921000" y="989975"/>
            <a:ext cx="3088800" cy="3846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Affordable travel</a:t>
            </a:r>
            <a:endParaRPr sz="2000"/>
          </a:p>
          <a:p>
            <a:pPr indent="-355600" lvl="0" marL="457200" rtl="0" algn="l">
              <a:spcBef>
                <a:spcPts val="0"/>
              </a:spcBef>
              <a:spcAft>
                <a:spcPts val="0"/>
              </a:spcAft>
              <a:buSzPts val="2000"/>
              <a:buChar char="●"/>
            </a:pPr>
            <a:r>
              <a:rPr lang="en" sz="2000"/>
              <a:t>Physically accessible</a:t>
            </a:r>
            <a:endParaRPr sz="2000"/>
          </a:p>
          <a:p>
            <a:pPr indent="-355600" lvl="0" marL="457200" rtl="0" algn="l">
              <a:spcBef>
                <a:spcPts val="0"/>
              </a:spcBef>
              <a:spcAft>
                <a:spcPts val="0"/>
              </a:spcAft>
              <a:buSzPts val="2000"/>
              <a:buChar char="●"/>
            </a:pPr>
            <a:r>
              <a:rPr lang="en" sz="2000"/>
              <a:t>Traveling with people that provide comfort/fun is best </a:t>
            </a:r>
            <a:endParaRPr sz="2000"/>
          </a:p>
          <a:p>
            <a:pPr indent="-355600" lvl="0" marL="457200" rtl="0" algn="l">
              <a:spcBef>
                <a:spcPts val="0"/>
              </a:spcBef>
              <a:spcAft>
                <a:spcPts val="0"/>
              </a:spcAft>
              <a:buSzPts val="2000"/>
              <a:buChar char="●"/>
            </a:pPr>
            <a:r>
              <a:rPr lang="en" sz="2000"/>
              <a:t>Use of technology to facilitate travel (e.g. Uber, Yelp, websites)</a:t>
            </a:r>
            <a:endParaRPr sz="2000"/>
          </a:p>
          <a:p>
            <a:pPr indent="-355600" lvl="0" marL="457200" rtl="0" algn="l">
              <a:spcBef>
                <a:spcPts val="0"/>
              </a:spcBef>
              <a:spcAft>
                <a:spcPts val="0"/>
              </a:spcAft>
              <a:buSzPts val="2000"/>
              <a:buChar char="●"/>
            </a:pPr>
            <a:r>
              <a:rPr lang="en" sz="2000"/>
              <a:t>Local tour guide</a:t>
            </a:r>
            <a:endParaRPr sz="2000"/>
          </a:p>
          <a:p>
            <a:pPr indent="-355600" lvl="0" marL="457200" rtl="0" algn="l">
              <a:spcBef>
                <a:spcPts val="0"/>
              </a:spcBef>
              <a:spcAft>
                <a:spcPts val="0"/>
              </a:spcAft>
              <a:buSzPts val="2000"/>
              <a:buChar char="●"/>
            </a:pPr>
            <a:r>
              <a:rPr lang="en" sz="2000"/>
              <a:t>Genuine experiences</a:t>
            </a:r>
            <a:endParaRPr sz="2000"/>
          </a:p>
          <a:p>
            <a:pPr indent="-355600" lvl="0" marL="457200" rtl="0" algn="l">
              <a:spcBef>
                <a:spcPts val="0"/>
              </a:spcBef>
              <a:spcAft>
                <a:spcPts val="0"/>
              </a:spcAft>
              <a:buSzPts val="2000"/>
              <a:buChar char="●"/>
            </a:pPr>
            <a:r>
              <a:rPr lang="en" sz="2000"/>
              <a:t>Better commute experience</a:t>
            </a:r>
            <a:endParaRPr sz="2000"/>
          </a:p>
        </p:txBody>
      </p:sp>
      <p:sp>
        <p:nvSpPr>
          <p:cNvPr id="1019" name="Google Shape;1019;p35"/>
          <p:cNvSpPr txBox="1"/>
          <p:nvPr/>
        </p:nvSpPr>
        <p:spPr>
          <a:xfrm>
            <a:off x="5036250" y="839225"/>
            <a:ext cx="3088800" cy="4083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Dichotomy</a:t>
            </a:r>
            <a:r>
              <a:rPr lang="en" sz="2000"/>
              <a:t> between new and familiarity</a:t>
            </a:r>
            <a:endParaRPr sz="2000"/>
          </a:p>
          <a:p>
            <a:pPr indent="-355600" lvl="0" marL="457200" rtl="0" algn="l">
              <a:spcBef>
                <a:spcPts val="0"/>
              </a:spcBef>
              <a:spcAft>
                <a:spcPts val="0"/>
              </a:spcAft>
              <a:buSzPts val="2000"/>
              <a:buChar char="●"/>
            </a:pPr>
            <a:r>
              <a:rPr lang="en" sz="2000"/>
              <a:t>Importance of family</a:t>
            </a:r>
            <a:endParaRPr sz="2000"/>
          </a:p>
          <a:p>
            <a:pPr indent="-355600" lvl="0" marL="457200" rtl="0" algn="l">
              <a:spcBef>
                <a:spcPts val="0"/>
              </a:spcBef>
              <a:spcAft>
                <a:spcPts val="0"/>
              </a:spcAft>
              <a:buSzPts val="2000"/>
              <a:buChar char="●"/>
            </a:pPr>
            <a:r>
              <a:rPr lang="en" sz="2000"/>
              <a:t>Aversion to feeling like a tourist or outsider in a foreign place</a:t>
            </a:r>
            <a:endParaRPr sz="2000"/>
          </a:p>
          <a:p>
            <a:pPr indent="-355600" lvl="0" marL="457200" rtl="0" algn="l">
              <a:spcBef>
                <a:spcPts val="0"/>
              </a:spcBef>
              <a:spcAft>
                <a:spcPts val="0"/>
              </a:spcAft>
              <a:buSzPts val="2000"/>
              <a:buChar char="●"/>
            </a:pPr>
            <a:r>
              <a:rPr lang="en" sz="2000"/>
              <a:t>Desire to experience one’s destination as a local would</a:t>
            </a:r>
            <a:endParaRPr sz="2000"/>
          </a:p>
          <a:p>
            <a:pPr indent="-355600" lvl="0" marL="457200" rtl="0" algn="l">
              <a:spcBef>
                <a:spcPts val="0"/>
              </a:spcBef>
              <a:spcAft>
                <a:spcPts val="0"/>
              </a:spcAft>
              <a:buSzPts val="2000"/>
              <a:buChar char="●"/>
            </a:pPr>
            <a:r>
              <a:rPr lang="en" sz="2000"/>
              <a:t>Safety is important</a:t>
            </a:r>
            <a:endParaRPr sz="2000"/>
          </a:p>
          <a:p>
            <a:pPr indent="-355600" lvl="0" marL="457200" rtl="0" algn="l">
              <a:spcBef>
                <a:spcPts val="0"/>
              </a:spcBef>
              <a:spcAft>
                <a:spcPts val="0"/>
              </a:spcAft>
              <a:buSzPts val="2000"/>
              <a:buChar char="●"/>
            </a:pPr>
            <a:r>
              <a:rPr lang="en" sz="2000"/>
              <a:t>Experience a place without going </a:t>
            </a:r>
            <a:endParaRPr sz="2000"/>
          </a:p>
          <a:p>
            <a:pPr indent="0" lvl="0" marL="0" rtl="0" algn="l">
              <a:spcBef>
                <a:spcPts val="0"/>
              </a:spcBef>
              <a:spcAft>
                <a:spcPts val="0"/>
              </a:spcAft>
              <a:buNone/>
            </a:pPr>
            <a:r>
              <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1023" name="Shape 1023"/>
        <p:cNvGrpSpPr/>
        <p:nvPr/>
      </p:nvGrpSpPr>
      <p:grpSpPr>
        <a:xfrm>
          <a:off x="0" y="0"/>
          <a:ext cx="0" cy="0"/>
          <a:chOff x="0" y="0"/>
          <a:chExt cx="0" cy="0"/>
        </a:xfrm>
      </p:grpSpPr>
      <p:grpSp>
        <p:nvGrpSpPr>
          <p:cNvPr id="1024" name="Google Shape;1024;p36"/>
          <p:cNvGrpSpPr/>
          <p:nvPr/>
        </p:nvGrpSpPr>
        <p:grpSpPr>
          <a:xfrm>
            <a:off x="7767371" y="1837026"/>
            <a:ext cx="930320" cy="2560506"/>
            <a:chOff x="-1435027" y="1362018"/>
            <a:chExt cx="944104" cy="2598443"/>
          </a:xfrm>
        </p:grpSpPr>
        <p:sp>
          <p:nvSpPr>
            <p:cNvPr id="1025" name="Google Shape;1025;p36"/>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6"/>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6"/>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6"/>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6"/>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6"/>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6"/>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6"/>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6"/>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6"/>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6"/>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6"/>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6"/>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6"/>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6"/>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6"/>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6"/>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6"/>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6"/>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6"/>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6"/>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6"/>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7" name="Google Shape;1047;p36"/>
          <p:cNvGrpSpPr/>
          <p:nvPr/>
        </p:nvGrpSpPr>
        <p:grpSpPr>
          <a:xfrm>
            <a:off x="2613540" y="3629703"/>
            <a:ext cx="839145" cy="1510854"/>
            <a:chOff x="-1449485" y="3330463"/>
            <a:chExt cx="839145" cy="1510854"/>
          </a:xfrm>
        </p:grpSpPr>
        <p:sp>
          <p:nvSpPr>
            <p:cNvPr id="1048" name="Google Shape;1048;p36"/>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6"/>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6"/>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6"/>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6"/>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6"/>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6"/>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6"/>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6"/>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6"/>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6"/>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6"/>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6"/>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6"/>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6"/>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3" name="Google Shape;1063;p36"/>
          <p:cNvSpPr/>
          <p:nvPr/>
        </p:nvSpPr>
        <p:spPr>
          <a:xfrm>
            <a:off x="171600" y="685175"/>
            <a:ext cx="2904600" cy="4052400"/>
          </a:xfrm>
          <a:prstGeom prst="roundRect">
            <a:avLst>
              <a:gd fmla="val 16667" name="adj"/>
            </a:avLst>
          </a:prstGeom>
          <a:solidFill>
            <a:srgbClr val="FBDFDC">
              <a:alpha val="78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6"/>
          <p:cNvSpPr txBox="1"/>
          <p:nvPr/>
        </p:nvSpPr>
        <p:spPr>
          <a:xfrm>
            <a:off x="108025" y="36113"/>
            <a:ext cx="2904600" cy="7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3F3F3"/>
                </a:solidFill>
              </a:rPr>
              <a:t>INFERENCES</a:t>
            </a:r>
            <a:endParaRPr b="1" sz="3000">
              <a:solidFill>
                <a:srgbClr val="F3F3F3"/>
              </a:solidFill>
            </a:endParaRPr>
          </a:p>
        </p:txBody>
      </p:sp>
      <p:sp>
        <p:nvSpPr>
          <p:cNvPr id="1065" name="Google Shape;1065;p36"/>
          <p:cNvSpPr txBox="1"/>
          <p:nvPr/>
        </p:nvSpPr>
        <p:spPr>
          <a:xfrm>
            <a:off x="152400" y="840025"/>
            <a:ext cx="2904600" cy="3502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Happy travelers have both comfort &amp; new experiences</a:t>
            </a:r>
            <a:endParaRPr sz="2000"/>
          </a:p>
          <a:p>
            <a:pPr indent="-355600" lvl="0" marL="457200" rtl="0" algn="l">
              <a:spcBef>
                <a:spcPts val="0"/>
              </a:spcBef>
              <a:spcAft>
                <a:spcPts val="0"/>
              </a:spcAft>
              <a:buSzPts val="2000"/>
              <a:buChar char="●"/>
            </a:pPr>
            <a:r>
              <a:rPr lang="en" sz="2000"/>
              <a:t>Correlation between money and travel</a:t>
            </a:r>
            <a:endParaRPr sz="2000"/>
          </a:p>
          <a:p>
            <a:pPr indent="-355600" lvl="0" marL="457200" rtl="0" algn="l">
              <a:spcBef>
                <a:spcPts val="0"/>
              </a:spcBef>
              <a:spcAft>
                <a:spcPts val="0"/>
              </a:spcAft>
              <a:buSzPts val="2000"/>
              <a:buChar char="●"/>
            </a:pPr>
            <a:r>
              <a:rPr lang="en" sz="2000"/>
              <a:t>Destinations are misrepresented by their attractions</a:t>
            </a:r>
            <a:endParaRPr sz="2000"/>
          </a:p>
          <a:p>
            <a:pPr indent="-355600" lvl="0" marL="457200" rtl="0" algn="l">
              <a:spcBef>
                <a:spcPts val="0"/>
              </a:spcBef>
              <a:spcAft>
                <a:spcPts val="0"/>
              </a:spcAft>
              <a:buSzPts val="2000"/>
              <a:buChar char="●"/>
            </a:pPr>
            <a:r>
              <a:rPr lang="en" sz="2000"/>
              <a:t>“unsafe” locations aren’t visited </a:t>
            </a:r>
            <a:endParaRPr sz="2000"/>
          </a:p>
        </p:txBody>
      </p:sp>
      <p:sp>
        <p:nvSpPr>
          <p:cNvPr id="1066" name="Google Shape;1066;p36"/>
          <p:cNvSpPr/>
          <p:nvPr/>
        </p:nvSpPr>
        <p:spPr>
          <a:xfrm>
            <a:off x="3140250" y="718875"/>
            <a:ext cx="2904600" cy="4018800"/>
          </a:xfrm>
          <a:prstGeom prst="roundRect">
            <a:avLst>
              <a:gd fmla="val 16667" name="adj"/>
            </a:avLst>
          </a:prstGeom>
          <a:solidFill>
            <a:srgbClr val="FBDFDC">
              <a:alpha val="78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6"/>
          <p:cNvSpPr txBox="1"/>
          <p:nvPr/>
        </p:nvSpPr>
        <p:spPr>
          <a:xfrm>
            <a:off x="3121050" y="973200"/>
            <a:ext cx="2904600" cy="3250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Don’t like wasting time</a:t>
            </a:r>
            <a:endParaRPr sz="2000"/>
          </a:p>
          <a:p>
            <a:pPr indent="-355600" lvl="0" marL="457200" rtl="0" algn="l">
              <a:spcBef>
                <a:spcPts val="0"/>
              </a:spcBef>
              <a:spcAft>
                <a:spcPts val="0"/>
              </a:spcAft>
              <a:buSzPts val="2000"/>
              <a:buChar char="●"/>
            </a:pPr>
            <a:r>
              <a:rPr lang="en" sz="2000"/>
              <a:t>Research has to be done ahead of time for trips</a:t>
            </a:r>
            <a:endParaRPr sz="2000"/>
          </a:p>
          <a:p>
            <a:pPr indent="-355600" lvl="0" marL="457200" rtl="0" algn="l">
              <a:spcBef>
                <a:spcPts val="0"/>
              </a:spcBef>
              <a:spcAft>
                <a:spcPts val="0"/>
              </a:spcAft>
              <a:buClr>
                <a:schemeClr val="dk2"/>
              </a:buClr>
              <a:buSzPts val="2000"/>
              <a:buChar char="●"/>
            </a:pPr>
            <a:r>
              <a:rPr lang="en" sz="2000">
                <a:solidFill>
                  <a:schemeClr val="dk2"/>
                </a:solidFill>
              </a:rPr>
              <a:t>There is not enough adventure in destination travel</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“Travel” has evolved into a luxury</a:t>
            </a:r>
            <a:endParaRPr sz="2000">
              <a:solidFill>
                <a:schemeClr val="dk2"/>
              </a:solidFill>
            </a:endParaRPr>
          </a:p>
          <a:p>
            <a:pPr indent="0" lvl="0" marL="457200" rtl="0" algn="l">
              <a:spcBef>
                <a:spcPts val="0"/>
              </a:spcBef>
              <a:spcAft>
                <a:spcPts val="0"/>
              </a:spcAft>
              <a:buNone/>
            </a:pPr>
            <a:r>
              <a:t/>
            </a:r>
            <a:endParaRPr sz="2000"/>
          </a:p>
        </p:txBody>
      </p:sp>
      <p:sp>
        <p:nvSpPr>
          <p:cNvPr id="1068" name="Google Shape;1068;p36"/>
          <p:cNvSpPr txBox="1"/>
          <p:nvPr/>
        </p:nvSpPr>
        <p:spPr>
          <a:xfrm>
            <a:off x="6123350" y="69813"/>
            <a:ext cx="2904600" cy="7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3F3F3"/>
                </a:solidFill>
              </a:rPr>
              <a:t>QUESTIONS</a:t>
            </a:r>
            <a:endParaRPr b="1" sz="3000">
              <a:solidFill>
                <a:srgbClr val="F3F3F3"/>
              </a:solidFill>
            </a:endParaRPr>
          </a:p>
        </p:txBody>
      </p:sp>
      <p:sp>
        <p:nvSpPr>
          <p:cNvPr id="1069" name="Google Shape;1069;p36"/>
          <p:cNvSpPr txBox="1"/>
          <p:nvPr/>
        </p:nvSpPr>
        <p:spPr>
          <a:xfrm>
            <a:off x="3217363" y="69813"/>
            <a:ext cx="2904600" cy="7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3F3F3"/>
                </a:solidFill>
              </a:rPr>
              <a:t>CONCLUSION</a:t>
            </a:r>
            <a:endParaRPr b="1" sz="3000">
              <a:solidFill>
                <a:srgbClr val="F3F3F3"/>
              </a:solidFill>
            </a:endParaRPr>
          </a:p>
        </p:txBody>
      </p:sp>
      <p:sp>
        <p:nvSpPr>
          <p:cNvPr id="1070" name="Google Shape;1070;p36"/>
          <p:cNvSpPr/>
          <p:nvPr/>
        </p:nvSpPr>
        <p:spPr>
          <a:xfrm>
            <a:off x="6132950" y="748650"/>
            <a:ext cx="2904600" cy="4018800"/>
          </a:xfrm>
          <a:prstGeom prst="roundRect">
            <a:avLst>
              <a:gd fmla="val 16667" name="adj"/>
            </a:avLst>
          </a:prstGeom>
          <a:solidFill>
            <a:srgbClr val="FBDFDC">
              <a:alpha val="78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6"/>
          <p:cNvSpPr txBox="1"/>
          <p:nvPr/>
        </p:nvSpPr>
        <p:spPr>
          <a:xfrm>
            <a:off x="6037550" y="698175"/>
            <a:ext cx="3076200" cy="3250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How can we improve the commute that’s necessary for travel?</a:t>
            </a:r>
            <a:endParaRPr sz="2000"/>
          </a:p>
          <a:p>
            <a:pPr indent="-355600" lvl="0" marL="457200" rtl="0" algn="l">
              <a:spcBef>
                <a:spcPts val="0"/>
              </a:spcBef>
              <a:spcAft>
                <a:spcPts val="0"/>
              </a:spcAft>
              <a:buSzPts val="2000"/>
              <a:buChar char="●"/>
            </a:pPr>
            <a:r>
              <a:rPr lang="en" sz="2000"/>
              <a:t>How can we provide better resources to facilitate pre-travel planning?</a:t>
            </a:r>
            <a:endParaRPr sz="2000"/>
          </a:p>
          <a:p>
            <a:pPr indent="-355600" lvl="0" marL="457200" rtl="0" algn="l">
              <a:spcBef>
                <a:spcPts val="0"/>
              </a:spcBef>
              <a:spcAft>
                <a:spcPts val="0"/>
              </a:spcAft>
              <a:buSzPts val="2000"/>
              <a:buChar char="●"/>
            </a:pPr>
            <a:r>
              <a:rPr lang="en" sz="2000"/>
              <a:t>How can places incorporate more local life into its tourism?</a:t>
            </a:r>
            <a:endParaRPr sz="2000"/>
          </a:p>
          <a:p>
            <a:pPr indent="-355600" lvl="0" marL="457200" rtl="0" algn="l">
              <a:spcBef>
                <a:spcPts val="0"/>
              </a:spcBef>
              <a:spcAft>
                <a:spcPts val="0"/>
              </a:spcAft>
              <a:buSzPts val="2000"/>
              <a:buChar char="●"/>
            </a:pPr>
            <a:r>
              <a:rPr lang="en" sz="2000"/>
              <a:t>How can we make travel + accessible?</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1075" name="Shape 1075"/>
        <p:cNvGrpSpPr/>
        <p:nvPr/>
      </p:nvGrpSpPr>
      <p:grpSpPr>
        <a:xfrm>
          <a:off x="0" y="0"/>
          <a:ext cx="0" cy="0"/>
          <a:chOff x="0" y="0"/>
          <a:chExt cx="0" cy="0"/>
        </a:xfrm>
      </p:grpSpPr>
      <p:sp>
        <p:nvSpPr>
          <p:cNvPr id="1076" name="Google Shape;1076;p37"/>
          <p:cNvSpPr/>
          <p:nvPr/>
        </p:nvSpPr>
        <p:spPr>
          <a:xfrm rot="10800000">
            <a:off x="3162300" y="-6125"/>
            <a:ext cx="5981700" cy="5159131"/>
          </a:xfrm>
          <a:custGeom>
            <a:rect b="b" l="l" r="r" t="t"/>
            <a:pathLst>
              <a:path extrusionOk="0" h="205359" w="239268">
                <a:moveTo>
                  <a:pt x="0" y="0"/>
                </a:moveTo>
                <a:lnTo>
                  <a:pt x="0" y="205359"/>
                </a:lnTo>
                <a:lnTo>
                  <a:pt x="239268" y="205359"/>
                </a:lnTo>
                <a:lnTo>
                  <a:pt x="103632" y="0"/>
                </a:lnTo>
                <a:close/>
              </a:path>
            </a:pathLst>
          </a:custGeom>
          <a:solidFill>
            <a:srgbClr val="76A5AF"/>
          </a:solidFill>
          <a:ln>
            <a:noFill/>
          </a:ln>
        </p:spPr>
      </p:sp>
      <p:sp>
        <p:nvSpPr>
          <p:cNvPr id="1077" name="Google Shape;1077;p37"/>
          <p:cNvSpPr/>
          <p:nvPr/>
        </p:nvSpPr>
        <p:spPr>
          <a:xfrm rot="-2944">
            <a:off x="-7451" y="81"/>
            <a:ext cx="3852901" cy="24747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078" name="Google Shape;1078;p37"/>
          <p:cNvSpPr/>
          <p:nvPr/>
        </p:nvSpPr>
        <p:spPr>
          <a:xfrm rot="-2914">
            <a:off x="-151" y="2819899"/>
            <a:ext cx="4600502" cy="23241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079" name="Google Shape;1079;p37"/>
          <p:cNvSpPr/>
          <p:nvPr/>
        </p:nvSpPr>
        <p:spPr>
          <a:xfrm rot="-3030">
            <a:off x="5744338" y="1024302"/>
            <a:ext cx="3403501" cy="28764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080" name="Google Shape;1080;p37"/>
          <p:cNvSpPr/>
          <p:nvPr/>
        </p:nvSpPr>
        <p:spPr>
          <a:xfrm rot="-5400000">
            <a:off x="7866238" y="3348028"/>
            <a:ext cx="238500" cy="2328000"/>
          </a:xfrm>
          <a:prstGeom prst="upArrow">
            <a:avLst>
              <a:gd fmla="val 27274" name="adj1"/>
              <a:gd fmla="val 86351"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7"/>
          <p:cNvSpPr/>
          <p:nvPr/>
        </p:nvSpPr>
        <p:spPr>
          <a:xfrm rot="-5400000">
            <a:off x="8507788" y="3751078"/>
            <a:ext cx="238500" cy="1044900"/>
          </a:xfrm>
          <a:prstGeom prst="upArrow">
            <a:avLst>
              <a:gd fmla="val 27274" name="adj1"/>
              <a:gd fmla="val 86351" name="adj2"/>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7"/>
          <p:cNvSpPr/>
          <p:nvPr/>
        </p:nvSpPr>
        <p:spPr>
          <a:xfrm rot="-5400000">
            <a:off x="8325388" y="4040553"/>
            <a:ext cx="238500" cy="1409700"/>
          </a:xfrm>
          <a:prstGeom prst="upArrow">
            <a:avLst>
              <a:gd fmla="val 27274" name="adj1"/>
              <a:gd fmla="val 86351" name="adj2"/>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7"/>
          <p:cNvSpPr/>
          <p:nvPr/>
        </p:nvSpPr>
        <p:spPr>
          <a:xfrm rot="-5400000">
            <a:off x="7866238" y="-658869"/>
            <a:ext cx="238500" cy="2328000"/>
          </a:xfrm>
          <a:prstGeom prst="upArrow">
            <a:avLst>
              <a:gd fmla="val 27274" name="adj1"/>
              <a:gd fmla="val 86351" name="adj2"/>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7"/>
          <p:cNvSpPr/>
          <p:nvPr/>
        </p:nvSpPr>
        <p:spPr>
          <a:xfrm rot="-5400000">
            <a:off x="8507788" y="-255819"/>
            <a:ext cx="238500" cy="1044900"/>
          </a:xfrm>
          <a:prstGeom prst="upArrow">
            <a:avLst>
              <a:gd fmla="val 27274" name="adj1"/>
              <a:gd fmla="val 86351"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7"/>
          <p:cNvSpPr/>
          <p:nvPr/>
        </p:nvSpPr>
        <p:spPr>
          <a:xfrm rot="-5400000">
            <a:off x="8325388" y="33656"/>
            <a:ext cx="238500" cy="1409700"/>
          </a:xfrm>
          <a:prstGeom prst="upArrow">
            <a:avLst>
              <a:gd fmla="val 27274" name="adj1"/>
              <a:gd fmla="val 86351"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6" name="Google Shape;1086;p37"/>
          <p:cNvPicPr preferRelativeResize="0"/>
          <p:nvPr/>
        </p:nvPicPr>
        <p:blipFill rotWithShape="1">
          <a:blip r:embed="rId3">
            <a:alphaModFix/>
          </a:blip>
          <a:srcRect b="16956" l="19735" r="11308" t="36867"/>
          <a:stretch/>
        </p:blipFill>
        <p:spPr>
          <a:xfrm>
            <a:off x="-1310650" y="2986225"/>
            <a:ext cx="5733302" cy="2879400"/>
          </a:xfrm>
          <a:prstGeom prst="rect">
            <a:avLst/>
          </a:prstGeom>
          <a:noFill/>
          <a:ln>
            <a:noFill/>
          </a:ln>
        </p:spPr>
      </p:pic>
      <p:pic>
        <p:nvPicPr>
          <p:cNvPr id="1087" name="Google Shape;1087;p37"/>
          <p:cNvPicPr preferRelativeResize="0"/>
          <p:nvPr/>
        </p:nvPicPr>
        <p:blipFill rotWithShape="1">
          <a:blip r:embed="rId3">
            <a:alphaModFix/>
          </a:blip>
          <a:srcRect b="33016" l="9502" r="21541" t="20807"/>
          <a:stretch/>
        </p:blipFill>
        <p:spPr>
          <a:xfrm>
            <a:off x="5917700" y="1177775"/>
            <a:ext cx="4678672" cy="2529213"/>
          </a:xfrm>
          <a:prstGeom prst="rect">
            <a:avLst/>
          </a:prstGeom>
          <a:noFill/>
          <a:ln>
            <a:noFill/>
          </a:ln>
        </p:spPr>
      </p:pic>
      <p:pic>
        <p:nvPicPr>
          <p:cNvPr id="1088" name="Google Shape;1088;p37"/>
          <p:cNvPicPr preferRelativeResize="0"/>
          <p:nvPr/>
        </p:nvPicPr>
        <p:blipFill rotWithShape="1">
          <a:blip r:embed="rId3">
            <a:alphaModFix/>
          </a:blip>
          <a:srcRect b="33233" l="7033" r="24010" t="20590"/>
          <a:stretch/>
        </p:blipFill>
        <p:spPr>
          <a:xfrm>
            <a:off x="-2075675" y="-605325"/>
            <a:ext cx="5733302" cy="2879400"/>
          </a:xfrm>
          <a:prstGeom prst="rect">
            <a:avLst/>
          </a:prstGeom>
          <a:noFill/>
          <a:ln>
            <a:noFill/>
          </a:ln>
        </p:spPr>
      </p:pic>
      <p:sp>
        <p:nvSpPr>
          <p:cNvPr id="1089" name="Google Shape;1089;p37"/>
          <p:cNvSpPr txBox="1"/>
          <p:nvPr/>
        </p:nvSpPr>
        <p:spPr>
          <a:xfrm>
            <a:off x="189550" y="1558950"/>
            <a:ext cx="9030600" cy="310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0">
                <a:solidFill>
                  <a:srgbClr val="741B47"/>
                </a:solidFill>
              </a:rPr>
              <a:t>THANKS!</a:t>
            </a:r>
            <a:endParaRPr b="1" sz="12000">
              <a:solidFill>
                <a:srgbClr val="741B4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159" name="Shape 159"/>
        <p:cNvGrpSpPr/>
        <p:nvPr/>
      </p:nvGrpSpPr>
      <p:grpSpPr>
        <a:xfrm>
          <a:off x="0" y="0"/>
          <a:ext cx="0" cy="0"/>
          <a:chOff x="0" y="0"/>
          <a:chExt cx="0" cy="0"/>
        </a:xfrm>
      </p:grpSpPr>
      <p:sp>
        <p:nvSpPr>
          <p:cNvPr id="160" name="Google Shape;160;p15"/>
          <p:cNvSpPr/>
          <p:nvPr/>
        </p:nvSpPr>
        <p:spPr>
          <a:xfrm rot="10800000">
            <a:off x="3162300" y="-6125"/>
            <a:ext cx="5981700" cy="5159131"/>
          </a:xfrm>
          <a:custGeom>
            <a:rect b="b" l="l" r="r" t="t"/>
            <a:pathLst>
              <a:path extrusionOk="0" h="205359" w="239268">
                <a:moveTo>
                  <a:pt x="0" y="0"/>
                </a:moveTo>
                <a:lnTo>
                  <a:pt x="0" y="205359"/>
                </a:lnTo>
                <a:lnTo>
                  <a:pt x="239268" y="205359"/>
                </a:lnTo>
                <a:lnTo>
                  <a:pt x="103632" y="0"/>
                </a:lnTo>
                <a:close/>
              </a:path>
            </a:pathLst>
          </a:custGeom>
          <a:solidFill>
            <a:srgbClr val="F9CB9C"/>
          </a:solidFill>
          <a:ln>
            <a:noFill/>
          </a:ln>
        </p:spPr>
      </p:sp>
      <p:sp>
        <p:nvSpPr>
          <p:cNvPr id="161" name="Google Shape;161;p15"/>
          <p:cNvSpPr/>
          <p:nvPr/>
        </p:nvSpPr>
        <p:spPr>
          <a:xfrm rot="-2874">
            <a:off x="-7451" y="-11213"/>
            <a:ext cx="5024102" cy="24747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5"/>
          <p:cNvSpPr/>
          <p:nvPr/>
        </p:nvSpPr>
        <p:spPr>
          <a:xfrm rot="-2919">
            <a:off x="-151" y="2822329"/>
            <a:ext cx="4239302" cy="23241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5"/>
          <p:cNvSpPr/>
          <p:nvPr/>
        </p:nvSpPr>
        <p:spPr>
          <a:xfrm rot="-2979">
            <a:off x="5685874" y="867369"/>
            <a:ext cx="3462001" cy="4279503"/>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164" name="Google Shape;164;p15"/>
          <p:cNvPicPr preferRelativeResize="0"/>
          <p:nvPr/>
        </p:nvPicPr>
        <p:blipFill rotWithShape="1">
          <a:blip r:embed="rId3">
            <a:alphaModFix/>
          </a:blip>
          <a:srcRect b="0" l="0" r="0" t="16742"/>
          <a:stretch/>
        </p:blipFill>
        <p:spPr>
          <a:xfrm>
            <a:off x="5778075" y="1025600"/>
            <a:ext cx="3857626" cy="4282498"/>
          </a:xfrm>
          <a:prstGeom prst="rect">
            <a:avLst/>
          </a:prstGeom>
          <a:noFill/>
          <a:ln>
            <a:noFill/>
          </a:ln>
        </p:spPr>
      </p:pic>
      <p:pic>
        <p:nvPicPr>
          <p:cNvPr id="165" name="Google Shape;165;p15"/>
          <p:cNvPicPr preferRelativeResize="0"/>
          <p:nvPr/>
        </p:nvPicPr>
        <p:blipFill rotWithShape="1">
          <a:blip r:embed="rId4">
            <a:alphaModFix/>
          </a:blip>
          <a:srcRect b="26936" l="0" r="0" t="37286"/>
          <a:stretch/>
        </p:blipFill>
        <p:spPr>
          <a:xfrm>
            <a:off x="0" y="0"/>
            <a:ext cx="4827476" cy="2302847"/>
          </a:xfrm>
          <a:prstGeom prst="rect">
            <a:avLst/>
          </a:prstGeom>
          <a:noFill/>
          <a:ln>
            <a:noFill/>
          </a:ln>
        </p:spPr>
      </p:pic>
      <p:pic>
        <p:nvPicPr>
          <p:cNvPr id="166" name="Google Shape;166;p15"/>
          <p:cNvPicPr preferRelativeResize="0"/>
          <p:nvPr/>
        </p:nvPicPr>
        <p:blipFill rotWithShape="1">
          <a:blip r:embed="rId5">
            <a:alphaModFix/>
          </a:blip>
          <a:srcRect b="3994" l="0" r="0" t="24423"/>
          <a:stretch/>
        </p:blipFill>
        <p:spPr>
          <a:xfrm>
            <a:off x="-234977" y="2973325"/>
            <a:ext cx="4335979" cy="2327699"/>
          </a:xfrm>
          <a:prstGeom prst="rect">
            <a:avLst/>
          </a:prstGeom>
          <a:noFill/>
          <a:ln>
            <a:noFill/>
          </a:ln>
          <a:effectLst>
            <a:outerShdw blurRad="228600" rotWithShape="0" algn="tl" dir="5400000" dist="50800">
              <a:srgbClr val="000000">
                <a:alpha val="549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170" name="Shape 170"/>
        <p:cNvGrpSpPr/>
        <p:nvPr/>
      </p:nvGrpSpPr>
      <p:grpSpPr>
        <a:xfrm>
          <a:off x="0" y="0"/>
          <a:ext cx="0" cy="0"/>
          <a:chOff x="0" y="0"/>
          <a:chExt cx="0" cy="0"/>
        </a:xfrm>
      </p:grpSpPr>
      <p:grpSp>
        <p:nvGrpSpPr>
          <p:cNvPr id="171" name="Google Shape;171;p16"/>
          <p:cNvGrpSpPr/>
          <p:nvPr/>
        </p:nvGrpSpPr>
        <p:grpSpPr>
          <a:xfrm rot="10800000">
            <a:off x="7577623" y="211859"/>
            <a:ext cx="930320" cy="2560506"/>
            <a:chOff x="-1435027" y="1362018"/>
            <a:chExt cx="944104" cy="2598443"/>
          </a:xfrm>
        </p:grpSpPr>
        <p:sp>
          <p:nvSpPr>
            <p:cNvPr id="172" name="Google Shape;172;p16"/>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6"/>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6"/>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6"/>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6"/>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6"/>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6"/>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6"/>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 name="Google Shape;194;p16"/>
          <p:cNvSpPr txBox="1"/>
          <p:nvPr/>
        </p:nvSpPr>
        <p:spPr>
          <a:xfrm rot="-249811">
            <a:off x="229624" y="423323"/>
            <a:ext cx="3223006" cy="1138194"/>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What is the first thing that comes to mind when you hear the word travel?</a:t>
            </a:r>
            <a:endParaRPr sz="1800">
              <a:solidFill>
                <a:srgbClr val="F3F3F3"/>
              </a:solidFill>
            </a:endParaRPr>
          </a:p>
        </p:txBody>
      </p:sp>
      <p:sp>
        <p:nvSpPr>
          <p:cNvPr id="195" name="Google Shape;195;p16"/>
          <p:cNvSpPr txBox="1"/>
          <p:nvPr/>
        </p:nvSpPr>
        <p:spPr>
          <a:xfrm rot="210349">
            <a:off x="3865804" y="511097"/>
            <a:ext cx="3223232" cy="76764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What has been your best travel experience?</a:t>
            </a:r>
            <a:endParaRPr sz="1800">
              <a:solidFill>
                <a:srgbClr val="F3F3F3"/>
              </a:solidFill>
            </a:endParaRPr>
          </a:p>
        </p:txBody>
      </p:sp>
      <p:sp>
        <p:nvSpPr>
          <p:cNvPr id="196" name="Google Shape;196;p16"/>
          <p:cNvSpPr txBox="1"/>
          <p:nvPr/>
        </p:nvSpPr>
        <p:spPr>
          <a:xfrm rot="194322">
            <a:off x="2269098" y="3586809"/>
            <a:ext cx="3223248" cy="7677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What has been your worst / most frustrating experience when traveling to new places?</a:t>
            </a:r>
            <a:endParaRPr sz="1800">
              <a:solidFill>
                <a:srgbClr val="F3F3F3"/>
              </a:solidFill>
            </a:endParaRPr>
          </a:p>
        </p:txBody>
      </p:sp>
      <p:sp>
        <p:nvSpPr>
          <p:cNvPr id="197" name="Google Shape;197;p16"/>
          <p:cNvSpPr txBox="1"/>
          <p:nvPr/>
        </p:nvSpPr>
        <p:spPr>
          <a:xfrm rot="-257812">
            <a:off x="5525035" y="3279654"/>
            <a:ext cx="3223260" cy="179332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What has been the most delightful part of travelling to new places? What has been the most frustrating?</a:t>
            </a:r>
            <a:endParaRPr sz="1800">
              <a:solidFill>
                <a:srgbClr val="F3F3F3"/>
              </a:solidFill>
            </a:endParaRPr>
          </a:p>
        </p:txBody>
      </p:sp>
      <p:sp>
        <p:nvSpPr>
          <p:cNvPr id="198" name="Google Shape;198;p16"/>
          <p:cNvSpPr txBox="1"/>
          <p:nvPr/>
        </p:nvSpPr>
        <p:spPr>
          <a:xfrm rot="-181827">
            <a:off x="3602347" y="1761678"/>
            <a:ext cx="3223207" cy="76756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1800">
                <a:solidFill>
                  <a:srgbClr val="F3F3F3"/>
                </a:solidFill>
              </a:rPr>
              <a:t>What tools do you use to make travel to new places easier?</a:t>
            </a:r>
            <a:endParaRPr sz="1800">
              <a:solidFill>
                <a:srgbClr val="F3F3F3"/>
              </a:solidFill>
            </a:endParaRPr>
          </a:p>
        </p:txBody>
      </p:sp>
      <p:pic>
        <p:nvPicPr>
          <p:cNvPr id="199" name="Google Shape;199;p16"/>
          <p:cNvPicPr preferRelativeResize="0"/>
          <p:nvPr/>
        </p:nvPicPr>
        <p:blipFill>
          <a:blip r:embed="rId3">
            <a:alphaModFix/>
          </a:blip>
          <a:stretch>
            <a:fillRect/>
          </a:stretch>
        </p:blipFill>
        <p:spPr>
          <a:xfrm rot="-772065">
            <a:off x="1210161" y="1845674"/>
            <a:ext cx="1909359" cy="1909359"/>
          </a:xfrm>
          <a:prstGeom prst="rect">
            <a:avLst/>
          </a:prstGeom>
          <a:noFill/>
          <a:ln>
            <a:noFill/>
          </a:ln>
        </p:spPr>
      </p:pic>
      <p:sp>
        <p:nvSpPr>
          <p:cNvPr id="200" name="Google Shape;200;p16"/>
          <p:cNvSpPr txBox="1"/>
          <p:nvPr/>
        </p:nvSpPr>
        <p:spPr>
          <a:xfrm>
            <a:off x="2002100" y="2007125"/>
            <a:ext cx="670500" cy="4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FFFFFF"/>
                </a:solidFill>
              </a:rPr>
              <a:t>?</a:t>
            </a:r>
            <a:endParaRPr b="1" sz="3600">
              <a:solidFill>
                <a:srgbClr val="FFFFFF"/>
              </a:solidFill>
            </a:endParaRPr>
          </a:p>
        </p:txBody>
      </p:sp>
      <p:pic>
        <p:nvPicPr>
          <p:cNvPr id="201" name="Google Shape;201;p16"/>
          <p:cNvPicPr preferRelativeResize="0"/>
          <p:nvPr/>
        </p:nvPicPr>
        <p:blipFill>
          <a:blip r:embed="rId4">
            <a:alphaModFix/>
          </a:blip>
          <a:stretch>
            <a:fillRect/>
          </a:stretch>
        </p:blipFill>
        <p:spPr>
          <a:xfrm>
            <a:off x="-9850" y="3418875"/>
            <a:ext cx="1653075" cy="1653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205" name="Shape 205"/>
        <p:cNvGrpSpPr/>
        <p:nvPr/>
      </p:nvGrpSpPr>
      <p:grpSpPr>
        <a:xfrm>
          <a:off x="0" y="0"/>
          <a:ext cx="0" cy="0"/>
          <a:chOff x="0" y="0"/>
          <a:chExt cx="0" cy="0"/>
        </a:xfrm>
      </p:grpSpPr>
      <p:grpSp>
        <p:nvGrpSpPr>
          <p:cNvPr id="206" name="Google Shape;206;p17"/>
          <p:cNvGrpSpPr/>
          <p:nvPr/>
        </p:nvGrpSpPr>
        <p:grpSpPr>
          <a:xfrm>
            <a:off x="7767371" y="8226"/>
            <a:ext cx="930320" cy="2560506"/>
            <a:chOff x="-1435027" y="1362018"/>
            <a:chExt cx="944104" cy="2598443"/>
          </a:xfrm>
        </p:grpSpPr>
        <p:sp>
          <p:nvSpPr>
            <p:cNvPr id="207" name="Google Shape;207;p17"/>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7"/>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7"/>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7"/>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7"/>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7"/>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7"/>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7"/>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7"/>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7"/>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7"/>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7"/>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7"/>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7"/>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7"/>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 name="Google Shape;229;p17"/>
          <p:cNvGrpSpPr/>
          <p:nvPr/>
        </p:nvGrpSpPr>
        <p:grpSpPr>
          <a:xfrm>
            <a:off x="2613540" y="3629703"/>
            <a:ext cx="839145" cy="1510854"/>
            <a:chOff x="-1449485" y="3330463"/>
            <a:chExt cx="839145" cy="1510854"/>
          </a:xfrm>
        </p:grpSpPr>
        <p:sp>
          <p:nvSpPr>
            <p:cNvPr id="230" name="Google Shape;230;p17"/>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7"/>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7"/>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7"/>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7"/>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7"/>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7"/>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7"/>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7"/>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7"/>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7"/>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5" name="Google Shape;245;p17"/>
          <p:cNvPicPr preferRelativeResize="0"/>
          <p:nvPr/>
        </p:nvPicPr>
        <p:blipFill rotWithShape="1">
          <a:blip r:embed="rId3">
            <a:alphaModFix/>
          </a:blip>
          <a:srcRect b="31467" l="0" r="0" t="14667"/>
          <a:stretch/>
        </p:blipFill>
        <p:spPr>
          <a:xfrm>
            <a:off x="1869561" y="630801"/>
            <a:ext cx="5404878" cy="3881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249" name="Shape 249"/>
        <p:cNvGrpSpPr/>
        <p:nvPr/>
      </p:nvGrpSpPr>
      <p:grpSpPr>
        <a:xfrm>
          <a:off x="0" y="0"/>
          <a:ext cx="0" cy="0"/>
          <a:chOff x="0" y="0"/>
          <a:chExt cx="0" cy="0"/>
        </a:xfrm>
      </p:grpSpPr>
      <p:sp>
        <p:nvSpPr>
          <p:cNvPr id="250" name="Google Shape;250;p18"/>
          <p:cNvSpPr/>
          <p:nvPr/>
        </p:nvSpPr>
        <p:spPr>
          <a:xfrm>
            <a:off x="-3075" y="-6125"/>
            <a:ext cx="5981700" cy="5159131"/>
          </a:xfrm>
          <a:custGeom>
            <a:rect b="b" l="l" r="r" t="t"/>
            <a:pathLst>
              <a:path extrusionOk="0" h="205359" w="239268">
                <a:moveTo>
                  <a:pt x="0" y="0"/>
                </a:moveTo>
                <a:lnTo>
                  <a:pt x="0" y="205359"/>
                </a:lnTo>
                <a:lnTo>
                  <a:pt x="239268" y="205359"/>
                </a:lnTo>
                <a:lnTo>
                  <a:pt x="103632" y="0"/>
                </a:lnTo>
                <a:close/>
              </a:path>
            </a:pathLst>
          </a:custGeom>
          <a:solidFill>
            <a:srgbClr val="FBDFDC"/>
          </a:solidFill>
          <a:ln>
            <a:noFill/>
          </a:ln>
        </p:spPr>
      </p:sp>
      <p:grpSp>
        <p:nvGrpSpPr>
          <p:cNvPr id="251" name="Google Shape;251;p18"/>
          <p:cNvGrpSpPr/>
          <p:nvPr/>
        </p:nvGrpSpPr>
        <p:grpSpPr>
          <a:xfrm>
            <a:off x="7767371" y="8226"/>
            <a:ext cx="930320" cy="2560506"/>
            <a:chOff x="-1435027" y="1362018"/>
            <a:chExt cx="944104" cy="2598443"/>
          </a:xfrm>
        </p:grpSpPr>
        <p:sp>
          <p:nvSpPr>
            <p:cNvPr id="252" name="Google Shape;252;p18"/>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8"/>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8"/>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8"/>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8"/>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8"/>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8"/>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8"/>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8"/>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8"/>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8"/>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8"/>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 name="Google Shape;274;p18"/>
          <p:cNvGrpSpPr/>
          <p:nvPr/>
        </p:nvGrpSpPr>
        <p:grpSpPr>
          <a:xfrm>
            <a:off x="2613540" y="3629703"/>
            <a:ext cx="839145" cy="1510854"/>
            <a:chOff x="-1449485" y="3330463"/>
            <a:chExt cx="839145" cy="1510854"/>
          </a:xfrm>
        </p:grpSpPr>
        <p:sp>
          <p:nvSpPr>
            <p:cNvPr id="275" name="Google Shape;275;p18"/>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8"/>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8"/>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8"/>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8"/>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8"/>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8"/>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8"/>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p18"/>
          <p:cNvSpPr/>
          <p:nvPr/>
        </p:nvSpPr>
        <p:spPr>
          <a:xfrm rot="-3326">
            <a:off x="6104949" y="875329"/>
            <a:ext cx="2480701" cy="34245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18"/>
          <p:cNvSpPr txBox="1"/>
          <p:nvPr>
            <p:ph idx="4294967295" type="title"/>
          </p:nvPr>
        </p:nvSpPr>
        <p:spPr>
          <a:xfrm>
            <a:off x="890150" y="282675"/>
            <a:ext cx="1661100" cy="11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11323B"/>
                </a:solidFill>
              </a:rPr>
              <a:t>Gary </a:t>
            </a:r>
            <a:endParaRPr sz="3600">
              <a:solidFill>
                <a:srgbClr val="11323B"/>
              </a:solidFill>
            </a:endParaRPr>
          </a:p>
        </p:txBody>
      </p:sp>
      <p:sp>
        <p:nvSpPr>
          <p:cNvPr id="292" name="Google Shape;292;p18"/>
          <p:cNvSpPr txBox="1"/>
          <p:nvPr/>
        </p:nvSpPr>
        <p:spPr>
          <a:xfrm>
            <a:off x="-1152600" y="687643"/>
            <a:ext cx="3106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293" name="Google Shape;293;p18"/>
          <p:cNvSpPr txBox="1"/>
          <p:nvPr/>
        </p:nvSpPr>
        <p:spPr>
          <a:xfrm flipH="1">
            <a:off x="3638100" y="3473975"/>
            <a:ext cx="1738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294" name="Google Shape;294;p18"/>
          <p:cNvSpPr txBox="1"/>
          <p:nvPr/>
        </p:nvSpPr>
        <p:spPr>
          <a:xfrm>
            <a:off x="351500" y="1690088"/>
            <a:ext cx="3730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t>Sometimes you feel on your own when you’re traveling alone or lost and don’t know where to go. It would be really helpful if I knew I had a person or place to go and quickly get information that I knew was reliable.</a:t>
            </a:r>
            <a:endParaRPr sz="2300"/>
          </a:p>
        </p:txBody>
      </p:sp>
      <p:sp>
        <p:nvSpPr>
          <p:cNvPr id="295" name="Google Shape;295;p18"/>
          <p:cNvSpPr txBox="1"/>
          <p:nvPr/>
        </p:nvSpPr>
        <p:spPr>
          <a:xfrm>
            <a:off x="6429450" y="3540475"/>
            <a:ext cx="22104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aveat"/>
                <a:ea typeface="Caveat"/>
                <a:cs typeface="Caveat"/>
                <a:sym typeface="Caveat"/>
              </a:rPr>
              <a:t>extreme user</a:t>
            </a:r>
            <a:endParaRPr sz="3000">
              <a:latin typeface="Caveat"/>
              <a:ea typeface="Caveat"/>
              <a:cs typeface="Caveat"/>
              <a:sym typeface="Caveat"/>
            </a:endParaRPr>
          </a:p>
        </p:txBody>
      </p:sp>
      <p:pic>
        <p:nvPicPr>
          <p:cNvPr id="296" name="Google Shape;296;p18"/>
          <p:cNvPicPr preferRelativeResize="0"/>
          <p:nvPr/>
        </p:nvPicPr>
        <p:blipFill rotWithShape="1">
          <a:blip r:embed="rId3">
            <a:alphaModFix/>
          </a:blip>
          <a:srcRect b="0" l="34597" r="0" t="0"/>
          <a:stretch/>
        </p:blipFill>
        <p:spPr>
          <a:xfrm>
            <a:off x="6212325" y="988875"/>
            <a:ext cx="2265925" cy="2598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300" name="Shape 300"/>
        <p:cNvGrpSpPr/>
        <p:nvPr/>
      </p:nvGrpSpPr>
      <p:grpSpPr>
        <a:xfrm>
          <a:off x="0" y="0"/>
          <a:ext cx="0" cy="0"/>
          <a:chOff x="0" y="0"/>
          <a:chExt cx="0" cy="0"/>
        </a:xfrm>
      </p:grpSpPr>
      <p:sp>
        <p:nvSpPr>
          <p:cNvPr id="301" name="Google Shape;301;p19"/>
          <p:cNvSpPr/>
          <p:nvPr/>
        </p:nvSpPr>
        <p:spPr>
          <a:xfrm>
            <a:off x="-3075" y="-6125"/>
            <a:ext cx="5981700" cy="5159131"/>
          </a:xfrm>
          <a:custGeom>
            <a:rect b="b" l="l" r="r" t="t"/>
            <a:pathLst>
              <a:path extrusionOk="0" h="205359" w="239268">
                <a:moveTo>
                  <a:pt x="0" y="0"/>
                </a:moveTo>
                <a:lnTo>
                  <a:pt x="0" y="205359"/>
                </a:lnTo>
                <a:lnTo>
                  <a:pt x="239268" y="205359"/>
                </a:lnTo>
                <a:lnTo>
                  <a:pt x="103632" y="0"/>
                </a:lnTo>
                <a:close/>
              </a:path>
            </a:pathLst>
          </a:custGeom>
          <a:solidFill>
            <a:srgbClr val="E6F4E4"/>
          </a:solidFill>
          <a:ln>
            <a:noFill/>
          </a:ln>
        </p:spPr>
      </p:sp>
      <p:grpSp>
        <p:nvGrpSpPr>
          <p:cNvPr id="302" name="Google Shape;302;p19"/>
          <p:cNvGrpSpPr/>
          <p:nvPr/>
        </p:nvGrpSpPr>
        <p:grpSpPr>
          <a:xfrm>
            <a:off x="7767371" y="8226"/>
            <a:ext cx="930320" cy="2560506"/>
            <a:chOff x="-1435027" y="1362018"/>
            <a:chExt cx="944104" cy="2598443"/>
          </a:xfrm>
        </p:grpSpPr>
        <p:sp>
          <p:nvSpPr>
            <p:cNvPr id="303" name="Google Shape;303;p19"/>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 name="Google Shape;325;p19"/>
          <p:cNvGrpSpPr/>
          <p:nvPr/>
        </p:nvGrpSpPr>
        <p:grpSpPr>
          <a:xfrm>
            <a:off x="2613540" y="3629703"/>
            <a:ext cx="839145" cy="1510854"/>
            <a:chOff x="-1449485" y="3330463"/>
            <a:chExt cx="839145" cy="1510854"/>
          </a:xfrm>
        </p:grpSpPr>
        <p:sp>
          <p:nvSpPr>
            <p:cNvPr id="326" name="Google Shape;326;p19"/>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1" name="Google Shape;341;p19"/>
          <p:cNvSpPr/>
          <p:nvPr/>
        </p:nvSpPr>
        <p:spPr>
          <a:xfrm rot="-3326">
            <a:off x="6104949" y="875329"/>
            <a:ext cx="2480701" cy="34245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9"/>
          <p:cNvSpPr txBox="1"/>
          <p:nvPr>
            <p:ph idx="4294967295" type="title"/>
          </p:nvPr>
        </p:nvSpPr>
        <p:spPr>
          <a:xfrm>
            <a:off x="506075" y="282675"/>
            <a:ext cx="2407500" cy="11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11323B"/>
                </a:solidFill>
              </a:rPr>
              <a:t>Claudia</a:t>
            </a:r>
            <a:endParaRPr sz="3600">
              <a:solidFill>
                <a:srgbClr val="11323B"/>
              </a:solidFill>
            </a:endParaRPr>
          </a:p>
        </p:txBody>
      </p:sp>
      <p:sp>
        <p:nvSpPr>
          <p:cNvPr id="343" name="Google Shape;343;p19"/>
          <p:cNvSpPr txBox="1"/>
          <p:nvPr/>
        </p:nvSpPr>
        <p:spPr>
          <a:xfrm>
            <a:off x="-1152600" y="687643"/>
            <a:ext cx="3106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344" name="Google Shape;344;p19"/>
          <p:cNvSpPr txBox="1"/>
          <p:nvPr/>
        </p:nvSpPr>
        <p:spPr>
          <a:xfrm flipH="1">
            <a:off x="3391225" y="2568725"/>
            <a:ext cx="1738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345" name="Google Shape;345;p19"/>
          <p:cNvSpPr txBox="1"/>
          <p:nvPr/>
        </p:nvSpPr>
        <p:spPr>
          <a:xfrm>
            <a:off x="451150" y="1959950"/>
            <a:ext cx="3730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When I was at the airport my heart was going boom boom boom. I’d always been with my family.</a:t>
            </a:r>
            <a:endParaRPr sz="2400"/>
          </a:p>
        </p:txBody>
      </p:sp>
      <p:sp>
        <p:nvSpPr>
          <p:cNvPr id="346" name="Google Shape;346;p19"/>
          <p:cNvSpPr txBox="1"/>
          <p:nvPr/>
        </p:nvSpPr>
        <p:spPr>
          <a:xfrm>
            <a:off x="6581850" y="3616675"/>
            <a:ext cx="22104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aveat"/>
                <a:ea typeface="Caveat"/>
                <a:cs typeface="Caveat"/>
                <a:sym typeface="Caveat"/>
              </a:rPr>
              <a:t>non-user</a:t>
            </a:r>
            <a:endParaRPr sz="3000">
              <a:latin typeface="Caveat"/>
              <a:ea typeface="Caveat"/>
              <a:cs typeface="Caveat"/>
              <a:sym typeface="Caveat"/>
            </a:endParaRPr>
          </a:p>
        </p:txBody>
      </p:sp>
      <p:pic>
        <p:nvPicPr>
          <p:cNvPr id="347" name="Google Shape;347;p19"/>
          <p:cNvPicPr preferRelativeResize="0"/>
          <p:nvPr/>
        </p:nvPicPr>
        <p:blipFill rotWithShape="1">
          <a:blip r:embed="rId3">
            <a:alphaModFix/>
          </a:blip>
          <a:srcRect b="3645" l="9775" r="7865" t="18132"/>
          <a:stretch/>
        </p:blipFill>
        <p:spPr>
          <a:xfrm>
            <a:off x="6254500" y="1027425"/>
            <a:ext cx="2210400" cy="27993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351" name="Shape 351"/>
        <p:cNvGrpSpPr/>
        <p:nvPr/>
      </p:nvGrpSpPr>
      <p:grpSpPr>
        <a:xfrm>
          <a:off x="0" y="0"/>
          <a:ext cx="0" cy="0"/>
          <a:chOff x="0" y="0"/>
          <a:chExt cx="0" cy="0"/>
        </a:xfrm>
      </p:grpSpPr>
      <p:sp>
        <p:nvSpPr>
          <p:cNvPr id="352" name="Google Shape;352;p20"/>
          <p:cNvSpPr/>
          <p:nvPr/>
        </p:nvSpPr>
        <p:spPr>
          <a:xfrm>
            <a:off x="-3075" y="-6125"/>
            <a:ext cx="5981700" cy="5159131"/>
          </a:xfrm>
          <a:custGeom>
            <a:rect b="b" l="l" r="r" t="t"/>
            <a:pathLst>
              <a:path extrusionOk="0" h="205359" w="239268">
                <a:moveTo>
                  <a:pt x="0" y="0"/>
                </a:moveTo>
                <a:lnTo>
                  <a:pt x="0" y="205359"/>
                </a:lnTo>
                <a:lnTo>
                  <a:pt x="239268" y="205359"/>
                </a:lnTo>
                <a:lnTo>
                  <a:pt x="103632" y="0"/>
                </a:lnTo>
                <a:close/>
              </a:path>
            </a:pathLst>
          </a:custGeom>
          <a:solidFill>
            <a:srgbClr val="D9F0FF"/>
          </a:solidFill>
          <a:ln>
            <a:noFill/>
          </a:ln>
        </p:spPr>
      </p:sp>
      <p:grpSp>
        <p:nvGrpSpPr>
          <p:cNvPr id="353" name="Google Shape;353;p20"/>
          <p:cNvGrpSpPr/>
          <p:nvPr/>
        </p:nvGrpSpPr>
        <p:grpSpPr>
          <a:xfrm>
            <a:off x="7767371" y="8226"/>
            <a:ext cx="930320" cy="2560506"/>
            <a:chOff x="-1435027" y="1362018"/>
            <a:chExt cx="944104" cy="2598443"/>
          </a:xfrm>
        </p:grpSpPr>
        <p:sp>
          <p:nvSpPr>
            <p:cNvPr id="354" name="Google Shape;354;p20"/>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0"/>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0"/>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0"/>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0"/>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0"/>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0"/>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0"/>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0"/>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0"/>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0"/>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0"/>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0"/>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0"/>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0"/>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0"/>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0"/>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0"/>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0"/>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0"/>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0"/>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 name="Google Shape;376;p20"/>
          <p:cNvGrpSpPr/>
          <p:nvPr/>
        </p:nvGrpSpPr>
        <p:grpSpPr>
          <a:xfrm>
            <a:off x="2613540" y="3629703"/>
            <a:ext cx="839145" cy="1510854"/>
            <a:chOff x="-1449485" y="3330463"/>
            <a:chExt cx="839145" cy="1510854"/>
          </a:xfrm>
        </p:grpSpPr>
        <p:sp>
          <p:nvSpPr>
            <p:cNvPr id="377" name="Google Shape;377;p20"/>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0"/>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0"/>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0"/>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0"/>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0"/>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0"/>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0"/>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0"/>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0"/>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0"/>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0"/>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0"/>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0"/>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 name="Google Shape;392;p20"/>
          <p:cNvSpPr/>
          <p:nvPr/>
        </p:nvSpPr>
        <p:spPr>
          <a:xfrm rot="-3326">
            <a:off x="6104949" y="875329"/>
            <a:ext cx="2480701" cy="34245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0"/>
          <p:cNvSpPr txBox="1"/>
          <p:nvPr>
            <p:ph idx="4294967295" type="title"/>
          </p:nvPr>
        </p:nvSpPr>
        <p:spPr>
          <a:xfrm>
            <a:off x="285050" y="309350"/>
            <a:ext cx="2407500" cy="111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11323B"/>
                </a:solidFill>
              </a:rPr>
              <a:t>Maria</a:t>
            </a:r>
            <a:endParaRPr sz="3600">
              <a:solidFill>
                <a:srgbClr val="11323B"/>
              </a:solidFill>
            </a:endParaRPr>
          </a:p>
        </p:txBody>
      </p:sp>
      <p:sp>
        <p:nvSpPr>
          <p:cNvPr id="394" name="Google Shape;394;p20"/>
          <p:cNvSpPr txBox="1"/>
          <p:nvPr/>
        </p:nvSpPr>
        <p:spPr>
          <a:xfrm>
            <a:off x="-1152600" y="687643"/>
            <a:ext cx="3106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395" name="Google Shape;395;p20"/>
          <p:cNvSpPr txBox="1"/>
          <p:nvPr/>
        </p:nvSpPr>
        <p:spPr>
          <a:xfrm flipH="1">
            <a:off x="3248700" y="2892625"/>
            <a:ext cx="1738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396" name="Google Shape;396;p20"/>
          <p:cNvSpPr txBox="1"/>
          <p:nvPr/>
        </p:nvSpPr>
        <p:spPr>
          <a:xfrm>
            <a:off x="285050" y="1854775"/>
            <a:ext cx="3559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The English [makes travel hard]. The conversation in travel is very difficult for me. In my culture, to speak English is a class.</a:t>
            </a:r>
            <a:endParaRPr sz="2400"/>
          </a:p>
        </p:txBody>
      </p:sp>
      <p:sp>
        <p:nvSpPr>
          <p:cNvPr id="397" name="Google Shape;397;p20"/>
          <p:cNvSpPr txBox="1"/>
          <p:nvPr/>
        </p:nvSpPr>
        <p:spPr>
          <a:xfrm>
            <a:off x="6429450" y="3577025"/>
            <a:ext cx="22104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aveat"/>
                <a:ea typeface="Caveat"/>
                <a:cs typeface="Caveat"/>
                <a:sym typeface="Caveat"/>
              </a:rPr>
              <a:t>average</a:t>
            </a:r>
            <a:r>
              <a:rPr lang="en" sz="3000">
                <a:latin typeface="Caveat"/>
                <a:ea typeface="Caveat"/>
                <a:cs typeface="Caveat"/>
                <a:sym typeface="Caveat"/>
              </a:rPr>
              <a:t> user</a:t>
            </a:r>
            <a:endParaRPr sz="3000">
              <a:latin typeface="Caveat"/>
              <a:ea typeface="Caveat"/>
              <a:cs typeface="Caveat"/>
              <a:sym typeface="Caveat"/>
            </a:endParaRPr>
          </a:p>
        </p:txBody>
      </p:sp>
      <p:pic>
        <p:nvPicPr>
          <p:cNvPr id="398" name="Google Shape;398;p20"/>
          <p:cNvPicPr preferRelativeResize="0"/>
          <p:nvPr/>
        </p:nvPicPr>
        <p:blipFill rotWithShape="1">
          <a:blip r:embed="rId3">
            <a:alphaModFix/>
          </a:blip>
          <a:srcRect b="3229" l="0" r="0" t="6566"/>
          <a:stretch/>
        </p:blipFill>
        <p:spPr>
          <a:xfrm>
            <a:off x="6212338" y="983500"/>
            <a:ext cx="2265929" cy="27252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2B2F"/>
        </a:solidFill>
      </p:bgPr>
    </p:bg>
    <p:spTree>
      <p:nvGrpSpPr>
        <p:cNvPr id="402" name="Shape 402"/>
        <p:cNvGrpSpPr/>
        <p:nvPr/>
      </p:nvGrpSpPr>
      <p:grpSpPr>
        <a:xfrm>
          <a:off x="0" y="0"/>
          <a:ext cx="0" cy="0"/>
          <a:chOff x="0" y="0"/>
          <a:chExt cx="0" cy="0"/>
        </a:xfrm>
      </p:grpSpPr>
      <p:sp>
        <p:nvSpPr>
          <p:cNvPr id="403" name="Google Shape;403;p21"/>
          <p:cNvSpPr/>
          <p:nvPr/>
        </p:nvSpPr>
        <p:spPr>
          <a:xfrm>
            <a:off x="-3075" y="-6125"/>
            <a:ext cx="5981700" cy="5159131"/>
          </a:xfrm>
          <a:custGeom>
            <a:rect b="b" l="l" r="r" t="t"/>
            <a:pathLst>
              <a:path extrusionOk="0" h="205359" w="239268">
                <a:moveTo>
                  <a:pt x="0" y="0"/>
                </a:moveTo>
                <a:lnTo>
                  <a:pt x="0" y="205359"/>
                </a:lnTo>
                <a:lnTo>
                  <a:pt x="239268" y="205359"/>
                </a:lnTo>
                <a:lnTo>
                  <a:pt x="103632" y="0"/>
                </a:lnTo>
                <a:close/>
              </a:path>
            </a:pathLst>
          </a:custGeom>
          <a:solidFill>
            <a:srgbClr val="FBDFDC"/>
          </a:solidFill>
          <a:ln>
            <a:noFill/>
          </a:ln>
        </p:spPr>
      </p:sp>
      <p:grpSp>
        <p:nvGrpSpPr>
          <p:cNvPr id="404" name="Google Shape;404;p21"/>
          <p:cNvGrpSpPr/>
          <p:nvPr/>
        </p:nvGrpSpPr>
        <p:grpSpPr>
          <a:xfrm>
            <a:off x="7767371" y="8226"/>
            <a:ext cx="930320" cy="2560506"/>
            <a:chOff x="-1435027" y="1362018"/>
            <a:chExt cx="944104" cy="2598443"/>
          </a:xfrm>
        </p:grpSpPr>
        <p:sp>
          <p:nvSpPr>
            <p:cNvPr id="405" name="Google Shape;405;p21"/>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1"/>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1"/>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1"/>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1"/>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1"/>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1"/>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1"/>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1"/>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1"/>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1"/>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1"/>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1"/>
            <p:cNvSpPr/>
            <p:nvPr/>
          </p:nvSpPr>
          <p:spPr>
            <a:xfrm>
              <a:off x="-1435012" y="345870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1"/>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1"/>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1"/>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1"/>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1"/>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1"/>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1"/>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1"/>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1"/>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 name="Google Shape;427;p21"/>
          <p:cNvGrpSpPr/>
          <p:nvPr/>
        </p:nvGrpSpPr>
        <p:grpSpPr>
          <a:xfrm>
            <a:off x="2613540" y="3629703"/>
            <a:ext cx="839145" cy="1510854"/>
            <a:chOff x="-1449485" y="3330463"/>
            <a:chExt cx="839145" cy="1510854"/>
          </a:xfrm>
        </p:grpSpPr>
        <p:sp>
          <p:nvSpPr>
            <p:cNvPr id="428" name="Google Shape;428;p21"/>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1"/>
            <p:cNvSpPr/>
            <p:nvPr/>
          </p:nvSpPr>
          <p:spPr>
            <a:xfrm>
              <a:off x="-1132920" y="386410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1"/>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1"/>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1"/>
            <p:cNvSpPr/>
            <p:nvPr/>
          </p:nvSpPr>
          <p:spPr>
            <a:xfrm>
              <a:off x="-1132920" y="46613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1"/>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1"/>
            <p:cNvSpPr/>
            <p:nvPr/>
          </p:nvSpPr>
          <p:spPr>
            <a:xfrm>
              <a:off x="-1449485" y="439510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
            <p:cNvSpPr/>
            <p:nvPr/>
          </p:nvSpPr>
          <p:spPr>
            <a:xfrm>
              <a:off x="-818240" y="3330463"/>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1"/>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1"/>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3" name="Google Shape;443;p21"/>
          <p:cNvSpPr/>
          <p:nvPr/>
        </p:nvSpPr>
        <p:spPr>
          <a:xfrm rot="5400416">
            <a:off x="5601764" y="395254"/>
            <a:ext cx="2480700" cy="3424500"/>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1"/>
          <p:cNvSpPr txBox="1"/>
          <p:nvPr>
            <p:ph idx="4294967295" type="title"/>
          </p:nvPr>
        </p:nvSpPr>
        <p:spPr>
          <a:xfrm>
            <a:off x="752975" y="515850"/>
            <a:ext cx="2407500" cy="11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11323B"/>
                </a:solidFill>
              </a:rPr>
              <a:t>Herb</a:t>
            </a:r>
            <a:endParaRPr sz="3600">
              <a:solidFill>
                <a:srgbClr val="11323B"/>
              </a:solidFill>
            </a:endParaRPr>
          </a:p>
        </p:txBody>
      </p:sp>
      <p:sp>
        <p:nvSpPr>
          <p:cNvPr id="445" name="Google Shape;445;p21"/>
          <p:cNvSpPr txBox="1"/>
          <p:nvPr/>
        </p:nvSpPr>
        <p:spPr>
          <a:xfrm>
            <a:off x="-1152600" y="1223243"/>
            <a:ext cx="3106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446" name="Google Shape;446;p21"/>
          <p:cNvSpPr txBox="1"/>
          <p:nvPr/>
        </p:nvSpPr>
        <p:spPr>
          <a:xfrm flipH="1">
            <a:off x="3391225" y="2568725"/>
            <a:ext cx="1738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rgbClr val="FFFFFF"/>
                </a:solidFill>
              </a:rPr>
              <a:t>”</a:t>
            </a:r>
            <a:endParaRPr sz="20000">
              <a:solidFill>
                <a:srgbClr val="FFFFFF"/>
              </a:solidFill>
            </a:endParaRPr>
          </a:p>
          <a:p>
            <a:pPr indent="0" lvl="0" marL="0" rtl="0" algn="ctr">
              <a:spcBef>
                <a:spcPts val="0"/>
              </a:spcBef>
              <a:spcAft>
                <a:spcPts val="0"/>
              </a:spcAft>
              <a:buNone/>
            </a:pPr>
            <a:r>
              <a:t/>
            </a:r>
            <a:endParaRPr b="1" sz="2400">
              <a:solidFill>
                <a:srgbClr val="999999"/>
              </a:solidFill>
            </a:endParaRPr>
          </a:p>
        </p:txBody>
      </p:sp>
      <p:sp>
        <p:nvSpPr>
          <p:cNvPr id="447" name="Google Shape;447;p21"/>
          <p:cNvSpPr txBox="1"/>
          <p:nvPr/>
        </p:nvSpPr>
        <p:spPr>
          <a:xfrm>
            <a:off x="361250" y="2433600"/>
            <a:ext cx="3730500" cy="13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As you grow older, you stop traveling with family. I began to travel with my wife.</a:t>
            </a:r>
            <a:endParaRPr sz="2400"/>
          </a:p>
        </p:txBody>
      </p:sp>
      <p:sp>
        <p:nvSpPr>
          <p:cNvPr id="448" name="Google Shape;448;p21"/>
          <p:cNvSpPr txBox="1"/>
          <p:nvPr/>
        </p:nvSpPr>
        <p:spPr>
          <a:xfrm rot="-5400000">
            <a:off x="7064050" y="1843950"/>
            <a:ext cx="22104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Caveat"/>
                <a:ea typeface="Caveat"/>
                <a:cs typeface="Caveat"/>
                <a:sym typeface="Caveat"/>
              </a:rPr>
              <a:t>previous</a:t>
            </a:r>
            <a:r>
              <a:rPr lang="en" sz="3000">
                <a:latin typeface="Caveat"/>
                <a:ea typeface="Caveat"/>
                <a:cs typeface="Caveat"/>
                <a:sym typeface="Caveat"/>
              </a:rPr>
              <a:t> user</a:t>
            </a:r>
            <a:endParaRPr sz="3000">
              <a:latin typeface="Caveat"/>
              <a:ea typeface="Caveat"/>
              <a:cs typeface="Caveat"/>
              <a:sym typeface="Caveat"/>
            </a:endParaRPr>
          </a:p>
        </p:txBody>
      </p:sp>
      <p:pic>
        <p:nvPicPr>
          <p:cNvPr id="449" name="Google Shape;449;p21"/>
          <p:cNvPicPr preferRelativeResize="0"/>
          <p:nvPr/>
        </p:nvPicPr>
        <p:blipFill>
          <a:blip r:embed="rId3">
            <a:alphaModFix/>
          </a:blip>
          <a:stretch>
            <a:fillRect/>
          </a:stretch>
        </p:blipFill>
        <p:spPr>
          <a:xfrm>
            <a:off x="5231750" y="1019675"/>
            <a:ext cx="2919803" cy="21898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