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Amatic SC"/>
      <p:regular r:id="rId11"/>
      <p:bold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La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Italic.fntdata"/><Relationship Id="rId11" Type="http://schemas.openxmlformats.org/officeDocument/2006/relationships/font" Target="fonts/AmaticSC-regular.fntdata"/><Relationship Id="rId10" Type="http://schemas.openxmlformats.org/officeDocument/2006/relationships/slide" Target="slides/slide5.xml"/><Relationship Id="rId13" Type="http://schemas.openxmlformats.org/officeDocument/2006/relationships/font" Target="fonts/Montserrat-regular.fntdata"/><Relationship Id="rId12" Type="http://schemas.openxmlformats.org/officeDocument/2006/relationships/font" Target="fonts/AmaticSC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Lato-regular.fntdata"/><Relationship Id="rId16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italic.fntdata"/><Relationship Id="rId6" Type="http://schemas.openxmlformats.org/officeDocument/2006/relationships/slide" Target="slides/slide1.xml"/><Relationship Id="rId18" Type="http://schemas.openxmlformats.org/officeDocument/2006/relationships/font" Target="fonts/La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449cf85f98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449cf85f98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449cf85f98_0_2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449cf85f98_0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449cf85f98_0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449cf85f98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449d4f8c3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449d4f8c3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5.jpg"/><Relationship Id="rId5" Type="http://schemas.openxmlformats.org/officeDocument/2006/relationships/image" Target="../media/image3.jpg"/><Relationship Id="rId6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youtu.be/GOh_zK8IUz4" TargetMode="External"/><Relationship Id="rId4" Type="http://schemas.openxmlformats.org/officeDocument/2006/relationships/hyperlink" Target="http://www.youtube.com/watch?v=GOh_zK8IUz4" TargetMode="External"/><Relationship Id="rId5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Simbiotic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Concept Video</a:t>
            </a:r>
            <a:endParaRPr sz="2400"/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Anjini K, Ellen V, Vrinda V, Yuguan X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Value Proposition, Problem/Solution</a:t>
            </a:r>
            <a:endParaRPr/>
          </a:p>
        </p:txBody>
      </p:sp>
      <p:sp>
        <p:nvSpPr>
          <p:cNvPr id="141" name="Google Shape;141;p14"/>
          <p:cNvSpPr txBox="1"/>
          <p:nvPr>
            <p:ph idx="1" type="body"/>
          </p:nvPr>
        </p:nvSpPr>
        <p:spPr>
          <a:xfrm>
            <a:off x="105255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Problem</a:t>
            </a:r>
            <a:r>
              <a:rPr lang="en" sz="1600"/>
              <a:t>: People usually don’t know their living preferences until they run into conflicts with their roommates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600"/>
              <a:t>Solution</a:t>
            </a:r>
            <a:r>
              <a:rPr lang="en" sz="1600"/>
              <a:t>: Show people simulated scenes with roommates and analyze their reactions to that to give them feedback on their preferences</a:t>
            </a:r>
            <a:endParaRPr b="1" sz="16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2400"/>
              <a:t>“Live better, together”</a:t>
            </a:r>
            <a:endParaRPr b="1" sz="2400"/>
          </a:p>
        </p:txBody>
      </p:sp>
      <p:pic>
        <p:nvPicPr>
          <p:cNvPr id="142" name="Google Shape;14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6538" y="3671150"/>
            <a:ext cx="1910925" cy="118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Tasks</a:t>
            </a:r>
            <a:endParaRPr sz="3600"/>
          </a:p>
        </p:txBody>
      </p:sp>
      <p:sp>
        <p:nvSpPr>
          <p:cNvPr id="148" name="Google Shape;148;p15"/>
          <p:cNvSpPr txBox="1"/>
          <p:nvPr/>
        </p:nvSpPr>
        <p:spPr>
          <a:xfrm>
            <a:off x="1297500" y="967900"/>
            <a:ext cx="7368000" cy="32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2"/>
                </a:solidFill>
              </a:rPr>
              <a:t>A user of Simbiotic: </a:t>
            </a:r>
            <a:endParaRPr sz="24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3F3F3"/>
                </a:solidFill>
                <a:latin typeface="Impact"/>
                <a:ea typeface="Impact"/>
                <a:cs typeface="Impact"/>
                <a:sym typeface="Impact"/>
              </a:rPr>
              <a:t>Simple</a:t>
            </a:r>
            <a:r>
              <a:rPr lang="en" sz="4800">
                <a:solidFill>
                  <a:srgbClr val="F3F3F3"/>
                </a:solidFill>
                <a:latin typeface="Amatic SC"/>
                <a:ea typeface="Amatic SC"/>
                <a:cs typeface="Amatic SC"/>
                <a:sym typeface="Amatic SC"/>
              </a:rPr>
              <a:t>       </a:t>
            </a:r>
            <a:endParaRPr sz="4800">
              <a:solidFill>
                <a:srgbClr val="F3F3F3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</a:rPr>
              <a:t>Wants to understand his level of comfort in various situations</a:t>
            </a:r>
            <a:endParaRPr b="1">
              <a:solidFill>
                <a:schemeClr val="lt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3C47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3F3F3"/>
                </a:solidFill>
                <a:latin typeface="Impact"/>
                <a:ea typeface="Impact"/>
                <a:cs typeface="Impact"/>
                <a:sym typeface="Impact"/>
              </a:rPr>
              <a:t>Medium</a:t>
            </a:r>
            <a:endParaRPr sz="3000">
              <a:solidFill>
                <a:srgbClr val="F3F3F3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</a:rPr>
              <a:t>Wants another perspective on his reaction that he may not understand himself</a:t>
            </a:r>
            <a:endParaRPr b="1">
              <a:solidFill>
                <a:schemeClr val="lt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3F3F3"/>
                </a:solidFill>
                <a:latin typeface="Impact"/>
                <a:ea typeface="Impact"/>
                <a:cs typeface="Impact"/>
                <a:sym typeface="Impact"/>
              </a:rPr>
              <a:t>Complex</a:t>
            </a:r>
            <a:endParaRPr sz="3000">
              <a:solidFill>
                <a:srgbClr val="F3F3F3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</a:rPr>
              <a:t>Wants to enable himself to articulate his living preferences and tell him how to react/approach a conflict</a:t>
            </a:r>
            <a:endParaRPr b="1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Storyboards</a:t>
            </a:r>
            <a:endParaRPr/>
          </a:p>
        </p:txBody>
      </p:sp>
      <p:pic>
        <p:nvPicPr>
          <p:cNvPr id="154" name="Google Shape;15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875" y="1554974"/>
            <a:ext cx="1418300" cy="1891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93218" y="1554987"/>
            <a:ext cx="1418300" cy="1891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74562" y="1554984"/>
            <a:ext cx="1418300" cy="1891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08325" y="1554975"/>
            <a:ext cx="1418300" cy="1891092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6"/>
          <p:cNvSpPr txBox="1"/>
          <p:nvPr/>
        </p:nvSpPr>
        <p:spPr>
          <a:xfrm>
            <a:off x="59075" y="3497100"/>
            <a:ext cx="2012700" cy="14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3F3F3"/>
                </a:solidFill>
              </a:rPr>
              <a:t>Over the shoulder shot of main character looking at the app, with “Welcome to Simbiotic” message </a:t>
            </a:r>
            <a:r>
              <a:rPr lang="en" sz="1100">
                <a:solidFill>
                  <a:srgbClr val="F3F3F3"/>
                </a:solidFill>
              </a:rPr>
              <a:t>on the screen. A “Play” button underneath, showing the simulation: Messy Room. We see his hand press play.</a:t>
            </a:r>
            <a:endParaRPr sz="1100">
              <a:solidFill>
                <a:srgbClr val="F3F3F3"/>
              </a:solidFill>
            </a:endParaRPr>
          </a:p>
        </p:txBody>
      </p:sp>
      <p:sp>
        <p:nvSpPr>
          <p:cNvPr id="159" name="Google Shape;159;p16"/>
          <p:cNvSpPr txBox="1"/>
          <p:nvPr/>
        </p:nvSpPr>
        <p:spPr>
          <a:xfrm>
            <a:off x="4552715" y="3522000"/>
            <a:ext cx="1662000" cy="14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3F3F3"/>
                </a:solidFill>
              </a:rPr>
              <a:t>Over the shoulder, show paper prop with a pie chart and several bars </a:t>
            </a:r>
            <a:r>
              <a:rPr b="1" lang="en" sz="1100">
                <a:solidFill>
                  <a:schemeClr val="lt2"/>
                </a:solidFill>
              </a:rPr>
              <a:t>visualizing the user’s instant reaction </a:t>
            </a:r>
            <a:r>
              <a:rPr lang="en" sz="1100">
                <a:solidFill>
                  <a:schemeClr val="lt1"/>
                </a:solidFill>
              </a:rPr>
              <a:t>to give him a new perspective</a:t>
            </a:r>
            <a:endParaRPr sz="1100">
              <a:solidFill>
                <a:schemeClr val="lt1"/>
              </a:solidFill>
            </a:endParaRPr>
          </a:p>
        </p:txBody>
      </p:sp>
      <p:sp>
        <p:nvSpPr>
          <p:cNvPr id="160" name="Google Shape;160;p16"/>
          <p:cNvSpPr txBox="1"/>
          <p:nvPr/>
        </p:nvSpPr>
        <p:spPr>
          <a:xfrm>
            <a:off x="6852700" y="3522000"/>
            <a:ext cx="1910400" cy="14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3F3F3"/>
                </a:solidFill>
              </a:rPr>
              <a:t>As the main character walks up to his room, a </a:t>
            </a:r>
            <a:r>
              <a:rPr b="1" lang="en" sz="1100">
                <a:solidFill>
                  <a:schemeClr val="lt2"/>
                </a:solidFill>
              </a:rPr>
              <a:t>reminder notification </a:t>
            </a:r>
            <a:r>
              <a:rPr lang="en" sz="1100">
                <a:solidFill>
                  <a:srgbClr val="F3F3F3"/>
                </a:solidFill>
              </a:rPr>
              <a:t>pops up </a:t>
            </a:r>
            <a:r>
              <a:rPr lang="en" sz="1100">
                <a:solidFill>
                  <a:srgbClr val="F3F3F3"/>
                </a:solidFill>
              </a:rPr>
              <a:t>with </a:t>
            </a:r>
            <a:r>
              <a:rPr b="1" lang="en" sz="1100">
                <a:solidFill>
                  <a:schemeClr val="lt2"/>
                </a:solidFill>
              </a:rPr>
              <a:t>tips on his particular confrontation style and values</a:t>
            </a:r>
            <a:r>
              <a:rPr lang="en" sz="1100">
                <a:solidFill>
                  <a:srgbClr val="F3F3F3"/>
                </a:solidFill>
              </a:rPr>
              <a:t> to emphasize when meeting his roommate.</a:t>
            </a:r>
            <a:endParaRPr sz="1100">
              <a:solidFill>
                <a:srgbClr val="F3F3F3"/>
              </a:solidFill>
            </a:endParaRPr>
          </a:p>
        </p:txBody>
      </p:sp>
      <p:sp>
        <p:nvSpPr>
          <p:cNvPr id="161" name="Google Shape;161;p16"/>
          <p:cNvSpPr txBox="1"/>
          <p:nvPr/>
        </p:nvSpPr>
        <p:spPr>
          <a:xfrm>
            <a:off x="2410100" y="3214800"/>
            <a:ext cx="1742700" cy="17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3F3F3"/>
                </a:solidFill>
              </a:rPr>
              <a:t>Front shot of main character’s face. We see his disgusted reaction as he</a:t>
            </a:r>
            <a:r>
              <a:rPr b="1" lang="en" sz="1100">
                <a:solidFill>
                  <a:schemeClr val="lt2"/>
                </a:solidFill>
              </a:rPr>
              <a:t> finds out about his true feelings</a:t>
            </a:r>
            <a:r>
              <a:rPr lang="en" sz="1100">
                <a:solidFill>
                  <a:srgbClr val="F3F3F3"/>
                </a:solidFill>
              </a:rPr>
              <a:t> about messy rooms.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Concept Video:</a:t>
            </a:r>
            <a:endParaRPr/>
          </a:p>
        </p:txBody>
      </p:sp>
      <p:sp>
        <p:nvSpPr>
          <p:cNvPr id="167" name="Google Shape;167;p17"/>
          <p:cNvSpPr txBox="1"/>
          <p:nvPr>
            <p:ph idx="1" type="body"/>
          </p:nvPr>
        </p:nvSpPr>
        <p:spPr>
          <a:xfrm>
            <a:off x="1052550" y="4182900"/>
            <a:ext cx="7038900" cy="86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 u="sng">
                <a:solidFill>
                  <a:schemeClr val="hlink"/>
                </a:solidFill>
                <a:hlinkClick r:id="rId3"/>
              </a:rPr>
              <a:t>https://youtu.be/GOh_zK8IUz4</a:t>
            </a:r>
            <a:endParaRPr sz="3600"/>
          </a:p>
        </p:txBody>
      </p:sp>
      <p:pic>
        <p:nvPicPr>
          <p:cNvPr descr="Simbiotic Concept Video&#10;Created by Anjini Karthik, Ellen Roper, Vrinda Vasavada, and Yuguan Xing. &#10;CS 147: Intro to Human Computer Interaction&#10;Music from: &#10;129 Reach - Upbeat Acoustic Corporate;  https://www.juqboxmusic.com/&#10;Battle of Giants by 魔界Symphony; https://soundcloud.com" id="168" name="Google Shape;168;p17" title="Simbiotic: Concept Video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23800" y="960600"/>
            <a:ext cx="4296400" cy="322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