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1192"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702760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docs.google.com/document/d/1KEWI8qIZjSKTDkxZnEmwa6UPuCd-f5wpnc9S47X6eQE/edi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39f6fe893_6_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39f6fe893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Luda was unique to other users in that his beliefs somewhat contradicted what others said they preferred to have. He said that he had no problem living in a small space and prefers to have less stuff to bring around with him as he moves. He is also a non-user in terms of decorating; he specifically mentioned that he doesn’t but art up on his walls. Unlike some other people we interviewed like Julia and Mark, Luda doesn’t make his own artwork and as a result doesn’t put it up on his walls. Despite what he said about not caring about the small space, when he was describing the dorm rooms that he lived in previously, he always mentioned the size of the rooms, so it seems that space may actually be something that he takes into consideration. He seems to be a pretty easy-going guy, but there was definitely some tension when he was describing some situations that arose between him and his 9 roommates. Luda values the interpersonal experience of living in his “home” and thinks that living with others is imperative to learning about them.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39f6fe893_6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39f6fe893_6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Michael is another average user: young, interest in optimizing living space and decor, feels that he doesn’t have the time or knowhow to do a good job decorating; but really wants his home to reflect himself. He currently shares a townhouse with one roommate and seems to be in a less temporary housing situation than some others that we interviewed.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39f6fe893_6_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39f6fe893_6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Michael’s main issue with his living space is not feeling like it reflects himself to his satisfaction. He finds it overwhelming and difficult to know things like how to decorate and which colors go together, and since he doesn’t make his own art either, he doesn’t know where to go to find decorations for his space. He feels like he does not have the time to make his living space into what he envisions it being, specifically around the interior design process. He likes to go on Pinterest and other sites to get inspiration for styles but does not know how to actually implement his ideas. He mentioned not having time to change his living space a lot.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39f6fe893_4_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39f6fe893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39f6fe893_4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39f6fe893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things that our users said was that college was the first time that they really thought about decorating in an intentional way. People seemed to have started experimenting with their personal styles once they got to college, whereas before their parents had had more of a say in what they had.</a:t>
            </a:r>
            <a:endParaRPr/>
          </a:p>
          <a:p>
            <a:pPr marL="0" lvl="0" indent="0" algn="l" rtl="0">
              <a:spcBef>
                <a:spcPts val="0"/>
              </a:spcBef>
              <a:spcAft>
                <a:spcPts val="0"/>
              </a:spcAft>
              <a:buNone/>
            </a:pPr>
            <a:r>
              <a:rPr lang="en"/>
              <a:t>Another important thing that someone mentioned was that when they saw others start cleaning in the common spaces, everyone else would start pitching in. This concept of peer perception of work also stuck out across several different interviews as being important to establishing good norms and habits within shared spaces </a:t>
            </a:r>
            <a:endParaRPr/>
          </a:p>
          <a:p>
            <a:pPr marL="0" lvl="0" indent="0" algn="l" rtl="0">
              <a:spcBef>
                <a:spcPts val="0"/>
              </a:spcBef>
              <a:spcAft>
                <a:spcPts val="0"/>
              </a:spcAft>
              <a:buNone/>
            </a:pPr>
            <a:r>
              <a:rPr lang="en"/>
              <a:t>Finally, a lot of people mentioned feeling like they did not have time to decorate or discover their own personal styles.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39f6fe893_4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39f6fe893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summarize:</a:t>
            </a:r>
            <a:endParaRPr/>
          </a:p>
          <a:p>
            <a:pPr marL="457200" lvl="0" indent="-317500" algn="l" rtl="0">
              <a:spcBef>
                <a:spcPts val="0"/>
              </a:spcBef>
              <a:spcAft>
                <a:spcPts val="0"/>
              </a:spcAft>
              <a:buSzPts val="1400"/>
              <a:buAutoNum type="arabicPeriod"/>
            </a:pPr>
            <a:r>
              <a:rPr lang="en"/>
              <a:t>Conflicts with roommates bother people a lot, but a lot of people have not been very efficient in dealing with these problems</a:t>
            </a:r>
            <a:endParaRPr/>
          </a:p>
          <a:p>
            <a:pPr marL="457200" lvl="0" indent="-317500" algn="l" rtl="0">
              <a:spcBef>
                <a:spcPts val="0"/>
              </a:spcBef>
              <a:spcAft>
                <a:spcPts val="0"/>
              </a:spcAft>
              <a:buSzPts val="1400"/>
              <a:buAutoNum type="arabicPeriod"/>
            </a:pPr>
            <a:r>
              <a:rPr lang="en"/>
              <a:t>Many people care a lot about how they decorate their living spaces. Some are quite well-versed in this area, while others not so much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39f6fe893_4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39f6fe893_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summarize:</a:t>
            </a:r>
            <a:endParaRPr/>
          </a:p>
          <a:p>
            <a:pPr marL="457200" lvl="0" indent="-317500" algn="l" rtl="0">
              <a:spcBef>
                <a:spcPts val="0"/>
              </a:spcBef>
              <a:spcAft>
                <a:spcPts val="0"/>
              </a:spcAft>
              <a:buSzPts val="1400"/>
              <a:buAutoNum type="arabicPeriod"/>
            </a:pPr>
            <a:r>
              <a:rPr lang="en"/>
              <a:t>People seemed overwhelmed or unsure of where to start, which indicates that they may think that decorating is a really demanding process since it requires careful research, and a lot of time &amp; effort</a:t>
            </a:r>
            <a:endParaRPr/>
          </a:p>
          <a:p>
            <a:pPr marL="457200" lvl="0" indent="-317500" algn="l" rtl="0">
              <a:spcBef>
                <a:spcPts val="0"/>
              </a:spcBef>
              <a:spcAft>
                <a:spcPts val="0"/>
              </a:spcAft>
              <a:buSzPts val="1400"/>
              <a:buAutoNum type="arabicPeriod"/>
            </a:pPr>
            <a:r>
              <a:rPr lang="en"/>
              <a:t>Ownership and responsibility are important factors in creating the feeling of homeliness, but sharing the same sense of responsibility between people can be challenging since people have different pre-perceptions of how to live in a space together and of what is expected</a:t>
            </a:r>
            <a:endParaRPr/>
          </a:p>
          <a:p>
            <a:pPr marL="457200" lvl="0" indent="-317500" algn="l" rtl="0">
              <a:spcBef>
                <a:spcPts val="0"/>
              </a:spcBef>
              <a:spcAft>
                <a:spcPts val="0"/>
              </a:spcAft>
              <a:buSzPts val="1400"/>
              <a:buAutoNum type="arabicPeriod"/>
            </a:pPr>
            <a:r>
              <a:rPr lang="en"/>
              <a:t>Finding a place that you are actually satisfied with, and moving from one place to another are some of the things that are really difficult on the issue of living spaces</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39f6fe893_4_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39f6fe893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seemed to feel uncomfortable in confronting others in issues around common spaces; they voiced concerns about remedying issues that originated due to lack of communication/standards</a:t>
            </a:r>
            <a:endParaRPr/>
          </a:p>
          <a:p>
            <a:pPr marL="0" lvl="0" indent="0" algn="l" rtl="0">
              <a:spcBef>
                <a:spcPts val="0"/>
              </a:spcBef>
              <a:spcAft>
                <a:spcPts val="0"/>
              </a:spcAft>
              <a:buNone/>
            </a:pPr>
            <a:r>
              <a:rPr lang="en"/>
              <a:t>People were often surprised in finding out that others did not share the same core values as they do, especially regarding shared living norms and common areas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39f6fe893_4_7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39f6fe893_4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39f6fe893_6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39f6fe893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have difficulty setting clear expectations because they are afraid to damage relationships and think that others share their same views as to expectations of the space. To fix this, they need a method of establishing norms in a communal living space.</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39f6fe8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39f6fe8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39f6fe893_3_9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39f6fe893_3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Perceptions of your peers and community norms are some of the most important influences on behavior in a shared space. People need a way to harness this power to promote good living habits.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decorations that people choose to have in their space are indicative of both their true identity and the identity of who they want to be. We found that people often had difficulty expressing this, so they need a stress-free way to reflect their own individuality and style within their homes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39f6fe893_6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39f6fe893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College is a first time for many people cohabitating with another person or people. They need to have a way to understand and identify their living preferences before actually sharing a living space with someone else.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39f6fe893_3_1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39f6fe893_3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general, people have issues with communication as to community norms in their living spaces. They also have hardships with maintaining healthy habits in temporary living situations and in expressing their true selves and individuality in their homes.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more detailed empathy map: </a:t>
            </a:r>
            <a:r>
              <a:rPr lang="en" u="sng">
                <a:solidFill>
                  <a:schemeClr val="hlink"/>
                </a:solidFill>
                <a:hlinkClick r:id="rId3"/>
              </a:rPr>
              <a:t>https://docs.google.com/document/d/1KEWI8qIZjSKTDkxZnEmwa6UPuCd-f5wpnc9S47X6eQE/edit</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decided to focus on college students and young professionals who may be living in a temporary or short-term housing situation such as a dorm or apartment. We talked to seven people in different diverse living situations around the country, a few on the East Coast via Skype and others in person. We found these people through connections that we already knew, referrals from others, and asking strangers on the street and at Foothill Community College. Our focus was on what makes a place feel like home.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39f6fe893_0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39f6fe89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a:t>
            </a:r>
            <a:endParaRPr/>
          </a:p>
          <a:p>
            <a:pPr marL="457200" lvl="0" indent="-317500" algn="l" rtl="0">
              <a:spcBef>
                <a:spcPts val="0"/>
              </a:spcBef>
              <a:spcAft>
                <a:spcPts val="0"/>
              </a:spcAft>
              <a:buSzPts val="1400"/>
              <a:buChar char="-"/>
            </a:pPr>
            <a:r>
              <a:rPr lang="en"/>
              <a:t>Several young people on both coasts (&lt;30 years)</a:t>
            </a:r>
            <a:endParaRPr/>
          </a:p>
          <a:p>
            <a:pPr marL="457200" lvl="0" indent="-317500" algn="l" rtl="0">
              <a:spcBef>
                <a:spcPts val="0"/>
              </a:spcBef>
              <a:spcAft>
                <a:spcPts val="0"/>
              </a:spcAft>
              <a:buSzPts val="1400"/>
              <a:buChar char="-"/>
            </a:pPr>
            <a:r>
              <a:rPr lang="en"/>
              <a:t>Living in dorms, apartments, homes</a:t>
            </a:r>
            <a:endParaRPr/>
          </a:p>
          <a:p>
            <a:pPr marL="457200" lvl="0" indent="-317500" algn="l" rtl="0">
              <a:spcBef>
                <a:spcPts val="0"/>
              </a:spcBef>
              <a:spcAft>
                <a:spcPts val="0"/>
              </a:spcAft>
              <a:buSzPts val="1400"/>
              <a:buChar char="-"/>
            </a:pPr>
            <a:r>
              <a:rPr lang="en"/>
              <a:t>Temporary/more permanent housing</a:t>
            </a:r>
            <a:endParaRPr/>
          </a:p>
          <a:p>
            <a:pPr marL="457200" lvl="0" indent="-317500" algn="l" rtl="0">
              <a:spcBef>
                <a:spcPts val="0"/>
              </a:spcBef>
              <a:spcAft>
                <a:spcPts val="0"/>
              </a:spcAft>
              <a:buSzPts val="1400"/>
              <a:buChar char="-"/>
            </a:pPr>
            <a:r>
              <a:rPr lang="en"/>
              <a:t>Artists and not</a:t>
            </a:r>
            <a:endParaRPr/>
          </a:p>
          <a:p>
            <a:pPr marL="457200" lvl="0" indent="-317500" algn="l" rtl="0">
              <a:spcBef>
                <a:spcPts val="0"/>
              </a:spcBef>
              <a:spcAft>
                <a:spcPts val="0"/>
              </a:spcAft>
              <a:buSzPts val="1400"/>
              <a:buChar char="-"/>
            </a:pPr>
            <a:r>
              <a:rPr lang="en"/>
              <a:t>Earning and not</a:t>
            </a:r>
            <a:endParaRPr/>
          </a:p>
          <a:p>
            <a:pPr marL="457200" lvl="0" indent="-317500" algn="l" rtl="0">
              <a:spcBef>
                <a:spcPts val="0"/>
              </a:spcBef>
              <a:spcAft>
                <a:spcPts val="0"/>
              </a:spcAft>
              <a:buSzPts val="1400"/>
              <a:buChar char="-"/>
            </a:pPr>
            <a:r>
              <a:rPr lang="en"/>
              <a:t>Big city and not</a:t>
            </a:r>
            <a:endParaRPr/>
          </a:p>
          <a:p>
            <a:pPr marL="0" lvl="0" indent="0" algn="l" rtl="0">
              <a:spcBef>
                <a:spcPts val="0"/>
              </a:spcBef>
              <a:spcAft>
                <a:spcPts val="0"/>
              </a:spcAft>
              <a:buNone/>
            </a:pPr>
            <a:r>
              <a:rPr lang="en"/>
              <a:t>What?</a:t>
            </a:r>
            <a:endParaRPr/>
          </a:p>
          <a:p>
            <a:pPr marL="457200" lvl="0" indent="-317500" algn="l" rtl="0">
              <a:spcBef>
                <a:spcPts val="0"/>
              </a:spcBef>
              <a:spcAft>
                <a:spcPts val="0"/>
              </a:spcAft>
              <a:buSzPts val="1400"/>
              <a:buChar char="-"/>
            </a:pPr>
            <a:r>
              <a:rPr lang="en"/>
              <a:t>Asked them everything about their living situation and about moving</a:t>
            </a:r>
            <a:endParaRPr/>
          </a:p>
          <a:p>
            <a:pPr marL="457200" lvl="0" indent="-317500" algn="l" rtl="0">
              <a:spcBef>
                <a:spcPts val="0"/>
              </a:spcBef>
              <a:spcAft>
                <a:spcPts val="0"/>
              </a:spcAft>
              <a:buSzPts val="1400"/>
              <a:buChar char="-"/>
            </a:pPr>
            <a:r>
              <a:rPr lang="en"/>
              <a:t>Interactions with the space and with others in it</a:t>
            </a:r>
            <a:endParaRPr/>
          </a:p>
          <a:p>
            <a:pPr marL="0" lvl="0" indent="0" algn="l" rtl="0">
              <a:spcBef>
                <a:spcPts val="0"/>
              </a:spcBef>
              <a:spcAft>
                <a:spcPts val="0"/>
              </a:spcAft>
              <a:buNone/>
            </a:pPr>
            <a:r>
              <a:rPr lang="en"/>
              <a:t>How?</a:t>
            </a:r>
            <a:endParaRPr/>
          </a:p>
          <a:p>
            <a:pPr marL="457200" lvl="0" indent="-317500" algn="l" rtl="0">
              <a:spcBef>
                <a:spcPts val="0"/>
              </a:spcBef>
              <a:spcAft>
                <a:spcPts val="0"/>
              </a:spcAft>
              <a:buSzPts val="1400"/>
              <a:buChar char="-"/>
            </a:pPr>
            <a:r>
              <a:rPr lang="en"/>
              <a:t>Went to Foothill College, Philz, reached out to extreme users (co-op, those who travel a lot and have a more fluid definition of home) &amp; a non-user (no interest in a permanent home)</a:t>
            </a:r>
            <a:endParaRPr/>
          </a:p>
          <a:p>
            <a:pPr marL="0" lvl="0" indent="0" algn="l" rtl="0">
              <a:spcBef>
                <a:spcPts val="0"/>
              </a:spcBef>
              <a:spcAft>
                <a:spcPts val="0"/>
              </a:spcAft>
              <a:buNone/>
            </a:pPr>
            <a:r>
              <a:rPr lang="en"/>
              <a:t>Why?</a:t>
            </a:r>
            <a:endParaRPr/>
          </a:p>
          <a:p>
            <a:pPr marL="457200" lvl="0" indent="-317500" algn="l" rtl="0">
              <a:spcBef>
                <a:spcPts val="0"/>
              </a:spcBef>
              <a:spcAft>
                <a:spcPts val="0"/>
              </a:spcAft>
              <a:buSzPts val="1400"/>
              <a:buChar char="-"/>
            </a:pPr>
            <a:r>
              <a:rPr lang="en"/>
              <a:t>Trying to find common problems or issues that permeated across different living arrangements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39f6fe893_2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439f6fe893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is one of our extreme users; he lives in Synergy, which is one of the co-ops on Stanford’s campus. The house is clothing-optional and values inclusivity, fluidity of living style and freedom of expression. He has lived there for two years, and this year he is the house manager, meaning he is in charge of allocating jobs and ensuring that the house stays in good order.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39f6fe893_2_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39f6fe893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seemed to have the strongest feelings about irresponsible treatment of shared spaces. It was clear that he values having responsibility for the space that you are in, saying that he felt uncomfortable having someone clean up after him and others when he lived in a dorm. This was kind of surprising, as it seems that most students would have been relieved not to have to do household chores once they go to college. To Mark, having agency is what makes Synergy feel like home, and he was very passionate about this topic.</a:t>
            </a:r>
            <a:endParaRPr/>
          </a:p>
          <a:p>
            <a:pPr marL="457200" lvl="0" indent="-317500" algn="l" rtl="0">
              <a:spcBef>
                <a:spcPts val="0"/>
              </a:spcBef>
              <a:spcAft>
                <a:spcPts val="0"/>
              </a:spcAft>
              <a:buSzPts val="1400"/>
              <a:buChar char="-"/>
            </a:pPr>
            <a:r>
              <a:rPr lang="en"/>
              <a:t>Hated not having consequences for actions in a place where he never had to clean up</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439f6fe893_6_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439f6fe893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Julia is a junior at UC Berkeley. She represents an average user for us; she lives in an apartment near campus with three other roommates. They get along very well with very little conflict and seem to have an easygoing relationship. Julia is an artist who likes to paint and hang her artwork up on her walls.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39f6fe893_3_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39f6fe893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Julia stressed autonomy in what makes her space feel like home. She disliked living in the dorms her freshman year because she could not cook her own food there; this is a pastime that she enjoys and finds healthier than the dining halls. She said that now she eats healthier as a result of having the autonomy to cook for herself. Perhaps atypically, Julia and her roommates apparently have no conflicts in sharing their common spaces; everyone takes the initiative on their own when they see that some chore needs to get done.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39f6fe893_4_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39f6fe893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Luda is another extreme user in our definition: he currently has no plans to buy a home, either now or in the future, and he actually prefers sharing a space with others. He has lived in many unique situations, such as with nine other people in a one-family house. He currently lives in an apartment in San Francisco.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745450" y="1197750"/>
            <a:ext cx="3434100" cy="2748000"/>
          </a:xfrm>
          <a:prstGeom prst="rect">
            <a:avLst/>
          </a:prstGeom>
        </p:spPr>
        <p:txBody>
          <a:bodyPr spcFirstLastPara="1" wrap="square" lIns="91425" tIns="91425" rIns="91425" bIns="91425" anchor="ctr" anchorCtr="0"/>
          <a:lstStyle>
            <a:lvl1pPr lvl="0"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olaroid"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ostit">
  <p:cSld name="BLANK_1">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2"/>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big postit">
  <p:cSld name="BLANK_1_2">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_1_2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background">
  <p:cSld name="BLANK_1_1">
    <p:bg>
      <p:bgPr>
        <a:noFill/>
        <a:effectLst/>
      </p:bgPr>
    </p:bg>
    <p:spTree>
      <p:nvGrpSpPr>
        <p:cNvPr id="1" name="Shape 50"/>
        <p:cNvGrpSpPr/>
        <p:nvPr/>
      </p:nvGrpSpPr>
      <p:grpSpPr>
        <a:xfrm>
          <a:off x="0" y="0"/>
          <a:ext cx="0" cy="0"/>
          <a:chOff x="0" y="0"/>
          <a:chExt cx="0" cy="0"/>
        </a:xfrm>
      </p:grpSpPr>
      <p:pic>
        <p:nvPicPr>
          <p:cNvPr id="51" name="Google Shape;51;p15" descr="notepad4.png"/>
          <p:cNvPicPr preferRelativeResize="0"/>
          <p:nvPr/>
        </p:nvPicPr>
        <p:blipFill>
          <a:blip r:embed="rId2">
            <a:alphaModFix/>
          </a:blip>
          <a:stretch>
            <a:fillRect/>
          </a:stretch>
        </p:blipFill>
        <p:spPr>
          <a:xfrm>
            <a:off x="0" y="0"/>
            <a:ext cx="9144000" cy="5143516"/>
          </a:xfrm>
          <a:prstGeom prst="rect">
            <a:avLst/>
          </a:prstGeom>
          <a:noFill/>
          <a:ln>
            <a:noFill/>
          </a:ln>
        </p:spPr>
      </p:pic>
      <p:sp>
        <p:nvSpPr>
          <p:cNvPr id="52" name="Google Shape;52;p1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703525" y="1735750"/>
            <a:ext cx="3486300" cy="1159800"/>
          </a:xfrm>
          <a:prstGeom prst="rect">
            <a:avLst/>
          </a:prstGeom>
        </p:spPr>
        <p:txBody>
          <a:bodyPr spcFirstLastPara="1" wrap="square" lIns="91425" tIns="91425" rIns="91425" bIns="91425" anchor="b" anchorCtr="0"/>
          <a:lstStyle>
            <a:lvl1pPr lvl="0"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1pPr>
            <a:lvl2pPr lvl="1"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2pPr>
            <a:lvl3pPr lvl="2"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3pPr>
            <a:lvl4pPr lvl="3"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4pPr>
            <a:lvl5pPr lvl="4"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5pPr>
            <a:lvl6pPr lvl="5"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6pPr>
            <a:lvl7pPr lvl="6"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7pPr>
            <a:lvl8pPr lvl="7"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8pPr>
            <a:lvl9pPr lvl="8"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9pPr>
          </a:lstStyle>
          <a:p>
            <a:endParaRPr/>
          </a:p>
        </p:txBody>
      </p:sp>
      <p:sp>
        <p:nvSpPr>
          <p:cNvPr id="13" name="Google Shape;13;p3"/>
          <p:cNvSpPr txBox="1">
            <a:spLocks noGrp="1"/>
          </p:cNvSpPr>
          <p:nvPr>
            <p:ph type="subTitle" idx="1"/>
          </p:nvPr>
        </p:nvSpPr>
        <p:spPr>
          <a:xfrm>
            <a:off x="2703525" y="2763852"/>
            <a:ext cx="3486300" cy="784800"/>
          </a:xfrm>
          <a:prstGeom prst="rect">
            <a:avLst/>
          </a:prstGeom>
        </p:spPr>
        <p:txBody>
          <a:bodyPr spcFirstLastPara="1" wrap="square" lIns="91425" tIns="91425" rIns="91425" bIns="91425" anchor="t" anchorCtr="0"/>
          <a:lstStyle>
            <a:lvl1pPr lvl="0" algn="ctr" rtl="0">
              <a:spcBef>
                <a:spcPts val="0"/>
              </a:spcBef>
              <a:spcAft>
                <a:spcPts val="0"/>
              </a:spcAft>
              <a:buClr>
                <a:srgbClr val="434343"/>
              </a:buClr>
              <a:buSzPts val="1400"/>
              <a:buFont typeface="Inconsolata"/>
              <a:buNone/>
              <a:defRPr>
                <a:solidFill>
                  <a:srgbClr val="434343"/>
                </a:solidFill>
                <a:latin typeface="Inconsolata"/>
                <a:ea typeface="Inconsolata"/>
                <a:cs typeface="Inconsolata"/>
                <a:sym typeface="Inconsolata"/>
              </a:defRPr>
            </a:lvl1pPr>
            <a:lvl2pPr lvl="1"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2pPr>
            <a:lvl3pPr lvl="2"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3pPr>
            <a:lvl4pPr lvl="3"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4pPr>
            <a:lvl5pPr lvl="4"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5pPr>
            <a:lvl6pPr lvl="5"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6pPr>
            <a:lvl7pPr lvl="6"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7pPr>
            <a:lvl8pPr lvl="7"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8pPr>
            <a:lvl9pPr lvl="8"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962850" y="876850"/>
            <a:ext cx="4955700" cy="819900"/>
          </a:xfrm>
          <a:prstGeom prst="rect">
            <a:avLst/>
          </a:prstGeom>
        </p:spPr>
        <p:txBody>
          <a:bodyPr spcFirstLastPara="1" wrap="square" lIns="91425" tIns="91425" rIns="91425" bIns="91425" anchor="t" anchorCtr="0"/>
          <a:lstStyle>
            <a:lvl1pPr marL="457200" lvl="0" indent="-419100" rtl="0">
              <a:lnSpc>
                <a:spcPct val="130000"/>
              </a:lnSpc>
              <a:spcBef>
                <a:spcPts val="0"/>
              </a:spcBef>
              <a:spcAft>
                <a:spcPts val="0"/>
              </a:spcAft>
              <a:buSzPts val="3000"/>
              <a:buChar char="✗"/>
              <a:defRPr sz="3000" i="1"/>
            </a:lvl1pPr>
            <a:lvl2pPr marL="914400" lvl="1" indent="-419100" rtl="0">
              <a:lnSpc>
                <a:spcPct val="130000"/>
              </a:lnSpc>
              <a:spcBef>
                <a:spcPts val="0"/>
              </a:spcBef>
              <a:spcAft>
                <a:spcPts val="0"/>
              </a:spcAft>
              <a:buSzPts val="3000"/>
              <a:buChar char="✗"/>
              <a:defRPr sz="3000" i="1"/>
            </a:lvl2pPr>
            <a:lvl3pPr marL="1371600" lvl="2" indent="-419100" rtl="0">
              <a:lnSpc>
                <a:spcPct val="130000"/>
              </a:lnSpc>
              <a:spcBef>
                <a:spcPts val="0"/>
              </a:spcBef>
              <a:spcAft>
                <a:spcPts val="0"/>
              </a:spcAft>
              <a:buSzPts val="3000"/>
              <a:buChar char="✗"/>
              <a:defRPr sz="3000" i="1"/>
            </a:lvl3pPr>
            <a:lvl4pPr marL="1828800" lvl="3" indent="-419100" rtl="0">
              <a:lnSpc>
                <a:spcPct val="130000"/>
              </a:lnSpc>
              <a:spcBef>
                <a:spcPts val="0"/>
              </a:spcBef>
              <a:spcAft>
                <a:spcPts val="0"/>
              </a:spcAft>
              <a:buSzPts val="3000"/>
              <a:buChar char="✗"/>
              <a:defRPr sz="3000" i="1"/>
            </a:lvl4pPr>
            <a:lvl5pPr marL="2286000" lvl="4" indent="-419100" rtl="0">
              <a:lnSpc>
                <a:spcPct val="130000"/>
              </a:lnSpc>
              <a:spcBef>
                <a:spcPts val="0"/>
              </a:spcBef>
              <a:spcAft>
                <a:spcPts val="0"/>
              </a:spcAft>
              <a:buSzPts val="3000"/>
              <a:buChar char="✗"/>
              <a:defRPr sz="3000" i="1"/>
            </a:lvl5pPr>
            <a:lvl6pPr marL="2743200" lvl="5" indent="-419100" rtl="0">
              <a:lnSpc>
                <a:spcPct val="130000"/>
              </a:lnSpc>
              <a:spcBef>
                <a:spcPts val="0"/>
              </a:spcBef>
              <a:spcAft>
                <a:spcPts val="0"/>
              </a:spcAft>
              <a:buSzPts val="3000"/>
              <a:buChar char="✗"/>
              <a:defRPr sz="3000" i="1"/>
            </a:lvl6pPr>
            <a:lvl7pPr marL="3200400" lvl="6" indent="-419100" rtl="0">
              <a:lnSpc>
                <a:spcPct val="130000"/>
              </a:lnSpc>
              <a:spcBef>
                <a:spcPts val="0"/>
              </a:spcBef>
              <a:spcAft>
                <a:spcPts val="0"/>
              </a:spcAft>
              <a:buSzPts val="3000"/>
              <a:buChar char="✗"/>
              <a:defRPr sz="3000" i="1"/>
            </a:lvl7pPr>
            <a:lvl8pPr marL="3657600" lvl="7" indent="-419100" rtl="0">
              <a:lnSpc>
                <a:spcPct val="130000"/>
              </a:lnSpc>
              <a:spcBef>
                <a:spcPts val="0"/>
              </a:spcBef>
              <a:spcAft>
                <a:spcPts val="0"/>
              </a:spcAft>
              <a:buSzPts val="3000"/>
              <a:buChar char="✗"/>
              <a:defRPr sz="3000" i="1"/>
            </a:lvl8pPr>
            <a:lvl9pPr marL="4114800" lvl="8" indent="-419100">
              <a:lnSpc>
                <a:spcPct val="130000"/>
              </a:lnSpc>
              <a:spcBef>
                <a:spcPts val="0"/>
              </a:spcBef>
              <a:spcAft>
                <a:spcPts val="0"/>
              </a:spcAft>
              <a:buSzPts val="3000"/>
              <a:buChar char="✗"/>
              <a:defRPr sz="3000" i="1"/>
            </a:lvl9pPr>
          </a:lstStyle>
          <a:p>
            <a:endParaRPr/>
          </a:p>
        </p:txBody>
      </p:sp>
      <p:sp>
        <p:nvSpPr>
          <p:cNvPr id="16" name="Google Shape;16;p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5"/>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66375" y="642310"/>
            <a:ext cx="3966600" cy="857400"/>
          </a:xfrm>
          <a:prstGeom prst="rect">
            <a:avLst/>
          </a:prstGeom>
        </p:spPr>
        <p:txBody>
          <a:bodyPr spcFirstLastPara="1" wrap="square" lIns="91425" tIns="91425" rIns="91425" bIns="91425" anchor="b" anchorCtr="0"/>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 name="Google Shape;23;p6"/>
          <p:cNvSpPr txBox="1">
            <a:spLocks noGrp="1"/>
          </p:cNvSpPr>
          <p:nvPr>
            <p:ph type="body" idx="1"/>
          </p:nvPr>
        </p:nvSpPr>
        <p:spPr>
          <a:xfrm>
            <a:off x="866375" y="1609350"/>
            <a:ext cx="3966600" cy="28335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866375" y="1310800"/>
            <a:ext cx="2730900" cy="3042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3761704" y="1310800"/>
            <a:ext cx="2730900" cy="3042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8"/>
          <p:cNvSpPr txBox="1">
            <a:spLocks noGrp="1"/>
          </p:cNvSpPr>
          <p:nvPr>
            <p:ph type="body" idx="1"/>
          </p:nvPr>
        </p:nvSpPr>
        <p:spPr>
          <a:xfrm>
            <a:off x="866375"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3" name="Google Shape;33;p8"/>
          <p:cNvSpPr txBox="1">
            <a:spLocks noGrp="1"/>
          </p:cNvSpPr>
          <p:nvPr>
            <p:ph type="body" idx="2"/>
          </p:nvPr>
        </p:nvSpPr>
        <p:spPr>
          <a:xfrm>
            <a:off x="3430687"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4" name="Google Shape;34;p8"/>
          <p:cNvSpPr txBox="1">
            <a:spLocks noGrp="1"/>
          </p:cNvSpPr>
          <p:nvPr>
            <p:ph type="body" idx="3"/>
          </p:nvPr>
        </p:nvSpPr>
        <p:spPr>
          <a:xfrm>
            <a:off x="5994999"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5" name="Google Shape;35;p8"/>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924850" y="3872900"/>
            <a:ext cx="75990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41" name="Google Shape;41;p1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6375" y="358385"/>
            <a:ext cx="56262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866375" y="1304543"/>
            <a:ext cx="5626200" cy="3063000"/>
          </a:xfrm>
          <a:prstGeom prst="rect">
            <a:avLst/>
          </a:prstGeom>
          <a:noFill/>
          <a:ln>
            <a:noFill/>
          </a:ln>
        </p:spPr>
        <p:txBody>
          <a:bodyPr spcFirstLastPara="1" wrap="square" lIns="91425" tIns="91425" rIns="91425" bIns="91425" anchor="t" anchorCtr="0"/>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8716025" y="4676375"/>
            <a:ext cx="428100" cy="467100"/>
          </a:xfrm>
          <a:prstGeom prst="rect">
            <a:avLst/>
          </a:prstGeom>
          <a:noFill/>
          <a:ln>
            <a:noFill/>
          </a:ln>
        </p:spPr>
        <p:txBody>
          <a:bodyPr spcFirstLastPara="1" wrap="square" lIns="91425" tIns="91425" rIns="91425" bIns="91425" anchor="ctr" anchorCtr="0">
            <a:noAutofit/>
          </a:bodyPr>
          <a:lstStyle>
            <a:lvl1pPr lvl="0" algn="ctr">
              <a:buNone/>
              <a:defRPr sz="1300">
                <a:solidFill>
                  <a:srgbClr val="7F6000"/>
                </a:solidFill>
                <a:latin typeface="Inconsolata"/>
                <a:ea typeface="Inconsolata"/>
                <a:cs typeface="Inconsolata"/>
                <a:sym typeface="Inconsolata"/>
              </a:defRPr>
            </a:lvl1pPr>
            <a:lvl2pPr lvl="1" algn="ctr">
              <a:buNone/>
              <a:defRPr sz="1300">
                <a:solidFill>
                  <a:srgbClr val="7F6000"/>
                </a:solidFill>
                <a:latin typeface="Inconsolata"/>
                <a:ea typeface="Inconsolata"/>
                <a:cs typeface="Inconsolata"/>
                <a:sym typeface="Inconsolata"/>
              </a:defRPr>
            </a:lvl2pPr>
            <a:lvl3pPr lvl="2" algn="ctr">
              <a:buNone/>
              <a:defRPr sz="1300">
                <a:solidFill>
                  <a:srgbClr val="7F6000"/>
                </a:solidFill>
                <a:latin typeface="Inconsolata"/>
                <a:ea typeface="Inconsolata"/>
                <a:cs typeface="Inconsolata"/>
                <a:sym typeface="Inconsolata"/>
              </a:defRPr>
            </a:lvl3pPr>
            <a:lvl4pPr lvl="3" algn="ctr">
              <a:buNone/>
              <a:defRPr sz="1300">
                <a:solidFill>
                  <a:srgbClr val="7F6000"/>
                </a:solidFill>
                <a:latin typeface="Inconsolata"/>
                <a:ea typeface="Inconsolata"/>
                <a:cs typeface="Inconsolata"/>
                <a:sym typeface="Inconsolata"/>
              </a:defRPr>
            </a:lvl4pPr>
            <a:lvl5pPr lvl="4" algn="ctr">
              <a:buNone/>
              <a:defRPr sz="1300">
                <a:solidFill>
                  <a:srgbClr val="7F6000"/>
                </a:solidFill>
                <a:latin typeface="Inconsolata"/>
                <a:ea typeface="Inconsolata"/>
                <a:cs typeface="Inconsolata"/>
                <a:sym typeface="Inconsolata"/>
              </a:defRPr>
            </a:lvl5pPr>
            <a:lvl6pPr lvl="5" algn="ctr">
              <a:buNone/>
              <a:defRPr sz="1300">
                <a:solidFill>
                  <a:srgbClr val="7F6000"/>
                </a:solidFill>
                <a:latin typeface="Inconsolata"/>
                <a:ea typeface="Inconsolata"/>
                <a:cs typeface="Inconsolata"/>
                <a:sym typeface="Inconsolata"/>
              </a:defRPr>
            </a:lvl6pPr>
            <a:lvl7pPr lvl="6" algn="ctr">
              <a:buNone/>
              <a:defRPr sz="1300">
                <a:solidFill>
                  <a:srgbClr val="7F6000"/>
                </a:solidFill>
                <a:latin typeface="Inconsolata"/>
                <a:ea typeface="Inconsolata"/>
                <a:cs typeface="Inconsolata"/>
                <a:sym typeface="Inconsolata"/>
              </a:defRPr>
            </a:lvl7pPr>
            <a:lvl8pPr lvl="7" algn="ctr">
              <a:buNone/>
              <a:defRPr sz="1300">
                <a:solidFill>
                  <a:srgbClr val="7F6000"/>
                </a:solidFill>
                <a:latin typeface="Inconsolata"/>
                <a:ea typeface="Inconsolata"/>
                <a:cs typeface="Inconsolata"/>
                <a:sym typeface="Inconsolata"/>
              </a:defRPr>
            </a:lvl8pPr>
            <a:lvl9pPr lvl="8" algn="ctr">
              <a:buNone/>
              <a:defRPr sz="1300">
                <a:solidFill>
                  <a:srgbClr val="7F6000"/>
                </a:solidFill>
                <a:latin typeface="Inconsolata"/>
                <a:ea typeface="Inconsolata"/>
                <a:cs typeface="Inconsolata"/>
                <a:sym typeface="Inconsolata"/>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6"/>
          <p:cNvSpPr txBox="1">
            <a:spLocks noGrp="1"/>
          </p:cNvSpPr>
          <p:nvPr>
            <p:ph type="ctrTitle"/>
          </p:nvPr>
        </p:nvSpPr>
        <p:spPr>
          <a:xfrm>
            <a:off x="2745450" y="1197750"/>
            <a:ext cx="3434100" cy="27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Feeling @Home</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body" idx="1"/>
          </p:nvPr>
        </p:nvSpPr>
        <p:spPr>
          <a:xfrm>
            <a:off x="962850" y="876850"/>
            <a:ext cx="4955700" cy="8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you share a house with people, you are inevitably </a:t>
            </a:r>
            <a:r>
              <a:rPr lang="en" b="1"/>
              <a:t>sharing a slice of life</a:t>
            </a:r>
            <a:r>
              <a:rPr lang="en"/>
              <a:t> with them”</a:t>
            </a:r>
            <a:endParaRPr/>
          </a:p>
        </p:txBody>
      </p:sp>
      <p:sp>
        <p:nvSpPr>
          <p:cNvPr id="139" name="Google Shape;139;p2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140" name="Google Shape;140;p25"/>
          <p:cNvSpPr/>
          <p:nvPr/>
        </p:nvSpPr>
        <p:spPr>
          <a:xfrm rot="237494">
            <a:off x="6957492" y="1012576"/>
            <a:ext cx="1509655" cy="1319714"/>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146" name="Google Shape;146;p26"/>
          <p:cNvPicPr preferRelativeResize="0"/>
          <p:nvPr/>
        </p:nvPicPr>
        <p:blipFill rotWithShape="1">
          <a:blip r:embed="rId3">
            <a:alphaModFix/>
          </a:blip>
          <a:srcRect t="1787" r="813"/>
          <a:stretch/>
        </p:blipFill>
        <p:spPr>
          <a:xfrm flipH="1">
            <a:off x="74050" y="86375"/>
            <a:ext cx="9069950" cy="4750224"/>
          </a:xfrm>
          <a:prstGeom prst="rect">
            <a:avLst/>
          </a:prstGeom>
          <a:noFill/>
          <a:ln>
            <a:noFill/>
          </a:ln>
        </p:spPr>
      </p:pic>
      <p:pic>
        <p:nvPicPr>
          <p:cNvPr id="147" name="Google Shape;147;p26"/>
          <p:cNvPicPr preferRelativeResize="0"/>
          <p:nvPr/>
        </p:nvPicPr>
        <p:blipFill rotWithShape="1">
          <a:blip r:embed="rId4">
            <a:alphaModFix/>
          </a:blip>
          <a:srcRect t="13034" b="13034"/>
          <a:stretch/>
        </p:blipFill>
        <p:spPr>
          <a:xfrm rot="-107986" flipH="1">
            <a:off x="834160" y="602722"/>
            <a:ext cx="2831279" cy="2790856"/>
          </a:xfrm>
          <a:prstGeom prst="rect">
            <a:avLst/>
          </a:prstGeom>
          <a:noFill/>
          <a:ln>
            <a:noFill/>
          </a:ln>
        </p:spPr>
      </p:pic>
      <p:sp>
        <p:nvSpPr>
          <p:cNvPr id="148" name="Google Shape;148;p26"/>
          <p:cNvSpPr txBox="1">
            <a:spLocks noGrp="1"/>
          </p:cNvSpPr>
          <p:nvPr>
            <p:ph type="title"/>
          </p:nvPr>
        </p:nvSpPr>
        <p:spPr>
          <a:xfrm>
            <a:off x="5725225" y="649650"/>
            <a:ext cx="3966600" cy="7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Michael</a:t>
            </a:r>
            <a:endParaRPr sz="6000"/>
          </a:p>
        </p:txBody>
      </p:sp>
      <p:sp>
        <p:nvSpPr>
          <p:cNvPr id="149" name="Google Shape;149;p26"/>
          <p:cNvSpPr txBox="1">
            <a:spLocks noGrp="1"/>
          </p:cNvSpPr>
          <p:nvPr>
            <p:ph type="title"/>
          </p:nvPr>
        </p:nvSpPr>
        <p:spPr>
          <a:xfrm>
            <a:off x="5803775" y="1161275"/>
            <a:ext cx="3966600" cy="60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Palo Alto</a:t>
            </a:r>
            <a:endParaRPr sz="2400"/>
          </a:p>
        </p:txBody>
      </p:sp>
      <p:sp>
        <p:nvSpPr>
          <p:cNvPr id="150" name="Google Shape;150;p26"/>
          <p:cNvSpPr txBox="1">
            <a:spLocks noGrp="1"/>
          </p:cNvSpPr>
          <p:nvPr>
            <p:ph type="body" idx="1"/>
          </p:nvPr>
        </p:nvSpPr>
        <p:spPr>
          <a:xfrm>
            <a:off x="4187500" y="1903250"/>
            <a:ext cx="4435500" cy="1962600"/>
          </a:xfrm>
          <a:prstGeom prst="rect">
            <a:avLst/>
          </a:prstGeom>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SzPts val="2500"/>
              <a:buChar char="✗"/>
            </a:pPr>
            <a:r>
              <a:rPr lang="en" sz="2500"/>
              <a:t>20-something working at Amazon</a:t>
            </a:r>
            <a:endParaRPr sz="2500"/>
          </a:p>
          <a:p>
            <a:pPr marL="457200" lvl="0" indent="-387350" algn="l" rtl="0">
              <a:lnSpc>
                <a:spcPct val="115000"/>
              </a:lnSpc>
              <a:spcBef>
                <a:spcPts val="0"/>
              </a:spcBef>
              <a:spcAft>
                <a:spcPts val="0"/>
              </a:spcAft>
              <a:buSzPts val="2500"/>
              <a:buChar char="✗"/>
            </a:pPr>
            <a:r>
              <a:rPr lang="en" sz="2500"/>
              <a:t>Interested in smart devices and interior decor </a:t>
            </a:r>
            <a:endParaRPr sz="2500"/>
          </a:p>
          <a:p>
            <a:pPr marL="457200" lvl="0" indent="-387350" algn="l" rtl="0">
              <a:lnSpc>
                <a:spcPct val="115000"/>
              </a:lnSpc>
              <a:spcBef>
                <a:spcPts val="0"/>
              </a:spcBef>
              <a:spcAft>
                <a:spcPts val="0"/>
              </a:spcAft>
              <a:buSzPts val="2500"/>
              <a:buChar char="✗"/>
            </a:pPr>
            <a:r>
              <a:rPr lang="en" sz="2500"/>
              <a:t>Lives in a townhouse</a:t>
            </a:r>
            <a:endParaRPr sz="25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body" idx="1"/>
          </p:nvPr>
        </p:nvSpPr>
        <p:spPr>
          <a:xfrm>
            <a:off x="962850" y="876850"/>
            <a:ext cx="4955700" cy="8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decorating, I feel the need to </a:t>
            </a:r>
            <a:r>
              <a:rPr lang="en" b="1"/>
              <a:t>educate myself</a:t>
            </a:r>
            <a:r>
              <a:rPr lang="en"/>
              <a:t> first, but it’s hard to </a:t>
            </a:r>
            <a:r>
              <a:rPr lang="en" b="1"/>
              <a:t>match what I envision</a:t>
            </a:r>
            <a:r>
              <a:rPr lang="en"/>
              <a:t>”</a:t>
            </a:r>
            <a:endParaRPr/>
          </a:p>
        </p:txBody>
      </p:sp>
      <p:sp>
        <p:nvSpPr>
          <p:cNvPr id="156" name="Google Shape;156;p2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157" name="Google Shape;157;p27"/>
          <p:cNvSpPr/>
          <p:nvPr/>
        </p:nvSpPr>
        <p:spPr>
          <a:xfrm rot="252119">
            <a:off x="7184839" y="962533"/>
            <a:ext cx="1252536" cy="1550759"/>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ctrTitle"/>
          </p:nvPr>
        </p:nvSpPr>
        <p:spPr>
          <a:xfrm>
            <a:off x="2703525" y="1735750"/>
            <a:ext cx="3486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Empathy Map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168" name="Google Shape;168;p29"/>
          <p:cNvSpPr txBox="1"/>
          <p:nvPr/>
        </p:nvSpPr>
        <p:spPr>
          <a:xfrm>
            <a:off x="459050" y="459050"/>
            <a:ext cx="8256900" cy="6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34343"/>
                </a:solidFill>
                <a:latin typeface="Inconsolata"/>
                <a:ea typeface="Inconsolata"/>
                <a:cs typeface="Inconsolata"/>
                <a:sym typeface="Inconsolata"/>
              </a:rPr>
              <a:t> Empathy Map</a:t>
            </a:r>
            <a:endParaRPr sz="2400">
              <a:solidFill>
                <a:srgbClr val="434343"/>
              </a:solidFill>
              <a:latin typeface="Inconsolata"/>
              <a:ea typeface="Inconsolata"/>
              <a:cs typeface="Inconsolata"/>
              <a:sym typeface="Inconsolata"/>
            </a:endParaRPr>
          </a:p>
        </p:txBody>
      </p:sp>
      <p:grpSp>
        <p:nvGrpSpPr>
          <p:cNvPr id="169" name="Google Shape;169;p29"/>
          <p:cNvGrpSpPr/>
          <p:nvPr/>
        </p:nvGrpSpPr>
        <p:grpSpPr>
          <a:xfrm>
            <a:off x="3814400" y="938950"/>
            <a:ext cx="3248650" cy="922200"/>
            <a:chOff x="966175" y="1064150"/>
            <a:chExt cx="3248650" cy="922200"/>
          </a:xfrm>
        </p:grpSpPr>
        <p:pic>
          <p:nvPicPr>
            <p:cNvPr id="170" name="Google Shape;170;p29"/>
            <p:cNvPicPr preferRelativeResize="0"/>
            <p:nvPr/>
          </p:nvPicPr>
          <p:blipFill>
            <a:blip r:embed="rId3">
              <a:alphaModFix/>
            </a:blip>
            <a:stretch>
              <a:fillRect/>
            </a:stretch>
          </p:blipFill>
          <p:spPr>
            <a:xfrm>
              <a:off x="966175" y="1064150"/>
              <a:ext cx="922200" cy="922200"/>
            </a:xfrm>
            <a:prstGeom prst="rect">
              <a:avLst/>
            </a:prstGeom>
            <a:noFill/>
            <a:ln>
              <a:noFill/>
            </a:ln>
          </p:spPr>
        </p:pic>
        <p:sp>
          <p:nvSpPr>
            <p:cNvPr id="171" name="Google Shape;171;p29"/>
            <p:cNvSpPr txBox="1"/>
            <p:nvPr/>
          </p:nvSpPr>
          <p:spPr>
            <a:xfrm>
              <a:off x="1992725" y="1251975"/>
              <a:ext cx="22221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angolin"/>
                  <a:ea typeface="Pangolin"/>
                  <a:cs typeface="Pangolin"/>
                  <a:sym typeface="Pangolin"/>
                </a:rPr>
                <a:t>Say</a:t>
              </a:r>
              <a:endParaRPr sz="2400">
                <a:latin typeface="Pangolin"/>
                <a:ea typeface="Pangolin"/>
                <a:cs typeface="Pangolin"/>
                <a:sym typeface="Pangolin"/>
              </a:endParaRPr>
            </a:p>
          </p:txBody>
        </p:sp>
      </p:grpSp>
      <p:sp>
        <p:nvSpPr>
          <p:cNvPr id="172" name="Google Shape;172;p29"/>
          <p:cNvSpPr txBox="1">
            <a:spLocks noGrp="1"/>
          </p:cNvSpPr>
          <p:nvPr>
            <p:ph type="body" idx="4294967295"/>
          </p:nvPr>
        </p:nvSpPr>
        <p:spPr>
          <a:xfrm>
            <a:off x="817025" y="554225"/>
            <a:ext cx="23667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“When you share a house with people, you are inevitably </a:t>
            </a:r>
            <a:r>
              <a:rPr lang="en" sz="1400" b="1"/>
              <a:t>sharing a slice of life</a:t>
            </a:r>
            <a:r>
              <a:rPr lang="en" sz="1400"/>
              <a:t> with them”</a:t>
            </a:r>
            <a:endParaRPr sz="1400"/>
          </a:p>
        </p:txBody>
      </p:sp>
      <p:sp>
        <p:nvSpPr>
          <p:cNvPr id="173" name="Google Shape;173;p29"/>
          <p:cNvSpPr txBox="1">
            <a:spLocks noGrp="1"/>
          </p:cNvSpPr>
          <p:nvPr>
            <p:ph type="body" idx="4294967295"/>
          </p:nvPr>
        </p:nvSpPr>
        <p:spPr>
          <a:xfrm>
            <a:off x="786125" y="1579625"/>
            <a:ext cx="24471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“If it gets too dirty, somebody will start cleaning and then everybody else will be like ‘ooh good idea’ and </a:t>
            </a:r>
            <a:r>
              <a:rPr lang="en" sz="1400" b="1"/>
              <a:t>start pitching in</a:t>
            </a:r>
            <a:r>
              <a:rPr lang="en" sz="1400"/>
              <a:t>”</a:t>
            </a:r>
            <a:endParaRPr sz="1400"/>
          </a:p>
        </p:txBody>
      </p:sp>
      <p:sp>
        <p:nvSpPr>
          <p:cNvPr id="174" name="Google Shape;174;p29"/>
          <p:cNvSpPr txBox="1">
            <a:spLocks noGrp="1"/>
          </p:cNvSpPr>
          <p:nvPr>
            <p:ph type="body" idx="4294967295"/>
          </p:nvPr>
        </p:nvSpPr>
        <p:spPr>
          <a:xfrm>
            <a:off x="5998725" y="554225"/>
            <a:ext cx="2625900" cy="1025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sz="1400">
                <a:solidFill>
                  <a:srgbClr val="0B5394"/>
                </a:solidFill>
              </a:rPr>
              <a:t>“In decorating, I feel the need to </a:t>
            </a:r>
            <a:r>
              <a:rPr lang="en" sz="1400" b="1">
                <a:solidFill>
                  <a:srgbClr val="0B5394"/>
                </a:solidFill>
              </a:rPr>
              <a:t>educate</a:t>
            </a:r>
            <a:r>
              <a:rPr lang="en" sz="1400">
                <a:solidFill>
                  <a:srgbClr val="0B5394"/>
                </a:solidFill>
              </a:rPr>
              <a:t> myself, but it’s </a:t>
            </a:r>
            <a:r>
              <a:rPr lang="en" sz="1400" b="1">
                <a:solidFill>
                  <a:srgbClr val="0B5394"/>
                </a:solidFill>
              </a:rPr>
              <a:t>hard to match what I envision</a:t>
            </a:r>
            <a:r>
              <a:rPr lang="en" sz="1400">
                <a:solidFill>
                  <a:srgbClr val="0B5394"/>
                </a:solidFill>
              </a:rPr>
              <a:t>”</a:t>
            </a:r>
            <a:endParaRPr sz="1400">
              <a:solidFill>
                <a:srgbClr val="0B5394"/>
              </a:solidFill>
            </a:endParaRPr>
          </a:p>
          <a:p>
            <a:pPr marL="0" lvl="0" indent="0" algn="l" rtl="0">
              <a:spcBef>
                <a:spcPts val="0"/>
              </a:spcBef>
              <a:spcAft>
                <a:spcPts val="0"/>
              </a:spcAft>
              <a:buNone/>
            </a:pPr>
            <a:endParaRPr sz="1400"/>
          </a:p>
        </p:txBody>
      </p:sp>
      <p:sp>
        <p:nvSpPr>
          <p:cNvPr id="175" name="Google Shape;175;p29"/>
          <p:cNvSpPr txBox="1">
            <a:spLocks noGrp="1"/>
          </p:cNvSpPr>
          <p:nvPr>
            <p:ph type="body" idx="4294967295"/>
          </p:nvPr>
        </p:nvSpPr>
        <p:spPr>
          <a:xfrm>
            <a:off x="698025" y="2853800"/>
            <a:ext cx="24471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“When I moved in as a freshman, that was the </a:t>
            </a:r>
            <a:r>
              <a:rPr lang="en" sz="1400" b="1"/>
              <a:t>first time</a:t>
            </a:r>
            <a:r>
              <a:rPr lang="en" sz="1400"/>
              <a:t> I decorated my room in a very </a:t>
            </a:r>
            <a:r>
              <a:rPr lang="en" sz="1400" b="1"/>
              <a:t>intentional </a:t>
            </a:r>
            <a:r>
              <a:rPr lang="en" sz="1400"/>
              <a:t>way”</a:t>
            </a:r>
            <a:endParaRPr sz="1400"/>
          </a:p>
        </p:txBody>
      </p:sp>
      <p:sp>
        <p:nvSpPr>
          <p:cNvPr id="176" name="Google Shape;176;p29"/>
          <p:cNvSpPr txBox="1">
            <a:spLocks noGrp="1"/>
          </p:cNvSpPr>
          <p:nvPr>
            <p:ph type="body" idx="4294967295"/>
          </p:nvPr>
        </p:nvSpPr>
        <p:spPr>
          <a:xfrm>
            <a:off x="5998725" y="1636425"/>
            <a:ext cx="26259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“Home means being able to </a:t>
            </a:r>
            <a:r>
              <a:rPr lang="en" sz="1400" b="1"/>
              <a:t>veg out</a:t>
            </a:r>
            <a:r>
              <a:rPr lang="en" sz="1400"/>
              <a:t> for a couple hours and </a:t>
            </a:r>
            <a:r>
              <a:rPr lang="en" sz="1400" b="1"/>
              <a:t>not feel like someone is judging me</a:t>
            </a:r>
            <a:r>
              <a:rPr lang="en" sz="1400"/>
              <a:t>”</a:t>
            </a:r>
            <a:endParaRPr sz="1400"/>
          </a:p>
        </p:txBody>
      </p:sp>
      <p:sp>
        <p:nvSpPr>
          <p:cNvPr id="177" name="Google Shape;177;p29"/>
          <p:cNvSpPr txBox="1">
            <a:spLocks noGrp="1"/>
          </p:cNvSpPr>
          <p:nvPr>
            <p:ph type="body" idx="4294967295"/>
          </p:nvPr>
        </p:nvSpPr>
        <p:spPr>
          <a:xfrm>
            <a:off x="3392425" y="1751825"/>
            <a:ext cx="24471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“The things that I put up are </a:t>
            </a:r>
            <a:r>
              <a:rPr lang="en" sz="1400" b="1"/>
              <a:t>associated with an experience</a:t>
            </a:r>
            <a:r>
              <a:rPr lang="en" sz="1400"/>
              <a:t>; They remind me of a place that I went to, or like a time in my life, or a friend. Things that </a:t>
            </a:r>
            <a:r>
              <a:rPr lang="en" sz="1400" b="1"/>
              <a:t>have a story</a:t>
            </a:r>
            <a:r>
              <a:rPr lang="en" sz="1400"/>
              <a:t>”</a:t>
            </a:r>
            <a:endParaRPr sz="1400"/>
          </a:p>
        </p:txBody>
      </p:sp>
      <p:sp>
        <p:nvSpPr>
          <p:cNvPr id="178" name="Google Shape;178;p29"/>
          <p:cNvSpPr txBox="1">
            <a:spLocks noGrp="1"/>
          </p:cNvSpPr>
          <p:nvPr>
            <p:ph type="body" idx="4294967295"/>
          </p:nvPr>
        </p:nvSpPr>
        <p:spPr>
          <a:xfrm>
            <a:off x="3392425" y="3332850"/>
            <a:ext cx="25275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“I really want to </a:t>
            </a:r>
            <a:r>
              <a:rPr lang="en" sz="1400" b="1"/>
              <a:t>open</a:t>
            </a:r>
            <a:r>
              <a:rPr lang="en" sz="1400"/>
              <a:t> up my place to the </a:t>
            </a:r>
            <a:r>
              <a:rPr lang="en" sz="1400" b="1"/>
              <a:t>community</a:t>
            </a:r>
            <a:r>
              <a:rPr lang="en" sz="1400"/>
              <a:t> where I am going to be staying in”</a:t>
            </a:r>
            <a:endParaRPr sz="1400"/>
          </a:p>
        </p:txBody>
      </p:sp>
      <p:sp>
        <p:nvSpPr>
          <p:cNvPr id="179" name="Google Shape;179;p29"/>
          <p:cNvSpPr txBox="1">
            <a:spLocks noGrp="1"/>
          </p:cNvSpPr>
          <p:nvPr>
            <p:ph type="body" idx="4294967295"/>
          </p:nvPr>
        </p:nvSpPr>
        <p:spPr>
          <a:xfrm>
            <a:off x="5998725" y="2567713"/>
            <a:ext cx="2625900" cy="605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a:t>
            </a:r>
            <a:r>
              <a:rPr lang="en" sz="1400" b="1"/>
              <a:t>Space</a:t>
            </a:r>
            <a:r>
              <a:rPr lang="en" sz="1400"/>
              <a:t> is something that really matters to me”</a:t>
            </a:r>
            <a:endParaRPr sz="1400"/>
          </a:p>
        </p:txBody>
      </p:sp>
      <p:sp>
        <p:nvSpPr>
          <p:cNvPr id="180" name="Google Shape;180;p29"/>
          <p:cNvSpPr txBox="1">
            <a:spLocks noGrp="1"/>
          </p:cNvSpPr>
          <p:nvPr>
            <p:ph type="body" idx="4294967295"/>
          </p:nvPr>
        </p:nvSpPr>
        <p:spPr>
          <a:xfrm>
            <a:off x="5998725" y="3234100"/>
            <a:ext cx="2625900" cy="605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“To be honest, I actually </a:t>
            </a:r>
            <a:r>
              <a:rPr lang="en" sz="1400" b="1"/>
              <a:t>preferred the double</a:t>
            </a:r>
            <a:r>
              <a:rPr lang="en" sz="1400"/>
              <a:t>, because I felt like I was hanging out with my friends more”</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186" name="Google Shape;186;p30"/>
          <p:cNvSpPr txBox="1"/>
          <p:nvPr/>
        </p:nvSpPr>
        <p:spPr>
          <a:xfrm>
            <a:off x="459050" y="459050"/>
            <a:ext cx="8256900" cy="6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34343"/>
                </a:solidFill>
                <a:latin typeface="Inconsolata"/>
                <a:ea typeface="Inconsolata"/>
                <a:cs typeface="Inconsolata"/>
                <a:sym typeface="Inconsolata"/>
              </a:rPr>
              <a:t> Empathy Map</a:t>
            </a:r>
            <a:endParaRPr sz="2400">
              <a:solidFill>
                <a:srgbClr val="434343"/>
              </a:solidFill>
              <a:latin typeface="Inconsolata"/>
              <a:ea typeface="Inconsolata"/>
              <a:cs typeface="Inconsolata"/>
              <a:sym typeface="Inconsolata"/>
            </a:endParaRPr>
          </a:p>
        </p:txBody>
      </p:sp>
      <p:sp>
        <p:nvSpPr>
          <p:cNvPr id="187" name="Google Shape;187;p30"/>
          <p:cNvSpPr txBox="1"/>
          <p:nvPr/>
        </p:nvSpPr>
        <p:spPr>
          <a:xfrm>
            <a:off x="4778375" y="1126775"/>
            <a:ext cx="22221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angolin"/>
                <a:ea typeface="Pangolin"/>
                <a:cs typeface="Pangolin"/>
                <a:sym typeface="Pangolin"/>
              </a:rPr>
              <a:t>Do</a:t>
            </a:r>
            <a:endParaRPr sz="2400">
              <a:latin typeface="Pangolin"/>
              <a:ea typeface="Pangolin"/>
              <a:cs typeface="Pangolin"/>
              <a:sym typeface="Pangolin"/>
            </a:endParaRPr>
          </a:p>
        </p:txBody>
      </p:sp>
      <p:pic>
        <p:nvPicPr>
          <p:cNvPr id="188" name="Google Shape;188;p30"/>
          <p:cNvPicPr preferRelativeResize="0"/>
          <p:nvPr/>
        </p:nvPicPr>
        <p:blipFill>
          <a:blip r:embed="rId3">
            <a:alphaModFix/>
          </a:blip>
          <a:stretch>
            <a:fillRect/>
          </a:stretch>
        </p:blipFill>
        <p:spPr>
          <a:xfrm>
            <a:off x="3858225" y="989100"/>
            <a:ext cx="784525" cy="784525"/>
          </a:xfrm>
          <a:prstGeom prst="rect">
            <a:avLst/>
          </a:prstGeom>
          <a:noFill/>
          <a:ln>
            <a:noFill/>
          </a:ln>
        </p:spPr>
      </p:pic>
      <p:sp>
        <p:nvSpPr>
          <p:cNvPr id="189" name="Google Shape;189;p30"/>
          <p:cNvSpPr txBox="1">
            <a:spLocks noGrp="1"/>
          </p:cNvSpPr>
          <p:nvPr>
            <p:ph type="body" idx="4294967295"/>
          </p:nvPr>
        </p:nvSpPr>
        <p:spPr>
          <a:xfrm>
            <a:off x="730700" y="1638000"/>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B5394"/>
                </a:solidFill>
              </a:rPr>
              <a:t>Spoke passionately about </a:t>
            </a:r>
            <a:r>
              <a:rPr lang="en" sz="1400" b="1">
                <a:solidFill>
                  <a:srgbClr val="0B5394"/>
                </a:solidFill>
              </a:rPr>
              <a:t>lack of responsibility</a:t>
            </a:r>
            <a:r>
              <a:rPr lang="en" sz="1400">
                <a:solidFill>
                  <a:srgbClr val="0B5394"/>
                </a:solidFill>
              </a:rPr>
              <a:t> regarding cleanliness and common spaces in a shared home</a:t>
            </a:r>
            <a:endParaRPr sz="1400">
              <a:solidFill>
                <a:srgbClr val="0B5394"/>
              </a:solidFill>
            </a:endParaRPr>
          </a:p>
        </p:txBody>
      </p:sp>
      <p:sp>
        <p:nvSpPr>
          <p:cNvPr id="190" name="Google Shape;190;p30"/>
          <p:cNvSpPr txBox="1">
            <a:spLocks noGrp="1"/>
          </p:cNvSpPr>
          <p:nvPr>
            <p:ph type="body" idx="4294967295"/>
          </p:nvPr>
        </p:nvSpPr>
        <p:spPr>
          <a:xfrm>
            <a:off x="3471025" y="2040975"/>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Needed prodding to share, a little </a:t>
            </a:r>
            <a:r>
              <a:rPr lang="en" sz="1400" b="1">
                <a:solidFill>
                  <a:srgbClr val="0B5394"/>
                </a:solidFill>
              </a:rPr>
              <a:t>uncomfortable sharing roommate conflict stories</a:t>
            </a:r>
            <a:endParaRPr sz="1400" b="1">
              <a:solidFill>
                <a:srgbClr val="0B5394"/>
              </a:solidFill>
            </a:endParaRPr>
          </a:p>
        </p:txBody>
      </p:sp>
      <p:sp>
        <p:nvSpPr>
          <p:cNvPr id="191" name="Google Shape;191;p30"/>
          <p:cNvSpPr txBox="1">
            <a:spLocks noGrp="1"/>
          </p:cNvSpPr>
          <p:nvPr>
            <p:ph type="body" idx="4294967295"/>
          </p:nvPr>
        </p:nvSpPr>
        <p:spPr>
          <a:xfrm>
            <a:off x="6211350" y="1731875"/>
            <a:ext cx="2305200" cy="12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Laughed in an embarrassed way</a:t>
            </a:r>
            <a:r>
              <a:rPr lang="en" sz="1400"/>
              <a:t> when talking about getting along with roommates</a:t>
            </a:r>
            <a:endParaRPr sz="1400"/>
          </a:p>
        </p:txBody>
      </p:sp>
      <p:sp>
        <p:nvSpPr>
          <p:cNvPr id="192" name="Google Shape;192;p30"/>
          <p:cNvSpPr txBox="1">
            <a:spLocks noGrp="1"/>
          </p:cNvSpPr>
          <p:nvPr>
            <p:ph type="body" idx="4294967295"/>
          </p:nvPr>
        </p:nvSpPr>
        <p:spPr>
          <a:xfrm>
            <a:off x="730700" y="3066725"/>
            <a:ext cx="2305200" cy="12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When asked about their room, first thought was of the </a:t>
            </a:r>
            <a:r>
              <a:rPr lang="en" sz="1400" b="1"/>
              <a:t>decorations</a:t>
            </a:r>
            <a:r>
              <a:rPr lang="en" sz="1400"/>
              <a:t>, then the furniture / layout</a:t>
            </a:r>
            <a:endParaRPr sz="1400"/>
          </a:p>
        </p:txBody>
      </p:sp>
      <p:sp>
        <p:nvSpPr>
          <p:cNvPr id="193" name="Google Shape;193;p30"/>
          <p:cNvSpPr txBox="1">
            <a:spLocks noGrp="1"/>
          </p:cNvSpPr>
          <p:nvPr>
            <p:ph type="body" idx="4294967295"/>
          </p:nvPr>
        </p:nvSpPr>
        <p:spPr>
          <a:xfrm>
            <a:off x="3419400" y="3066725"/>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B5394"/>
                </a:solidFill>
              </a:rPr>
              <a:t>Showed us the art in his living space, giving an </a:t>
            </a:r>
            <a:r>
              <a:rPr lang="en" sz="1400" b="1">
                <a:solidFill>
                  <a:srgbClr val="0B5394"/>
                </a:solidFill>
              </a:rPr>
              <a:t>explanation</a:t>
            </a:r>
            <a:r>
              <a:rPr lang="en" sz="1400">
                <a:solidFill>
                  <a:srgbClr val="0B5394"/>
                </a:solidFill>
              </a:rPr>
              <a:t> and </a:t>
            </a:r>
            <a:r>
              <a:rPr lang="en" sz="1400" b="1">
                <a:solidFill>
                  <a:srgbClr val="0B5394"/>
                </a:solidFill>
              </a:rPr>
              <a:t>origin story</a:t>
            </a:r>
            <a:r>
              <a:rPr lang="en" sz="1400">
                <a:solidFill>
                  <a:srgbClr val="0B5394"/>
                </a:solidFill>
              </a:rPr>
              <a:t> of each piece</a:t>
            </a:r>
            <a:endParaRPr sz="1400">
              <a:solidFill>
                <a:srgbClr val="0B5394"/>
              </a:solidFill>
            </a:endParaRPr>
          </a:p>
          <a:p>
            <a:pPr marL="0" lvl="0" indent="0" algn="l" rtl="0">
              <a:spcBef>
                <a:spcPts val="0"/>
              </a:spcBef>
              <a:spcAft>
                <a:spcPts val="0"/>
              </a:spcAft>
              <a:buNone/>
            </a:pPr>
            <a:endParaRPr sz="1400"/>
          </a:p>
        </p:txBody>
      </p:sp>
      <p:sp>
        <p:nvSpPr>
          <p:cNvPr id="194" name="Google Shape;194;p30"/>
          <p:cNvSpPr txBox="1">
            <a:spLocks noGrp="1"/>
          </p:cNvSpPr>
          <p:nvPr>
            <p:ph type="body" idx="4294967295"/>
          </p:nvPr>
        </p:nvSpPr>
        <p:spPr>
          <a:xfrm>
            <a:off x="6211350" y="3066725"/>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B5394"/>
                </a:solidFill>
              </a:rPr>
              <a:t>Slightly sheepish in accepting that he </a:t>
            </a:r>
            <a:r>
              <a:rPr lang="en" sz="1400" b="1">
                <a:solidFill>
                  <a:srgbClr val="0B5394"/>
                </a:solidFill>
              </a:rPr>
              <a:t>doesn’t know much about artists</a:t>
            </a:r>
            <a:endParaRPr sz="1400" b="1">
              <a:solidFill>
                <a:srgbClr val="0B5394"/>
              </a:solidFill>
            </a:endParaRPr>
          </a:p>
          <a:p>
            <a:pPr marL="0" lvl="0" indent="0" algn="l" rtl="0">
              <a:spcBef>
                <a:spcPts val="0"/>
              </a:spcBef>
              <a:spcAft>
                <a:spcPts val="0"/>
              </a:spcAft>
              <a:buNone/>
            </a:pP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200" name="Google Shape;200;p31"/>
          <p:cNvSpPr txBox="1"/>
          <p:nvPr/>
        </p:nvSpPr>
        <p:spPr>
          <a:xfrm>
            <a:off x="459050" y="459050"/>
            <a:ext cx="8256900" cy="6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34343"/>
                </a:solidFill>
                <a:latin typeface="Inconsolata"/>
                <a:ea typeface="Inconsolata"/>
                <a:cs typeface="Inconsolata"/>
                <a:sym typeface="Inconsolata"/>
              </a:rPr>
              <a:t> Empathy Map</a:t>
            </a:r>
            <a:endParaRPr sz="2400">
              <a:solidFill>
                <a:srgbClr val="434343"/>
              </a:solidFill>
              <a:latin typeface="Inconsolata"/>
              <a:ea typeface="Inconsolata"/>
              <a:cs typeface="Inconsolata"/>
              <a:sym typeface="Inconsolata"/>
            </a:endParaRPr>
          </a:p>
        </p:txBody>
      </p:sp>
      <p:sp>
        <p:nvSpPr>
          <p:cNvPr id="201" name="Google Shape;201;p31"/>
          <p:cNvSpPr txBox="1"/>
          <p:nvPr/>
        </p:nvSpPr>
        <p:spPr>
          <a:xfrm>
            <a:off x="4726200" y="1055325"/>
            <a:ext cx="22221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angolin"/>
                <a:ea typeface="Pangolin"/>
                <a:cs typeface="Pangolin"/>
                <a:sym typeface="Pangolin"/>
              </a:rPr>
              <a:t>Think</a:t>
            </a:r>
            <a:endParaRPr sz="2400">
              <a:latin typeface="Pangolin"/>
              <a:ea typeface="Pangolin"/>
              <a:cs typeface="Pangolin"/>
              <a:sym typeface="Pangolin"/>
            </a:endParaRPr>
          </a:p>
        </p:txBody>
      </p:sp>
      <p:pic>
        <p:nvPicPr>
          <p:cNvPr id="202" name="Google Shape;202;p31"/>
          <p:cNvPicPr preferRelativeResize="0"/>
          <p:nvPr/>
        </p:nvPicPr>
        <p:blipFill>
          <a:blip r:embed="rId3">
            <a:alphaModFix/>
          </a:blip>
          <a:stretch>
            <a:fillRect/>
          </a:stretch>
        </p:blipFill>
        <p:spPr>
          <a:xfrm>
            <a:off x="3845700" y="983877"/>
            <a:ext cx="748000" cy="748000"/>
          </a:xfrm>
          <a:prstGeom prst="rect">
            <a:avLst/>
          </a:prstGeom>
          <a:noFill/>
          <a:ln>
            <a:noFill/>
          </a:ln>
        </p:spPr>
      </p:pic>
      <p:sp>
        <p:nvSpPr>
          <p:cNvPr id="203" name="Google Shape;203;p31"/>
          <p:cNvSpPr txBox="1">
            <a:spLocks noGrp="1"/>
          </p:cNvSpPr>
          <p:nvPr>
            <p:ph type="body" idx="4294967295"/>
          </p:nvPr>
        </p:nvSpPr>
        <p:spPr>
          <a:xfrm>
            <a:off x="868475" y="2240300"/>
            <a:ext cx="2444400" cy="102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 </a:t>
            </a:r>
            <a:r>
              <a:rPr lang="en" sz="1400" b="1"/>
              <a:t>responsibility/ownership</a:t>
            </a:r>
            <a:r>
              <a:rPr lang="en" sz="1400"/>
              <a:t> of keeping the room clean creates a </a:t>
            </a:r>
            <a:r>
              <a:rPr lang="en" sz="1400" b="1"/>
              <a:t>feeling of homeliness</a:t>
            </a:r>
            <a:endParaRPr sz="1400" b="1"/>
          </a:p>
        </p:txBody>
      </p:sp>
      <p:sp>
        <p:nvSpPr>
          <p:cNvPr id="204" name="Google Shape;204;p31"/>
          <p:cNvSpPr txBox="1">
            <a:spLocks noGrp="1"/>
          </p:cNvSpPr>
          <p:nvPr>
            <p:ph type="body" idx="4294967295"/>
          </p:nvPr>
        </p:nvSpPr>
        <p:spPr>
          <a:xfrm>
            <a:off x="868475" y="3265700"/>
            <a:ext cx="25290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The </a:t>
            </a:r>
            <a:r>
              <a:rPr lang="en" sz="1400" b="1"/>
              <a:t>norm within a community</a:t>
            </a:r>
            <a:r>
              <a:rPr lang="en" sz="1400"/>
              <a:t> or perception by a peer can greatly  influence behavior</a:t>
            </a:r>
            <a:endParaRPr sz="1400"/>
          </a:p>
        </p:txBody>
      </p:sp>
      <p:sp>
        <p:nvSpPr>
          <p:cNvPr id="205" name="Google Shape;205;p31"/>
          <p:cNvSpPr txBox="1">
            <a:spLocks noGrp="1"/>
          </p:cNvSpPr>
          <p:nvPr>
            <p:ph type="body" idx="4294967295"/>
          </p:nvPr>
        </p:nvSpPr>
        <p:spPr>
          <a:xfrm>
            <a:off x="3675775" y="1890325"/>
            <a:ext cx="25290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Realizing and </a:t>
            </a:r>
            <a:r>
              <a:rPr lang="en" sz="1400" b="1"/>
              <a:t>matching your vision</a:t>
            </a:r>
            <a:r>
              <a:rPr lang="en" sz="1400"/>
              <a:t>  is really hard</a:t>
            </a:r>
            <a:endParaRPr sz="1400"/>
          </a:p>
        </p:txBody>
      </p:sp>
      <p:sp>
        <p:nvSpPr>
          <p:cNvPr id="206" name="Google Shape;206;p31"/>
          <p:cNvSpPr txBox="1">
            <a:spLocks noGrp="1"/>
          </p:cNvSpPr>
          <p:nvPr>
            <p:ph type="body" idx="4294967295"/>
          </p:nvPr>
        </p:nvSpPr>
        <p:spPr>
          <a:xfrm>
            <a:off x="6356175" y="2240300"/>
            <a:ext cx="23184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Decorating takes a lot of </a:t>
            </a:r>
            <a:r>
              <a:rPr lang="en" sz="1400" b="1"/>
              <a:t>time and effort</a:t>
            </a:r>
            <a:endParaRPr sz="1400" b="1"/>
          </a:p>
        </p:txBody>
      </p:sp>
      <p:sp>
        <p:nvSpPr>
          <p:cNvPr id="207" name="Google Shape;207;p31"/>
          <p:cNvSpPr txBox="1">
            <a:spLocks noGrp="1"/>
          </p:cNvSpPr>
          <p:nvPr>
            <p:ph type="body" idx="4294967295"/>
          </p:nvPr>
        </p:nvSpPr>
        <p:spPr>
          <a:xfrm>
            <a:off x="3694675" y="2605025"/>
            <a:ext cx="25290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a:t>Moving around a lot means it’s </a:t>
            </a:r>
            <a:r>
              <a:rPr lang="en" sz="1400" b="1"/>
              <a:t>not worthwhile to decorate</a:t>
            </a:r>
            <a:endParaRPr sz="1400" b="1"/>
          </a:p>
        </p:txBody>
      </p:sp>
      <p:sp>
        <p:nvSpPr>
          <p:cNvPr id="208" name="Google Shape;208;p31"/>
          <p:cNvSpPr txBox="1">
            <a:spLocks noGrp="1"/>
          </p:cNvSpPr>
          <p:nvPr>
            <p:ph type="body" idx="4294967295"/>
          </p:nvPr>
        </p:nvSpPr>
        <p:spPr>
          <a:xfrm>
            <a:off x="3659775" y="3265700"/>
            <a:ext cx="2318400" cy="1025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b="1"/>
              <a:t>Identity is improvisational</a:t>
            </a:r>
            <a:r>
              <a:rPr lang="en" sz="1400"/>
              <a:t>, and a home supports such experimentation.</a:t>
            </a:r>
            <a:endParaRPr sz="1400"/>
          </a:p>
        </p:txBody>
      </p:sp>
      <p:sp>
        <p:nvSpPr>
          <p:cNvPr id="209" name="Google Shape;209;p31"/>
          <p:cNvSpPr txBox="1">
            <a:spLocks noGrp="1"/>
          </p:cNvSpPr>
          <p:nvPr>
            <p:ph type="body" idx="4294967295"/>
          </p:nvPr>
        </p:nvSpPr>
        <p:spPr>
          <a:xfrm>
            <a:off x="6318375" y="1064150"/>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B5394"/>
                </a:solidFill>
              </a:rPr>
              <a:t>What I think of as important things to pay attention to while living with other people are all </a:t>
            </a:r>
            <a:r>
              <a:rPr lang="en" sz="1400" b="1">
                <a:solidFill>
                  <a:srgbClr val="0B5394"/>
                </a:solidFill>
              </a:rPr>
              <a:t>common sense</a:t>
            </a:r>
            <a:endParaRPr sz="1400" b="1">
              <a:solidFill>
                <a:srgbClr val="0B5394"/>
              </a:solidFill>
            </a:endParaRPr>
          </a:p>
        </p:txBody>
      </p:sp>
      <p:sp>
        <p:nvSpPr>
          <p:cNvPr id="210" name="Google Shape;210;p31"/>
          <p:cNvSpPr txBox="1">
            <a:spLocks noGrp="1"/>
          </p:cNvSpPr>
          <p:nvPr>
            <p:ph type="body" idx="4294967295"/>
          </p:nvPr>
        </p:nvSpPr>
        <p:spPr>
          <a:xfrm>
            <a:off x="953025" y="992450"/>
            <a:ext cx="24444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0B5394"/>
                </a:solidFill>
              </a:rPr>
              <a:t>A place does not feel like home if other people do all the labor</a:t>
            </a:r>
            <a:r>
              <a:rPr lang="en" sz="1400"/>
              <a:t>;</a:t>
            </a:r>
            <a:r>
              <a:rPr lang="en" sz="1400">
                <a:solidFill>
                  <a:srgbClr val="0B5394"/>
                </a:solidFill>
              </a:rPr>
              <a:t> </a:t>
            </a:r>
            <a:r>
              <a:rPr lang="en" sz="1400"/>
              <a:t>i</a:t>
            </a:r>
            <a:r>
              <a:rPr lang="en" sz="1400">
                <a:solidFill>
                  <a:srgbClr val="0B5394"/>
                </a:solidFill>
              </a:rPr>
              <a:t>t is important that </a:t>
            </a:r>
            <a:r>
              <a:rPr lang="en" sz="1400" b="1">
                <a:solidFill>
                  <a:srgbClr val="0B5394"/>
                </a:solidFill>
              </a:rPr>
              <a:t>your actions have consequences</a:t>
            </a:r>
            <a:endParaRPr sz="1400" b="1">
              <a:solidFill>
                <a:srgbClr val="0B5394"/>
              </a:solidFill>
            </a:endParaRPr>
          </a:p>
        </p:txBody>
      </p:sp>
      <p:sp>
        <p:nvSpPr>
          <p:cNvPr id="211" name="Google Shape;211;p31"/>
          <p:cNvSpPr txBox="1">
            <a:spLocks noGrp="1"/>
          </p:cNvSpPr>
          <p:nvPr>
            <p:ph type="body" idx="4294967295"/>
          </p:nvPr>
        </p:nvSpPr>
        <p:spPr>
          <a:xfrm>
            <a:off x="6356175" y="3154525"/>
            <a:ext cx="2305200" cy="969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rgbClr val="0B5394"/>
                </a:solidFill>
              </a:rPr>
              <a:t>Careful research</a:t>
            </a:r>
            <a:r>
              <a:rPr lang="en" sz="1400">
                <a:solidFill>
                  <a:srgbClr val="0B5394"/>
                </a:solidFill>
              </a:rPr>
              <a:t> is important when choosing home decors</a:t>
            </a:r>
            <a:endParaRPr sz="1400">
              <a:solidFill>
                <a:srgbClr val="0B539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217" name="Google Shape;217;p32"/>
          <p:cNvSpPr txBox="1"/>
          <p:nvPr/>
        </p:nvSpPr>
        <p:spPr>
          <a:xfrm>
            <a:off x="459050" y="459050"/>
            <a:ext cx="8256900" cy="6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34343"/>
                </a:solidFill>
                <a:latin typeface="Inconsolata"/>
                <a:ea typeface="Inconsolata"/>
                <a:cs typeface="Inconsolata"/>
                <a:sym typeface="Inconsolata"/>
              </a:rPr>
              <a:t> Empathy Map</a:t>
            </a:r>
            <a:endParaRPr sz="2400">
              <a:solidFill>
                <a:srgbClr val="434343"/>
              </a:solidFill>
              <a:latin typeface="Inconsolata"/>
              <a:ea typeface="Inconsolata"/>
              <a:cs typeface="Inconsolata"/>
              <a:sym typeface="Inconsolata"/>
            </a:endParaRPr>
          </a:p>
        </p:txBody>
      </p:sp>
      <p:sp>
        <p:nvSpPr>
          <p:cNvPr id="218" name="Google Shape;218;p32"/>
          <p:cNvSpPr txBox="1"/>
          <p:nvPr/>
        </p:nvSpPr>
        <p:spPr>
          <a:xfrm>
            <a:off x="4726200" y="1055325"/>
            <a:ext cx="22221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Pangolin"/>
                <a:ea typeface="Pangolin"/>
                <a:cs typeface="Pangolin"/>
                <a:sym typeface="Pangolin"/>
              </a:rPr>
              <a:t>Feel</a:t>
            </a:r>
            <a:endParaRPr sz="2400">
              <a:latin typeface="Pangolin"/>
              <a:ea typeface="Pangolin"/>
              <a:cs typeface="Pangolin"/>
              <a:sym typeface="Pangolin"/>
            </a:endParaRPr>
          </a:p>
        </p:txBody>
      </p:sp>
      <p:pic>
        <p:nvPicPr>
          <p:cNvPr id="219" name="Google Shape;219;p32"/>
          <p:cNvPicPr preferRelativeResize="0"/>
          <p:nvPr/>
        </p:nvPicPr>
        <p:blipFill>
          <a:blip r:embed="rId3">
            <a:alphaModFix/>
          </a:blip>
          <a:stretch>
            <a:fillRect/>
          </a:stretch>
        </p:blipFill>
        <p:spPr>
          <a:xfrm>
            <a:off x="3856125" y="975013"/>
            <a:ext cx="765725" cy="765725"/>
          </a:xfrm>
          <a:prstGeom prst="rect">
            <a:avLst/>
          </a:prstGeom>
          <a:noFill/>
          <a:ln>
            <a:noFill/>
          </a:ln>
        </p:spPr>
      </p:pic>
      <p:sp>
        <p:nvSpPr>
          <p:cNvPr id="220" name="Google Shape;220;p32"/>
          <p:cNvSpPr txBox="1">
            <a:spLocks noGrp="1"/>
          </p:cNvSpPr>
          <p:nvPr>
            <p:ph type="body" idx="4294967295"/>
          </p:nvPr>
        </p:nvSpPr>
        <p:spPr>
          <a:xfrm>
            <a:off x="5953125" y="1285350"/>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Home is </a:t>
            </a:r>
            <a:r>
              <a:rPr lang="en" sz="1400" b="1"/>
              <a:t>free</a:t>
            </a:r>
            <a:r>
              <a:rPr lang="en" sz="1400" b="1">
                <a:solidFill>
                  <a:srgbClr val="0B5394"/>
                </a:solidFill>
              </a:rPr>
              <a:t> </a:t>
            </a:r>
            <a:r>
              <a:rPr lang="en" sz="1400" b="1"/>
              <a:t>expression</a:t>
            </a:r>
            <a:r>
              <a:rPr lang="en" sz="1400">
                <a:solidFill>
                  <a:srgbClr val="0B5394"/>
                </a:solidFill>
              </a:rPr>
              <a:t> and the ability to </a:t>
            </a:r>
            <a:r>
              <a:rPr lang="en" sz="1400" b="1">
                <a:solidFill>
                  <a:srgbClr val="0B5394"/>
                </a:solidFill>
              </a:rPr>
              <a:t>experiment</a:t>
            </a:r>
            <a:r>
              <a:rPr lang="en" sz="1400">
                <a:solidFill>
                  <a:srgbClr val="0B5394"/>
                </a:solidFill>
              </a:rPr>
              <a:t> with new identities</a:t>
            </a:r>
            <a:endParaRPr sz="1400">
              <a:solidFill>
                <a:srgbClr val="0B5394"/>
              </a:solidFill>
            </a:endParaRPr>
          </a:p>
        </p:txBody>
      </p:sp>
      <p:sp>
        <p:nvSpPr>
          <p:cNvPr id="221" name="Google Shape;221;p32"/>
          <p:cNvSpPr txBox="1">
            <a:spLocks noGrp="1"/>
          </p:cNvSpPr>
          <p:nvPr>
            <p:ph type="body" idx="4294967295"/>
          </p:nvPr>
        </p:nvSpPr>
        <p:spPr>
          <a:xfrm>
            <a:off x="3360625" y="3151175"/>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t>Desire</a:t>
            </a:r>
            <a:r>
              <a:rPr lang="en" sz="1400">
                <a:solidFill>
                  <a:srgbClr val="0B5394"/>
                </a:solidFill>
              </a:rPr>
              <a:t> to </a:t>
            </a:r>
            <a:r>
              <a:rPr lang="en" sz="1400" b="1">
                <a:solidFill>
                  <a:srgbClr val="0B5394"/>
                </a:solidFill>
              </a:rPr>
              <a:t>feel connected to artist</a:t>
            </a:r>
            <a:r>
              <a:rPr lang="en" sz="1400">
                <a:solidFill>
                  <a:srgbClr val="0B5394"/>
                </a:solidFill>
              </a:rPr>
              <a:t> and </a:t>
            </a:r>
            <a:r>
              <a:rPr lang="en" sz="1400" b="1">
                <a:solidFill>
                  <a:srgbClr val="0B5394"/>
                </a:solidFill>
              </a:rPr>
              <a:t>understand their work</a:t>
            </a:r>
            <a:r>
              <a:rPr lang="en" sz="1400">
                <a:solidFill>
                  <a:srgbClr val="0B5394"/>
                </a:solidFill>
              </a:rPr>
              <a:t> before displaying in house</a:t>
            </a:r>
            <a:endParaRPr sz="1400">
              <a:solidFill>
                <a:srgbClr val="0B5394"/>
              </a:solidFill>
            </a:endParaRPr>
          </a:p>
          <a:p>
            <a:pPr marL="0" lvl="0" indent="0" algn="l" rtl="0">
              <a:lnSpc>
                <a:spcPct val="115000"/>
              </a:lnSpc>
              <a:spcBef>
                <a:spcPts val="0"/>
              </a:spcBef>
              <a:spcAft>
                <a:spcPts val="0"/>
              </a:spcAft>
              <a:buNone/>
            </a:pPr>
            <a:endParaRPr sz="1400">
              <a:solidFill>
                <a:srgbClr val="0B5394"/>
              </a:solidFill>
            </a:endParaRPr>
          </a:p>
        </p:txBody>
      </p:sp>
      <p:sp>
        <p:nvSpPr>
          <p:cNvPr id="222" name="Google Shape;222;p32"/>
          <p:cNvSpPr txBox="1">
            <a:spLocks noGrp="1"/>
          </p:cNvSpPr>
          <p:nvPr>
            <p:ph type="body" idx="4294967295"/>
          </p:nvPr>
        </p:nvSpPr>
        <p:spPr>
          <a:xfrm>
            <a:off x="3360625" y="2027425"/>
            <a:ext cx="2305200" cy="128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t>Hesitant</a:t>
            </a:r>
            <a:r>
              <a:rPr lang="en" sz="1400"/>
              <a:t> to </a:t>
            </a:r>
            <a:r>
              <a:rPr lang="en" sz="1400" b="1"/>
              <a:t>establish</a:t>
            </a:r>
            <a:r>
              <a:rPr lang="en" sz="1400"/>
              <a:t> </a:t>
            </a:r>
            <a:r>
              <a:rPr lang="en" sz="1400" b="1"/>
              <a:t>expectations</a:t>
            </a:r>
            <a:r>
              <a:rPr lang="en" sz="1400"/>
              <a:t> towards roommates when starting to share living space </a:t>
            </a:r>
            <a:endParaRPr sz="1400">
              <a:solidFill>
                <a:srgbClr val="0B5394"/>
              </a:solidFill>
            </a:endParaRPr>
          </a:p>
        </p:txBody>
      </p:sp>
      <p:sp>
        <p:nvSpPr>
          <p:cNvPr id="223" name="Google Shape;223;p32"/>
          <p:cNvSpPr txBox="1">
            <a:spLocks noGrp="1"/>
          </p:cNvSpPr>
          <p:nvPr>
            <p:ph type="body" idx="4294967295"/>
          </p:nvPr>
        </p:nvSpPr>
        <p:spPr>
          <a:xfrm>
            <a:off x="768150" y="2306163"/>
            <a:ext cx="2123700" cy="674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t>Anxiety</a:t>
            </a:r>
            <a:r>
              <a:rPr lang="en" sz="1400"/>
              <a:t> when thinking about home decor</a:t>
            </a:r>
            <a:endParaRPr sz="1400">
              <a:solidFill>
                <a:srgbClr val="0B5394"/>
              </a:solidFill>
            </a:endParaRPr>
          </a:p>
        </p:txBody>
      </p:sp>
      <p:sp>
        <p:nvSpPr>
          <p:cNvPr id="224" name="Google Shape;224;p32"/>
          <p:cNvSpPr txBox="1">
            <a:spLocks noGrp="1"/>
          </p:cNvSpPr>
          <p:nvPr>
            <p:ph type="body" idx="4294967295"/>
          </p:nvPr>
        </p:nvSpPr>
        <p:spPr>
          <a:xfrm>
            <a:off x="768150" y="1285350"/>
            <a:ext cx="2305200" cy="84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rgbClr val="0B5394"/>
                </a:solidFill>
              </a:rPr>
              <a:t>Comfortable</a:t>
            </a:r>
            <a:r>
              <a:rPr lang="en" sz="1400">
                <a:solidFill>
                  <a:srgbClr val="0B5394"/>
                </a:solidFill>
              </a:rPr>
              <a:t> when describing familiar objects or decorations</a:t>
            </a:r>
            <a:endParaRPr sz="1400">
              <a:solidFill>
                <a:srgbClr val="0B5394"/>
              </a:solidFill>
            </a:endParaRPr>
          </a:p>
          <a:p>
            <a:pPr marL="0" lvl="0" indent="0" algn="l" rtl="0">
              <a:lnSpc>
                <a:spcPct val="115000"/>
              </a:lnSpc>
              <a:spcBef>
                <a:spcPts val="0"/>
              </a:spcBef>
              <a:spcAft>
                <a:spcPts val="0"/>
              </a:spcAft>
              <a:buNone/>
            </a:pPr>
            <a:endParaRPr sz="1400" b="1"/>
          </a:p>
        </p:txBody>
      </p:sp>
      <p:sp>
        <p:nvSpPr>
          <p:cNvPr id="225" name="Google Shape;225;p32"/>
          <p:cNvSpPr txBox="1">
            <a:spLocks noGrp="1"/>
          </p:cNvSpPr>
          <p:nvPr>
            <p:ph type="body" idx="4294967295"/>
          </p:nvPr>
        </p:nvSpPr>
        <p:spPr>
          <a:xfrm>
            <a:off x="5953100" y="2301275"/>
            <a:ext cx="2305200" cy="84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rgbClr val="0B5394"/>
                </a:solidFill>
              </a:rPr>
              <a:t>Surprise</a:t>
            </a:r>
            <a:r>
              <a:rPr lang="en" sz="1400">
                <a:solidFill>
                  <a:srgbClr val="0B5394"/>
                </a:solidFill>
              </a:rPr>
              <a:t> in realizing that living preferences may not be </a:t>
            </a:r>
            <a:r>
              <a:rPr lang="en" sz="1400" b="1">
                <a:solidFill>
                  <a:srgbClr val="0B5394"/>
                </a:solidFill>
              </a:rPr>
              <a:t>“common sense”</a:t>
            </a:r>
            <a:endParaRPr sz="1400" b="1">
              <a:solidFill>
                <a:srgbClr val="0B5394"/>
              </a:solidFill>
            </a:endParaRPr>
          </a:p>
          <a:p>
            <a:pPr marL="0" lvl="0" indent="0" algn="l" rtl="0">
              <a:lnSpc>
                <a:spcPct val="115000"/>
              </a:lnSpc>
              <a:spcBef>
                <a:spcPts val="0"/>
              </a:spcBef>
              <a:spcAft>
                <a:spcPts val="0"/>
              </a:spcAft>
              <a:buNone/>
            </a:pPr>
            <a:endParaRPr sz="1400" b="1"/>
          </a:p>
        </p:txBody>
      </p:sp>
      <p:sp>
        <p:nvSpPr>
          <p:cNvPr id="226" name="Google Shape;226;p32"/>
          <p:cNvSpPr txBox="1">
            <a:spLocks noGrp="1"/>
          </p:cNvSpPr>
          <p:nvPr>
            <p:ph type="body" idx="4294967295"/>
          </p:nvPr>
        </p:nvSpPr>
        <p:spPr>
          <a:xfrm>
            <a:off x="5953088" y="3207600"/>
            <a:ext cx="2305200" cy="128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rgbClr val="0B5394"/>
                </a:solidFill>
              </a:rPr>
              <a:t>Satisfied </a:t>
            </a:r>
            <a:r>
              <a:rPr lang="en" sz="1400">
                <a:solidFill>
                  <a:srgbClr val="0B5394"/>
                </a:solidFill>
              </a:rPr>
              <a:t>if can have </a:t>
            </a:r>
            <a:r>
              <a:rPr lang="en" sz="1400" b="1">
                <a:solidFill>
                  <a:srgbClr val="0B5394"/>
                </a:solidFill>
              </a:rPr>
              <a:t>freedom in making decisions</a:t>
            </a:r>
            <a:r>
              <a:rPr lang="en" sz="1400">
                <a:solidFill>
                  <a:srgbClr val="0B5394"/>
                </a:solidFill>
              </a:rPr>
              <a:t> about home decoration</a:t>
            </a:r>
            <a:endParaRPr sz="1400">
              <a:solidFill>
                <a:srgbClr val="0B5394"/>
              </a:solidFill>
            </a:endParaRPr>
          </a:p>
          <a:p>
            <a:pPr marL="0" lvl="0" indent="0" algn="l" rtl="0">
              <a:lnSpc>
                <a:spcPct val="115000"/>
              </a:lnSpc>
              <a:spcBef>
                <a:spcPts val="0"/>
              </a:spcBef>
              <a:spcAft>
                <a:spcPts val="0"/>
              </a:spcAft>
              <a:buNone/>
            </a:pPr>
            <a:endParaRPr sz="1400" b="1"/>
          </a:p>
        </p:txBody>
      </p:sp>
      <p:sp>
        <p:nvSpPr>
          <p:cNvPr id="227" name="Google Shape;227;p32"/>
          <p:cNvSpPr txBox="1">
            <a:spLocks noGrp="1"/>
          </p:cNvSpPr>
          <p:nvPr>
            <p:ph type="body" idx="4294967295"/>
          </p:nvPr>
        </p:nvSpPr>
        <p:spPr>
          <a:xfrm>
            <a:off x="768138" y="3151175"/>
            <a:ext cx="2305200" cy="128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t>Discomfort </a:t>
            </a:r>
            <a:r>
              <a:rPr lang="en" sz="1400"/>
              <a:t>when needing to talk to or convince someone to </a:t>
            </a:r>
            <a:r>
              <a:rPr lang="en" sz="1400" b="1"/>
              <a:t>resolve issues in shared spaces</a:t>
            </a:r>
            <a:endParaRPr sz="14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ctrTitle"/>
          </p:nvPr>
        </p:nvSpPr>
        <p:spPr>
          <a:xfrm>
            <a:off x="2703525" y="1735750"/>
            <a:ext cx="3486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Insights and Needs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ctrTitle" idx="4294967295"/>
          </p:nvPr>
        </p:nvSpPr>
        <p:spPr>
          <a:xfrm>
            <a:off x="935050" y="997200"/>
            <a:ext cx="3551100" cy="33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Insight #1</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2000"/>
              <a:t>People have a lot of difficulty setting clear expectations around shared living spaces because of fear of damaging relationships and because it is “common sense”</a:t>
            </a:r>
            <a:r>
              <a:rPr lang="en" sz="1800"/>
              <a:t/>
            </a:r>
            <a:br>
              <a:rPr lang="en" sz="1800"/>
            </a:br>
            <a:r>
              <a:rPr lang="en" sz="1800"/>
              <a:t/>
            </a:r>
            <a:br>
              <a:rPr lang="en" sz="1800"/>
            </a:br>
            <a:endParaRPr sz="1800"/>
          </a:p>
        </p:txBody>
      </p:sp>
      <p:sp>
        <p:nvSpPr>
          <p:cNvPr id="238" name="Google Shape;238;p34"/>
          <p:cNvSpPr txBox="1">
            <a:spLocks noGrp="1"/>
          </p:cNvSpPr>
          <p:nvPr>
            <p:ph type="subTitle" idx="4294967295"/>
          </p:nvPr>
        </p:nvSpPr>
        <p:spPr>
          <a:xfrm>
            <a:off x="5229425" y="997200"/>
            <a:ext cx="3248100" cy="240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Need</a:t>
            </a:r>
            <a:endParaRPr b="1"/>
          </a:p>
          <a:p>
            <a:pPr marL="0" lvl="0" indent="0" algn="l" rtl="0">
              <a:spcBef>
                <a:spcPts val="0"/>
              </a:spcBef>
              <a:spcAft>
                <a:spcPts val="0"/>
              </a:spcAft>
              <a:buNone/>
            </a:pPr>
            <a:endParaRPr/>
          </a:p>
          <a:p>
            <a:pPr marL="0" lvl="0" indent="0" algn="l" rtl="0">
              <a:spcBef>
                <a:spcPts val="0"/>
              </a:spcBef>
              <a:spcAft>
                <a:spcPts val="0"/>
              </a:spcAft>
              <a:buNone/>
            </a:pPr>
            <a:r>
              <a:rPr lang="en" sz="2000"/>
              <a:t>A method of establishing and upholding norms in a communal or shared living space</a:t>
            </a:r>
            <a:endParaRPr sz="2000"/>
          </a:p>
        </p:txBody>
      </p:sp>
      <p:sp>
        <p:nvSpPr>
          <p:cNvPr id="239" name="Google Shape;23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63" name="Google Shape;63;p17"/>
          <p:cNvSpPr txBox="1">
            <a:spLocks noGrp="1"/>
          </p:cNvSpPr>
          <p:nvPr>
            <p:ph type="title" idx="4294967295"/>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Our Team</a:t>
            </a:r>
            <a:endParaRPr b="1"/>
          </a:p>
        </p:txBody>
      </p:sp>
      <p:pic>
        <p:nvPicPr>
          <p:cNvPr id="64" name="Google Shape;64;p17"/>
          <p:cNvPicPr preferRelativeResize="0"/>
          <p:nvPr/>
        </p:nvPicPr>
        <p:blipFill>
          <a:blip r:embed="rId3">
            <a:alphaModFix/>
          </a:blip>
          <a:stretch>
            <a:fillRect/>
          </a:stretch>
        </p:blipFill>
        <p:spPr>
          <a:xfrm>
            <a:off x="791268" y="1381247"/>
            <a:ext cx="1719732" cy="1714361"/>
          </a:xfrm>
          <a:prstGeom prst="rect">
            <a:avLst/>
          </a:prstGeom>
          <a:noFill/>
          <a:ln w="28575" cap="flat" cmpd="sng">
            <a:solidFill>
              <a:schemeClr val="dk2"/>
            </a:solidFill>
            <a:prstDash val="solid"/>
            <a:round/>
            <a:headEnd type="none" w="sm" len="sm"/>
            <a:tailEnd type="none" w="sm" len="sm"/>
          </a:ln>
        </p:spPr>
      </p:pic>
      <p:pic>
        <p:nvPicPr>
          <p:cNvPr id="65" name="Google Shape;65;p17"/>
          <p:cNvPicPr preferRelativeResize="0"/>
          <p:nvPr/>
        </p:nvPicPr>
        <p:blipFill rotWithShape="1">
          <a:blip r:embed="rId4">
            <a:alphaModFix/>
          </a:blip>
          <a:srcRect t="20432"/>
          <a:stretch/>
        </p:blipFill>
        <p:spPr>
          <a:xfrm>
            <a:off x="2794225" y="1380738"/>
            <a:ext cx="1616951" cy="1715374"/>
          </a:xfrm>
          <a:prstGeom prst="rect">
            <a:avLst/>
          </a:prstGeom>
          <a:noFill/>
          <a:ln w="28575" cap="flat" cmpd="sng">
            <a:solidFill>
              <a:schemeClr val="dk2"/>
            </a:solidFill>
            <a:prstDash val="solid"/>
            <a:round/>
            <a:headEnd type="none" w="sm" len="sm"/>
            <a:tailEnd type="none" w="sm" len="sm"/>
          </a:ln>
        </p:spPr>
      </p:pic>
      <p:sp>
        <p:nvSpPr>
          <p:cNvPr id="66" name="Google Shape;66;p17"/>
          <p:cNvSpPr txBox="1"/>
          <p:nvPr/>
        </p:nvSpPr>
        <p:spPr>
          <a:xfrm>
            <a:off x="2681463" y="3051814"/>
            <a:ext cx="2012937" cy="592200"/>
          </a:xfrm>
          <a:prstGeom prst="rect">
            <a:avLst/>
          </a:prstGeom>
          <a:noFill/>
          <a:ln>
            <a:noFill/>
          </a:ln>
        </p:spPr>
        <p:txBody>
          <a:bodyPr spcFirstLastPara="1" wrap="square" lIns="91425" tIns="91425" rIns="91425" bIns="91425" anchor="ctr" anchorCtr="0">
            <a:noAutofit/>
          </a:bodyPr>
          <a:lstStyle/>
          <a:p>
            <a:pPr marL="0" lvl="0" indent="0" algn="l" rtl="0">
              <a:lnSpc>
                <a:spcPct val="106000"/>
              </a:lnSpc>
              <a:spcBef>
                <a:spcPts val="0"/>
              </a:spcBef>
              <a:spcAft>
                <a:spcPts val="1000"/>
              </a:spcAft>
              <a:buNone/>
            </a:pPr>
            <a:r>
              <a:rPr lang="en" sz="1800" dirty="0">
                <a:solidFill>
                  <a:srgbClr val="0B5394"/>
                </a:solidFill>
                <a:latin typeface="Pangolin"/>
                <a:ea typeface="Pangolin"/>
                <a:cs typeface="Pangolin"/>
                <a:sym typeface="Pangolin"/>
              </a:rPr>
              <a:t>Vrinda Vasavada</a:t>
            </a:r>
            <a:endParaRPr dirty="0"/>
          </a:p>
        </p:txBody>
      </p:sp>
      <p:pic>
        <p:nvPicPr>
          <p:cNvPr id="67" name="Google Shape;67;p17"/>
          <p:cNvPicPr preferRelativeResize="0"/>
          <p:nvPr/>
        </p:nvPicPr>
        <p:blipFill rotWithShape="1">
          <a:blip r:embed="rId5">
            <a:alphaModFix/>
          </a:blip>
          <a:srcRect l="25787" r="16432"/>
          <a:stretch/>
        </p:blipFill>
        <p:spPr>
          <a:xfrm>
            <a:off x="4694400" y="1380738"/>
            <a:ext cx="1761930" cy="1715374"/>
          </a:xfrm>
          <a:prstGeom prst="rect">
            <a:avLst/>
          </a:prstGeom>
          <a:noFill/>
          <a:ln w="28575" cap="flat" cmpd="sng">
            <a:solidFill>
              <a:schemeClr val="dk2"/>
            </a:solidFill>
            <a:prstDash val="solid"/>
            <a:round/>
            <a:headEnd type="none" w="sm" len="sm"/>
            <a:tailEnd type="none" w="sm" len="sm"/>
          </a:ln>
        </p:spPr>
      </p:pic>
      <p:sp>
        <p:nvSpPr>
          <p:cNvPr id="68" name="Google Shape;68;p17"/>
          <p:cNvSpPr txBox="1"/>
          <p:nvPr/>
        </p:nvSpPr>
        <p:spPr>
          <a:xfrm>
            <a:off x="4571638" y="3052850"/>
            <a:ext cx="1946700" cy="592200"/>
          </a:xfrm>
          <a:prstGeom prst="rect">
            <a:avLst/>
          </a:prstGeom>
          <a:noFill/>
          <a:ln>
            <a:noFill/>
          </a:ln>
        </p:spPr>
        <p:txBody>
          <a:bodyPr spcFirstLastPara="1" wrap="square" lIns="91425" tIns="91425" rIns="91425" bIns="91425" anchor="ctr" anchorCtr="0">
            <a:noAutofit/>
          </a:bodyPr>
          <a:lstStyle/>
          <a:p>
            <a:pPr marL="0" lvl="0" indent="0" algn="ctr" rtl="0">
              <a:lnSpc>
                <a:spcPct val="106000"/>
              </a:lnSpc>
              <a:spcBef>
                <a:spcPts val="0"/>
              </a:spcBef>
              <a:spcAft>
                <a:spcPts val="1000"/>
              </a:spcAft>
              <a:buNone/>
            </a:pPr>
            <a:r>
              <a:rPr lang="en" sz="1800">
                <a:solidFill>
                  <a:srgbClr val="0B5394"/>
                </a:solidFill>
                <a:latin typeface="Pangolin"/>
                <a:ea typeface="Pangolin"/>
                <a:cs typeface="Pangolin"/>
                <a:sym typeface="Pangolin"/>
              </a:rPr>
              <a:t>  Anjini Karthik</a:t>
            </a:r>
            <a:endParaRPr/>
          </a:p>
        </p:txBody>
      </p:sp>
      <p:pic>
        <p:nvPicPr>
          <p:cNvPr id="69" name="Google Shape;69;p17"/>
          <p:cNvPicPr preferRelativeResize="0"/>
          <p:nvPr/>
        </p:nvPicPr>
        <p:blipFill>
          <a:blip r:embed="rId6">
            <a:alphaModFix/>
          </a:blip>
          <a:stretch>
            <a:fillRect/>
          </a:stretch>
        </p:blipFill>
        <p:spPr>
          <a:xfrm>
            <a:off x="6739550" y="1381261"/>
            <a:ext cx="1715376" cy="1715376"/>
          </a:xfrm>
          <a:prstGeom prst="rect">
            <a:avLst/>
          </a:prstGeom>
          <a:noFill/>
          <a:ln w="28575" cap="flat" cmpd="sng">
            <a:solidFill>
              <a:schemeClr val="dk2"/>
            </a:solidFill>
            <a:prstDash val="solid"/>
            <a:round/>
            <a:headEnd type="none" w="sm" len="sm"/>
            <a:tailEnd type="none" w="sm" len="sm"/>
          </a:ln>
        </p:spPr>
      </p:pic>
      <p:sp>
        <p:nvSpPr>
          <p:cNvPr id="70" name="Google Shape;70;p17"/>
          <p:cNvSpPr txBox="1"/>
          <p:nvPr/>
        </p:nvSpPr>
        <p:spPr>
          <a:xfrm>
            <a:off x="791288" y="3052850"/>
            <a:ext cx="1836900" cy="592200"/>
          </a:xfrm>
          <a:prstGeom prst="rect">
            <a:avLst/>
          </a:prstGeom>
          <a:noFill/>
          <a:ln>
            <a:noFill/>
          </a:ln>
        </p:spPr>
        <p:txBody>
          <a:bodyPr spcFirstLastPara="1" wrap="square" lIns="91425" tIns="91425" rIns="91425" bIns="91425" anchor="ctr" anchorCtr="0">
            <a:noAutofit/>
          </a:bodyPr>
          <a:lstStyle/>
          <a:p>
            <a:pPr marL="0" lvl="0" indent="0" algn="l" rtl="0">
              <a:lnSpc>
                <a:spcPct val="106000"/>
              </a:lnSpc>
              <a:spcBef>
                <a:spcPts val="0"/>
              </a:spcBef>
              <a:spcAft>
                <a:spcPts val="1000"/>
              </a:spcAft>
              <a:buNone/>
            </a:pPr>
            <a:r>
              <a:rPr lang="en" sz="1800">
                <a:solidFill>
                  <a:srgbClr val="0B5394"/>
                </a:solidFill>
                <a:latin typeface="Pangolin"/>
                <a:ea typeface="Pangolin"/>
                <a:cs typeface="Pangolin"/>
                <a:sym typeface="Pangolin"/>
              </a:rPr>
              <a:t>   Yuguan Xing </a:t>
            </a:r>
            <a:endParaRPr/>
          </a:p>
        </p:txBody>
      </p:sp>
      <p:sp>
        <p:nvSpPr>
          <p:cNvPr id="71" name="Google Shape;71;p17"/>
          <p:cNvSpPr txBox="1"/>
          <p:nvPr/>
        </p:nvSpPr>
        <p:spPr>
          <a:xfrm>
            <a:off x="6678788" y="3052850"/>
            <a:ext cx="1836900" cy="592200"/>
          </a:xfrm>
          <a:prstGeom prst="rect">
            <a:avLst/>
          </a:prstGeom>
          <a:noFill/>
          <a:ln>
            <a:noFill/>
          </a:ln>
        </p:spPr>
        <p:txBody>
          <a:bodyPr spcFirstLastPara="1" wrap="square" lIns="91425" tIns="91425" rIns="91425" bIns="91425" anchor="ctr" anchorCtr="0">
            <a:noAutofit/>
          </a:bodyPr>
          <a:lstStyle/>
          <a:p>
            <a:pPr marL="0" lvl="0" indent="0" algn="ctr" rtl="0">
              <a:lnSpc>
                <a:spcPct val="106000"/>
              </a:lnSpc>
              <a:spcBef>
                <a:spcPts val="0"/>
              </a:spcBef>
              <a:spcAft>
                <a:spcPts val="1000"/>
              </a:spcAft>
              <a:buNone/>
            </a:pPr>
            <a:r>
              <a:rPr lang="en" sz="1800">
                <a:solidFill>
                  <a:srgbClr val="0B5394"/>
                </a:solidFill>
                <a:latin typeface="Pangolin"/>
                <a:ea typeface="Pangolin"/>
                <a:cs typeface="Pangolin"/>
                <a:sym typeface="Pangolin"/>
              </a:rPr>
              <a:t>Ellen Roper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ctrTitle" idx="4294967295"/>
          </p:nvPr>
        </p:nvSpPr>
        <p:spPr>
          <a:xfrm>
            <a:off x="935050" y="997200"/>
            <a:ext cx="3551100" cy="33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Insight #2</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2000"/>
              <a:t>The perception of peers is one of the most important influences on behavior in a shared space</a:t>
            </a:r>
            <a:endParaRPr sz="2000"/>
          </a:p>
        </p:txBody>
      </p:sp>
      <p:sp>
        <p:nvSpPr>
          <p:cNvPr id="245" name="Google Shape;245;p35"/>
          <p:cNvSpPr txBox="1">
            <a:spLocks noGrp="1"/>
          </p:cNvSpPr>
          <p:nvPr>
            <p:ph type="subTitle" idx="4294967295"/>
          </p:nvPr>
        </p:nvSpPr>
        <p:spPr>
          <a:xfrm>
            <a:off x="5229425" y="997200"/>
            <a:ext cx="3248100" cy="240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Need</a:t>
            </a:r>
            <a:endParaRPr b="1"/>
          </a:p>
          <a:p>
            <a:pPr marL="0" lvl="0" indent="0" algn="l" rtl="0">
              <a:spcBef>
                <a:spcPts val="0"/>
              </a:spcBef>
              <a:spcAft>
                <a:spcPts val="0"/>
              </a:spcAft>
              <a:buNone/>
            </a:pPr>
            <a:endParaRPr/>
          </a:p>
          <a:p>
            <a:pPr marL="0" lvl="0" indent="0" algn="l" rtl="0">
              <a:spcBef>
                <a:spcPts val="0"/>
              </a:spcBef>
              <a:spcAft>
                <a:spcPts val="0"/>
              </a:spcAft>
              <a:buNone/>
            </a:pPr>
            <a:r>
              <a:rPr lang="en" sz="2000"/>
              <a:t>A way to harness the power of social facilitation to promote healthy living habits</a:t>
            </a:r>
            <a:endParaRPr sz="2000"/>
          </a:p>
        </p:txBody>
      </p:sp>
      <p:sp>
        <p:nvSpPr>
          <p:cNvPr id="246" name="Google Shape;246;p3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ctrTitle" idx="4294967295"/>
          </p:nvPr>
        </p:nvSpPr>
        <p:spPr>
          <a:xfrm>
            <a:off x="935050" y="997200"/>
            <a:ext cx="3551100" cy="33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Insight #3</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2000"/>
              <a:t>Decorations portray both true and aspirational identity</a:t>
            </a:r>
            <a:endParaRPr sz="2000"/>
          </a:p>
        </p:txBody>
      </p:sp>
      <p:sp>
        <p:nvSpPr>
          <p:cNvPr id="252" name="Google Shape;252;p36"/>
          <p:cNvSpPr txBox="1">
            <a:spLocks noGrp="1"/>
          </p:cNvSpPr>
          <p:nvPr>
            <p:ph type="subTitle" idx="4294967295"/>
          </p:nvPr>
        </p:nvSpPr>
        <p:spPr>
          <a:xfrm>
            <a:off x="5229425" y="997200"/>
            <a:ext cx="3248100" cy="210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Need</a:t>
            </a:r>
            <a:endParaRPr b="1"/>
          </a:p>
          <a:p>
            <a:pPr marL="0" lvl="0" indent="0" algn="l" rtl="0">
              <a:spcBef>
                <a:spcPts val="0"/>
              </a:spcBef>
              <a:spcAft>
                <a:spcPts val="0"/>
              </a:spcAft>
              <a:buNone/>
            </a:pPr>
            <a:endParaRPr/>
          </a:p>
          <a:p>
            <a:pPr marL="0" lvl="0" indent="0" algn="l" rtl="0">
              <a:spcBef>
                <a:spcPts val="0"/>
              </a:spcBef>
              <a:spcAft>
                <a:spcPts val="0"/>
              </a:spcAft>
              <a:buNone/>
            </a:pPr>
            <a:r>
              <a:rPr lang="en" sz="2000"/>
              <a:t>A stress-free way to reflect one’s individuality and style within the home </a:t>
            </a:r>
            <a:endParaRPr sz="20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3" name="Google Shape;253;p3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txBox="1">
            <a:spLocks noGrp="1"/>
          </p:cNvSpPr>
          <p:nvPr>
            <p:ph type="ctrTitle" idx="4294967295"/>
          </p:nvPr>
        </p:nvSpPr>
        <p:spPr>
          <a:xfrm>
            <a:off x="935050" y="997200"/>
            <a:ext cx="3675300" cy="330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Insight #4</a:t>
            </a:r>
            <a:endParaRPr sz="1800" b="1"/>
          </a:p>
          <a:p>
            <a:pPr marL="0" lvl="0" indent="0" algn="l" rtl="0">
              <a:spcBef>
                <a:spcPts val="0"/>
              </a:spcBef>
              <a:spcAft>
                <a:spcPts val="0"/>
              </a:spcAft>
              <a:buNone/>
            </a:pPr>
            <a:endParaRPr sz="1800"/>
          </a:p>
          <a:p>
            <a:pPr marL="0" lvl="0" indent="0" algn="l" rtl="0">
              <a:spcBef>
                <a:spcPts val="0"/>
              </a:spcBef>
              <a:spcAft>
                <a:spcPts val="0"/>
              </a:spcAft>
              <a:buNone/>
            </a:pPr>
            <a:r>
              <a:rPr lang="en" sz="2000"/>
              <a:t>College is often the first time living with a stranger and thinking intentionally about one’s space and decorations</a:t>
            </a:r>
            <a:endParaRPr sz="2000"/>
          </a:p>
        </p:txBody>
      </p:sp>
      <p:sp>
        <p:nvSpPr>
          <p:cNvPr id="259" name="Google Shape;259;p37"/>
          <p:cNvSpPr txBox="1">
            <a:spLocks noGrp="1"/>
          </p:cNvSpPr>
          <p:nvPr>
            <p:ph type="subTitle" idx="4294967295"/>
          </p:nvPr>
        </p:nvSpPr>
        <p:spPr>
          <a:xfrm>
            <a:off x="5229425" y="997200"/>
            <a:ext cx="3248100" cy="228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Need</a:t>
            </a:r>
            <a:endParaRPr b="1"/>
          </a:p>
          <a:p>
            <a:pPr marL="0" lvl="0" indent="0" algn="l" rtl="0">
              <a:spcBef>
                <a:spcPts val="0"/>
              </a:spcBef>
              <a:spcAft>
                <a:spcPts val="0"/>
              </a:spcAft>
              <a:buNone/>
            </a:pPr>
            <a:endParaRPr/>
          </a:p>
          <a:p>
            <a:pPr marL="0" lvl="0" indent="0" algn="l" rtl="0">
              <a:spcBef>
                <a:spcPts val="0"/>
              </a:spcBef>
              <a:spcAft>
                <a:spcPts val="0"/>
              </a:spcAft>
              <a:buNone/>
            </a:pPr>
            <a:r>
              <a:rPr lang="en" sz="2000"/>
              <a:t>To identify and understand their living preferences before they share a living space with someone else</a:t>
            </a:r>
            <a:endParaRPr sz="20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0" name="Google Shape;260;p3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266" name="Google Shape;266;p38"/>
          <p:cNvSpPr txBox="1">
            <a:spLocks noGrp="1"/>
          </p:cNvSpPr>
          <p:nvPr>
            <p:ph type="title" idx="4294967295"/>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Summary</a:t>
            </a:r>
            <a:endParaRPr b="1"/>
          </a:p>
        </p:txBody>
      </p:sp>
      <p:sp>
        <p:nvSpPr>
          <p:cNvPr id="267" name="Google Shape;267;p38"/>
          <p:cNvSpPr txBox="1">
            <a:spLocks noGrp="1"/>
          </p:cNvSpPr>
          <p:nvPr>
            <p:ph type="title" idx="4294967295"/>
          </p:nvPr>
        </p:nvSpPr>
        <p:spPr>
          <a:xfrm>
            <a:off x="866375" y="767398"/>
            <a:ext cx="7522200" cy="315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800"/>
              <a:t>People need…</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A means to better understand and articulate their living preferences</a:t>
            </a:r>
            <a:endParaRPr sz="1800"/>
          </a:p>
          <a:p>
            <a:pPr marL="457200" lvl="0" indent="-342900" algn="l" rtl="0">
              <a:spcBef>
                <a:spcPts val="0"/>
              </a:spcBef>
              <a:spcAft>
                <a:spcPts val="0"/>
              </a:spcAft>
              <a:buSzPts val="1800"/>
              <a:buChar char="-"/>
            </a:pPr>
            <a:r>
              <a:rPr lang="en" sz="1800"/>
              <a:t>A medium for open conversations about expectations in a shared space</a:t>
            </a:r>
            <a:endParaRPr sz="1800"/>
          </a:p>
          <a:p>
            <a:pPr marL="457200" lvl="0" indent="-342900" algn="l" rtl="0">
              <a:spcBef>
                <a:spcPts val="0"/>
              </a:spcBef>
              <a:spcAft>
                <a:spcPts val="0"/>
              </a:spcAft>
              <a:buSzPts val="1800"/>
              <a:buChar char="-"/>
            </a:pPr>
            <a:r>
              <a:rPr lang="en" sz="1800"/>
              <a:t>A system for maintaining healthy habits, both individually and communally, in a living space </a:t>
            </a:r>
            <a:endParaRPr sz="1800"/>
          </a:p>
          <a:p>
            <a:pPr marL="457200" lvl="0" indent="-342900" algn="l" rtl="0">
              <a:spcBef>
                <a:spcPts val="0"/>
              </a:spcBef>
              <a:spcAft>
                <a:spcPts val="0"/>
              </a:spcAft>
              <a:buSzPts val="1800"/>
              <a:buChar char="-"/>
            </a:pPr>
            <a:r>
              <a:rPr lang="en" sz="1800"/>
              <a:t>An accessible way to reflect their individuality in the home</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p39"/>
          <p:cNvSpPr txBox="1">
            <a:spLocks noGrp="1"/>
          </p:cNvSpPr>
          <p:nvPr>
            <p:ph type="title" idx="4294967295"/>
          </p:nvPr>
        </p:nvSpPr>
        <p:spPr>
          <a:xfrm>
            <a:off x="2663400" y="3873625"/>
            <a:ext cx="3621900" cy="92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B5394"/>
                </a:solidFill>
                <a:latin typeface="Pangolin"/>
                <a:ea typeface="Pangolin"/>
                <a:cs typeface="Pangolin"/>
                <a:sym typeface="Pangolin"/>
              </a:rPr>
              <a:t>Thank you!</a:t>
            </a:r>
            <a:endParaRPr sz="1800">
              <a:solidFill>
                <a:srgbClr val="0B5394"/>
              </a:solidFill>
              <a:latin typeface="Pangolin"/>
              <a:ea typeface="Pangolin"/>
              <a:cs typeface="Pangolin"/>
              <a:sym typeface="Pangolin"/>
            </a:endParaRPr>
          </a:p>
        </p:txBody>
      </p:sp>
      <p:sp>
        <p:nvSpPr>
          <p:cNvPr id="273" name="Google Shape;273;p3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8"/>
          <p:cNvSpPr txBox="1">
            <a:spLocks noGrp="1"/>
          </p:cNvSpPr>
          <p:nvPr>
            <p:ph type="ctrTitle"/>
          </p:nvPr>
        </p:nvSpPr>
        <p:spPr>
          <a:xfrm>
            <a:off x="2703525" y="1735750"/>
            <a:ext cx="3486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Needfinding Methodology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82" name="Google Shape;82;p19"/>
          <p:cNvPicPr preferRelativeResize="0"/>
          <p:nvPr/>
        </p:nvPicPr>
        <p:blipFill>
          <a:blip r:embed="rId3">
            <a:alphaModFix amt="38000"/>
          </a:blip>
          <a:stretch>
            <a:fillRect/>
          </a:stretch>
        </p:blipFill>
        <p:spPr>
          <a:xfrm>
            <a:off x="1214913" y="482700"/>
            <a:ext cx="6714172" cy="4178101"/>
          </a:xfrm>
          <a:prstGeom prst="rect">
            <a:avLst/>
          </a:prstGeom>
          <a:noFill/>
          <a:ln>
            <a:noFill/>
          </a:ln>
        </p:spPr>
      </p:pic>
      <p:sp>
        <p:nvSpPr>
          <p:cNvPr id="83" name="Google Shape;83;p19"/>
          <p:cNvSpPr txBox="1"/>
          <p:nvPr/>
        </p:nvSpPr>
        <p:spPr>
          <a:xfrm>
            <a:off x="2112038" y="421000"/>
            <a:ext cx="4647900" cy="4178100"/>
          </a:xfrm>
          <a:prstGeom prst="rect">
            <a:avLst/>
          </a:prstGeom>
          <a:solidFill>
            <a:srgbClr val="FFF0D2">
              <a:alpha val="6346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50" b="1">
                <a:latin typeface="Inconsolata"/>
                <a:ea typeface="Inconsolata"/>
                <a:cs typeface="Inconsolata"/>
                <a:sym typeface="Inconsolata"/>
              </a:rPr>
              <a:t>What makes your home feel like home?</a:t>
            </a:r>
            <a:endParaRPr sz="1750" b="1">
              <a:latin typeface="Inconsolata"/>
              <a:ea typeface="Inconsolata"/>
              <a:cs typeface="Inconsolata"/>
              <a:sym typeface="Inconsolata"/>
            </a:endParaRPr>
          </a:p>
          <a:p>
            <a:pPr marL="0" lvl="0" indent="0" algn="l" rtl="0">
              <a:spcBef>
                <a:spcPts val="0"/>
              </a:spcBef>
              <a:spcAft>
                <a:spcPts val="0"/>
              </a:spcAft>
              <a:buNone/>
            </a:pPr>
            <a:endParaRPr sz="1750" b="1">
              <a:latin typeface="Inconsolata"/>
              <a:ea typeface="Inconsolata"/>
              <a:cs typeface="Inconsolata"/>
              <a:sym typeface="Inconsolata"/>
            </a:endParaRPr>
          </a:p>
          <a:p>
            <a:pPr marL="0" lvl="0" indent="0" algn="l" rtl="0">
              <a:spcBef>
                <a:spcPts val="0"/>
              </a:spcBef>
              <a:spcAft>
                <a:spcPts val="0"/>
              </a:spcAft>
              <a:buNone/>
            </a:pPr>
            <a:r>
              <a:rPr lang="en" sz="1750" b="1">
                <a:latin typeface="Inconsolata"/>
                <a:ea typeface="Inconsolata"/>
                <a:cs typeface="Inconsolata"/>
                <a:sym typeface="Inconsolata"/>
              </a:rPr>
              <a:t>What do you have in your room and why?</a:t>
            </a:r>
            <a:endParaRPr sz="1750" b="1">
              <a:latin typeface="Inconsolata"/>
              <a:ea typeface="Inconsolata"/>
              <a:cs typeface="Inconsolata"/>
              <a:sym typeface="Inconsolata"/>
            </a:endParaRPr>
          </a:p>
          <a:p>
            <a:pPr marL="0" lvl="0" indent="0" algn="l" rtl="0">
              <a:spcBef>
                <a:spcPts val="0"/>
              </a:spcBef>
              <a:spcAft>
                <a:spcPts val="0"/>
              </a:spcAft>
              <a:buNone/>
            </a:pPr>
            <a:endParaRPr sz="1750" b="1">
              <a:latin typeface="Inconsolata"/>
              <a:ea typeface="Inconsolata"/>
              <a:cs typeface="Inconsolata"/>
              <a:sym typeface="Inconsolata"/>
            </a:endParaRPr>
          </a:p>
          <a:p>
            <a:pPr marL="0" lvl="0" indent="0" algn="l" rtl="0">
              <a:spcBef>
                <a:spcPts val="0"/>
              </a:spcBef>
              <a:spcAft>
                <a:spcPts val="0"/>
              </a:spcAft>
              <a:buNone/>
            </a:pPr>
            <a:r>
              <a:rPr lang="en" sz="1750" b="1">
                <a:latin typeface="Inconsolata"/>
                <a:ea typeface="Inconsolata"/>
                <a:cs typeface="Inconsolata"/>
                <a:sym typeface="Inconsolata"/>
              </a:rPr>
              <a:t>Tell us about a time you lived with someone else. How did you set expectations?</a:t>
            </a:r>
            <a:endParaRPr sz="1750" b="1">
              <a:latin typeface="Inconsolata"/>
              <a:ea typeface="Inconsolata"/>
              <a:cs typeface="Inconsolata"/>
              <a:sym typeface="Inconsolata"/>
            </a:endParaRPr>
          </a:p>
          <a:p>
            <a:pPr marL="0" lvl="0" indent="0" algn="l" rtl="0">
              <a:spcBef>
                <a:spcPts val="0"/>
              </a:spcBef>
              <a:spcAft>
                <a:spcPts val="0"/>
              </a:spcAft>
              <a:buNone/>
            </a:pPr>
            <a:endParaRPr sz="1750" b="1">
              <a:latin typeface="Inconsolata"/>
              <a:ea typeface="Inconsolata"/>
              <a:cs typeface="Inconsolata"/>
              <a:sym typeface="Inconsolata"/>
            </a:endParaRPr>
          </a:p>
          <a:p>
            <a:pPr marL="0" lvl="0" indent="0" algn="l" rtl="0">
              <a:spcBef>
                <a:spcPts val="0"/>
              </a:spcBef>
              <a:spcAft>
                <a:spcPts val="0"/>
              </a:spcAft>
              <a:buNone/>
            </a:pPr>
            <a:r>
              <a:rPr lang="en" sz="1750" b="1">
                <a:latin typeface="Inconsolata"/>
                <a:ea typeface="Inconsolata"/>
                <a:cs typeface="Inconsolata"/>
                <a:sym typeface="Inconsolata"/>
              </a:rPr>
              <a:t>How does your living space contribute to healthy habits?</a:t>
            </a:r>
            <a:endParaRPr sz="1750" b="1">
              <a:latin typeface="Inconsolata"/>
              <a:ea typeface="Inconsolata"/>
              <a:cs typeface="Inconsolata"/>
              <a:sym typeface="Inconsolata"/>
            </a:endParaRPr>
          </a:p>
          <a:p>
            <a:pPr marL="0" lvl="0" indent="0" algn="l" rtl="0">
              <a:spcBef>
                <a:spcPts val="0"/>
              </a:spcBef>
              <a:spcAft>
                <a:spcPts val="0"/>
              </a:spcAft>
              <a:buNone/>
            </a:pPr>
            <a:endParaRPr sz="1750" b="1">
              <a:latin typeface="Inconsolata"/>
              <a:ea typeface="Inconsolata"/>
              <a:cs typeface="Inconsolata"/>
              <a:sym typeface="Inconsolata"/>
            </a:endParaRPr>
          </a:p>
          <a:p>
            <a:pPr marL="0" lvl="0" indent="0" algn="l" rtl="0">
              <a:spcBef>
                <a:spcPts val="0"/>
              </a:spcBef>
              <a:spcAft>
                <a:spcPts val="0"/>
              </a:spcAft>
              <a:buNone/>
            </a:pPr>
            <a:r>
              <a:rPr lang="en" sz="1750" b="1">
                <a:latin typeface="Inconsolata"/>
                <a:ea typeface="Inconsolata"/>
                <a:cs typeface="Inconsolata"/>
                <a:sym typeface="Inconsolata"/>
              </a:rPr>
              <a:t>Describe your experiences in respecting common spaces.</a:t>
            </a:r>
            <a:endParaRPr sz="1750" b="1">
              <a:latin typeface="Inconsolata"/>
              <a:ea typeface="Inconsolata"/>
              <a:cs typeface="Inconsolata"/>
              <a:sym typeface="Inconsolata"/>
            </a:endParaRPr>
          </a:p>
          <a:p>
            <a:pPr marL="0" lvl="0" indent="0" algn="l" rtl="0">
              <a:spcBef>
                <a:spcPts val="0"/>
              </a:spcBef>
              <a:spcAft>
                <a:spcPts val="0"/>
              </a:spcAft>
              <a:buNone/>
            </a:pPr>
            <a:endParaRPr sz="1750" b="1">
              <a:latin typeface="Inconsolata"/>
              <a:ea typeface="Inconsolata"/>
              <a:cs typeface="Inconsolata"/>
              <a:sym typeface="Inconsolata"/>
            </a:endParaRPr>
          </a:p>
          <a:p>
            <a:pPr marL="0" lvl="0" indent="0" algn="l" rtl="0">
              <a:spcBef>
                <a:spcPts val="0"/>
              </a:spcBef>
              <a:spcAft>
                <a:spcPts val="0"/>
              </a:spcAft>
              <a:buNone/>
            </a:pPr>
            <a:r>
              <a:rPr lang="en" sz="1750" b="1">
                <a:latin typeface="Inconsolata"/>
                <a:ea typeface="Inconsolata"/>
                <a:cs typeface="Inconsolata"/>
                <a:sym typeface="Inconsolata"/>
              </a:rPr>
              <a:t>What makes you feel safe?</a:t>
            </a:r>
            <a:endParaRPr sz="1750" b="1">
              <a:latin typeface="Inconsolata"/>
              <a:ea typeface="Inconsolata"/>
              <a:cs typeface="Inconsolata"/>
              <a:sym typeface="Inconsolata"/>
            </a:endParaRPr>
          </a:p>
        </p:txBody>
      </p:sp>
      <p:pic>
        <p:nvPicPr>
          <p:cNvPr id="84" name="Google Shape;84;p19"/>
          <p:cNvPicPr preferRelativeResize="0"/>
          <p:nvPr/>
        </p:nvPicPr>
        <p:blipFill>
          <a:blip r:embed="rId4">
            <a:alphaModFix/>
          </a:blip>
          <a:stretch>
            <a:fillRect/>
          </a:stretch>
        </p:blipFill>
        <p:spPr>
          <a:xfrm>
            <a:off x="1214925" y="1907850"/>
            <a:ext cx="467100" cy="467100"/>
          </a:xfrm>
          <a:prstGeom prst="rect">
            <a:avLst/>
          </a:prstGeom>
          <a:noFill/>
          <a:ln>
            <a:noFill/>
          </a:ln>
        </p:spPr>
      </p:pic>
      <p:pic>
        <p:nvPicPr>
          <p:cNvPr id="85" name="Google Shape;85;p19"/>
          <p:cNvPicPr preferRelativeResize="0"/>
          <p:nvPr/>
        </p:nvPicPr>
        <p:blipFill>
          <a:blip r:embed="rId4">
            <a:alphaModFix/>
          </a:blip>
          <a:stretch>
            <a:fillRect/>
          </a:stretch>
        </p:blipFill>
        <p:spPr>
          <a:xfrm>
            <a:off x="1138725" y="2033425"/>
            <a:ext cx="467100" cy="467100"/>
          </a:xfrm>
          <a:prstGeom prst="rect">
            <a:avLst/>
          </a:prstGeom>
          <a:noFill/>
          <a:ln>
            <a:noFill/>
          </a:ln>
        </p:spPr>
      </p:pic>
      <p:pic>
        <p:nvPicPr>
          <p:cNvPr id="86" name="Google Shape;86;p19"/>
          <p:cNvPicPr preferRelativeResize="0"/>
          <p:nvPr/>
        </p:nvPicPr>
        <p:blipFill>
          <a:blip r:embed="rId4">
            <a:alphaModFix/>
          </a:blip>
          <a:stretch>
            <a:fillRect/>
          </a:stretch>
        </p:blipFill>
        <p:spPr>
          <a:xfrm>
            <a:off x="1322275" y="1881025"/>
            <a:ext cx="467100" cy="467100"/>
          </a:xfrm>
          <a:prstGeom prst="rect">
            <a:avLst/>
          </a:prstGeom>
          <a:noFill/>
          <a:ln>
            <a:noFill/>
          </a:ln>
        </p:spPr>
      </p:pic>
      <p:pic>
        <p:nvPicPr>
          <p:cNvPr id="87" name="Google Shape;87;p19"/>
          <p:cNvPicPr preferRelativeResize="0"/>
          <p:nvPr/>
        </p:nvPicPr>
        <p:blipFill>
          <a:blip r:embed="rId4">
            <a:alphaModFix/>
          </a:blip>
          <a:stretch>
            <a:fillRect/>
          </a:stretch>
        </p:blipFill>
        <p:spPr>
          <a:xfrm>
            <a:off x="7040250" y="1413925"/>
            <a:ext cx="467100" cy="467100"/>
          </a:xfrm>
          <a:prstGeom prst="rect">
            <a:avLst/>
          </a:prstGeom>
          <a:noFill/>
          <a:ln>
            <a:noFill/>
          </a:ln>
        </p:spPr>
      </p:pic>
      <p:pic>
        <p:nvPicPr>
          <p:cNvPr id="88" name="Google Shape;88;p19"/>
          <p:cNvPicPr preferRelativeResize="0"/>
          <p:nvPr/>
        </p:nvPicPr>
        <p:blipFill>
          <a:blip r:embed="rId4">
            <a:alphaModFix/>
          </a:blip>
          <a:stretch>
            <a:fillRect/>
          </a:stretch>
        </p:blipFill>
        <p:spPr>
          <a:xfrm>
            <a:off x="6856050" y="1755450"/>
            <a:ext cx="467100" cy="467100"/>
          </a:xfrm>
          <a:prstGeom prst="rect">
            <a:avLst/>
          </a:prstGeom>
          <a:noFill/>
          <a:ln>
            <a:noFill/>
          </a:ln>
        </p:spPr>
      </p:pic>
      <p:pic>
        <p:nvPicPr>
          <p:cNvPr id="89" name="Google Shape;89;p19"/>
          <p:cNvPicPr preferRelativeResize="0"/>
          <p:nvPr/>
        </p:nvPicPr>
        <p:blipFill>
          <a:blip r:embed="rId4">
            <a:alphaModFix/>
          </a:blip>
          <a:stretch>
            <a:fillRect/>
          </a:stretch>
        </p:blipFill>
        <p:spPr>
          <a:xfrm>
            <a:off x="1246075" y="2033425"/>
            <a:ext cx="467100" cy="467100"/>
          </a:xfrm>
          <a:prstGeom prst="rect">
            <a:avLst/>
          </a:prstGeom>
          <a:noFill/>
          <a:ln>
            <a:noFill/>
          </a:ln>
        </p:spPr>
      </p:pic>
      <p:pic>
        <p:nvPicPr>
          <p:cNvPr id="90" name="Google Shape;90;p19"/>
          <p:cNvPicPr preferRelativeResize="0"/>
          <p:nvPr/>
        </p:nvPicPr>
        <p:blipFill>
          <a:blip r:embed="rId4">
            <a:alphaModFix/>
          </a:blip>
          <a:stretch>
            <a:fillRect/>
          </a:stretch>
        </p:blipFill>
        <p:spPr>
          <a:xfrm>
            <a:off x="1205475" y="2109625"/>
            <a:ext cx="467100" cy="46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66375" y="725025"/>
            <a:ext cx="3966600" cy="7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Mark</a:t>
            </a:r>
            <a:endParaRPr sz="6000"/>
          </a:p>
        </p:txBody>
      </p:sp>
      <p:sp>
        <p:nvSpPr>
          <p:cNvPr id="96" name="Google Shape;96;p20"/>
          <p:cNvSpPr txBox="1">
            <a:spLocks noGrp="1"/>
          </p:cNvSpPr>
          <p:nvPr>
            <p:ph type="body" idx="1"/>
          </p:nvPr>
        </p:nvSpPr>
        <p:spPr>
          <a:xfrm>
            <a:off x="866375" y="2060525"/>
            <a:ext cx="3966600" cy="1962600"/>
          </a:xfrm>
          <a:prstGeom prst="rect">
            <a:avLst/>
          </a:prstGeom>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SzPts val="2500"/>
              <a:buChar char="✗"/>
            </a:pPr>
            <a:r>
              <a:rPr lang="en" sz="2500"/>
              <a:t>Senior in college</a:t>
            </a:r>
            <a:endParaRPr sz="2500"/>
          </a:p>
          <a:p>
            <a:pPr marL="457200" lvl="0" indent="-387350" algn="l" rtl="0">
              <a:lnSpc>
                <a:spcPct val="115000"/>
              </a:lnSpc>
              <a:spcBef>
                <a:spcPts val="0"/>
              </a:spcBef>
              <a:spcAft>
                <a:spcPts val="0"/>
              </a:spcAft>
              <a:buSzPts val="2500"/>
              <a:buChar char="✗"/>
            </a:pPr>
            <a:r>
              <a:rPr lang="en" sz="2500"/>
              <a:t>House Manager</a:t>
            </a:r>
            <a:endParaRPr sz="2500"/>
          </a:p>
          <a:p>
            <a:pPr marL="457200" lvl="0" indent="-387350" algn="l" rtl="0">
              <a:lnSpc>
                <a:spcPct val="115000"/>
              </a:lnSpc>
              <a:spcBef>
                <a:spcPts val="0"/>
              </a:spcBef>
              <a:spcAft>
                <a:spcPts val="0"/>
              </a:spcAft>
              <a:buSzPts val="2500"/>
              <a:buChar char="✗"/>
            </a:pPr>
            <a:r>
              <a:rPr lang="en" sz="2500"/>
              <a:t>Lived in a dorm freshman year</a:t>
            </a:r>
            <a:endParaRPr sz="2500"/>
          </a:p>
        </p:txBody>
      </p:sp>
      <p:sp>
        <p:nvSpPr>
          <p:cNvPr id="97" name="Google Shape;97;p2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98" name="Google Shape;98;p20"/>
          <p:cNvPicPr preferRelativeResize="0"/>
          <p:nvPr/>
        </p:nvPicPr>
        <p:blipFill rotWithShape="1">
          <a:blip r:embed="rId3">
            <a:alphaModFix/>
          </a:blip>
          <a:srcRect l="16023" t="-431" r="16023"/>
          <a:stretch/>
        </p:blipFill>
        <p:spPr>
          <a:xfrm rot="107986">
            <a:off x="5474201" y="528844"/>
            <a:ext cx="2831274" cy="2803037"/>
          </a:xfrm>
          <a:prstGeom prst="rect">
            <a:avLst/>
          </a:prstGeom>
          <a:noFill/>
          <a:ln>
            <a:noFill/>
          </a:ln>
        </p:spPr>
      </p:pic>
      <p:sp>
        <p:nvSpPr>
          <p:cNvPr id="99" name="Google Shape;99;p20"/>
          <p:cNvSpPr txBox="1">
            <a:spLocks noGrp="1"/>
          </p:cNvSpPr>
          <p:nvPr>
            <p:ph type="title"/>
          </p:nvPr>
        </p:nvSpPr>
        <p:spPr>
          <a:xfrm>
            <a:off x="866375" y="1161275"/>
            <a:ext cx="3966600" cy="60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Synergy</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105" name="Google Shape;105;p21"/>
          <p:cNvPicPr preferRelativeResize="0"/>
          <p:nvPr/>
        </p:nvPicPr>
        <p:blipFill>
          <a:blip r:embed="rId3">
            <a:alphaModFix/>
          </a:blip>
          <a:stretch>
            <a:fillRect/>
          </a:stretch>
        </p:blipFill>
        <p:spPr>
          <a:xfrm>
            <a:off x="704450" y="520475"/>
            <a:ext cx="3695700" cy="4079700"/>
          </a:xfrm>
          <a:prstGeom prst="rect">
            <a:avLst/>
          </a:prstGeom>
          <a:noFill/>
          <a:ln>
            <a:noFill/>
          </a:ln>
        </p:spPr>
      </p:pic>
      <p:sp>
        <p:nvSpPr>
          <p:cNvPr id="106" name="Google Shape;106;p21"/>
          <p:cNvSpPr txBox="1"/>
          <p:nvPr/>
        </p:nvSpPr>
        <p:spPr>
          <a:xfrm>
            <a:off x="4485850" y="553800"/>
            <a:ext cx="4105200" cy="4046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latin typeface="Inconsolata"/>
                <a:ea typeface="Inconsolata"/>
                <a:cs typeface="Inconsolata"/>
                <a:sym typeface="Inconsolata"/>
              </a:rPr>
              <a:t>“I choose to live here because </a:t>
            </a:r>
            <a:r>
              <a:rPr lang="en" sz="1800" b="1">
                <a:latin typeface="Inconsolata"/>
                <a:ea typeface="Inconsolata"/>
                <a:cs typeface="Inconsolata"/>
                <a:sym typeface="Inconsolata"/>
              </a:rPr>
              <a:t>labor is important to me</a:t>
            </a:r>
            <a:r>
              <a:rPr lang="en" sz="1800">
                <a:latin typeface="Inconsolata"/>
                <a:ea typeface="Inconsolata"/>
                <a:cs typeface="Inconsolata"/>
                <a:sym typeface="Inconsolata"/>
              </a:rPr>
              <a:t>, and the fact that it is </a:t>
            </a:r>
            <a:r>
              <a:rPr lang="en" sz="1800" b="1">
                <a:latin typeface="Inconsolata"/>
                <a:ea typeface="Inconsolata"/>
                <a:cs typeface="Inconsolata"/>
                <a:sym typeface="Inconsolata"/>
              </a:rPr>
              <a:t>done by a person that is connected to me in a real way</a:t>
            </a:r>
            <a:r>
              <a:rPr lang="en" sz="1800">
                <a:latin typeface="Inconsolata"/>
                <a:ea typeface="Inconsolata"/>
                <a:cs typeface="Inconsolata"/>
                <a:sym typeface="Inconsolata"/>
              </a:rPr>
              <a:t> is important. Living in a dorm was a strange experience for me… You never see [the cleaning staff] and they’re totally separated - it’s a distinction that the </a:t>
            </a:r>
            <a:r>
              <a:rPr lang="en" sz="1800" b="1">
                <a:latin typeface="Inconsolata"/>
                <a:ea typeface="Inconsolata"/>
                <a:cs typeface="Inconsolata"/>
                <a:sym typeface="Inconsolata"/>
              </a:rPr>
              <a:t>work and labor is culturally unvalued</a:t>
            </a:r>
            <a:r>
              <a:rPr lang="en" sz="1800">
                <a:latin typeface="Inconsolata"/>
                <a:ea typeface="Inconsolata"/>
                <a:cs typeface="Inconsolata"/>
                <a:sym typeface="Inconsolata"/>
              </a:rPr>
              <a:t>”</a:t>
            </a:r>
            <a:endParaRPr sz="1800">
              <a:latin typeface="Inconsolata"/>
              <a:ea typeface="Inconsolata"/>
              <a:cs typeface="Inconsolata"/>
              <a:sym typeface="Inconsolat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112" name="Google Shape;112;p22"/>
          <p:cNvPicPr preferRelativeResize="0"/>
          <p:nvPr/>
        </p:nvPicPr>
        <p:blipFill rotWithShape="1">
          <a:blip r:embed="rId3">
            <a:alphaModFix/>
          </a:blip>
          <a:srcRect t="1787" r="813"/>
          <a:stretch/>
        </p:blipFill>
        <p:spPr>
          <a:xfrm flipH="1">
            <a:off x="74050" y="86375"/>
            <a:ext cx="9069950" cy="4750224"/>
          </a:xfrm>
          <a:prstGeom prst="rect">
            <a:avLst/>
          </a:prstGeom>
          <a:noFill/>
          <a:ln>
            <a:noFill/>
          </a:ln>
        </p:spPr>
      </p:pic>
      <p:sp>
        <p:nvSpPr>
          <p:cNvPr id="113" name="Google Shape;113;p22"/>
          <p:cNvSpPr txBox="1">
            <a:spLocks noGrp="1"/>
          </p:cNvSpPr>
          <p:nvPr>
            <p:ph type="title"/>
          </p:nvPr>
        </p:nvSpPr>
        <p:spPr>
          <a:xfrm>
            <a:off x="6334825" y="649650"/>
            <a:ext cx="3966600" cy="7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Julia</a:t>
            </a:r>
            <a:endParaRPr sz="6000"/>
          </a:p>
        </p:txBody>
      </p:sp>
      <p:sp>
        <p:nvSpPr>
          <p:cNvPr id="114" name="Google Shape;114;p22"/>
          <p:cNvSpPr txBox="1">
            <a:spLocks noGrp="1"/>
          </p:cNvSpPr>
          <p:nvPr>
            <p:ph type="title"/>
          </p:nvPr>
        </p:nvSpPr>
        <p:spPr>
          <a:xfrm>
            <a:off x="6565775" y="1161275"/>
            <a:ext cx="3966600" cy="60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UC Berkeley</a:t>
            </a:r>
            <a:endParaRPr sz="2400"/>
          </a:p>
        </p:txBody>
      </p:sp>
      <p:sp>
        <p:nvSpPr>
          <p:cNvPr id="115" name="Google Shape;115;p22"/>
          <p:cNvSpPr txBox="1">
            <a:spLocks noGrp="1"/>
          </p:cNvSpPr>
          <p:nvPr>
            <p:ph type="body" idx="1"/>
          </p:nvPr>
        </p:nvSpPr>
        <p:spPr>
          <a:xfrm>
            <a:off x="4656325" y="2208050"/>
            <a:ext cx="3966600" cy="1962600"/>
          </a:xfrm>
          <a:prstGeom prst="rect">
            <a:avLst/>
          </a:prstGeom>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SzPts val="2500"/>
              <a:buChar char="✗"/>
            </a:pPr>
            <a:r>
              <a:rPr lang="en" sz="2500"/>
              <a:t>Junior in college</a:t>
            </a:r>
            <a:endParaRPr sz="2500"/>
          </a:p>
          <a:p>
            <a:pPr marL="457200" lvl="0" indent="-387350" algn="l" rtl="0">
              <a:lnSpc>
                <a:spcPct val="115000"/>
              </a:lnSpc>
              <a:spcBef>
                <a:spcPts val="0"/>
              </a:spcBef>
              <a:spcAft>
                <a:spcPts val="0"/>
              </a:spcAft>
              <a:buSzPts val="2500"/>
              <a:buChar char="✗"/>
            </a:pPr>
            <a:r>
              <a:rPr lang="en" sz="2500"/>
              <a:t>Loves to cook and paint</a:t>
            </a:r>
            <a:endParaRPr sz="2500"/>
          </a:p>
          <a:p>
            <a:pPr marL="457200" lvl="0" indent="-387350" algn="l" rtl="0">
              <a:lnSpc>
                <a:spcPct val="115000"/>
              </a:lnSpc>
              <a:spcBef>
                <a:spcPts val="0"/>
              </a:spcBef>
              <a:spcAft>
                <a:spcPts val="0"/>
              </a:spcAft>
              <a:buSzPts val="2500"/>
              <a:buChar char="✗"/>
            </a:pPr>
            <a:r>
              <a:rPr lang="en" sz="2500"/>
              <a:t>Lives in a shared apartment</a:t>
            </a:r>
            <a:endParaRPr sz="2500"/>
          </a:p>
        </p:txBody>
      </p:sp>
      <p:pic>
        <p:nvPicPr>
          <p:cNvPr id="116" name="Google Shape;116;p22"/>
          <p:cNvPicPr preferRelativeResize="0"/>
          <p:nvPr/>
        </p:nvPicPr>
        <p:blipFill rotWithShape="1">
          <a:blip r:embed="rId4">
            <a:alphaModFix/>
          </a:blip>
          <a:srcRect l="5370" t="23733" r="43387"/>
          <a:stretch/>
        </p:blipFill>
        <p:spPr>
          <a:xfrm rot="-120004">
            <a:off x="807768" y="593162"/>
            <a:ext cx="2853640" cy="2820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122" name="Google Shape;122;p23"/>
          <p:cNvSpPr txBox="1"/>
          <p:nvPr/>
        </p:nvSpPr>
        <p:spPr>
          <a:xfrm>
            <a:off x="855100" y="1449600"/>
            <a:ext cx="3304800" cy="2244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latin typeface="Inconsolata"/>
                <a:ea typeface="Inconsolata"/>
                <a:cs typeface="Inconsolata"/>
                <a:sym typeface="Inconsolata"/>
              </a:rPr>
              <a:t>“Being able to </a:t>
            </a:r>
            <a:r>
              <a:rPr lang="en" sz="1800" b="1">
                <a:latin typeface="Inconsolata"/>
                <a:ea typeface="Inconsolata"/>
                <a:cs typeface="Inconsolata"/>
                <a:sym typeface="Inconsolata"/>
              </a:rPr>
              <a:t>have a say</a:t>
            </a:r>
            <a:r>
              <a:rPr lang="en" sz="1800">
                <a:latin typeface="Inconsolata"/>
                <a:ea typeface="Inconsolata"/>
                <a:cs typeface="Inconsolata"/>
                <a:sym typeface="Inconsolata"/>
              </a:rPr>
              <a:t> in what happens in the space: who is in </a:t>
            </a:r>
            <a:r>
              <a:rPr lang="en" sz="1800" b="1">
                <a:latin typeface="Inconsolata"/>
                <a:ea typeface="Inconsolata"/>
                <a:cs typeface="Inconsolata"/>
                <a:sym typeface="Inconsolata"/>
              </a:rPr>
              <a:t>my space</a:t>
            </a:r>
            <a:r>
              <a:rPr lang="en" sz="1800">
                <a:latin typeface="Inconsolata"/>
                <a:ea typeface="Inconsolata"/>
                <a:cs typeface="Inconsolata"/>
                <a:sym typeface="Inconsolata"/>
              </a:rPr>
              <a:t> specifically and </a:t>
            </a:r>
            <a:r>
              <a:rPr lang="en" sz="1800" b="1">
                <a:latin typeface="Inconsolata"/>
                <a:ea typeface="Inconsolata"/>
                <a:cs typeface="Inconsolata"/>
                <a:sym typeface="Inconsolata"/>
              </a:rPr>
              <a:t>the general space</a:t>
            </a:r>
            <a:r>
              <a:rPr lang="en" sz="1800">
                <a:latin typeface="Inconsolata"/>
                <a:ea typeface="Inconsolata"/>
                <a:cs typeface="Inconsolata"/>
                <a:sym typeface="Inconsolata"/>
              </a:rPr>
              <a:t> as well”</a:t>
            </a:r>
            <a:endParaRPr sz="1800">
              <a:latin typeface="Inconsolata"/>
              <a:ea typeface="Inconsolata"/>
              <a:cs typeface="Inconsolata"/>
              <a:sym typeface="Inconsolata"/>
            </a:endParaRPr>
          </a:p>
          <a:p>
            <a:pPr marL="457200" lvl="0" indent="0" algn="just" rtl="0">
              <a:lnSpc>
                <a:spcPct val="115000"/>
              </a:lnSpc>
              <a:spcBef>
                <a:spcPts val="0"/>
              </a:spcBef>
              <a:spcAft>
                <a:spcPts val="0"/>
              </a:spcAft>
              <a:buNone/>
            </a:pPr>
            <a:endParaRPr sz="1800">
              <a:latin typeface="Inconsolata"/>
              <a:ea typeface="Inconsolata"/>
              <a:cs typeface="Inconsolata"/>
              <a:sym typeface="Inconsolata"/>
            </a:endParaRPr>
          </a:p>
        </p:txBody>
      </p:sp>
      <p:pic>
        <p:nvPicPr>
          <p:cNvPr id="123" name="Google Shape;123;p23"/>
          <p:cNvPicPr preferRelativeResize="0"/>
          <p:nvPr/>
        </p:nvPicPr>
        <p:blipFill rotWithShape="1">
          <a:blip r:embed="rId3">
            <a:alphaModFix/>
          </a:blip>
          <a:srcRect t="9680" b="4423"/>
          <a:stretch/>
        </p:blipFill>
        <p:spPr>
          <a:xfrm>
            <a:off x="4212612" y="1218700"/>
            <a:ext cx="4200474" cy="2706099"/>
          </a:xfrm>
          <a:prstGeom prst="rect">
            <a:avLst/>
          </a:prstGeom>
          <a:noFill/>
          <a:ln>
            <a:noFill/>
          </a:ln>
        </p:spPr>
      </p:pic>
      <p:sp>
        <p:nvSpPr>
          <p:cNvPr id="124" name="Google Shape;124;p23"/>
          <p:cNvSpPr/>
          <p:nvPr/>
        </p:nvSpPr>
        <p:spPr>
          <a:xfrm>
            <a:off x="4211050" y="1206900"/>
            <a:ext cx="4203600" cy="2729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866375" y="725025"/>
            <a:ext cx="3966600" cy="75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Luda</a:t>
            </a:r>
            <a:endParaRPr sz="6000"/>
          </a:p>
        </p:txBody>
      </p:sp>
      <p:sp>
        <p:nvSpPr>
          <p:cNvPr id="130" name="Google Shape;130;p24"/>
          <p:cNvSpPr txBox="1">
            <a:spLocks noGrp="1"/>
          </p:cNvSpPr>
          <p:nvPr>
            <p:ph type="body" idx="1"/>
          </p:nvPr>
        </p:nvSpPr>
        <p:spPr>
          <a:xfrm>
            <a:off x="866375" y="1831925"/>
            <a:ext cx="3966600" cy="1962600"/>
          </a:xfrm>
          <a:prstGeom prst="rect">
            <a:avLst/>
          </a:prstGeom>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SzPts val="2500"/>
              <a:buChar char="✗"/>
            </a:pPr>
            <a:r>
              <a:rPr lang="en" sz="2500"/>
              <a:t>20-something working at AirBnB</a:t>
            </a:r>
            <a:endParaRPr sz="2500"/>
          </a:p>
          <a:p>
            <a:pPr marL="457200" lvl="0" indent="-387350" algn="l" rtl="0">
              <a:lnSpc>
                <a:spcPct val="115000"/>
              </a:lnSpc>
              <a:spcBef>
                <a:spcPts val="0"/>
              </a:spcBef>
              <a:spcAft>
                <a:spcPts val="0"/>
              </a:spcAft>
              <a:buSzPts val="2500"/>
              <a:buChar char="✗"/>
            </a:pPr>
            <a:r>
              <a:rPr lang="en" sz="2500"/>
              <a:t>Never wants to buy a home</a:t>
            </a:r>
            <a:endParaRPr sz="2500"/>
          </a:p>
          <a:p>
            <a:pPr marL="457200" lvl="0" indent="-387350" algn="l" rtl="0">
              <a:lnSpc>
                <a:spcPct val="115000"/>
              </a:lnSpc>
              <a:spcBef>
                <a:spcPts val="0"/>
              </a:spcBef>
              <a:spcAft>
                <a:spcPts val="0"/>
              </a:spcAft>
              <a:buSzPts val="2500"/>
              <a:buChar char="✗"/>
            </a:pPr>
            <a:r>
              <a:rPr lang="en" sz="2500"/>
              <a:t>Prefers sharing to having his own space</a:t>
            </a:r>
            <a:endParaRPr sz="2500"/>
          </a:p>
        </p:txBody>
      </p:sp>
      <p:sp>
        <p:nvSpPr>
          <p:cNvPr id="131" name="Google Shape;131;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132" name="Google Shape;132;p24"/>
          <p:cNvPicPr preferRelativeResize="0"/>
          <p:nvPr/>
        </p:nvPicPr>
        <p:blipFill rotWithShape="1">
          <a:blip r:embed="rId3">
            <a:alphaModFix/>
          </a:blip>
          <a:srcRect l="16194" r="16187"/>
          <a:stretch/>
        </p:blipFill>
        <p:spPr>
          <a:xfrm rot="107984">
            <a:off x="5474009" y="541021"/>
            <a:ext cx="2831277" cy="2790857"/>
          </a:xfrm>
          <a:prstGeom prst="rect">
            <a:avLst/>
          </a:prstGeom>
          <a:noFill/>
          <a:ln>
            <a:noFill/>
          </a:ln>
        </p:spPr>
      </p:pic>
      <p:sp>
        <p:nvSpPr>
          <p:cNvPr id="133" name="Google Shape;133;p24"/>
          <p:cNvSpPr txBox="1">
            <a:spLocks noGrp="1"/>
          </p:cNvSpPr>
          <p:nvPr>
            <p:ph type="title"/>
          </p:nvPr>
        </p:nvSpPr>
        <p:spPr>
          <a:xfrm>
            <a:off x="866375" y="1161275"/>
            <a:ext cx="3966600" cy="60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San Francisco</a:t>
            </a:r>
            <a:endParaRPr sz="2400"/>
          </a:p>
        </p:txBody>
      </p:sp>
    </p:spTree>
  </p:cSld>
  <p:clrMapOvr>
    <a:masterClrMapping/>
  </p:clrMapOvr>
</p:sld>
</file>

<file path=ppt/theme/theme1.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2611</Words>
  <Application>Microsoft Macintosh PowerPoint</Application>
  <PresentationFormat>On-screen Show (16:9)</PresentationFormat>
  <Paragraphs>180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Inconsolata</vt:lpstr>
      <vt:lpstr>Pangolin</vt:lpstr>
      <vt:lpstr>Jaques template</vt:lpstr>
      <vt:lpstr>Feeling @Home</vt:lpstr>
      <vt:lpstr>Our Team</vt:lpstr>
      <vt:lpstr>Needfinding Methodology</vt:lpstr>
      <vt:lpstr>PowerPoint Presentation</vt:lpstr>
      <vt:lpstr>Mark</vt:lpstr>
      <vt:lpstr>PowerPoint Presentation</vt:lpstr>
      <vt:lpstr>Julia</vt:lpstr>
      <vt:lpstr>PowerPoint Presentation</vt:lpstr>
      <vt:lpstr>Luda</vt:lpstr>
      <vt:lpstr>PowerPoint Presentation</vt:lpstr>
      <vt:lpstr>Michael</vt:lpstr>
      <vt:lpstr>PowerPoint Presentation</vt:lpstr>
      <vt:lpstr>Empathy Map</vt:lpstr>
      <vt:lpstr>PowerPoint Presentation</vt:lpstr>
      <vt:lpstr>PowerPoint Presentation</vt:lpstr>
      <vt:lpstr>PowerPoint Presentation</vt:lpstr>
      <vt:lpstr>PowerPoint Presentation</vt:lpstr>
      <vt:lpstr>Insights and Needs</vt:lpstr>
      <vt:lpstr>Insight #1  People have a lot of difficulty setting clear expectations around shared living spaces because of fear of damaging relationships and because it is “common sense”  </vt:lpstr>
      <vt:lpstr>Insight #2  The perception of peers is one of the most important influences on behavior in a shared space</vt:lpstr>
      <vt:lpstr>Insight #3  Decorations portray both true and aspirational identity</vt:lpstr>
      <vt:lpstr>Insight #4  College is often the first time living with a stranger and thinking intentionally about one’s space and decorations</vt:lpstr>
      <vt:lpstr>Summary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Feeling @Home</dc:title>
  <cp:lastModifiedBy>Anjini Karthik</cp:lastModifiedBy>
  <cp:revision>1</cp:revision>
  <dcterms:modified xsi:type="dcterms:W3CDTF">2018-11-25T08:43:01Z</dcterms:modified>
</cp:coreProperties>
</file>