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94660"/>
  </p:normalViewPr>
  <p:slideViewPr>
    <p:cSldViewPr snapToGrid="0">
      <p:cViewPr varScale="1">
        <p:scale>
          <a:sx n="40" d="100"/>
          <a:sy n="40" d="100"/>
        </p:scale>
        <p:origin x="-1880" y="-11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511386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4559d043d9_3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4559d043d9_3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Since our product targets people that are going to live in a dorm and it is difficult to find colleges with dorms in the area, we got permission to choose 2 Stanford students as our testers. The third one is a high school student at Palo Alto High that we found at the visitor center. For each one of the testers, we took them to a dorm room to do the testing. We set up the room to have various potentially agitating problems: spilled beer, half-eaten apple, clothes on the floor, a full trash can, etc. We put sticky notes on each one of them to simulate markers in AR. We first give a brief introduction on what our app does and what problem we are trying to solve, show them the welcome screens, and then simulate an AR experience with phones. People are asked to look through the camera and find the sticky notes that we have placed, and talk about their reactions to the situation. After they discover all the notes, they are shown the screens with analysis reports, living preference suggestions and tips for dealing with roommate conflicts. We carefully observed and recorded their behaviors, and asked them to speak their thoughts out loud.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4559d043d9_3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4559d043d9_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4559d043d9_3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4559d043d9_3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4559d043d9_3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4559d043d9_3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of the testers spent a long time thinking about what those light bulbs mean, and some ignored them totally. We think a pop up balloon introducing the feature the first time the screen is viewed would add some clarity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4559d043d9_3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4559d043d9_3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tester thought that the slide bar is adjustable. We think we can eliminate this confusion by using something resembling a progress bar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4559d043d9_3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4559d043d9_3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4559d043d9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4559d043d9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problem that we have observed from our previous interviews and from our own experiences, is that people rarely know about their living preferences until they have lived with someone else. This can result in roommate conflicts. We aim to change this by allowing people to know about their preferences before they share their living spaces with someone else, so that they can either 1) Choose someone with more similar preferences to live with or 2) better communicate their thoughts when conflicts arise. We think taking them through simulations of different roommate scenarios would help in this.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4559d043d9_0_3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4559d043d9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some of the rough sketches that we have made to brainstorm UI designs. Our ideas converge to two major distinct designs: an interface based on video content and one based on Augmented Reality (AR)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559d043d9_0_4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559d043d9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thinking about the pros and cons of video based interface and AR based interface, we have decided that the latter is superior because 1) It is more engaging since you having an experience as an insider rather than a spectator, and 2) It feels more realistic and therefore help bring out real reactions from people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4559d043d9_0_4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4559d043d9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the storyboards illustrating the flow of the experience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4559d043d9_0_4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4559d043d9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the simple task, we show people scenarios that they might encounter when they roomshare so that they can know how they would react to these scenarios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4559d043d9_3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4559d043d9_3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Adding to the last task, we are also going to incorporate AI into our product, which analyzes the facial / verbal reactions of the user to generate a report of his/her attitude, which might provide a new perspective that they might not be aware themselves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4559d043d9_3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4559d043d9_3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the AR experience, we provide a function that suggests the numeric values that the user might want to use while filling in roommate surveys, and also offer the option of receiving tips for resolving roommate conflicts. The suggestion feature is especially helpful since it provides a standardized metric (the Simbiotic scale)</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4559d043d9_3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4559d043d9_3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the prototype that we used in testing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40.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9" Type="http://schemas.openxmlformats.org/officeDocument/2006/relationships/image" Target="../media/image8.jpg"/><Relationship Id="rId20" Type="http://schemas.openxmlformats.org/officeDocument/2006/relationships/image" Target="../media/image19.jpg"/><Relationship Id="rId21" Type="http://schemas.openxmlformats.org/officeDocument/2006/relationships/image" Target="../media/image20.jpg"/><Relationship Id="rId10" Type="http://schemas.openxmlformats.org/officeDocument/2006/relationships/image" Target="../media/image9.jpg"/><Relationship Id="rId11" Type="http://schemas.openxmlformats.org/officeDocument/2006/relationships/image" Target="../media/image10.jpg"/><Relationship Id="rId12" Type="http://schemas.openxmlformats.org/officeDocument/2006/relationships/image" Target="../media/image11.jpg"/><Relationship Id="rId13" Type="http://schemas.openxmlformats.org/officeDocument/2006/relationships/image" Target="../media/image12.jpg"/><Relationship Id="rId14" Type="http://schemas.openxmlformats.org/officeDocument/2006/relationships/image" Target="../media/image13.jpg"/><Relationship Id="rId15" Type="http://schemas.openxmlformats.org/officeDocument/2006/relationships/image" Target="../media/image14.jpg"/><Relationship Id="rId16" Type="http://schemas.openxmlformats.org/officeDocument/2006/relationships/image" Target="../media/image15.jpg"/><Relationship Id="rId17" Type="http://schemas.openxmlformats.org/officeDocument/2006/relationships/image" Target="../media/image16.jpg"/><Relationship Id="rId18" Type="http://schemas.openxmlformats.org/officeDocument/2006/relationships/image" Target="../media/image17.jpg"/><Relationship Id="rId19" Type="http://schemas.openxmlformats.org/officeDocument/2006/relationships/image" Target="../media/image18.jp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jp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jpg"/><Relationship Id="rId6"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33.jpg"/><Relationship Id="rId6" Type="http://schemas.openxmlformats.org/officeDocument/2006/relationships/image" Target="../media/image34.jpg"/><Relationship Id="rId7" Type="http://schemas.openxmlformats.org/officeDocument/2006/relationships/image" Target="../media/image35.jpg"/><Relationship Id="rId8" Type="http://schemas.openxmlformats.org/officeDocument/2006/relationships/image" Target="../media/image36.jp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Low-fi Prototyping</a:t>
            </a:r>
            <a:endParaRPr/>
          </a:p>
        </p:txBody>
      </p:sp>
      <p:sp>
        <p:nvSpPr>
          <p:cNvPr id="60" name="Google Shape;60;p13"/>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Anjini K., Ellen R., Vrinda V., Yuguan X. </a:t>
            </a:r>
            <a:endParaRPr/>
          </a:p>
        </p:txBody>
      </p:sp>
      <p:pic>
        <p:nvPicPr>
          <p:cNvPr id="61" name="Google Shape;61;p13"/>
          <p:cNvPicPr preferRelativeResize="0"/>
          <p:nvPr/>
        </p:nvPicPr>
        <p:blipFill>
          <a:blip r:embed="rId3">
            <a:alphaModFix/>
          </a:blip>
          <a:stretch>
            <a:fillRect/>
          </a:stretch>
        </p:blipFill>
        <p:spPr>
          <a:xfrm>
            <a:off x="3773050" y="3925775"/>
            <a:ext cx="1597900" cy="989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Experiment Method</a:t>
            </a:r>
            <a:endParaRPr/>
          </a:p>
        </p:txBody>
      </p:sp>
      <p:sp>
        <p:nvSpPr>
          <p:cNvPr id="160" name="Google Shape;160;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1" name="Google Shape;161;p22"/>
          <p:cNvPicPr preferRelativeResize="0"/>
          <p:nvPr/>
        </p:nvPicPr>
        <p:blipFill>
          <a:blip r:embed="rId3">
            <a:alphaModFix/>
          </a:blip>
          <a:stretch>
            <a:fillRect/>
          </a:stretch>
        </p:blipFill>
        <p:spPr>
          <a:xfrm>
            <a:off x="361350" y="1748225"/>
            <a:ext cx="3127702" cy="1761500"/>
          </a:xfrm>
          <a:prstGeom prst="rect">
            <a:avLst/>
          </a:prstGeom>
          <a:noFill/>
          <a:ln>
            <a:noFill/>
          </a:ln>
        </p:spPr>
      </p:pic>
      <p:sp>
        <p:nvSpPr>
          <p:cNvPr id="162" name="Google Shape;162;p22"/>
          <p:cNvSpPr txBox="1"/>
          <p:nvPr/>
        </p:nvSpPr>
        <p:spPr>
          <a:xfrm>
            <a:off x="366250" y="4141975"/>
            <a:ext cx="3117900" cy="42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                         </a:t>
            </a:r>
            <a:r>
              <a:rPr lang="en" sz="2000" b="1"/>
              <a:t>Intro</a:t>
            </a:r>
            <a:endParaRPr sz="2000" b="1"/>
          </a:p>
        </p:txBody>
      </p:sp>
      <p:pic>
        <p:nvPicPr>
          <p:cNvPr id="163" name="Google Shape;163;p22"/>
          <p:cNvPicPr preferRelativeResize="0"/>
          <p:nvPr/>
        </p:nvPicPr>
        <p:blipFill>
          <a:blip r:embed="rId4">
            <a:alphaModFix/>
          </a:blip>
          <a:stretch>
            <a:fillRect/>
          </a:stretch>
        </p:blipFill>
        <p:spPr>
          <a:xfrm rot="5400000">
            <a:off x="3410175" y="1823325"/>
            <a:ext cx="2848450" cy="1611301"/>
          </a:xfrm>
          <a:prstGeom prst="rect">
            <a:avLst/>
          </a:prstGeom>
          <a:noFill/>
          <a:ln>
            <a:noFill/>
          </a:ln>
        </p:spPr>
      </p:pic>
      <p:cxnSp>
        <p:nvCxnSpPr>
          <p:cNvPr id="164" name="Google Shape;164;p22"/>
          <p:cNvCxnSpPr>
            <a:stCxn id="161" idx="3"/>
            <a:endCxn id="163" idx="2"/>
          </p:cNvCxnSpPr>
          <p:nvPr/>
        </p:nvCxnSpPr>
        <p:spPr>
          <a:xfrm>
            <a:off x="3489052" y="2628975"/>
            <a:ext cx="539700" cy="0"/>
          </a:xfrm>
          <a:prstGeom prst="straightConnector1">
            <a:avLst/>
          </a:prstGeom>
          <a:noFill/>
          <a:ln w="28575" cap="flat" cmpd="sng">
            <a:solidFill>
              <a:srgbClr val="1155CC"/>
            </a:solidFill>
            <a:prstDash val="solid"/>
            <a:round/>
            <a:headEnd type="none" w="med" len="med"/>
            <a:tailEnd type="triangle" w="med" len="med"/>
          </a:ln>
        </p:spPr>
      </p:cxnSp>
      <p:sp>
        <p:nvSpPr>
          <p:cNvPr id="165" name="Google Shape;165;p22"/>
          <p:cNvSpPr txBox="1"/>
          <p:nvPr/>
        </p:nvSpPr>
        <p:spPr>
          <a:xfrm>
            <a:off x="3842725" y="4176025"/>
            <a:ext cx="3028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t>AR Experience!</a:t>
            </a:r>
            <a:endParaRPr sz="2000" b="1"/>
          </a:p>
        </p:txBody>
      </p:sp>
      <p:pic>
        <p:nvPicPr>
          <p:cNvPr id="166" name="Google Shape;166;p22"/>
          <p:cNvPicPr preferRelativeResize="0"/>
          <p:nvPr/>
        </p:nvPicPr>
        <p:blipFill>
          <a:blip r:embed="rId5">
            <a:alphaModFix/>
          </a:blip>
          <a:stretch>
            <a:fillRect/>
          </a:stretch>
        </p:blipFill>
        <p:spPr>
          <a:xfrm rot="5400000">
            <a:off x="6241273" y="1810851"/>
            <a:ext cx="2896153" cy="1636252"/>
          </a:xfrm>
          <a:prstGeom prst="rect">
            <a:avLst/>
          </a:prstGeom>
          <a:noFill/>
          <a:ln>
            <a:noFill/>
          </a:ln>
        </p:spPr>
      </p:pic>
      <p:sp>
        <p:nvSpPr>
          <p:cNvPr id="167" name="Google Shape;167;p22"/>
          <p:cNvSpPr txBox="1"/>
          <p:nvPr/>
        </p:nvSpPr>
        <p:spPr>
          <a:xfrm>
            <a:off x="7229800" y="4176025"/>
            <a:ext cx="33462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t> Outro</a:t>
            </a:r>
            <a:endParaRPr sz="2000" b="1"/>
          </a:p>
        </p:txBody>
      </p:sp>
      <p:cxnSp>
        <p:nvCxnSpPr>
          <p:cNvPr id="168" name="Google Shape;168;p22"/>
          <p:cNvCxnSpPr>
            <a:endCxn id="166" idx="2"/>
          </p:cNvCxnSpPr>
          <p:nvPr/>
        </p:nvCxnSpPr>
        <p:spPr>
          <a:xfrm>
            <a:off x="5640023" y="2628976"/>
            <a:ext cx="1231200" cy="0"/>
          </a:xfrm>
          <a:prstGeom prst="straightConnector1">
            <a:avLst/>
          </a:prstGeom>
          <a:noFill/>
          <a:ln w="28575" cap="flat" cmpd="sng">
            <a:solidFill>
              <a:srgbClr val="1155CC"/>
            </a:solidFill>
            <a:prstDash val="solid"/>
            <a:round/>
            <a:headEnd type="none" w="med" len="med"/>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a:t>
            </a:r>
            <a:endParaRPr/>
          </a:p>
        </p:txBody>
      </p:sp>
      <p:sp>
        <p:nvSpPr>
          <p:cNvPr id="174" name="Google Shape;174;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6AA84F"/>
              </a:buClr>
              <a:buSzPts val="2400"/>
              <a:buChar char="+"/>
            </a:pPr>
            <a:r>
              <a:rPr lang="en" sz="2400"/>
              <a:t>People generally enjoyed the idea of AR</a:t>
            </a:r>
            <a:endParaRPr sz="2400"/>
          </a:p>
          <a:p>
            <a:pPr marL="457200" lvl="0" indent="-381000" algn="l" rtl="0">
              <a:spcBef>
                <a:spcPts val="0"/>
              </a:spcBef>
              <a:spcAft>
                <a:spcPts val="0"/>
              </a:spcAft>
              <a:buClr>
                <a:srgbClr val="6AA84F"/>
              </a:buClr>
              <a:buSzPts val="2400"/>
              <a:buChar char="+"/>
            </a:pPr>
            <a:r>
              <a:rPr lang="en" sz="2400"/>
              <a:t>⅔ of the testers said that it was useful in giving them comparison with their own room</a:t>
            </a:r>
            <a:endParaRPr sz="2400"/>
          </a:p>
          <a:p>
            <a:pPr marL="457200" lvl="0" indent="0" algn="l" rtl="0">
              <a:spcBef>
                <a:spcPts val="1600"/>
              </a:spcBef>
              <a:spcAft>
                <a:spcPts val="1600"/>
              </a:spcAft>
              <a:buNone/>
            </a:pP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a:t>
            </a:r>
            <a:endParaRPr/>
          </a:p>
        </p:txBody>
      </p:sp>
      <p:sp>
        <p:nvSpPr>
          <p:cNvPr id="180" name="Google Shape;180;p2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0000"/>
              </a:buClr>
              <a:buSzPts val="2000"/>
              <a:buChar char="-"/>
            </a:pPr>
            <a:r>
              <a:rPr lang="en" sz="2000"/>
              <a:t>Privacy concerns on providing phone number and being recorded</a:t>
            </a:r>
            <a:endParaRPr sz="2000"/>
          </a:p>
        </p:txBody>
      </p:sp>
      <p:sp>
        <p:nvSpPr>
          <p:cNvPr id="181" name="Google Shape;181;p2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Improvement</a:t>
            </a:r>
            <a:r>
              <a:rPr lang="en" sz="2400"/>
              <a:t>:</a:t>
            </a:r>
            <a:endParaRPr sz="2400"/>
          </a:p>
          <a:p>
            <a:pPr marL="0" lvl="0" indent="0" algn="l" rtl="0">
              <a:spcBef>
                <a:spcPts val="1600"/>
              </a:spcBef>
              <a:spcAft>
                <a:spcPts val="0"/>
              </a:spcAft>
              <a:buNone/>
            </a:pPr>
            <a:r>
              <a:rPr lang="en" sz="2000"/>
              <a:t>Provide the options of:</a:t>
            </a:r>
            <a:endParaRPr sz="2000"/>
          </a:p>
          <a:p>
            <a:pPr marL="457200" lvl="0" indent="-355600" algn="l" rtl="0">
              <a:spcBef>
                <a:spcPts val="1600"/>
              </a:spcBef>
              <a:spcAft>
                <a:spcPts val="0"/>
              </a:spcAft>
              <a:buSzPts val="2000"/>
              <a:buAutoNum type="arabicParenR"/>
            </a:pPr>
            <a:r>
              <a:rPr lang="en" sz="2000"/>
              <a:t>Using push notifications to receive tips</a:t>
            </a:r>
            <a:endParaRPr sz="2000"/>
          </a:p>
          <a:p>
            <a:pPr marL="457200" lvl="0" indent="0" algn="l" rtl="0">
              <a:spcBef>
                <a:spcPts val="1600"/>
              </a:spcBef>
              <a:spcAft>
                <a:spcPts val="0"/>
              </a:spcAft>
              <a:buNone/>
            </a:pPr>
            <a:endParaRPr sz="2000"/>
          </a:p>
          <a:p>
            <a:pPr marL="457200" lvl="0" indent="-355600" algn="l" rtl="0">
              <a:spcBef>
                <a:spcPts val="1600"/>
              </a:spcBef>
              <a:spcAft>
                <a:spcPts val="0"/>
              </a:spcAft>
              <a:buSzPts val="2000"/>
              <a:buAutoNum type="arabicParenR"/>
            </a:pPr>
            <a:r>
              <a:rPr lang="en" sz="2000"/>
              <a:t>Turn the facial recording off</a:t>
            </a:r>
            <a:endParaRPr sz="2000"/>
          </a:p>
          <a:p>
            <a:pPr marL="0" lvl="0" indent="0" algn="l" rtl="0">
              <a:spcBef>
                <a:spcPts val="1600"/>
              </a:spcBef>
              <a:spcAft>
                <a:spcPts val="1600"/>
              </a:spcAft>
              <a:buNone/>
            </a:pPr>
            <a:endParaRPr sz="2000"/>
          </a:p>
        </p:txBody>
      </p:sp>
      <p:pic>
        <p:nvPicPr>
          <p:cNvPr id="182" name="Google Shape;182;p24"/>
          <p:cNvPicPr preferRelativeResize="0"/>
          <p:nvPr/>
        </p:nvPicPr>
        <p:blipFill rotWithShape="1">
          <a:blip r:embed="rId3">
            <a:alphaModFix/>
          </a:blip>
          <a:srcRect r="52219"/>
          <a:stretch/>
        </p:blipFill>
        <p:spPr>
          <a:xfrm>
            <a:off x="1613837" y="2373175"/>
            <a:ext cx="1395622" cy="2571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a:t>
            </a:r>
            <a:endParaRPr/>
          </a:p>
        </p:txBody>
      </p:sp>
      <p:sp>
        <p:nvSpPr>
          <p:cNvPr id="188" name="Google Shape;188;p2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0000"/>
              </a:buClr>
              <a:buSzPts val="2000"/>
              <a:buChar char="-"/>
            </a:pPr>
            <a:r>
              <a:rPr lang="en" sz="2000"/>
              <a:t>The “light bulb” button for living preference auto-completion is not intuitive</a:t>
            </a:r>
            <a:endParaRPr sz="2000"/>
          </a:p>
        </p:txBody>
      </p:sp>
      <p:sp>
        <p:nvSpPr>
          <p:cNvPr id="189" name="Google Shape;189;p2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Improvement</a:t>
            </a:r>
            <a:r>
              <a:rPr lang="en" sz="2400"/>
              <a:t>:</a:t>
            </a:r>
            <a:endParaRPr sz="2400"/>
          </a:p>
          <a:p>
            <a:pPr marL="0" lvl="0" indent="0" algn="l" rtl="0">
              <a:spcBef>
                <a:spcPts val="1600"/>
              </a:spcBef>
              <a:spcAft>
                <a:spcPts val="1600"/>
              </a:spcAft>
              <a:buNone/>
            </a:pPr>
            <a:endParaRPr sz="2000"/>
          </a:p>
        </p:txBody>
      </p:sp>
      <p:pic>
        <p:nvPicPr>
          <p:cNvPr id="190" name="Google Shape;190;p25"/>
          <p:cNvPicPr preferRelativeResize="0"/>
          <p:nvPr/>
        </p:nvPicPr>
        <p:blipFill rotWithShape="1">
          <a:blip r:embed="rId3">
            <a:alphaModFix/>
          </a:blip>
          <a:srcRect t="3933" b="2178"/>
          <a:stretch/>
        </p:blipFill>
        <p:spPr>
          <a:xfrm>
            <a:off x="1079829" y="2700851"/>
            <a:ext cx="2220171" cy="2140525"/>
          </a:xfrm>
          <a:prstGeom prst="rect">
            <a:avLst/>
          </a:prstGeom>
          <a:noFill/>
          <a:ln>
            <a:noFill/>
          </a:ln>
        </p:spPr>
      </p:pic>
      <p:pic>
        <p:nvPicPr>
          <p:cNvPr id="191" name="Google Shape;191;p25"/>
          <p:cNvPicPr preferRelativeResize="0"/>
          <p:nvPr/>
        </p:nvPicPr>
        <p:blipFill rotWithShape="1">
          <a:blip r:embed="rId3">
            <a:alphaModFix/>
          </a:blip>
          <a:srcRect l="50049" t="3933" b="2178"/>
          <a:stretch/>
        </p:blipFill>
        <p:spPr>
          <a:xfrm>
            <a:off x="5037900" y="1757525"/>
            <a:ext cx="1662325" cy="3208525"/>
          </a:xfrm>
          <a:prstGeom prst="rect">
            <a:avLst/>
          </a:prstGeom>
          <a:noFill/>
          <a:ln>
            <a:noFill/>
          </a:ln>
        </p:spPr>
      </p:pic>
      <p:sp>
        <p:nvSpPr>
          <p:cNvPr id="192" name="Google Shape;192;p25"/>
          <p:cNvSpPr/>
          <p:nvPr/>
        </p:nvSpPr>
        <p:spPr>
          <a:xfrm>
            <a:off x="6869400" y="1757525"/>
            <a:ext cx="2220300" cy="1201500"/>
          </a:xfrm>
          <a:prstGeom prst="wedgeRoundRectCallout">
            <a:avLst>
              <a:gd name="adj1" fmla="val -67410"/>
              <a:gd name="adj2" fmla="val 87744"/>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Proxima Nova"/>
                <a:ea typeface="Proxima Nova"/>
                <a:cs typeface="Proxima Nova"/>
                <a:sym typeface="Proxima Nova"/>
              </a:rPr>
              <a:t>Click here to see our recommendation!</a:t>
            </a:r>
            <a:endParaRPr sz="1800">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a:t>
            </a:r>
            <a:endParaRPr/>
          </a:p>
        </p:txBody>
      </p:sp>
      <p:sp>
        <p:nvSpPr>
          <p:cNvPr id="198" name="Google Shape;198;p2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0000"/>
              </a:buClr>
              <a:buSzPts val="2000"/>
              <a:buChar char="-"/>
            </a:pPr>
            <a:r>
              <a:rPr lang="en" sz="2000"/>
              <a:t>The slide bar representation of living preference scale gives the illusion that it is movable</a:t>
            </a:r>
            <a:endParaRPr sz="2000"/>
          </a:p>
        </p:txBody>
      </p:sp>
      <p:sp>
        <p:nvSpPr>
          <p:cNvPr id="199" name="Google Shape;199;p2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Improvement:</a:t>
            </a:r>
            <a:endParaRPr sz="2400" b="1"/>
          </a:p>
          <a:p>
            <a:pPr marL="0" lvl="0" indent="0" algn="l" rtl="0">
              <a:spcBef>
                <a:spcPts val="1600"/>
              </a:spcBef>
              <a:spcAft>
                <a:spcPts val="1600"/>
              </a:spcAft>
              <a:buNone/>
            </a:pPr>
            <a:endParaRPr sz="2400" b="1"/>
          </a:p>
        </p:txBody>
      </p:sp>
      <p:pic>
        <p:nvPicPr>
          <p:cNvPr id="200" name="Google Shape;200;p26"/>
          <p:cNvPicPr preferRelativeResize="0"/>
          <p:nvPr/>
        </p:nvPicPr>
        <p:blipFill rotWithShape="1">
          <a:blip r:embed="rId3">
            <a:alphaModFix/>
          </a:blip>
          <a:srcRect r="50855" b="6985"/>
          <a:stretch/>
        </p:blipFill>
        <p:spPr>
          <a:xfrm>
            <a:off x="1819800" y="2621400"/>
            <a:ext cx="1315150" cy="2456875"/>
          </a:xfrm>
          <a:prstGeom prst="rect">
            <a:avLst/>
          </a:prstGeom>
          <a:noFill/>
          <a:ln>
            <a:noFill/>
          </a:ln>
        </p:spPr>
      </p:pic>
      <p:pic>
        <p:nvPicPr>
          <p:cNvPr id="201" name="Google Shape;201;p26"/>
          <p:cNvPicPr preferRelativeResize="0"/>
          <p:nvPr/>
        </p:nvPicPr>
        <p:blipFill>
          <a:blip r:embed="rId4">
            <a:alphaModFix/>
          </a:blip>
          <a:stretch>
            <a:fillRect/>
          </a:stretch>
        </p:blipFill>
        <p:spPr>
          <a:xfrm>
            <a:off x="5791325" y="2171600"/>
            <a:ext cx="1714202" cy="23972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a:t>
            </a:r>
            <a:endParaRPr/>
          </a:p>
        </p:txBody>
      </p:sp>
      <p:sp>
        <p:nvSpPr>
          <p:cNvPr id="207" name="Google Shape;207;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AR- based interface is promising</a:t>
            </a:r>
            <a:endParaRPr sz="2000"/>
          </a:p>
          <a:p>
            <a:pPr marL="457200" lvl="0" indent="-355600" algn="l" rtl="0">
              <a:spcBef>
                <a:spcPts val="0"/>
              </a:spcBef>
              <a:spcAft>
                <a:spcPts val="0"/>
              </a:spcAft>
              <a:buSzPts val="2000"/>
              <a:buChar char="●"/>
            </a:pPr>
            <a:r>
              <a:rPr lang="en" sz="2000"/>
              <a:t>Room for improvement in UI for better experience</a:t>
            </a:r>
            <a:endParaRPr sz="2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Mission &amp; Value</a:t>
            </a:r>
            <a:endParaRPr/>
          </a:p>
        </p:txBody>
      </p:sp>
      <p:sp>
        <p:nvSpPr>
          <p:cNvPr id="67" name="Google Shape;67;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000000"/>
                </a:solidFill>
              </a:rPr>
              <a:t>Problem</a:t>
            </a:r>
            <a:r>
              <a:rPr lang="en" sz="2400"/>
              <a:t>: Lack of knowledge on living preferences can lead to roommate conflicts</a:t>
            </a:r>
            <a:endParaRPr sz="2400"/>
          </a:p>
          <a:p>
            <a:pPr marL="0" lvl="0" indent="0" algn="l" rtl="0">
              <a:spcBef>
                <a:spcPts val="1600"/>
              </a:spcBef>
              <a:spcAft>
                <a:spcPts val="0"/>
              </a:spcAft>
              <a:buNone/>
            </a:pPr>
            <a:r>
              <a:rPr lang="en" sz="2400" b="1">
                <a:solidFill>
                  <a:srgbClr val="000000"/>
                </a:solidFill>
              </a:rPr>
              <a:t>Our Solution</a:t>
            </a:r>
            <a:r>
              <a:rPr lang="en" sz="2400"/>
              <a:t>: Help people understand their preferences </a:t>
            </a:r>
            <a:r>
              <a:rPr lang="en" sz="2400" b="1"/>
              <a:t>before</a:t>
            </a:r>
            <a:r>
              <a:rPr lang="en" sz="2400"/>
              <a:t> they start sharing their living spaces, through </a:t>
            </a:r>
            <a:r>
              <a:rPr lang="en" sz="2400">
                <a:solidFill>
                  <a:srgbClr val="3C78D8"/>
                </a:solidFill>
              </a:rPr>
              <a:t>sim</a:t>
            </a:r>
            <a:r>
              <a:rPr lang="en" sz="2400"/>
              <a:t>ulation of various scenarios</a:t>
            </a:r>
            <a:endParaRPr sz="2400" b="1"/>
          </a:p>
          <a:p>
            <a:pPr marL="0" lvl="0" indent="0" algn="l" rtl="0">
              <a:spcBef>
                <a:spcPts val="1600"/>
              </a:spcBef>
              <a:spcAft>
                <a:spcPts val="0"/>
              </a:spcAft>
              <a:buNone/>
            </a:pPr>
            <a:r>
              <a:rPr lang="en" sz="2400" b="1"/>
              <a:t>                                 “Live better, together”</a:t>
            </a:r>
            <a:endParaRPr sz="2400" b="1"/>
          </a:p>
          <a:p>
            <a:pPr marL="0" lvl="0" indent="0" algn="l" rtl="0">
              <a:spcBef>
                <a:spcPts val="1600"/>
              </a:spcBef>
              <a:spcAft>
                <a:spcPts val="1600"/>
              </a:spcAft>
              <a:buNone/>
            </a:pPr>
            <a:endParaRPr sz="2400"/>
          </a:p>
        </p:txBody>
      </p:sp>
      <p:pic>
        <p:nvPicPr>
          <p:cNvPr id="68" name="Google Shape;68;p14"/>
          <p:cNvPicPr preferRelativeResize="0"/>
          <p:nvPr/>
        </p:nvPicPr>
        <p:blipFill>
          <a:blip r:embed="rId3">
            <a:alphaModFix/>
          </a:blip>
          <a:stretch>
            <a:fillRect/>
          </a:stretch>
        </p:blipFill>
        <p:spPr>
          <a:xfrm>
            <a:off x="3871875" y="4117650"/>
            <a:ext cx="1400250" cy="866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5"/>
          <p:cNvPicPr preferRelativeResize="0"/>
          <p:nvPr/>
        </p:nvPicPr>
        <p:blipFill>
          <a:blip r:embed="rId3">
            <a:alphaModFix/>
          </a:blip>
          <a:stretch>
            <a:fillRect/>
          </a:stretch>
        </p:blipFill>
        <p:spPr>
          <a:xfrm>
            <a:off x="4922698" y="2902472"/>
            <a:ext cx="1238626" cy="1878129"/>
          </a:xfrm>
          <a:prstGeom prst="rect">
            <a:avLst/>
          </a:prstGeom>
          <a:noFill/>
          <a:ln>
            <a:noFill/>
          </a:ln>
        </p:spPr>
      </p:pic>
      <p:pic>
        <p:nvPicPr>
          <p:cNvPr id="74" name="Google Shape;74;p15"/>
          <p:cNvPicPr preferRelativeResize="0"/>
          <p:nvPr/>
        </p:nvPicPr>
        <p:blipFill>
          <a:blip r:embed="rId4">
            <a:alphaModFix/>
          </a:blip>
          <a:stretch>
            <a:fillRect/>
          </a:stretch>
        </p:blipFill>
        <p:spPr>
          <a:xfrm>
            <a:off x="1877599" y="1798925"/>
            <a:ext cx="1489476" cy="2258499"/>
          </a:xfrm>
          <a:prstGeom prst="rect">
            <a:avLst/>
          </a:prstGeom>
          <a:noFill/>
          <a:ln>
            <a:noFill/>
          </a:ln>
        </p:spPr>
      </p:pic>
      <p:pic>
        <p:nvPicPr>
          <p:cNvPr id="75" name="Google Shape;75;p15"/>
          <p:cNvPicPr preferRelativeResize="0"/>
          <p:nvPr/>
        </p:nvPicPr>
        <p:blipFill>
          <a:blip r:embed="rId5">
            <a:alphaModFix/>
          </a:blip>
          <a:stretch>
            <a:fillRect/>
          </a:stretch>
        </p:blipFill>
        <p:spPr>
          <a:xfrm>
            <a:off x="2116025" y="3109553"/>
            <a:ext cx="1208450" cy="1832371"/>
          </a:xfrm>
          <a:prstGeom prst="rect">
            <a:avLst/>
          </a:prstGeom>
          <a:noFill/>
          <a:ln>
            <a:noFill/>
          </a:ln>
        </p:spPr>
      </p:pic>
      <p:pic>
        <p:nvPicPr>
          <p:cNvPr id="76" name="Google Shape;76;p15"/>
          <p:cNvPicPr preferRelativeResize="0"/>
          <p:nvPr/>
        </p:nvPicPr>
        <p:blipFill>
          <a:blip r:embed="rId6">
            <a:alphaModFix/>
          </a:blip>
          <a:stretch>
            <a:fillRect/>
          </a:stretch>
        </p:blipFill>
        <p:spPr>
          <a:xfrm>
            <a:off x="6161323" y="3211827"/>
            <a:ext cx="1208450" cy="1832376"/>
          </a:xfrm>
          <a:prstGeom prst="rect">
            <a:avLst/>
          </a:prstGeom>
          <a:noFill/>
          <a:ln>
            <a:noFill/>
          </a:ln>
        </p:spPr>
      </p:pic>
      <p:pic>
        <p:nvPicPr>
          <p:cNvPr id="77" name="Google Shape;77;p15"/>
          <p:cNvPicPr preferRelativeResize="0"/>
          <p:nvPr/>
        </p:nvPicPr>
        <p:blipFill>
          <a:blip r:embed="rId7">
            <a:alphaModFix/>
          </a:blip>
          <a:stretch>
            <a:fillRect/>
          </a:stretch>
        </p:blipFill>
        <p:spPr>
          <a:xfrm>
            <a:off x="3519211" y="2076890"/>
            <a:ext cx="1441500" cy="2185748"/>
          </a:xfrm>
          <a:prstGeom prst="rect">
            <a:avLst/>
          </a:prstGeom>
          <a:noFill/>
          <a:ln>
            <a:noFill/>
          </a:ln>
        </p:spPr>
      </p:pic>
      <p:pic>
        <p:nvPicPr>
          <p:cNvPr id="78" name="Google Shape;78;p15"/>
          <p:cNvPicPr preferRelativeResize="0"/>
          <p:nvPr/>
        </p:nvPicPr>
        <p:blipFill>
          <a:blip r:embed="rId8">
            <a:alphaModFix/>
          </a:blip>
          <a:stretch>
            <a:fillRect/>
          </a:stretch>
        </p:blipFill>
        <p:spPr>
          <a:xfrm>
            <a:off x="6363900" y="244500"/>
            <a:ext cx="1208450" cy="1832376"/>
          </a:xfrm>
          <a:prstGeom prst="rect">
            <a:avLst/>
          </a:prstGeom>
          <a:noFill/>
          <a:ln>
            <a:noFill/>
          </a:ln>
        </p:spPr>
      </p:pic>
      <p:pic>
        <p:nvPicPr>
          <p:cNvPr id="79" name="Google Shape;79;p15"/>
          <p:cNvPicPr preferRelativeResize="0"/>
          <p:nvPr/>
        </p:nvPicPr>
        <p:blipFill>
          <a:blip r:embed="rId9">
            <a:alphaModFix/>
          </a:blip>
          <a:stretch>
            <a:fillRect/>
          </a:stretch>
        </p:blipFill>
        <p:spPr>
          <a:xfrm>
            <a:off x="7684161" y="2055663"/>
            <a:ext cx="1369699" cy="2076877"/>
          </a:xfrm>
          <a:prstGeom prst="rect">
            <a:avLst/>
          </a:prstGeom>
          <a:noFill/>
          <a:ln>
            <a:noFill/>
          </a:ln>
        </p:spPr>
      </p:pic>
      <p:pic>
        <p:nvPicPr>
          <p:cNvPr id="80" name="Google Shape;80;p15"/>
          <p:cNvPicPr preferRelativeResize="0"/>
          <p:nvPr/>
        </p:nvPicPr>
        <p:blipFill>
          <a:blip r:embed="rId10">
            <a:alphaModFix/>
          </a:blip>
          <a:stretch>
            <a:fillRect/>
          </a:stretch>
        </p:blipFill>
        <p:spPr>
          <a:xfrm>
            <a:off x="5508475" y="1926944"/>
            <a:ext cx="1007789" cy="1528105"/>
          </a:xfrm>
          <a:prstGeom prst="rect">
            <a:avLst/>
          </a:prstGeom>
          <a:noFill/>
          <a:ln>
            <a:noFill/>
          </a:ln>
        </p:spPr>
      </p:pic>
      <p:pic>
        <p:nvPicPr>
          <p:cNvPr id="81" name="Google Shape;81;p15"/>
          <p:cNvPicPr preferRelativeResize="0"/>
          <p:nvPr/>
        </p:nvPicPr>
        <p:blipFill>
          <a:blip r:embed="rId11">
            <a:alphaModFix/>
          </a:blip>
          <a:stretch>
            <a:fillRect/>
          </a:stretch>
        </p:blipFill>
        <p:spPr>
          <a:xfrm>
            <a:off x="62998" y="1798921"/>
            <a:ext cx="1306177" cy="1980554"/>
          </a:xfrm>
          <a:prstGeom prst="rect">
            <a:avLst/>
          </a:prstGeom>
          <a:noFill/>
          <a:ln>
            <a:noFill/>
          </a:ln>
        </p:spPr>
      </p:pic>
      <p:pic>
        <p:nvPicPr>
          <p:cNvPr id="82" name="Google Shape;82;p15"/>
          <p:cNvPicPr preferRelativeResize="0"/>
          <p:nvPr/>
        </p:nvPicPr>
        <p:blipFill>
          <a:blip r:embed="rId12">
            <a:alphaModFix/>
          </a:blip>
          <a:stretch>
            <a:fillRect/>
          </a:stretch>
        </p:blipFill>
        <p:spPr>
          <a:xfrm>
            <a:off x="4364848" y="142850"/>
            <a:ext cx="1238622" cy="1878124"/>
          </a:xfrm>
          <a:prstGeom prst="rect">
            <a:avLst/>
          </a:prstGeom>
          <a:noFill/>
          <a:ln>
            <a:noFill/>
          </a:ln>
        </p:spPr>
      </p:pic>
      <p:pic>
        <p:nvPicPr>
          <p:cNvPr id="83" name="Google Shape;83;p15"/>
          <p:cNvPicPr preferRelativeResize="0"/>
          <p:nvPr/>
        </p:nvPicPr>
        <p:blipFill>
          <a:blip r:embed="rId13">
            <a:alphaModFix/>
          </a:blip>
          <a:stretch>
            <a:fillRect/>
          </a:stretch>
        </p:blipFill>
        <p:spPr>
          <a:xfrm>
            <a:off x="3326723" y="3157278"/>
            <a:ext cx="1145498" cy="1736924"/>
          </a:xfrm>
          <a:prstGeom prst="rect">
            <a:avLst/>
          </a:prstGeom>
          <a:noFill/>
          <a:ln>
            <a:noFill/>
          </a:ln>
        </p:spPr>
      </p:pic>
      <p:pic>
        <p:nvPicPr>
          <p:cNvPr id="84" name="Google Shape;84;p15"/>
          <p:cNvPicPr preferRelativeResize="0"/>
          <p:nvPr/>
        </p:nvPicPr>
        <p:blipFill>
          <a:blip r:embed="rId14">
            <a:alphaModFix/>
          </a:blip>
          <a:stretch>
            <a:fillRect/>
          </a:stretch>
        </p:blipFill>
        <p:spPr>
          <a:xfrm>
            <a:off x="6769610" y="2326176"/>
            <a:ext cx="1088677" cy="1650749"/>
          </a:xfrm>
          <a:prstGeom prst="rect">
            <a:avLst/>
          </a:prstGeom>
          <a:noFill/>
          <a:ln>
            <a:noFill/>
          </a:ln>
        </p:spPr>
      </p:pic>
      <p:pic>
        <p:nvPicPr>
          <p:cNvPr id="85" name="Google Shape;85;p15"/>
          <p:cNvPicPr preferRelativeResize="0"/>
          <p:nvPr/>
        </p:nvPicPr>
        <p:blipFill>
          <a:blip r:embed="rId15">
            <a:alphaModFix/>
          </a:blip>
          <a:stretch>
            <a:fillRect/>
          </a:stretch>
        </p:blipFill>
        <p:spPr>
          <a:xfrm>
            <a:off x="1557773" y="40421"/>
            <a:ext cx="1306177" cy="1980554"/>
          </a:xfrm>
          <a:prstGeom prst="rect">
            <a:avLst/>
          </a:prstGeom>
          <a:noFill/>
          <a:ln>
            <a:noFill/>
          </a:ln>
        </p:spPr>
      </p:pic>
      <p:pic>
        <p:nvPicPr>
          <p:cNvPr id="86" name="Google Shape;86;p15"/>
          <p:cNvPicPr preferRelativeResize="0"/>
          <p:nvPr/>
        </p:nvPicPr>
        <p:blipFill>
          <a:blip r:embed="rId16">
            <a:alphaModFix/>
          </a:blip>
          <a:stretch>
            <a:fillRect/>
          </a:stretch>
        </p:blipFill>
        <p:spPr>
          <a:xfrm>
            <a:off x="3024163" y="265698"/>
            <a:ext cx="1180475" cy="1789978"/>
          </a:xfrm>
          <a:prstGeom prst="rect">
            <a:avLst/>
          </a:prstGeom>
          <a:noFill/>
          <a:ln>
            <a:noFill/>
          </a:ln>
        </p:spPr>
      </p:pic>
      <p:pic>
        <p:nvPicPr>
          <p:cNvPr id="87" name="Google Shape;87;p15"/>
          <p:cNvPicPr preferRelativeResize="0"/>
          <p:nvPr/>
        </p:nvPicPr>
        <p:blipFill>
          <a:blip r:embed="rId17">
            <a:alphaModFix/>
          </a:blip>
          <a:stretch>
            <a:fillRect/>
          </a:stretch>
        </p:blipFill>
        <p:spPr>
          <a:xfrm>
            <a:off x="62998" y="40421"/>
            <a:ext cx="1306177" cy="1980554"/>
          </a:xfrm>
          <a:prstGeom prst="rect">
            <a:avLst/>
          </a:prstGeom>
          <a:noFill/>
          <a:ln>
            <a:noFill/>
          </a:ln>
        </p:spPr>
      </p:pic>
      <p:pic>
        <p:nvPicPr>
          <p:cNvPr id="88" name="Google Shape;88;p15"/>
          <p:cNvPicPr preferRelativeResize="0"/>
          <p:nvPr/>
        </p:nvPicPr>
        <p:blipFill>
          <a:blip r:embed="rId18">
            <a:alphaModFix/>
          </a:blip>
          <a:stretch>
            <a:fillRect/>
          </a:stretch>
        </p:blipFill>
        <p:spPr>
          <a:xfrm>
            <a:off x="5508478" y="455943"/>
            <a:ext cx="929573" cy="1409490"/>
          </a:xfrm>
          <a:prstGeom prst="rect">
            <a:avLst/>
          </a:prstGeom>
          <a:noFill/>
          <a:ln>
            <a:noFill/>
          </a:ln>
        </p:spPr>
      </p:pic>
      <p:pic>
        <p:nvPicPr>
          <p:cNvPr id="89" name="Google Shape;89;p15"/>
          <p:cNvPicPr preferRelativeResize="0"/>
          <p:nvPr/>
        </p:nvPicPr>
        <p:blipFill>
          <a:blip r:embed="rId19">
            <a:alphaModFix/>
          </a:blip>
          <a:stretch>
            <a:fillRect/>
          </a:stretch>
        </p:blipFill>
        <p:spPr>
          <a:xfrm>
            <a:off x="7998498" y="3307258"/>
            <a:ext cx="1145498" cy="1736950"/>
          </a:xfrm>
          <a:prstGeom prst="rect">
            <a:avLst/>
          </a:prstGeom>
          <a:noFill/>
          <a:ln>
            <a:noFill/>
          </a:ln>
        </p:spPr>
      </p:pic>
      <p:pic>
        <p:nvPicPr>
          <p:cNvPr id="90" name="Google Shape;90;p15"/>
          <p:cNvPicPr preferRelativeResize="0"/>
          <p:nvPr/>
        </p:nvPicPr>
        <p:blipFill>
          <a:blip r:embed="rId20">
            <a:alphaModFix/>
          </a:blip>
          <a:stretch>
            <a:fillRect/>
          </a:stretch>
        </p:blipFill>
        <p:spPr>
          <a:xfrm>
            <a:off x="7872848" y="396125"/>
            <a:ext cx="1306177" cy="1980549"/>
          </a:xfrm>
          <a:prstGeom prst="rect">
            <a:avLst/>
          </a:prstGeom>
          <a:noFill/>
          <a:ln>
            <a:noFill/>
          </a:ln>
        </p:spPr>
      </p:pic>
      <p:pic>
        <p:nvPicPr>
          <p:cNvPr id="91" name="Google Shape;91;p15"/>
          <p:cNvPicPr preferRelativeResize="0"/>
          <p:nvPr/>
        </p:nvPicPr>
        <p:blipFill>
          <a:blip r:embed="rId21">
            <a:alphaModFix/>
          </a:blip>
          <a:stretch>
            <a:fillRect/>
          </a:stretch>
        </p:blipFill>
        <p:spPr>
          <a:xfrm>
            <a:off x="746337" y="2902478"/>
            <a:ext cx="1369699" cy="207687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CHOICE OF INTERFACE</a:t>
            </a:r>
            <a:endParaRPr/>
          </a:p>
        </p:txBody>
      </p:sp>
      <p:sp>
        <p:nvSpPr>
          <p:cNvPr id="97" name="Google Shape;97;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                An Augmented Reality (AR) based interface</a:t>
            </a:r>
            <a:endParaRPr sz="2400"/>
          </a:p>
          <a:p>
            <a:pPr marL="0" lvl="0" indent="0" algn="l" rtl="0">
              <a:spcBef>
                <a:spcPts val="1600"/>
              </a:spcBef>
              <a:spcAft>
                <a:spcPts val="0"/>
              </a:spcAft>
              <a:buNone/>
            </a:pPr>
            <a:endParaRPr sz="2400"/>
          </a:p>
          <a:p>
            <a:pPr marL="0" lvl="0" indent="0" algn="l" rtl="0">
              <a:spcBef>
                <a:spcPts val="1600"/>
              </a:spcBef>
              <a:spcAft>
                <a:spcPts val="0"/>
              </a:spcAft>
              <a:buNone/>
            </a:pPr>
            <a:endParaRPr sz="2400"/>
          </a:p>
          <a:p>
            <a:pPr marL="0" lvl="0" indent="0" algn="l" rtl="0">
              <a:spcBef>
                <a:spcPts val="1600"/>
              </a:spcBef>
              <a:spcAft>
                <a:spcPts val="0"/>
              </a:spcAft>
              <a:buNone/>
            </a:pPr>
            <a:endParaRPr sz="2400"/>
          </a:p>
          <a:p>
            <a:pPr marL="0" lvl="0" indent="0" algn="l" rtl="0">
              <a:spcBef>
                <a:spcPts val="1600"/>
              </a:spcBef>
              <a:spcAft>
                <a:spcPts val="0"/>
              </a:spcAft>
              <a:buNone/>
            </a:pPr>
            <a:endParaRPr sz="2400"/>
          </a:p>
          <a:p>
            <a:pPr marL="0" lvl="0" indent="0" algn="l" rtl="0">
              <a:spcBef>
                <a:spcPts val="1600"/>
              </a:spcBef>
              <a:spcAft>
                <a:spcPts val="0"/>
              </a:spcAft>
              <a:buNone/>
            </a:pPr>
            <a:r>
              <a:rPr lang="en" sz="2400"/>
              <a:t>                                   </a:t>
            </a:r>
            <a:r>
              <a:rPr lang="en" sz="2400" b="1"/>
              <a:t>Engaging &amp; Realistic</a:t>
            </a:r>
            <a:r>
              <a:rPr lang="en" sz="2400"/>
              <a:t> </a:t>
            </a:r>
            <a:endParaRPr sz="2400"/>
          </a:p>
          <a:p>
            <a:pPr marL="0" lvl="0" indent="0" algn="l" rtl="0">
              <a:spcBef>
                <a:spcPts val="1600"/>
              </a:spcBef>
              <a:spcAft>
                <a:spcPts val="0"/>
              </a:spcAft>
              <a:buNone/>
            </a:pPr>
            <a:endParaRPr sz="2400"/>
          </a:p>
          <a:p>
            <a:pPr marL="0" lvl="0" indent="0" algn="l" rtl="0">
              <a:spcBef>
                <a:spcPts val="1600"/>
              </a:spcBef>
              <a:spcAft>
                <a:spcPts val="1600"/>
              </a:spcAft>
              <a:buNone/>
            </a:pPr>
            <a:endParaRPr sz="2400"/>
          </a:p>
        </p:txBody>
      </p:sp>
      <p:pic>
        <p:nvPicPr>
          <p:cNvPr id="98" name="Google Shape;98;p16"/>
          <p:cNvPicPr preferRelativeResize="0"/>
          <p:nvPr/>
        </p:nvPicPr>
        <p:blipFill>
          <a:blip r:embed="rId3">
            <a:alphaModFix/>
          </a:blip>
          <a:stretch>
            <a:fillRect/>
          </a:stretch>
        </p:blipFill>
        <p:spPr>
          <a:xfrm>
            <a:off x="3372911" y="1788950"/>
            <a:ext cx="2398175" cy="2014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5" name="Google Shape;105;p17"/>
          <p:cNvPicPr preferRelativeResize="0"/>
          <p:nvPr/>
        </p:nvPicPr>
        <p:blipFill>
          <a:blip r:embed="rId3">
            <a:alphaModFix/>
          </a:blip>
          <a:stretch>
            <a:fillRect/>
          </a:stretch>
        </p:blipFill>
        <p:spPr>
          <a:xfrm>
            <a:off x="0" y="1339"/>
            <a:ext cx="9143998" cy="51408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Simple Task</a:t>
            </a:r>
            <a:endParaRPr/>
          </a:p>
        </p:txBody>
      </p:sp>
      <p:sp>
        <p:nvSpPr>
          <p:cNvPr id="111" name="Google Shape;111;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t>User: to </a:t>
            </a:r>
            <a:r>
              <a:rPr lang="en" sz="2000" b="1"/>
              <a:t>understand his level of comfort in various situations</a:t>
            </a:r>
            <a:endParaRPr sz="2000" b="1"/>
          </a:p>
        </p:txBody>
      </p:sp>
      <p:pic>
        <p:nvPicPr>
          <p:cNvPr id="112" name="Google Shape;112;p18"/>
          <p:cNvPicPr preferRelativeResize="0"/>
          <p:nvPr/>
        </p:nvPicPr>
        <p:blipFill>
          <a:blip r:embed="rId3">
            <a:alphaModFix/>
          </a:blip>
          <a:stretch>
            <a:fillRect/>
          </a:stretch>
        </p:blipFill>
        <p:spPr>
          <a:xfrm>
            <a:off x="399513" y="1723600"/>
            <a:ext cx="1654450" cy="2939126"/>
          </a:xfrm>
          <a:prstGeom prst="rect">
            <a:avLst/>
          </a:prstGeom>
          <a:noFill/>
          <a:ln>
            <a:noFill/>
          </a:ln>
        </p:spPr>
      </p:pic>
      <p:pic>
        <p:nvPicPr>
          <p:cNvPr id="113" name="Google Shape;113;p18"/>
          <p:cNvPicPr preferRelativeResize="0"/>
          <p:nvPr/>
        </p:nvPicPr>
        <p:blipFill rotWithShape="1">
          <a:blip r:embed="rId4">
            <a:alphaModFix/>
          </a:blip>
          <a:srcRect/>
          <a:stretch/>
        </p:blipFill>
        <p:spPr>
          <a:xfrm>
            <a:off x="2496262" y="1723613"/>
            <a:ext cx="1616759" cy="2939125"/>
          </a:xfrm>
          <a:prstGeom prst="rect">
            <a:avLst/>
          </a:prstGeom>
          <a:noFill/>
          <a:ln>
            <a:noFill/>
          </a:ln>
        </p:spPr>
      </p:pic>
      <p:cxnSp>
        <p:nvCxnSpPr>
          <p:cNvPr id="114" name="Google Shape;114;p18"/>
          <p:cNvCxnSpPr>
            <a:stCxn id="112" idx="3"/>
            <a:endCxn id="113" idx="1"/>
          </p:cNvCxnSpPr>
          <p:nvPr/>
        </p:nvCxnSpPr>
        <p:spPr>
          <a:xfrm>
            <a:off x="2053963" y="3193163"/>
            <a:ext cx="442200" cy="0"/>
          </a:xfrm>
          <a:prstGeom prst="straightConnector1">
            <a:avLst/>
          </a:prstGeom>
          <a:noFill/>
          <a:ln w="28575" cap="flat" cmpd="sng">
            <a:solidFill>
              <a:srgbClr val="1155CC"/>
            </a:solidFill>
            <a:prstDash val="solid"/>
            <a:round/>
            <a:headEnd type="none" w="med" len="med"/>
            <a:tailEnd type="triangle" w="med" len="med"/>
          </a:ln>
        </p:spPr>
      </p:cxnSp>
      <p:pic>
        <p:nvPicPr>
          <p:cNvPr id="115" name="Google Shape;115;p18"/>
          <p:cNvPicPr preferRelativeResize="0"/>
          <p:nvPr/>
        </p:nvPicPr>
        <p:blipFill>
          <a:blip r:embed="rId5">
            <a:alphaModFix/>
          </a:blip>
          <a:stretch>
            <a:fillRect/>
          </a:stretch>
        </p:blipFill>
        <p:spPr>
          <a:xfrm>
            <a:off x="4418121" y="2095062"/>
            <a:ext cx="1767976" cy="2196224"/>
          </a:xfrm>
          <a:prstGeom prst="rect">
            <a:avLst/>
          </a:prstGeom>
          <a:noFill/>
          <a:ln>
            <a:noFill/>
          </a:ln>
        </p:spPr>
      </p:pic>
      <p:cxnSp>
        <p:nvCxnSpPr>
          <p:cNvPr id="116" name="Google Shape;116;p18"/>
          <p:cNvCxnSpPr>
            <a:stCxn id="113" idx="3"/>
            <a:endCxn id="115" idx="1"/>
          </p:cNvCxnSpPr>
          <p:nvPr/>
        </p:nvCxnSpPr>
        <p:spPr>
          <a:xfrm>
            <a:off x="4113021" y="3193175"/>
            <a:ext cx="305100" cy="0"/>
          </a:xfrm>
          <a:prstGeom prst="straightConnector1">
            <a:avLst/>
          </a:prstGeom>
          <a:noFill/>
          <a:ln w="28575" cap="flat" cmpd="sng">
            <a:solidFill>
              <a:srgbClr val="1155CC"/>
            </a:solidFill>
            <a:prstDash val="solid"/>
            <a:round/>
            <a:headEnd type="none" w="med" len="med"/>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Medium Task</a:t>
            </a:r>
            <a:endParaRPr/>
          </a:p>
        </p:txBody>
      </p:sp>
      <p:sp>
        <p:nvSpPr>
          <p:cNvPr id="122" name="Google Shape;122;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t>User: to </a:t>
            </a:r>
            <a:r>
              <a:rPr lang="en" sz="2000" b="1"/>
              <a:t>have another perspective on his reaction that he may not know himself</a:t>
            </a:r>
            <a:endParaRPr sz="2000" b="1"/>
          </a:p>
        </p:txBody>
      </p:sp>
      <p:pic>
        <p:nvPicPr>
          <p:cNvPr id="123" name="Google Shape;123;p19"/>
          <p:cNvPicPr preferRelativeResize="0"/>
          <p:nvPr/>
        </p:nvPicPr>
        <p:blipFill>
          <a:blip r:embed="rId3">
            <a:alphaModFix/>
          </a:blip>
          <a:stretch>
            <a:fillRect/>
          </a:stretch>
        </p:blipFill>
        <p:spPr>
          <a:xfrm>
            <a:off x="399513" y="2021500"/>
            <a:ext cx="1654450" cy="2939126"/>
          </a:xfrm>
          <a:prstGeom prst="rect">
            <a:avLst/>
          </a:prstGeom>
          <a:noFill/>
          <a:ln>
            <a:noFill/>
          </a:ln>
        </p:spPr>
      </p:pic>
      <p:pic>
        <p:nvPicPr>
          <p:cNvPr id="124" name="Google Shape;124;p19"/>
          <p:cNvPicPr preferRelativeResize="0"/>
          <p:nvPr/>
        </p:nvPicPr>
        <p:blipFill rotWithShape="1">
          <a:blip r:embed="rId4">
            <a:alphaModFix/>
          </a:blip>
          <a:srcRect/>
          <a:stretch/>
        </p:blipFill>
        <p:spPr>
          <a:xfrm>
            <a:off x="2496187" y="2021488"/>
            <a:ext cx="1616759" cy="2939125"/>
          </a:xfrm>
          <a:prstGeom prst="rect">
            <a:avLst/>
          </a:prstGeom>
          <a:noFill/>
          <a:ln>
            <a:noFill/>
          </a:ln>
        </p:spPr>
      </p:pic>
      <p:cxnSp>
        <p:nvCxnSpPr>
          <p:cNvPr id="125" name="Google Shape;125;p19"/>
          <p:cNvCxnSpPr>
            <a:stCxn id="123" idx="3"/>
            <a:endCxn id="124" idx="1"/>
          </p:cNvCxnSpPr>
          <p:nvPr/>
        </p:nvCxnSpPr>
        <p:spPr>
          <a:xfrm>
            <a:off x="2053963" y="3491063"/>
            <a:ext cx="442200" cy="0"/>
          </a:xfrm>
          <a:prstGeom prst="straightConnector1">
            <a:avLst/>
          </a:prstGeom>
          <a:noFill/>
          <a:ln w="28575" cap="flat" cmpd="sng">
            <a:solidFill>
              <a:srgbClr val="1155CC"/>
            </a:solidFill>
            <a:prstDash val="solid"/>
            <a:round/>
            <a:headEnd type="none" w="med" len="med"/>
            <a:tailEnd type="triangle" w="med" len="med"/>
          </a:ln>
        </p:spPr>
      </p:cxnSp>
      <p:pic>
        <p:nvPicPr>
          <p:cNvPr id="126" name="Google Shape;126;p19"/>
          <p:cNvPicPr preferRelativeResize="0"/>
          <p:nvPr/>
        </p:nvPicPr>
        <p:blipFill>
          <a:blip r:embed="rId5">
            <a:alphaModFix/>
          </a:blip>
          <a:stretch>
            <a:fillRect/>
          </a:stretch>
        </p:blipFill>
        <p:spPr>
          <a:xfrm>
            <a:off x="4418046" y="2392962"/>
            <a:ext cx="1767976" cy="2196224"/>
          </a:xfrm>
          <a:prstGeom prst="rect">
            <a:avLst/>
          </a:prstGeom>
          <a:noFill/>
          <a:ln>
            <a:noFill/>
          </a:ln>
        </p:spPr>
      </p:pic>
      <p:cxnSp>
        <p:nvCxnSpPr>
          <p:cNvPr id="127" name="Google Shape;127;p19"/>
          <p:cNvCxnSpPr>
            <a:stCxn id="124" idx="3"/>
            <a:endCxn id="126" idx="1"/>
          </p:cNvCxnSpPr>
          <p:nvPr/>
        </p:nvCxnSpPr>
        <p:spPr>
          <a:xfrm>
            <a:off x="4112946" y="3491050"/>
            <a:ext cx="305100" cy="0"/>
          </a:xfrm>
          <a:prstGeom prst="straightConnector1">
            <a:avLst/>
          </a:prstGeom>
          <a:noFill/>
          <a:ln w="28575" cap="flat" cmpd="sng">
            <a:solidFill>
              <a:srgbClr val="1155CC"/>
            </a:solidFill>
            <a:prstDash val="solid"/>
            <a:round/>
            <a:headEnd type="none" w="med" len="med"/>
            <a:tailEnd type="triangle" w="med" len="med"/>
          </a:ln>
        </p:spPr>
      </p:cxnSp>
      <p:pic>
        <p:nvPicPr>
          <p:cNvPr id="128" name="Google Shape;128;p19"/>
          <p:cNvPicPr preferRelativeResize="0"/>
          <p:nvPr/>
        </p:nvPicPr>
        <p:blipFill>
          <a:blip r:embed="rId6">
            <a:alphaModFix/>
          </a:blip>
          <a:stretch>
            <a:fillRect/>
          </a:stretch>
        </p:blipFill>
        <p:spPr>
          <a:xfrm>
            <a:off x="6784375" y="2021500"/>
            <a:ext cx="1767975" cy="2913037"/>
          </a:xfrm>
          <a:prstGeom prst="rect">
            <a:avLst/>
          </a:prstGeom>
          <a:noFill/>
          <a:ln>
            <a:noFill/>
          </a:ln>
        </p:spPr>
      </p:pic>
      <p:cxnSp>
        <p:nvCxnSpPr>
          <p:cNvPr id="129" name="Google Shape;129;p19"/>
          <p:cNvCxnSpPr>
            <a:endCxn id="128" idx="1"/>
          </p:cNvCxnSpPr>
          <p:nvPr/>
        </p:nvCxnSpPr>
        <p:spPr>
          <a:xfrm>
            <a:off x="6185875" y="3478019"/>
            <a:ext cx="598500" cy="0"/>
          </a:xfrm>
          <a:prstGeom prst="straightConnector1">
            <a:avLst/>
          </a:prstGeom>
          <a:noFill/>
          <a:ln w="28575" cap="flat" cmpd="sng">
            <a:solidFill>
              <a:srgbClr val="1155CC"/>
            </a:solidFill>
            <a:prstDash val="solid"/>
            <a:round/>
            <a:headEnd type="none" w="med" len="med"/>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Complex Task</a:t>
            </a:r>
            <a:endParaRPr/>
          </a:p>
        </p:txBody>
      </p:sp>
      <p:sp>
        <p:nvSpPr>
          <p:cNvPr id="135" name="Google Shape;135;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t>User: to </a:t>
            </a:r>
            <a:r>
              <a:rPr lang="en" sz="2000" b="1"/>
              <a:t>articulate his living preferences</a:t>
            </a:r>
            <a:r>
              <a:rPr lang="en" sz="2000"/>
              <a:t> and </a:t>
            </a:r>
            <a:r>
              <a:rPr lang="en" sz="2000" b="1"/>
              <a:t>know how to react/approach a conflict</a:t>
            </a:r>
            <a:endParaRPr sz="2000" b="1"/>
          </a:p>
        </p:txBody>
      </p:sp>
      <p:pic>
        <p:nvPicPr>
          <p:cNvPr id="136" name="Google Shape;136;p20"/>
          <p:cNvPicPr preferRelativeResize="0"/>
          <p:nvPr/>
        </p:nvPicPr>
        <p:blipFill>
          <a:blip r:embed="rId3">
            <a:alphaModFix/>
          </a:blip>
          <a:stretch>
            <a:fillRect/>
          </a:stretch>
        </p:blipFill>
        <p:spPr>
          <a:xfrm>
            <a:off x="546400" y="2095150"/>
            <a:ext cx="1473700" cy="2571750"/>
          </a:xfrm>
          <a:prstGeom prst="rect">
            <a:avLst/>
          </a:prstGeom>
          <a:noFill/>
          <a:ln>
            <a:noFill/>
          </a:ln>
        </p:spPr>
      </p:pic>
      <p:pic>
        <p:nvPicPr>
          <p:cNvPr id="137" name="Google Shape;137;p20"/>
          <p:cNvPicPr preferRelativeResize="0"/>
          <p:nvPr/>
        </p:nvPicPr>
        <p:blipFill>
          <a:blip r:embed="rId4">
            <a:alphaModFix/>
          </a:blip>
          <a:stretch>
            <a:fillRect/>
          </a:stretch>
        </p:blipFill>
        <p:spPr>
          <a:xfrm>
            <a:off x="2580225" y="2096677"/>
            <a:ext cx="1473700" cy="2568687"/>
          </a:xfrm>
          <a:prstGeom prst="rect">
            <a:avLst/>
          </a:prstGeom>
          <a:noFill/>
          <a:ln>
            <a:noFill/>
          </a:ln>
        </p:spPr>
      </p:pic>
      <p:pic>
        <p:nvPicPr>
          <p:cNvPr id="138" name="Google Shape;138;p20"/>
          <p:cNvPicPr preferRelativeResize="0"/>
          <p:nvPr/>
        </p:nvPicPr>
        <p:blipFill>
          <a:blip r:embed="rId5">
            <a:alphaModFix/>
          </a:blip>
          <a:stretch>
            <a:fillRect/>
          </a:stretch>
        </p:blipFill>
        <p:spPr>
          <a:xfrm>
            <a:off x="4614050" y="2096700"/>
            <a:ext cx="1356950" cy="2568674"/>
          </a:xfrm>
          <a:prstGeom prst="rect">
            <a:avLst/>
          </a:prstGeom>
          <a:noFill/>
          <a:ln>
            <a:noFill/>
          </a:ln>
        </p:spPr>
      </p:pic>
      <p:pic>
        <p:nvPicPr>
          <p:cNvPr id="139" name="Google Shape;139;p20"/>
          <p:cNvPicPr preferRelativeResize="0"/>
          <p:nvPr/>
        </p:nvPicPr>
        <p:blipFill>
          <a:blip r:embed="rId6">
            <a:alphaModFix/>
          </a:blip>
          <a:stretch>
            <a:fillRect/>
          </a:stretch>
        </p:blipFill>
        <p:spPr>
          <a:xfrm>
            <a:off x="6531125" y="2096700"/>
            <a:ext cx="1421421" cy="2568674"/>
          </a:xfrm>
          <a:prstGeom prst="rect">
            <a:avLst/>
          </a:prstGeom>
          <a:noFill/>
          <a:ln>
            <a:noFill/>
          </a:ln>
        </p:spPr>
      </p:pic>
      <p:cxnSp>
        <p:nvCxnSpPr>
          <p:cNvPr id="140" name="Google Shape;140;p20"/>
          <p:cNvCxnSpPr>
            <a:stCxn id="136" idx="3"/>
            <a:endCxn id="137" idx="1"/>
          </p:cNvCxnSpPr>
          <p:nvPr/>
        </p:nvCxnSpPr>
        <p:spPr>
          <a:xfrm>
            <a:off x="2020100" y="3381025"/>
            <a:ext cx="560100" cy="0"/>
          </a:xfrm>
          <a:prstGeom prst="straightConnector1">
            <a:avLst/>
          </a:prstGeom>
          <a:noFill/>
          <a:ln w="28575" cap="flat" cmpd="sng">
            <a:solidFill>
              <a:srgbClr val="1155CC"/>
            </a:solidFill>
            <a:prstDash val="solid"/>
            <a:round/>
            <a:headEnd type="none" w="med" len="med"/>
            <a:tailEnd type="triangle" w="med" len="med"/>
          </a:ln>
        </p:spPr>
      </p:cxnSp>
      <p:cxnSp>
        <p:nvCxnSpPr>
          <p:cNvPr id="141" name="Google Shape;141;p20"/>
          <p:cNvCxnSpPr>
            <a:stCxn id="137" idx="3"/>
            <a:endCxn id="138" idx="1"/>
          </p:cNvCxnSpPr>
          <p:nvPr/>
        </p:nvCxnSpPr>
        <p:spPr>
          <a:xfrm>
            <a:off x="4053924" y="3381020"/>
            <a:ext cx="560100" cy="0"/>
          </a:xfrm>
          <a:prstGeom prst="straightConnector1">
            <a:avLst/>
          </a:prstGeom>
          <a:noFill/>
          <a:ln w="28575" cap="flat" cmpd="sng">
            <a:solidFill>
              <a:srgbClr val="1155CC"/>
            </a:solidFill>
            <a:prstDash val="solid"/>
            <a:round/>
            <a:headEnd type="none" w="med" len="med"/>
            <a:tailEnd type="triangle" w="med" len="med"/>
          </a:ln>
        </p:spPr>
      </p:cxnSp>
      <p:cxnSp>
        <p:nvCxnSpPr>
          <p:cNvPr id="142" name="Google Shape;142;p20"/>
          <p:cNvCxnSpPr>
            <a:stCxn id="138" idx="3"/>
            <a:endCxn id="139" idx="1"/>
          </p:cNvCxnSpPr>
          <p:nvPr/>
        </p:nvCxnSpPr>
        <p:spPr>
          <a:xfrm>
            <a:off x="5971000" y="3381037"/>
            <a:ext cx="560100" cy="0"/>
          </a:xfrm>
          <a:prstGeom prst="straightConnector1">
            <a:avLst/>
          </a:prstGeom>
          <a:noFill/>
          <a:ln w="28575" cap="flat" cmpd="sng">
            <a:solidFill>
              <a:srgbClr val="1155CC"/>
            </a:solidFill>
            <a:prstDash val="solid"/>
            <a:round/>
            <a:headEnd type="none" w="med" len="med"/>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Low-fi Prototype</a:t>
            </a:r>
            <a:endParaRPr/>
          </a:p>
        </p:txBody>
      </p:sp>
      <p:sp>
        <p:nvSpPr>
          <p:cNvPr id="148" name="Google Shape;148;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9" name="Google Shape;149;p21"/>
          <p:cNvPicPr preferRelativeResize="0"/>
          <p:nvPr/>
        </p:nvPicPr>
        <p:blipFill>
          <a:blip r:embed="rId3">
            <a:alphaModFix/>
          </a:blip>
          <a:stretch>
            <a:fillRect/>
          </a:stretch>
        </p:blipFill>
        <p:spPr>
          <a:xfrm>
            <a:off x="311700" y="1017725"/>
            <a:ext cx="1956850" cy="1796600"/>
          </a:xfrm>
          <a:prstGeom prst="rect">
            <a:avLst/>
          </a:prstGeom>
          <a:noFill/>
          <a:ln>
            <a:noFill/>
          </a:ln>
        </p:spPr>
      </p:pic>
      <p:pic>
        <p:nvPicPr>
          <p:cNvPr id="150" name="Google Shape;150;p21"/>
          <p:cNvPicPr preferRelativeResize="0"/>
          <p:nvPr/>
        </p:nvPicPr>
        <p:blipFill rotWithShape="1">
          <a:blip r:embed="rId4">
            <a:alphaModFix/>
          </a:blip>
          <a:srcRect t="6220" b="4149"/>
          <a:stretch/>
        </p:blipFill>
        <p:spPr>
          <a:xfrm>
            <a:off x="3405713" y="1017725"/>
            <a:ext cx="1965295" cy="1796600"/>
          </a:xfrm>
          <a:prstGeom prst="rect">
            <a:avLst/>
          </a:prstGeom>
          <a:noFill/>
          <a:ln>
            <a:noFill/>
          </a:ln>
        </p:spPr>
      </p:pic>
      <p:pic>
        <p:nvPicPr>
          <p:cNvPr id="151" name="Google Shape;151;p21"/>
          <p:cNvPicPr preferRelativeResize="0"/>
          <p:nvPr/>
        </p:nvPicPr>
        <p:blipFill rotWithShape="1">
          <a:blip r:embed="rId5">
            <a:alphaModFix/>
          </a:blip>
          <a:srcRect b="6985"/>
          <a:stretch/>
        </p:blipFill>
        <p:spPr>
          <a:xfrm>
            <a:off x="6508175" y="1017725"/>
            <a:ext cx="1956850" cy="1796591"/>
          </a:xfrm>
          <a:prstGeom prst="rect">
            <a:avLst/>
          </a:prstGeom>
          <a:noFill/>
          <a:ln>
            <a:noFill/>
          </a:ln>
        </p:spPr>
      </p:pic>
      <p:pic>
        <p:nvPicPr>
          <p:cNvPr id="152" name="Google Shape;152;p21"/>
          <p:cNvPicPr preferRelativeResize="0"/>
          <p:nvPr/>
        </p:nvPicPr>
        <p:blipFill rotWithShape="1">
          <a:blip r:embed="rId6">
            <a:alphaModFix/>
          </a:blip>
          <a:srcRect t="3933" b="2178"/>
          <a:stretch/>
        </p:blipFill>
        <p:spPr>
          <a:xfrm>
            <a:off x="311700" y="3014300"/>
            <a:ext cx="1956850" cy="1886642"/>
          </a:xfrm>
          <a:prstGeom prst="rect">
            <a:avLst/>
          </a:prstGeom>
          <a:noFill/>
          <a:ln>
            <a:noFill/>
          </a:ln>
        </p:spPr>
      </p:pic>
      <p:pic>
        <p:nvPicPr>
          <p:cNvPr id="153" name="Google Shape;153;p21"/>
          <p:cNvPicPr preferRelativeResize="0"/>
          <p:nvPr/>
        </p:nvPicPr>
        <p:blipFill rotWithShape="1">
          <a:blip r:embed="rId7">
            <a:alphaModFix/>
          </a:blip>
          <a:srcRect b="2324"/>
          <a:stretch/>
        </p:blipFill>
        <p:spPr>
          <a:xfrm>
            <a:off x="3405725" y="3050900"/>
            <a:ext cx="1965275" cy="1813453"/>
          </a:xfrm>
          <a:prstGeom prst="rect">
            <a:avLst/>
          </a:prstGeom>
          <a:noFill/>
          <a:ln>
            <a:noFill/>
          </a:ln>
        </p:spPr>
      </p:pic>
      <p:pic>
        <p:nvPicPr>
          <p:cNvPr id="154" name="Google Shape;154;p21"/>
          <p:cNvPicPr preferRelativeResize="0"/>
          <p:nvPr/>
        </p:nvPicPr>
        <p:blipFill rotWithShape="1">
          <a:blip r:embed="rId8">
            <a:alphaModFix/>
          </a:blip>
          <a:srcRect r="4580"/>
          <a:stretch/>
        </p:blipFill>
        <p:spPr>
          <a:xfrm>
            <a:off x="6508175" y="3014300"/>
            <a:ext cx="1965275" cy="1813451"/>
          </a:xfrm>
          <a:prstGeom prst="rect">
            <a:avLst/>
          </a:prstGeom>
          <a:noFill/>
          <a:ln>
            <a:noFill/>
          </a:ln>
        </p:spPr>
      </p:pic>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892</Words>
  <Application>Microsoft Macintosh PowerPoint</Application>
  <PresentationFormat>On-screen Show (16:9)</PresentationFormat>
  <Paragraphs>55</Paragraphs>
  <Slides>15</Slides>
  <Notes>15</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15</vt:i4>
      </vt:variant>
    </vt:vector>
  </HeadingPairs>
  <TitlesOfParts>
    <vt:vector size="17" baseType="lpstr">
      <vt:lpstr>Proxima Nova</vt:lpstr>
      <vt:lpstr>Spearmint</vt:lpstr>
      <vt:lpstr>Low-fi Prototyping</vt:lpstr>
      <vt:lpstr>Our Mission &amp; Value</vt:lpstr>
      <vt:lpstr>PowerPoint Presentation</vt:lpstr>
      <vt:lpstr>OUR CHOICE OF INTERFACE</vt:lpstr>
      <vt:lpstr>PowerPoint Presentation</vt:lpstr>
      <vt:lpstr>Simple Task</vt:lpstr>
      <vt:lpstr>Medium Task</vt:lpstr>
      <vt:lpstr>Complex Task</vt:lpstr>
      <vt:lpstr>Our Low-fi Prototype</vt:lpstr>
      <vt:lpstr>Experiment Method</vt:lpstr>
      <vt:lpstr>Results</vt:lpstr>
      <vt:lpstr>Results</vt:lpstr>
      <vt:lpstr>Results</vt:lpstr>
      <vt:lpstr>Results</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Low-fi Prototyping</dc:title>
  <cp:lastModifiedBy>Anjini Karthik</cp:lastModifiedBy>
  <cp:revision>1</cp:revision>
  <dcterms:modified xsi:type="dcterms:W3CDTF">2018-11-25T09:01:56Z</dcterms:modified>
</cp:coreProperties>
</file>