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Roboto"/>
      <p:regular r:id="rId33"/>
      <p:bold r:id="rId34"/>
      <p:italic r:id="rId35"/>
      <p:boldItalic r:id="rId36"/>
    </p:embeddedFont>
    <p:embeddedFont>
      <p:font typeface="Nuni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italic.fntdata"/><Relationship Id="rId12" Type="http://schemas.openxmlformats.org/officeDocument/2006/relationships/slide" Target="slides/slide6.xml"/><Relationship Id="rId34" Type="http://schemas.openxmlformats.org/officeDocument/2006/relationships/font" Target="fonts/Roboto-bold.fntdata"/><Relationship Id="rId15" Type="http://schemas.openxmlformats.org/officeDocument/2006/relationships/slide" Target="slides/slide9.xml"/><Relationship Id="rId37" Type="http://schemas.openxmlformats.org/officeDocument/2006/relationships/font" Target="fonts/Nunito-regular.fntdata"/><Relationship Id="rId14" Type="http://schemas.openxmlformats.org/officeDocument/2006/relationships/slide" Target="slides/slide8.xml"/><Relationship Id="rId36" Type="http://schemas.openxmlformats.org/officeDocument/2006/relationships/font" Target="fonts/Roboto-boldItalic.fntdata"/><Relationship Id="rId17" Type="http://schemas.openxmlformats.org/officeDocument/2006/relationships/slide" Target="slides/slide11.xml"/><Relationship Id="rId39" Type="http://schemas.openxmlformats.org/officeDocument/2006/relationships/font" Target="fonts/Nunito-italic.fntdata"/><Relationship Id="rId16" Type="http://schemas.openxmlformats.org/officeDocument/2006/relationships/slide" Target="slides/slide10.xml"/><Relationship Id="rId38" Type="http://schemas.openxmlformats.org/officeDocument/2006/relationships/font" Target="fonts/Nunito-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u="sng"/>
              <a:t>Wizard-of-Oz &amp; Hard-Coded features:</a:t>
            </a:r>
            <a:endParaRPr/>
          </a:p>
          <a:p>
            <a:pPr indent="0" lvl="0" marL="0" rtl="0" algn="l">
              <a:lnSpc>
                <a:spcPct val="115000"/>
              </a:lnSpc>
              <a:spcBef>
                <a:spcPts val="0"/>
              </a:spcBef>
              <a:spcAft>
                <a:spcPts val="0"/>
              </a:spcAft>
              <a:buSzPts val="1100"/>
              <a:buNone/>
            </a:pPr>
            <a:r>
              <a:rPr lang="en"/>
              <a:t>In our application, we hard-coded the following:</a:t>
            </a:r>
            <a:endParaRPr/>
          </a:p>
          <a:p>
            <a:pPr indent="-298450" lvl="0" marL="457200" rtl="0" algn="l">
              <a:lnSpc>
                <a:spcPct val="115000"/>
              </a:lnSpc>
              <a:spcBef>
                <a:spcPts val="0"/>
              </a:spcBef>
              <a:spcAft>
                <a:spcPts val="0"/>
              </a:spcAft>
              <a:buSzPts val="1100"/>
              <a:buChar char="-"/>
            </a:pPr>
            <a:r>
              <a:rPr lang="en"/>
              <a:t>While in reality the other tasks in the taskbar would really be taken away by family members, we instead simulated this feeling by having them “snatched” away in a certain time interval. The tasks that are “snatched” away cannot be interacted with.</a:t>
            </a:r>
            <a:endParaRPr/>
          </a:p>
          <a:p>
            <a:pPr indent="-298450" lvl="0" marL="457200" rtl="0" algn="l">
              <a:lnSpc>
                <a:spcPct val="115000"/>
              </a:lnSpc>
              <a:spcBef>
                <a:spcPts val="0"/>
              </a:spcBef>
              <a:spcAft>
                <a:spcPts val="0"/>
              </a:spcAft>
              <a:buSzPts val="1100"/>
              <a:buChar char="-"/>
            </a:pPr>
            <a:r>
              <a:rPr lang="en"/>
              <a:t>For our redemption process, we have decided that the completion of the two tasks suffices for any reward. In our final application we will most likely put a coin system in place</a:t>
            </a:r>
            <a:endParaRPr/>
          </a:p>
          <a:p>
            <a:pPr indent="-298450" lvl="0" marL="457200" rtl="0" algn="l">
              <a:lnSpc>
                <a:spcPct val="115000"/>
              </a:lnSpc>
              <a:spcBef>
                <a:spcPts val="0"/>
              </a:spcBef>
              <a:spcAft>
                <a:spcPts val="0"/>
              </a:spcAft>
              <a:buSzPts val="1100"/>
              <a:buChar char="-"/>
            </a:pPr>
            <a:r>
              <a:rPr lang="en"/>
              <a:t>The leaderboard does not actually maintain the correct scores, rather it shows hard-coded lists of points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u="sng"/>
              <a:t>Current Limitations:</a:t>
            </a:r>
            <a:endParaRPr u="sng"/>
          </a:p>
          <a:p>
            <a:pPr indent="0" lvl="0" marL="0" rtl="0" algn="l">
              <a:lnSpc>
                <a:spcPct val="115000"/>
              </a:lnSpc>
              <a:spcBef>
                <a:spcPts val="0"/>
              </a:spcBef>
              <a:spcAft>
                <a:spcPts val="0"/>
              </a:spcAft>
              <a:buSzPts val="1100"/>
              <a:buNone/>
            </a:pPr>
            <a:r>
              <a:rPr lang="en"/>
              <a:t>One of the main limitations of this medium-fi prototype is the lack of an admin account. We have pre-set many of the events that would happen when taking care of a dog, but this will most likely have to be setup by one of the parents.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We also have not created designs for some of the other parts of our applications, such as the profile and settings screens as they were not core features of our application.</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Finally, there is no profile section of the application. As the application runs based on a user profile, it will eventually need a page so that people can login.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u="sng"/>
              <a:t>Wizard-of-Oz &amp; Hard-Coded features:</a:t>
            </a:r>
            <a:endParaRPr/>
          </a:p>
          <a:p>
            <a:pPr indent="0" lvl="0" marL="0" rtl="0" algn="l">
              <a:lnSpc>
                <a:spcPct val="115000"/>
              </a:lnSpc>
              <a:spcBef>
                <a:spcPts val="0"/>
              </a:spcBef>
              <a:spcAft>
                <a:spcPts val="0"/>
              </a:spcAft>
              <a:buSzPts val="1100"/>
              <a:buNone/>
            </a:pPr>
            <a:r>
              <a:rPr lang="en"/>
              <a:t>In our application, we hard-coded the following:</a:t>
            </a:r>
            <a:endParaRPr/>
          </a:p>
          <a:p>
            <a:pPr indent="-298450" lvl="0" marL="457200" rtl="0" algn="l">
              <a:lnSpc>
                <a:spcPct val="115000"/>
              </a:lnSpc>
              <a:spcBef>
                <a:spcPts val="0"/>
              </a:spcBef>
              <a:spcAft>
                <a:spcPts val="0"/>
              </a:spcAft>
              <a:buSzPts val="1100"/>
              <a:buChar char="-"/>
            </a:pPr>
            <a:r>
              <a:rPr lang="en"/>
              <a:t>While in reality the other tasks in the taskbar would really be taken away by family members, we instead simulated this feeling by having them “snatched” away in a certain time interval. The tasks that are “snatched” away cannot be interacted with.</a:t>
            </a:r>
            <a:endParaRPr/>
          </a:p>
          <a:p>
            <a:pPr indent="-298450" lvl="0" marL="457200" rtl="0" algn="l">
              <a:lnSpc>
                <a:spcPct val="115000"/>
              </a:lnSpc>
              <a:spcBef>
                <a:spcPts val="0"/>
              </a:spcBef>
              <a:spcAft>
                <a:spcPts val="0"/>
              </a:spcAft>
              <a:buSzPts val="1100"/>
              <a:buChar char="-"/>
            </a:pPr>
            <a:r>
              <a:rPr lang="en"/>
              <a:t>For our redemption process, we have decided that the completion of the two tasks suffices for any reward. In our final application we will most likely put a coin system in place</a:t>
            </a:r>
            <a:endParaRPr/>
          </a:p>
          <a:p>
            <a:pPr indent="-298450" lvl="0" marL="457200" rtl="0" algn="l">
              <a:lnSpc>
                <a:spcPct val="115000"/>
              </a:lnSpc>
              <a:spcBef>
                <a:spcPts val="0"/>
              </a:spcBef>
              <a:spcAft>
                <a:spcPts val="0"/>
              </a:spcAft>
              <a:buSzPts val="1100"/>
              <a:buChar char="-"/>
            </a:pPr>
            <a:r>
              <a:rPr lang="en"/>
              <a:t>The leaderboard does not actually maintain the correct scores, rather it shows hard-coded lists of points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u="sng"/>
              <a:t>Current Limitations:</a:t>
            </a:r>
            <a:endParaRPr u="sng"/>
          </a:p>
          <a:p>
            <a:pPr indent="0" lvl="0" marL="0" rtl="0" algn="l">
              <a:lnSpc>
                <a:spcPct val="115000"/>
              </a:lnSpc>
              <a:spcBef>
                <a:spcPts val="0"/>
              </a:spcBef>
              <a:spcAft>
                <a:spcPts val="0"/>
              </a:spcAft>
              <a:buSzPts val="1100"/>
              <a:buNone/>
            </a:pPr>
            <a:r>
              <a:rPr lang="en"/>
              <a:t>One of the main limitations of this medium-fi prototype is the lack of an admin account. We have pre-set many of the events that would happen when taking care of a dog, but this will most likely have to be setup by one of the parents.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We also have not created designs for some of the other parts of our applications, such as the profile and settings screens as they were not core features of our application.</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Finally, there is no profile section of the application. As the application runs based on a user profile, it will eventually need a page so that people can login.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u="sng"/>
              <a:t>Wizard-of-Oz &amp; Hard-Coded features:</a:t>
            </a:r>
            <a:endParaRPr/>
          </a:p>
          <a:p>
            <a:pPr indent="0" lvl="0" marL="0" rtl="0" algn="l">
              <a:lnSpc>
                <a:spcPct val="115000"/>
              </a:lnSpc>
              <a:spcBef>
                <a:spcPts val="0"/>
              </a:spcBef>
              <a:spcAft>
                <a:spcPts val="0"/>
              </a:spcAft>
              <a:buSzPts val="1100"/>
              <a:buNone/>
            </a:pPr>
            <a:r>
              <a:rPr lang="en"/>
              <a:t>In our application, we hard-coded the following:</a:t>
            </a:r>
            <a:endParaRPr/>
          </a:p>
          <a:p>
            <a:pPr indent="-298450" lvl="0" marL="457200" rtl="0" algn="l">
              <a:lnSpc>
                <a:spcPct val="115000"/>
              </a:lnSpc>
              <a:spcBef>
                <a:spcPts val="0"/>
              </a:spcBef>
              <a:spcAft>
                <a:spcPts val="0"/>
              </a:spcAft>
              <a:buSzPts val="1100"/>
              <a:buChar char="-"/>
            </a:pPr>
            <a:r>
              <a:rPr lang="en"/>
              <a:t>While in reality the other tasks in the taskbar would really be taken away by family members, we instead simulated this feeling by having them “snatched” away in a certain time interval. The tasks that are “snatched” away cannot be interacted with.</a:t>
            </a:r>
            <a:endParaRPr/>
          </a:p>
          <a:p>
            <a:pPr indent="-298450" lvl="0" marL="457200" rtl="0" algn="l">
              <a:lnSpc>
                <a:spcPct val="115000"/>
              </a:lnSpc>
              <a:spcBef>
                <a:spcPts val="0"/>
              </a:spcBef>
              <a:spcAft>
                <a:spcPts val="0"/>
              </a:spcAft>
              <a:buSzPts val="1100"/>
              <a:buChar char="-"/>
            </a:pPr>
            <a:r>
              <a:rPr lang="en"/>
              <a:t>For our redemption process, we have decided that the completion of the two tasks suffices for any reward. In our final application we will most likely put a coin system in place</a:t>
            </a:r>
            <a:endParaRPr/>
          </a:p>
          <a:p>
            <a:pPr indent="-298450" lvl="0" marL="457200" rtl="0" algn="l">
              <a:lnSpc>
                <a:spcPct val="115000"/>
              </a:lnSpc>
              <a:spcBef>
                <a:spcPts val="0"/>
              </a:spcBef>
              <a:spcAft>
                <a:spcPts val="0"/>
              </a:spcAft>
              <a:buSzPts val="1100"/>
              <a:buChar char="-"/>
            </a:pPr>
            <a:r>
              <a:rPr lang="en"/>
              <a:t>The leaderboard does not actually maintain the correct scores, rather it shows hard-coded lists of points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u="sng"/>
              <a:t>Current Limitations:</a:t>
            </a:r>
            <a:endParaRPr u="sng"/>
          </a:p>
          <a:p>
            <a:pPr indent="0" lvl="0" marL="0" rtl="0" algn="l">
              <a:lnSpc>
                <a:spcPct val="115000"/>
              </a:lnSpc>
              <a:spcBef>
                <a:spcPts val="0"/>
              </a:spcBef>
              <a:spcAft>
                <a:spcPts val="0"/>
              </a:spcAft>
              <a:buSzPts val="1100"/>
              <a:buNone/>
            </a:pPr>
            <a:r>
              <a:rPr lang="en"/>
              <a:t>One of the main limitations of this medium-fi prototype is the lack of an admin account. We have pre-set many of the events that would happen when taking care of a dog, but this will most likely have to be setup by one of the parents.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We also have not created designs for some of the other parts of our applications, such as the profile and settings screens as they were not core features of our application.</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Finally, there is no profile section of the application. As the application runs based on a user profile, it will eventually need a page so that people can login.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u="sng"/>
              <a:t>Wizard-of-Oz &amp; Hard-Coded features:</a:t>
            </a:r>
            <a:endParaRPr/>
          </a:p>
          <a:p>
            <a:pPr indent="0" lvl="0" marL="0" rtl="0" algn="l">
              <a:lnSpc>
                <a:spcPct val="115000"/>
              </a:lnSpc>
              <a:spcBef>
                <a:spcPts val="0"/>
              </a:spcBef>
              <a:spcAft>
                <a:spcPts val="0"/>
              </a:spcAft>
              <a:buSzPts val="1100"/>
              <a:buNone/>
            </a:pPr>
            <a:r>
              <a:rPr lang="en"/>
              <a:t>In our application, we hard-coded the following:</a:t>
            </a:r>
            <a:endParaRPr/>
          </a:p>
          <a:p>
            <a:pPr indent="-298450" lvl="0" marL="457200" rtl="0" algn="l">
              <a:lnSpc>
                <a:spcPct val="115000"/>
              </a:lnSpc>
              <a:spcBef>
                <a:spcPts val="0"/>
              </a:spcBef>
              <a:spcAft>
                <a:spcPts val="0"/>
              </a:spcAft>
              <a:buSzPts val="1100"/>
              <a:buChar char="-"/>
            </a:pPr>
            <a:r>
              <a:rPr lang="en"/>
              <a:t>While in reality the other tasks in the taskbar would really be taken away by family members, we instead simulated this feeling by having them “snatched” away in a certain time interval. The tasks that are “snatched” away cannot be interacted with.</a:t>
            </a:r>
            <a:endParaRPr/>
          </a:p>
          <a:p>
            <a:pPr indent="-298450" lvl="0" marL="457200" rtl="0" algn="l">
              <a:lnSpc>
                <a:spcPct val="115000"/>
              </a:lnSpc>
              <a:spcBef>
                <a:spcPts val="0"/>
              </a:spcBef>
              <a:spcAft>
                <a:spcPts val="0"/>
              </a:spcAft>
              <a:buSzPts val="1100"/>
              <a:buChar char="-"/>
            </a:pPr>
            <a:r>
              <a:rPr lang="en"/>
              <a:t>For our redemption process, we have decided that the completion of the two tasks suffices for any reward. In our final application we will most likely put a coin system in place</a:t>
            </a:r>
            <a:endParaRPr/>
          </a:p>
          <a:p>
            <a:pPr indent="-298450" lvl="0" marL="457200" rtl="0" algn="l">
              <a:lnSpc>
                <a:spcPct val="115000"/>
              </a:lnSpc>
              <a:spcBef>
                <a:spcPts val="0"/>
              </a:spcBef>
              <a:spcAft>
                <a:spcPts val="0"/>
              </a:spcAft>
              <a:buSzPts val="1100"/>
              <a:buChar char="-"/>
            </a:pPr>
            <a:r>
              <a:rPr lang="en"/>
              <a:t>The leaderboard does not actually maintain the correct scores, rather it shows hard-coded lists of points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u="sng"/>
              <a:t>Current Limitations:</a:t>
            </a:r>
            <a:endParaRPr u="sng"/>
          </a:p>
          <a:p>
            <a:pPr indent="0" lvl="0" marL="0" rtl="0" algn="l">
              <a:lnSpc>
                <a:spcPct val="115000"/>
              </a:lnSpc>
              <a:spcBef>
                <a:spcPts val="0"/>
              </a:spcBef>
              <a:spcAft>
                <a:spcPts val="0"/>
              </a:spcAft>
              <a:buSzPts val="1100"/>
              <a:buNone/>
            </a:pPr>
            <a:r>
              <a:rPr lang="en"/>
              <a:t>One of the main limitations of this medium-fi prototype is the lack of an admin account. We have pre-set many of the events that would happen when taking care of a dog, but this will most likely have to be setup by one of the parents.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We also have not created designs for some of the other parts of our applications, such as the profile and settings screens as they were not core features of our application.</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Finally, there is no profile section of the application. As the application runs based on a user profile, it will eventually need a page so that people can login.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u="sng"/>
              <a:t>Wizard-of-Oz &amp; Hard-Coded features:</a:t>
            </a:r>
            <a:endParaRPr/>
          </a:p>
          <a:p>
            <a:pPr indent="0" lvl="0" marL="0" rtl="0" algn="l">
              <a:lnSpc>
                <a:spcPct val="115000"/>
              </a:lnSpc>
              <a:spcBef>
                <a:spcPts val="0"/>
              </a:spcBef>
              <a:spcAft>
                <a:spcPts val="0"/>
              </a:spcAft>
              <a:buSzPts val="1100"/>
              <a:buNone/>
            </a:pPr>
            <a:r>
              <a:rPr lang="en"/>
              <a:t>In our application, we hard-coded the following:</a:t>
            </a:r>
            <a:endParaRPr/>
          </a:p>
          <a:p>
            <a:pPr indent="-298450" lvl="0" marL="457200" rtl="0" algn="l">
              <a:lnSpc>
                <a:spcPct val="115000"/>
              </a:lnSpc>
              <a:spcBef>
                <a:spcPts val="0"/>
              </a:spcBef>
              <a:spcAft>
                <a:spcPts val="0"/>
              </a:spcAft>
              <a:buSzPts val="1100"/>
              <a:buChar char="-"/>
            </a:pPr>
            <a:r>
              <a:rPr lang="en"/>
              <a:t>While in reality the other tasks in the taskbar would really be taken away by family members, we instead simulated this feeling by having them “snatched” away in a certain time interval. The tasks that are “snatched” away cannot be interacted with.</a:t>
            </a:r>
            <a:endParaRPr/>
          </a:p>
          <a:p>
            <a:pPr indent="-298450" lvl="0" marL="457200" rtl="0" algn="l">
              <a:lnSpc>
                <a:spcPct val="115000"/>
              </a:lnSpc>
              <a:spcBef>
                <a:spcPts val="0"/>
              </a:spcBef>
              <a:spcAft>
                <a:spcPts val="0"/>
              </a:spcAft>
              <a:buSzPts val="1100"/>
              <a:buChar char="-"/>
            </a:pPr>
            <a:r>
              <a:rPr lang="en"/>
              <a:t>For our redemption process, we have decided that the completion of the two tasks suffices for any reward. In our final application we will most likely put a coin system in place</a:t>
            </a:r>
            <a:endParaRPr/>
          </a:p>
          <a:p>
            <a:pPr indent="-298450" lvl="0" marL="457200" rtl="0" algn="l">
              <a:lnSpc>
                <a:spcPct val="115000"/>
              </a:lnSpc>
              <a:spcBef>
                <a:spcPts val="0"/>
              </a:spcBef>
              <a:spcAft>
                <a:spcPts val="0"/>
              </a:spcAft>
              <a:buSzPts val="1100"/>
              <a:buChar char="-"/>
            </a:pPr>
            <a:r>
              <a:rPr lang="en"/>
              <a:t>The leaderboard does not actually maintain the correct scores, rather it shows hard-coded lists of points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u="sng"/>
              <a:t>Current Limitations:</a:t>
            </a:r>
            <a:endParaRPr u="sng"/>
          </a:p>
          <a:p>
            <a:pPr indent="0" lvl="0" marL="0" rtl="0" algn="l">
              <a:lnSpc>
                <a:spcPct val="115000"/>
              </a:lnSpc>
              <a:spcBef>
                <a:spcPts val="0"/>
              </a:spcBef>
              <a:spcAft>
                <a:spcPts val="0"/>
              </a:spcAft>
              <a:buSzPts val="1100"/>
              <a:buNone/>
            </a:pPr>
            <a:r>
              <a:rPr lang="en"/>
              <a:t>One of the main limitations of this medium-fi prototype is the lack of an admin account. We have pre-set many of the events that would happen when taking care of a dog, but this will most likely have to be setup by one of the parents.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We also have not created designs for some of the other parts of our applications, such as the profile and settings screens as they were not core features of our application.</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Finally, there is no profile section of the application. As the application runs based on a user profile, it will eventually need a page so that people can login.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Our app is essentially a gamified task-distribution manager for dog-care. Parents onboard as admins and get to set tasks (and details about the tasks such as point values, notes, and time frames) and rewards and then the whole family can compete to snatch tasks and complete them. Each task has a point value that the user can earn upon completion. At the end of each week, the user with the most points get to choose a reward option. By organizing all chores into a fun UI, creating a competitive atmosphere, and adding reward incentives, Fetch turns dog-care chores into something the whole family will want to get involved in!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Note: we updated “snatch tasks” to complex due to the many interactions it takes to do it. We need to consider that users will be simultaneously trying to snatch tasks and that we are creating a limited time frame in which they can snatch tasks. On the other hand, we also updated “redeem reward” to simple since now that it has been established that parents will be creating the reward options, we only need to ensure that only the winner can redeem the reward each week.</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784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4" name="Shape 54"/>
        <p:cNvGrpSpPr/>
        <p:nvPr/>
      </p:nvGrpSpPr>
      <p:grpSpPr>
        <a:xfrm>
          <a:off x="0" y="0"/>
          <a:ext cx="0" cy="0"/>
          <a:chOff x="0" y="0"/>
          <a:chExt cx="0" cy="0"/>
        </a:xfrm>
      </p:grpSpPr>
      <p:sp>
        <p:nvSpPr>
          <p:cNvPr id="55" name="Google Shape;55;p11"/>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1"/>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1"/>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58" name="Google Shape;58;p1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59" name="Shape 59"/>
        <p:cNvGrpSpPr/>
        <p:nvPr/>
      </p:nvGrpSpPr>
      <p:grpSpPr>
        <a:xfrm>
          <a:off x="0" y="0"/>
          <a:ext cx="0" cy="0"/>
          <a:chOff x="0" y="0"/>
          <a:chExt cx="0" cy="0"/>
        </a:xfrm>
      </p:grpSpPr>
      <p:sp>
        <p:nvSpPr>
          <p:cNvPr id="60" name="Google Shape;60;p12"/>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61" name="Google Shape;61;p12"/>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2" name="Google Shape;62;p1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7" name="Shape 67"/>
        <p:cNvGrpSpPr/>
        <p:nvPr/>
      </p:nvGrpSpPr>
      <p:grpSpPr>
        <a:xfrm>
          <a:off x="0" y="0"/>
          <a:ext cx="0" cy="0"/>
          <a:chOff x="0" y="0"/>
          <a:chExt cx="0" cy="0"/>
        </a:xfrm>
      </p:grpSpPr>
      <p:sp>
        <p:nvSpPr>
          <p:cNvPr id="68" name="Google Shape;68;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9" name="Google Shape;69;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0" name="Google Shape;70;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1" name="Shape 71"/>
        <p:cNvGrpSpPr/>
        <p:nvPr/>
      </p:nvGrpSpPr>
      <p:grpSpPr>
        <a:xfrm>
          <a:off x="0" y="0"/>
          <a:ext cx="0" cy="0"/>
          <a:chOff x="0" y="0"/>
          <a:chExt cx="0" cy="0"/>
        </a:xfrm>
      </p:grpSpPr>
      <p:sp>
        <p:nvSpPr>
          <p:cNvPr id="72" name="Google Shape;72;p1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3" name="Google Shape;7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6" name="Google Shape;76;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7" name="Google Shape;77;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 name="Google Shape;80;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1" name="Google Shape;81;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2" name="Google Shape;82;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3" name="Shape 83"/>
        <p:cNvGrpSpPr/>
        <p:nvPr/>
      </p:nvGrpSpPr>
      <p:grpSpPr>
        <a:xfrm>
          <a:off x="0" y="0"/>
          <a:ext cx="0" cy="0"/>
          <a:chOff x="0" y="0"/>
          <a:chExt cx="0" cy="0"/>
        </a:xfrm>
      </p:grpSpPr>
      <p:sp>
        <p:nvSpPr>
          <p:cNvPr id="84" name="Google Shape;84;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5" name="Google Shape;85;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6" name="Shape 86"/>
        <p:cNvGrpSpPr/>
        <p:nvPr/>
      </p:nvGrpSpPr>
      <p:grpSpPr>
        <a:xfrm>
          <a:off x="0" y="0"/>
          <a:ext cx="0" cy="0"/>
          <a:chOff x="0" y="0"/>
          <a:chExt cx="0" cy="0"/>
        </a:xfrm>
      </p:grpSpPr>
      <p:sp>
        <p:nvSpPr>
          <p:cNvPr id="87" name="Google Shape;87;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8" name="Google Shape;88;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9" name="Google Shape;89;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90" name="Shape 90"/>
        <p:cNvGrpSpPr/>
        <p:nvPr/>
      </p:nvGrpSpPr>
      <p:grpSpPr>
        <a:xfrm>
          <a:off x="0" y="0"/>
          <a:ext cx="0" cy="0"/>
          <a:chOff x="0" y="0"/>
          <a:chExt cx="0" cy="0"/>
        </a:xfrm>
      </p:grpSpPr>
      <p:sp>
        <p:nvSpPr>
          <p:cNvPr id="91" name="Google Shape;91;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92" name="Google Shape;9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3" name="Shape 93"/>
        <p:cNvGrpSpPr/>
        <p:nvPr/>
      </p:nvGrpSpPr>
      <p:grpSpPr>
        <a:xfrm>
          <a:off x="0" y="0"/>
          <a:ext cx="0" cy="0"/>
          <a:chOff x="0" y="0"/>
          <a:chExt cx="0" cy="0"/>
        </a:xfrm>
      </p:grpSpPr>
      <p:sp>
        <p:nvSpPr>
          <p:cNvPr id="94" name="Google Shape;94;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6" name="Google Shape;96;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7" name="Google Shape;97;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8" name="Google Shape;9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15" name="Shape 15"/>
        <p:cNvGrpSpPr/>
        <p:nvPr/>
      </p:nvGrpSpPr>
      <p:grpSpPr>
        <a:xfrm>
          <a:off x="0" y="0"/>
          <a:ext cx="0" cy="0"/>
          <a:chOff x="0" y="0"/>
          <a:chExt cx="0" cy="0"/>
        </a:xfrm>
      </p:grpSpPr>
      <p:sp>
        <p:nvSpPr>
          <p:cNvPr id="16" name="Google Shape;16;p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9" name="Shape 99"/>
        <p:cNvGrpSpPr/>
        <p:nvPr/>
      </p:nvGrpSpPr>
      <p:grpSpPr>
        <a:xfrm>
          <a:off x="0" y="0"/>
          <a:ext cx="0" cy="0"/>
          <a:chOff x="0" y="0"/>
          <a:chExt cx="0" cy="0"/>
        </a:xfrm>
      </p:grpSpPr>
      <p:sp>
        <p:nvSpPr>
          <p:cNvPr id="100" name="Google Shape;100;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algn="l">
              <a:lnSpc>
                <a:spcPct val="100000"/>
              </a:lnSpc>
              <a:spcBef>
                <a:spcPts val="0"/>
              </a:spcBef>
              <a:spcAft>
                <a:spcPts val="0"/>
              </a:spcAft>
              <a:buSzPts val="1800"/>
              <a:buNone/>
              <a:defRPr/>
            </a:lvl1pPr>
          </a:lstStyle>
          <a:p/>
        </p:txBody>
      </p:sp>
      <p:sp>
        <p:nvSpPr>
          <p:cNvPr id="101" name="Google Shape;101;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2" name="Shape 102"/>
        <p:cNvGrpSpPr/>
        <p:nvPr/>
      </p:nvGrpSpPr>
      <p:grpSpPr>
        <a:xfrm>
          <a:off x="0" y="0"/>
          <a:ext cx="0" cy="0"/>
          <a:chOff x="0" y="0"/>
          <a:chExt cx="0" cy="0"/>
        </a:xfrm>
      </p:grpSpPr>
      <p:sp>
        <p:nvSpPr>
          <p:cNvPr id="103" name="Google Shape;103;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4" name="Google Shape;104;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05" name="Google Shape;105;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6" name="Shape 106"/>
        <p:cNvGrpSpPr/>
        <p:nvPr/>
      </p:nvGrpSpPr>
      <p:grpSpPr>
        <a:xfrm>
          <a:off x="0" y="0"/>
          <a:ext cx="0" cy="0"/>
          <a:chOff x="0" y="0"/>
          <a:chExt cx="0" cy="0"/>
        </a:xfrm>
      </p:grpSpPr>
      <p:sp>
        <p:nvSpPr>
          <p:cNvPr id="107" name="Google Shape;107;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9" name="Google Shape;19;p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0" name="Shape 20"/>
        <p:cNvGrpSpPr/>
        <p:nvPr/>
      </p:nvGrpSpPr>
      <p:grpSpPr>
        <a:xfrm>
          <a:off x="0" y="0"/>
          <a:ext cx="0" cy="0"/>
          <a:chOff x="0" y="0"/>
          <a:chExt cx="0" cy="0"/>
        </a:xfrm>
      </p:grpSpPr>
      <p:sp>
        <p:nvSpPr>
          <p:cNvPr id="21" name="Google Shape;21;p5"/>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5"/>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24" name="Google Shape;24;p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6"/>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9" name="Google Shape;29;p6"/>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0" name="Google Shape;30;p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 name="Shape 31"/>
        <p:cNvGrpSpPr/>
        <p:nvPr/>
      </p:nvGrpSpPr>
      <p:grpSpPr>
        <a:xfrm>
          <a:off x="0" y="0"/>
          <a:ext cx="0" cy="0"/>
          <a:chOff x="0" y="0"/>
          <a:chExt cx="0" cy="0"/>
        </a:xfrm>
      </p:grpSpPr>
      <p:sp>
        <p:nvSpPr>
          <p:cNvPr id="32" name="Google Shape;32;p7"/>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5" name="Google Shape;35;p7"/>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7"/>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7" name="Google Shape;37;p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8"/>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8"/>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2" name="Google Shape;42;p8"/>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lstStyle>
            <a:lvl1pPr indent="-304800" lvl="0" marL="457200" algn="l">
              <a:lnSpc>
                <a:spcPct val="115000"/>
              </a:lnSpc>
              <a:spcBef>
                <a:spcPts val="0"/>
              </a:spcBef>
              <a:spcAft>
                <a:spcPts val="0"/>
              </a:spcAft>
              <a:buClr>
                <a:schemeClr val="lt1"/>
              </a:buClr>
              <a:buSzPts val="1200"/>
              <a:buChar char="●"/>
              <a:defRPr sz="12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43" name="Google Shape;43;p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4" name="Shape 44"/>
        <p:cNvGrpSpPr/>
        <p:nvPr/>
      </p:nvGrpSpPr>
      <p:grpSpPr>
        <a:xfrm>
          <a:off x="0" y="0"/>
          <a:ext cx="0" cy="0"/>
          <a:chOff x="0" y="0"/>
          <a:chExt cx="0" cy="0"/>
        </a:xfrm>
      </p:grpSpPr>
      <p:sp>
        <p:nvSpPr>
          <p:cNvPr id="45" name="Google Shape;45;p9"/>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46" name="Google Shape;46;p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10"/>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1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p:txBody>
      </p:sp>
      <p:sp>
        <p:nvSpPr>
          <p:cNvPr id="51" name="Google Shape;51;p10"/>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 name="Google Shape;52;p1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53" name="Google Shape;53;p1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63" name="Shape 63"/>
        <p:cNvGrpSpPr/>
        <p:nvPr/>
      </p:nvGrpSpPr>
      <p:grpSpPr>
        <a:xfrm>
          <a:off x="0" y="0"/>
          <a:ext cx="0" cy="0"/>
          <a:chOff x="0" y="0"/>
          <a:chExt cx="0" cy="0"/>
        </a:xfrm>
      </p:grpSpPr>
      <p:sp>
        <p:nvSpPr>
          <p:cNvPr id="64" name="Google Shape;64;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5" name="Google Shape;65;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6" name="Google Shape;66;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3.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9.png"/><Relationship Id="rId6"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25"/>
          <p:cNvPicPr preferRelativeResize="0"/>
          <p:nvPr/>
        </p:nvPicPr>
        <p:blipFill rotWithShape="1">
          <a:blip r:embed="rId3">
            <a:alphaModFix/>
          </a:blip>
          <a:srcRect b="0" l="0" r="0" t="0"/>
          <a:stretch/>
        </p:blipFill>
        <p:spPr>
          <a:xfrm>
            <a:off x="-119175" y="0"/>
            <a:ext cx="9263174" cy="51982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pic>
        <p:nvPicPr>
          <p:cNvPr id="179" name="Google Shape;179;p34"/>
          <p:cNvPicPr preferRelativeResize="0"/>
          <p:nvPr/>
        </p:nvPicPr>
        <p:blipFill rotWithShape="1">
          <a:blip r:embed="rId3">
            <a:alphaModFix/>
          </a:blip>
          <a:srcRect b="4848" l="10162" r="22894" t="12946"/>
          <a:stretch/>
        </p:blipFill>
        <p:spPr>
          <a:xfrm>
            <a:off x="340325" y="840952"/>
            <a:ext cx="2382351" cy="3900349"/>
          </a:xfrm>
          <a:prstGeom prst="rect">
            <a:avLst/>
          </a:prstGeom>
          <a:noFill/>
          <a:ln>
            <a:noFill/>
          </a:ln>
        </p:spPr>
      </p:pic>
      <p:sp>
        <p:nvSpPr>
          <p:cNvPr id="180" name="Google Shape;180;p34"/>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2)	Confusion with task completion (Low-Fi)</a:t>
            </a:r>
            <a:endParaRPr/>
          </a:p>
        </p:txBody>
      </p:sp>
      <p:sp>
        <p:nvSpPr>
          <p:cNvPr id="181" name="Google Shape;181;p34"/>
          <p:cNvSpPr txBox="1"/>
          <p:nvPr/>
        </p:nvSpPr>
        <p:spPr>
          <a:xfrm>
            <a:off x="4988825" y="1090600"/>
            <a:ext cx="3890400" cy="3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Senario:</a:t>
            </a:r>
            <a:endParaRPr b="1"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Your phone buzzes to notify you that you have a task to complete soon</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Detailed task screen pops up once you open it</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However:</a:t>
            </a:r>
            <a:endParaRPr b="1"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Do you click complete before/during/after you’ve completed it in real life?</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What happens next?</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How constrained is the time limit?</a:t>
            </a:r>
            <a:endParaRPr b="0" i="0" sz="1600" u="none" cap="none" strike="noStrike">
              <a:solidFill>
                <a:srgbClr val="000000"/>
              </a:solidFill>
              <a:latin typeface="Nunito"/>
              <a:ea typeface="Nunito"/>
              <a:cs typeface="Nunito"/>
              <a:sym typeface="Nunito"/>
            </a:endParaRPr>
          </a:p>
        </p:txBody>
      </p:sp>
      <p:sp>
        <p:nvSpPr>
          <p:cNvPr id="182" name="Google Shape;182;p34"/>
          <p:cNvSpPr/>
          <p:nvPr/>
        </p:nvSpPr>
        <p:spPr>
          <a:xfrm>
            <a:off x="719350" y="3704875"/>
            <a:ext cx="1492800" cy="386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34"/>
          <p:cNvSpPr/>
          <p:nvPr/>
        </p:nvSpPr>
        <p:spPr>
          <a:xfrm>
            <a:off x="2884975" y="4091575"/>
            <a:ext cx="1840800" cy="464100"/>
          </a:xfrm>
          <a:prstGeom prst="wedgeRectCallout">
            <a:avLst>
              <a:gd fmla="val -52100" name="adj1"/>
              <a:gd fmla="val -81663"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We didn’t really have a screen for after this...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grpSp>
        <p:nvGrpSpPr>
          <p:cNvPr id="188" name="Google Shape;188;p35"/>
          <p:cNvGrpSpPr/>
          <p:nvPr/>
        </p:nvGrpSpPr>
        <p:grpSpPr>
          <a:xfrm>
            <a:off x="871727" y="619053"/>
            <a:ext cx="3203376" cy="4286747"/>
            <a:chOff x="98252" y="740853"/>
            <a:chExt cx="3203376" cy="4286747"/>
          </a:xfrm>
        </p:grpSpPr>
        <p:pic>
          <p:nvPicPr>
            <p:cNvPr id="189" name="Google Shape;189;p35"/>
            <p:cNvPicPr preferRelativeResize="0"/>
            <p:nvPr/>
          </p:nvPicPr>
          <p:blipFill rotWithShape="1">
            <a:blip r:embed="rId3">
              <a:alphaModFix/>
            </a:blip>
            <a:srcRect b="0" l="0" r="0" t="0"/>
            <a:stretch/>
          </p:blipFill>
          <p:spPr>
            <a:xfrm>
              <a:off x="98252" y="740853"/>
              <a:ext cx="3203376" cy="4271150"/>
            </a:xfrm>
            <a:prstGeom prst="rect">
              <a:avLst/>
            </a:prstGeom>
            <a:noFill/>
            <a:ln>
              <a:noFill/>
            </a:ln>
          </p:spPr>
        </p:pic>
        <p:sp>
          <p:nvSpPr>
            <p:cNvPr id="190" name="Google Shape;190;p35"/>
            <p:cNvSpPr/>
            <p:nvPr/>
          </p:nvSpPr>
          <p:spPr>
            <a:xfrm>
              <a:off x="1834250" y="893300"/>
              <a:ext cx="1283100" cy="2146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35"/>
            <p:cNvSpPr/>
            <p:nvPr/>
          </p:nvSpPr>
          <p:spPr>
            <a:xfrm>
              <a:off x="252925" y="3039800"/>
              <a:ext cx="1113900" cy="1987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35"/>
            <p:cNvSpPr/>
            <p:nvPr/>
          </p:nvSpPr>
          <p:spPr>
            <a:xfrm>
              <a:off x="252925" y="2110400"/>
              <a:ext cx="991800" cy="301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3" name="Google Shape;193;p3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2)	Confusion with task completion (Med-Fi)</a:t>
            </a:r>
            <a:endParaRPr/>
          </a:p>
        </p:txBody>
      </p:sp>
      <p:sp>
        <p:nvSpPr>
          <p:cNvPr id="194" name="Google Shape;194;p35"/>
          <p:cNvSpPr txBox="1"/>
          <p:nvPr/>
        </p:nvSpPr>
        <p:spPr>
          <a:xfrm>
            <a:off x="5034450" y="1036450"/>
            <a:ext cx="3890400" cy="3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Solution</a:t>
            </a:r>
            <a:r>
              <a:rPr b="0" i="0" lang="en" sz="1600" u="none" cap="none" strike="noStrike">
                <a:solidFill>
                  <a:srgbClr val="000000"/>
                </a:solidFill>
                <a:latin typeface="Nunito"/>
                <a:ea typeface="Nunito"/>
                <a:cs typeface="Nunito"/>
                <a:sym typeface="Nunito"/>
              </a:rPr>
              <a:t>:</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Flexible time range for completion</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Clear confirmation of completion</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Intuitive transition to “Leaderboard”</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Rationale</a:t>
            </a:r>
            <a:r>
              <a:rPr b="0" i="0" lang="en" sz="1600" u="none" cap="none" strike="noStrike">
                <a:solidFill>
                  <a:srgbClr val="000000"/>
                </a:solidFill>
                <a:latin typeface="Nunito"/>
                <a:ea typeface="Nunito"/>
                <a:cs typeface="Nunito"/>
                <a:sym typeface="Nunito"/>
              </a:rPr>
              <a:t>:</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Time range to complete task means they can complete it on their own time without pressure of a countdown (or constant app notifications)</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Users will now know when the “complete task” process is finished</a:t>
            </a:r>
            <a:endParaRPr b="0" i="0" sz="1600" u="none" cap="none" strike="noStrike">
              <a:solidFill>
                <a:srgbClr val="000000"/>
              </a:solidFill>
              <a:latin typeface="Nunito"/>
              <a:ea typeface="Nunito"/>
              <a:cs typeface="Nunito"/>
              <a:sym typeface="Nunito"/>
            </a:endParaRPr>
          </a:p>
        </p:txBody>
      </p:sp>
      <p:sp>
        <p:nvSpPr>
          <p:cNvPr id="195" name="Google Shape;195;p35"/>
          <p:cNvSpPr/>
          <p:nvPr/>
        </p:nvSpPr>
        <p:spPr>
          <a:xfrm>
            <a:off x="3983300" y="1415425"/>
            <a:ext cx="1051200" cy="804300"/>
          </a:xfrm>
          <a:prstGeom prst="wedgeRectCallout">
            <a:avLst>
              <a:gd fmla="val -52100" name="adj1"/>
              <a:gd fmla="val -81663"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Confirmation screen for completion</a:t>
            </a:r>
            <a:endParaRPr b="0" i="0" sz="1200" u="none" cap="none" strike="noStrike">
              <a:solidFill>
                <a:srgbClr val="000000"/>
              </a:solidFill>
              <a:latin typeface="Arial"/>
              <a:ea typeface="Arial"/>
              <a:cs typeface="Arial"/>
              <a:sym typeface="Arial"/>
            </a:endParaRPr>
          </a:p>
        </p:txBody>
      </p:sp>
      <p:sp>
        <p:nvSpPr>
          <p:cNvPr id="196" name="Google Shape;196;p35"/>
          <p:cNvSpPr/>
          <p:nvPr/>
        </p:nvSpPr>
        <p:spPr>
          <a:xfrm>
            <a:off x="4160175" y="4501875"/>
            <a:ext cx="1793700" cy="541200"/>
          </a:xfrm>
          <a:prstGeom prst="wedgeRectCallout">
            <a:avLst>
              <a:gd fmla="val -159097" name="adj1"/>
              <a:gd fmla="val 8532"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Clear indication that a task was completed</a:t>
            </a:r>
            <a:endParaRPr b="0" i="0" sz="1200" u="none" cap="none" strike="noStrike">
              <a:solidFill>
                <a:srgbClr val="000000"/>
              </a:solidFill>
              <a:latin typeface="Arial"/>
              <a:ea typeface="Arial"/>
              <a:cs typeface="Arial"/>
              <a:sym typeface="Arial"/>
            </a:endParaRPr>
          </a:p>
        </p:txBody>
      </p:sp>
      <p:sp>
        <p:nvSpPr>
          <p:cNvPr id="197" name="Google Shape;197;p35"/>
          <p:cNvSpPr/>
          <p:nvPr/>
        </p:nvSpPr>
        <p:spPr>
          <a:xfrm>
            <a:off x="36375" y="1036450"/>
            <a:ext cx="835500" cy="966900"/>
          </a:xfrm>
          <a:prstGeom prst="wedgeRectCallout">
            <a:avLst>
              <a:gd fmla="val 62289" name="adj1"/>
              <a:gd fmla="val 35459"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Flexible time range for completion</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6"/>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3)	Confusing interactions with Rewards page (Low-Fi)</a:t>
            </a:r>
            <a:endParaRPr/>
          </a:p>
        </p:txBody>
      </p:sp>
      <p:sp>
        <p:nvSpPr>
          <p:cNvPr id="203" name="Google Shape;203;p36"/>
          <p:cNvSpPr txBox="1"/>
          <p:nvPr/>
        </p:nvSpPr>
        <p:spPr>
          <a:xfrm>
            <a:off x="4988825" y="1090600"/>
            <a:ext cx="3890400" cy="3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Senario</a:t>
            </a:r>
            <a:r>
              <a:rPr b="0" i="0" lang="en" sz="1600" u="none" cap="none" strike="noStrike">
                <a:solidFill>
                  <a:srgbClr val="000000"/>
                </a:solidFill>
                <a:latin typeface="Nunito"/>
                <a:ea typeface="Nunito"/>
                <a:cs typeface="Nunito"/>
                <a:sym typeface="Nunito"/>
              </a:rPr>
              <a:t>:</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Users visit the rewards page:</a:t>
            </a:r>
            <a:endParaRPr b="0" i="0" sz="1600" u="none" cap="none" strike="noStrike">
              <a:solidFill>
                <a:srgbClr val="000000"/>
              </a:solidFill>
              <a:latin typeface="Nunito"/>
              <a:ea typeface="Nunito"/>
              <a:cs typeface="Nunito"/>
              <a:sym typeface="Nunito"/>
            </a:endParaRPr>
          </a:p>
          <a:p>
            <a:pPr indent="-330200" lvl="1" marL="914400" marR="0" rtl="0" algn="l">
              <a:lnSpc>
                <a:spcPct val="100000"/>
              </a:lnSpc>
              <a:spcBef>
                <a:spcPts val="0"/>
              </a:spcBef>
              <a:spcAft>
                <a:spcPts val="0"/>
              </a:spcAft>
              <a:buClr>
                <a:srgbClr val="000000"/>
              </a:buClr>
              <a:buSzPts val="1600"/>
              <a:buFont typeface="Nunito"/>
              <a:buAutoNum type="alphaLcPeriod"/>
            </a:pPr>
            <a:r>
              <a:rPr b="0" i="0" lang="en" sz="1600" u="none" cap="none" strike="noStrike">
                <a:solidFill>
                  <a:srgbClr val="000000"/>
                </a:solidFill>
                <a:latin typeface="Nunito"/>
                <a:ea typeface="Nunito"/>
                <a:cs typeface="Nunito"/>
                <a:sym typeface="Nunito"/>
              </a:rPr>
              <a:t>During the week before anyone has won</a:t>
            </a:r>
            <a:endParaRPr b="0" i="0" sz="1600" u="none" cap="none" strike="noStrike">
              <a:solidFill>
                <a:srgbClr val="000000"/>
              </a:solidFill>
              <a:latin typeface="Nunito"/>
              <a:ea typeface="Nunito"/>
              <a:cs typeface="Nunito"/>
              <a:sym typeface="Nunito"/>
            </a:endParaRPr>
          </a:p>
          <a:p>
            <a:pPr indent="-330200" lvl="1" marL="914400" marR="0" rtl="0" algn="l">
              <a:lnSpc>
                <a:spcPct val="100000"/>
              </a:lnSpc>
              <a:spcBef>
                <a:spcPts val="0"/>
              </a:spcBef>
              <a:spcAft>
                <a:spcPts val="0"/>
              </a:spcAft>
              <a:buClr>
                <a:srgbClr val="000000"/>
              </a:buClr>
              <a:buSzPts val="1600"/>
              <a:buFont typeface="Nunito"/>
              <a:buAutoNum type="alphaLcPeriod"/>
            </a:pPr>
            <a:r>
              <a:rPr b="0" i="0" lang="en" sz="1600" u="none" cap="none" strike="noStrike">
                <a:solidFill>
                  <a:srgbClr val="000000"/>
                </a:solidFill>
                <a:latin typeface="Nunito"/>
                <a:ea typeface="Nunito"/>
                <a:cs typeface="Nunito"/>
                <a:sym typeface="Nunito"/>
              </a:rPr>
              <a:t>After the week whether or not they’ve won</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However</a:t>
            </a:r>
            <a:r>
              <a:rPr b="0" i="0" lang="en" sz="1600" u="none" cap="none" strike="noStrike">
                <a:solidFill>
                  <a:srgbClr val="000000"/>
                </a:solidFill>
                <a:latin typeface="Nunito"/>
                <a:ea typeface="Nunito"/>
                <a:cs typeface="Nunito"/>
                <a:sym typeface="Nunito"/>
              </a:rPr>
              <a:t>:</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They can’t choose a reward until the week’s competition ends</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Only the winner can choose a reward</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They can only choose 1 option</a:t>
            </a:r>
            <a:endParaRPr b="0" i="0" sz="1600" u="none" cap="none" strike="noStrike">
              <a:solidFill>
                <a:srgbClr val="000000"/>
              </a:solidFill>
              <a:latin typeface="Nunito"/>
              <a:ea typeface="Nunito"/>
              <a:cs typeface="Nunito"/>
              <a:sym typeface="Nunito"/>
            </a:endParaRPr>
          </a:p>
        </p:txBody>
      </p:sp>
      <p:sp>
        <p:nvSpPr>
          <p:cNvPr id="204" name="Google Shape;204;p36"/>
          <p:cNvSpPr/>
          <p:nvPr/>
        </p:nvSpPr>
        <p:spPr>
          <a:xfrm>
            <a:off x="2846325" y="859350"/>
            <a:ext cx="1431000" cy="464100"/>
          </a:xfrm>
          <a:prstGeom prst="wedgeRectCallout">
            <a:avLst>
              <a:gd fmla="val -44055" name="adj1"/>
              <a:gd fmla="val 88149"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Only had this one page...</a:t>
            </a:r>
            <a:endParaRPr b="0" i="0" sz="1200" u="none" cap="none" strike="noStrike">
              <a:solidFill>
                <a:srgbClr val="000000"/>
              </a:solidFill>
              <a:latin typeface="Arial"/>
              <a:ea typeface="Arial"/>
              <a:cs typeface="Arial"/>
              <a:sym typeface="Arial"/>
            </a:endParaRPr>
          </a:p>
        </p:txBody>
      </p:sp>
      <p:pic>
        <p:nvPicPr>
          <p:cNvPr id="205" name="Google Shape;205;p36"/>
          <p:cNvPicPr preferRelativeResize="0"/>
          <p:nvPr/>
        </p:nvPicPr>
        <p:blipFill rotWithShape="1">
          <a:blip r:embed="rId3">
            <a:alphaModFix/>
          </a:blip>
          <a:srcRect b="2848" l="9269" r="21712" t="13615"/>
          <a:stretch/>
        </p:blipFill>
        <p:spPr>
          <a:xfrm>
            <a:off x="224300" y="859361"/>
            <a:ext cx="2405550" cy="3881962"/>
          </a:xfrm>
          <a:prstGeom prst="rect">
            <a:avLst/>
          </a:prstGeom>
          <a:noFill/>
          <a:ln>
            <a:noFill/>
          </a:ln>
        </p:spPr>
      </p:pic>
      <p:sp>
        <p:nvSpPr>
          <p:cNvPr id="206" name="Google Shape;206;p36"/>
          <p:cNvSpPr/>
          <p:nvPr/>
        </p:nvSpPr>
        <p:spPr>
          <a:xfrm>
            <a:off x="333750" y="2488300"/>
            <a:ext cx="2056200" cy="1920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36"/>
          <p:cNvSpPr/>
          <p:nvPr/>
        </p:nvSpPr>
        <p:spPr>
          <a:xfrm>
            <a:off x="2706050" y="3721900"/>
            <a:ext cx="1431000" cy="686700"/>
          </a:xfrm>
          <a:prstGeom prst="wedgeRectCallout">
            <a:avLst>
              <a:gd fmla="val -52100" name="adj1"/>
              <a:gd fmla="val -81663"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Unclear how many “choices” they could pick</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id="212" name="Google Shape;212;p37"/>
          <p:cNvPicPr preferRelativeResize="0"/>
          <p:nvPr/>
        </p:nvPicPr>
        <p:blipFill rotWithShape="1">
          <a:blip r:embed="rId3">
            <a:alphaModFix/>
          </a:blip>
          <a:srcRect b="0" l="0" r="0" t="0"/>
          <a:stretch/>
        </p:blipFill>
        <p:spPr>
          <a:xfrm>
            <a:off x="707150" y="767425"/>
            <a:ext cx="3237498" cy="4316674"/>
          </a:xfrm>
          <a:prstGeom prst="rect">
            <a:avLst/>
          </a:prstGeom>
          <a:noFill/>
          <a:ln>
            <a:noFill/>
          </a:ln>
        </p:spPr>
      </p:pic>
      <p:sp>
        <p:nvSpPr>
          <p:cNvPr id="213" name="Google Shape;213;p3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3)	Confusing interactions with Rewards page (Med-Fi)</a:t>
            </a:r>
            <a:endParaRPr/>
          </a:p>
        </p:txBody>
      </p:sp>
      <p:sp>
        <p:nvSpPr>
          <p:cNvPr id="214" name="Google Shape;214;p37"/>
          <p:cNvSpPr txBox="1"/>
          <p:nvPr/>
        </p:nvSpPr>
        <p:spPr>
          <a:xfrm>
            <a:off x="5034450" y="1036450"/>
            <a:ext cx="3890400" cy="367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Solution</a:t>
            </a:r>
            <a:r>
              <a:rPr b="0" i="0" lang="en" sz="1600" u="none" cap="none" strike="noStrike">
                <a:solidFill>
                  <a:srgbClr val="000000"/>
                </a:solidFill>
                <a:latin typeface="Nunito"/>
                <a:ea typeface="Nunito"/>
                <a:cs typeface="Nunito"/>
                <a:sym typeface="Nunito"/>
              </a:rPr>
              <a:t>:</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Keep rewards visible but “locked” until the competition ends</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Clear indication of whether or not you won and how to proceed</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Rationale</a:t>
            </a:r>
            <a:r>
              <a:rPr b="0" i="0" lang="en" sz="1600" u="none" cap="none" strike="noStrike">
                <a:solidFill>
                  <a:srgbClr val="000000"/>
                </a:solidFill>
                <a:latin typeface="Nunito"/>
                <a:ea typeface="Nunito"/>
                <a:cs typeface="Nunito"/>
                <a:sym typeface="Nunito"/>
              </a:rPr>
              <a:t>:</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Keeping rewards visible adds incentive to work hard!</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“Lock” icon shows they’re not interactable (yet)</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Clear messages for how to proceed at the end of the week’s competition</a:t>
            </a:r>
            <a:endParaRPr b="0" i="0" sz="1600" u="none" cap="none" strike="noStrike">
              <a:solidFill>
                <a:srgbClr val="000000"/>
              </a:solidFill>
              <a:latin typeface="Nunito"/>
              <a:ea typeface="Nunito"/>
              <a:cs typeface="Nunito"/>
              <a:sym typeface="Nunito"/>
            </a:endParaRPr>
          </a:p>
        </p:txBody>
      </p:sp>
      <p:sp>
        <p:nvSpPr>
          <p:cNvPr id="215" name="Google Shape;215;p37"/>
          <p:cNvSpPr/>
          <p:nvPr/>
        </p:nvSpPr>
        <p:spPr>
          <a:xfrm>
            <a:off x="3774475" y="881725"/>
            <a:ext cx="1222200" cy="804300"/>
          </a:xfrm>
          <a:prstGeom prst="wedgeRectCallout">
            <a:avLst>
              <a:gd fmla="val -75017" name="adj1"/>
              <a:gd fmla="val 54824"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Clear indication that you won &amp; only choose 1</a:t>
            </a:r>
            <a:endParaRPr b="0" i="0" sz="1200" u="none" cap="none" strike="noStrike">
              <a:solidFill>
                <a:srgbClr val="000000"/>
              </a:solidFill>
              <a:latin typeface="Arial"/>
              <a:ea typeface="Arial"/>
              <a:cs typeface="Arial"/>
              <a:sym typeface="Arial"/>
            </a:endParaRPr>
          </a:p>
        </p:txBody>
      </p:sp>
      <p:sp>
        <p:nvSpPr>
          <p:cNvPr id="216" name="Google Shape;216;p37"/>
          <p:cNvSpPr/>
          <p:nvPr/>
        </p:nvSpPr>
        <p:spPr>
          <a:xfrm>
            <a:off x="3556975" y="2808000"/>
            <a:ext cx="1439700" cy="873600"/>
          </a:xfrm>
          <a:prstGeom prst="wedgeRectCallout">
            <a:avLst>
              <a:gd fmla="val -39720" name="adj1"/>
              <a:gd fmla="val 68598"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Clear indication that the week’s competition has ended</a:t>
            </a:r>
            <a:endParaRPr b="0" i="0" sz="1200" u="none" cap="none" strike="noStrike">
              <a:solidFill>
                <a:srgbClr val="000000"/>
              </a:solidFill>
              <a:latin typeface="Arial"/>
              <a:ea typeface="Arial"/>
              <a:cs typeface="Arial"/>
              <a:sym typeface="Arial"/>
            </a:endParaRPr>
          </a:p>
        </p:txBody>
      </p:sp>
      <p:sp>
        <p:nvSpPr>
          <p:cNvPr id="217" name="Google Shape;217;p37"/>
          <p:cNvSpPr/>
          <p:nvPr/>
        </p:nvSpPr>
        <p:spPr>
          <a:xfrm>
            <a:off x="36375" y="1036450"/>
            <a:ext cx="835500" cy="966900"/>
          </a:xfrm>
          <a:prstGeom prst="wedgeRectCallout">
            <a:avLst>
              <a:gd fmla="val 62289" name="adj1"/>
              <a:gd fmla="val 35459"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Rewards locked until competition ends</a:t>
            </a:r>
            <a:endParaRPr b="0" i="0" sz="1000" u="none" cap="none" strike="noStrike">
              <a:solidFill>
                <a:srgbClr val="000000"/>
              </a:solidFill>
              <a:latin typeface="Arial"/>
              <a:ea typeface="Arial"/>
              <a:cs typeface="Arial"/>
              <a:sym typeface="Arial"/>
            </a:endParaRPr>
          </a:p>
        </p:txBody>
      </p:sp>
      <p:sp>
        <p:nvSpPr>
          <p:cNvPr id="218" name="Google Shape;218;p37"/>
          <p:cNvSpPr/>
          <p:nvPr/>
        </p:nvSpPr>
        <p:spPr>
          <a:xfrm>
            <a:off x="98250" y="3230775"/>
            <a:ext cx="835500" cy="966900"/>
          </a:xfrm>
          <a:prstGeom prst="wedgeRectCallout">
            <a:avLst>
              <a:gd fmla="val 62289" name="adj1"/>
              <a:gd fmla="val 35459"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Rewards still locked if you lost :(</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8"/>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200"/>
              <a:buNone/>
            </a:pPr>
            <a:r>
              <a:rPr lang="en">
                <a:latin typeface="Nunito"/>
                <a:ea typeface="Nunito"/>
                <a:cs typeface="Nunito"/>
                <a:sym typeface="Nunito"/>
              </a:rPr>
              <a:t>Medium-Fi Prototype</a:t>
            </a:r>
            <a:endParaRPr>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9"/>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Task 1: Snatch Tasks</a:t>
            </a:r>
            <a:endParaRPr/>
          </a:p>
        </p:txBody>
      </p:sp>
      <p:pic>
        <p:nvPicPr>
          <p:cNvPr id="229" name="Google Shape;229;p39"/>
          <p:cNvPicPr preferRelativeResize="0"/>
          <p:nvPr/>
        </p:nvPicPr>
        <p:blipFill rotWithShape="1">
          <a:blip r:embed="rId3">
            <a:alphaModFix/>
          </a:blip>
          <a:srcRect b="0" l="0" r="0" t="0"/>
          <a:stretch/>
        </p:blipFill>
        <p:spPr>
          <a:xfrm>
            <a:off x="480698" y="1238675"/>
            <a:ext cx="1636383" cy="3181351"/>
          </a:xfrm>
          <a:prstGeom prst="rect">
            <a:avLst/>
          </a:prstGeom>
          <a:noFill/>
          <a:ln>
            <a:noFill/>
          </a:ln>
        </p:spPr>
      </p:pic>
      <p:pic>
        <p:nvPicPr>
          <p:cNvPr id="230" name="Google Shape;230;p39"/>
          <p:cNvPicPr preferRelativeResize="0"/>
          <p:nvPr/>
        </p:nvPicPr>
        <p:blipFill rotWithShape="1">
          <a:blip r:embed="rId4">
            <a:alphaModFix/>
          </a:blip>
          <a:srcRect b="0" l="0" r="0" t="0"/>
          <a:stretch/>
        </p:blipFill>
        <p:spPr>
          <a:xfrm>
            <a:off x="2557739" y="1277570"/>
            <a:ext cx="1685225" cy="3103562"/>
          </a:xfrm>
          <a:prstGeom prst="rect">
            <a:avLst/>
          </a:prstGeom>
          <a:noFill/>
          <a:ln>
            <a:noFill/>
          </a:ln>
        </p:spPr>
      </p:pic>
      <p:pic>
        <p:nvPicPr>
          <p:cNvPr id="231" name="Google Shape;231;p39"/>
          <p:cNvPicPr preferRelativeResize="0"/>
          <p:nvPr/>
        </p:nvPicPr>
        <p:blipFill rotWithShape="1">
          <a:blip r:embed="rId5">
            <a:alphaModFix/>
          </a:blip>
          <a:srcRect b="0" l="0" r="0" t="0"/>
          <a:stretch/>
        </p:blipFill>
        <p:spPr>
          <a:xfrm>
            <a:off x="6961926" y="1271785"/>
            <a:ext cx="1636376" cy="3115131"/>
          </a:xfrm>
          <a:prstGeom prst="rect">
            <a:avLst/>
          </a:prstGeom>
          <a:noFill/>
          <a:ln>
            <a:noFill/>
          </a:ln>
        </p:spPr>
      </p:pic>
      <p:pic>
        <p:nvPicPr>
          <p:cNvPr id="232" name="Google Shape;232;p39"/>
          <p:cNvPicPr preferRelativeResize="0"/>
          <p:nvPr/>
        </p:nvPicPr>
        <p:blipFill rotWithShape="1">
          <a:blip r:embed="rId6">
            <a:alphaModFix/>
          </a:blip>
          <a:srcRect b="0" l="0" r="0" t="0"/>
          <a:stretch/>
        </p:blipFill>
        <p:spPr>
          <a:xfrm>
            <a:off x="4683625" y="1284808"/>
            <a:ext cx="1636375" cy="3089086"/>
          </a:xfrm>
          <a:prstGeom prst="rect">
            <a:avLst/>
          </a:prstGeom>
          <a:noFill/>
          <a:ln>
            <a:noFill/>
          </a:ln>
        </p:spPr>
      </p:pic>
      <p:cxnSp>
        <p:nvCxnSpPr>
          <p:cNvPr id="233" name="Google Shape;233;p39"/>
          <p:cNvCxnSpPr>
            <a:endCxn id="230" idx="1"/>
          </p:cNvCxnSpPr>
          <p:nvPr/>
        </p:nvCxnSpPr>
        <p:spPr>
          <a:xfrm>
            <a:off x="2117039" y="2829351"/>
            <a:ext cx="440700" cy="0"/>
          </a:xfrm>
          <a:prstGeom prst="straightConnector1">
            <a:avLst/>
          </a:prstGeom>
          <a:noFill/>
          <a:ln cap="flat" cmpd="sng" w="19050">
            <a:solidFill>
              <a:srgbClr val="FF0000"/>
            </a:solidFill>
            <a:prstDash val="solid"/>
            <a:round/>
            <a:headEnd len="sm" w="sm" type="none"/>
            <a:tailEnd len="med" w="med" type="triangle"/>
          </a:ln>
        </p:spPr>
      </p:cxnSp>
      <p:cxnSp>
        <p:nvCxnSpPr>
          <p:cNvPr id="234" name="Google Shape;234;p39"/>
          <p:cNvCxnSpPr>
            <a:endCxn id="231" idx="1"/>
          </p:cNvCxnSpPr>
          <p:nvPr/>
        </p:nvCxnSpPr>
        <p:spPr>
          <a:xfrm>
            <a:off x="6344526" y="2829351"/>
            <a:ext cx="617400" cy="0"/>
          </a:xfrm>
          <a:prstGeom prst="straightConnector1">
            <a:avLst/>
          </a:prstGeom>
          <a:noFill/>
          <a:ln cap="flat" cmpd="sng" w="19050">
            <a:solidFill>
              <a:srgbClr val="FF0000"/>
            </a:solidFill>
            <a:prstDash val="solid"/>
            <a:round/>
            <a:headEnd len="sm" w="sm" type="none"/>
            <a:tailEnd len="med" w="med" type="triangle"/>
          </a:ln>
        </p:spPr>
      </p:cxnSp>
      <p:cxnSp>
        <p:nvCxnSpPr>
          <p:cNvPr id="235" name="Google Shape;235;p39"/>
          <p:cNvCxnSpPr/>
          <p:nvPr/>
        </p:nvCxnSpPr>
        <p:spPr>
          <a:xfrm>
            <a:off x="4291189" y="2829350"/>
            <a:ext cx="440700" cy="0"/>
          </a:xfrm>
          <a:prstGeom prst="straightConnector1">
            <a:avLst/>
          </a:prstGeom>
          <a:noFill/>
          <a:ln cap="flat" cmpd="sng" w="19050">
            <a:solidFill>
              <a:srgbClr val="FF0000"/>
            </a:solidFill>
            <a:prstDash val="solid"/>
            <a:round/>
            <a:headEnd len="sm" w="sm" type="none"/>
            <a:tailEnd len="med" w="med" type="triangle"/>
          </a:ln>
        </p:spPr>
      </p:cxnSp>
      <p:sp>
        <p:nvSpPr>
          <p:cNvPr id="236" name="Google Shape;236;p39"/>
          <p:cNvSpPr txBox="1"/>
          <p:nvPr/>
        </p:nvSpPr>
        <p:spPr>
          <a:xfrm>
            <a:off x="280725" y="750250"/>
            <a:ext cx="1926000" cy="48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Displays all available tasks for today</a:t>
            </a:r>
            <a:endParaRPr b="0" i="0" sz="1200" u="none" cap="none" strike="noStrike">
              <a:solidFill>
                <a:srgbClr val="000000"/>
              </a:solidFill>
              <a:latin typeface="Arial"/>
              <a:ea typeface="Arial"/>
              <a:cs typeface="Arial"/>
              <a:sym typeface="Arial"/>
            </a:endParaRPr>
          </a:p>
        </p:txBody>
      </p:sp>
      <p:sp>
        <p:nvSpPr>
          <p:cNvPr id="237" name="Google Shape;237;p39"/>
          <p:cNvSpPr txBox="1"/>
          <p:nvPr/>
        </p:nvSpPr>
        <p:spPr>
          <a:xfrm>
            <a:off x="2284950" y="772325"/>
            <a:ext cx="2246400" cy="54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Information about task (upon click) with “Snatch” option</a:t>
            </a:r>
            <a:endParaRPr b="0" i="0" sz="1200" u="none" cap="none" strike="noStrike">
              <a:solidFill>
                <a:srgbClr val="000000"/>
              </a:solidFill>
              <a:latin typeface="Arial"/>
              <a:ea typeface="Arial"/>
              <a:cs typeface="Arial"/>
              <a:sym typeface="Arial"/>
            </a:endParaRPr>
          </a:p>
        </p:txBody>
      </p:sp>
      <p:sp>
        <p:nvSpPr>
          <p:cNvPr id="238" name="Google Shape;238;p39"/>
          <p:cNvSpPr txBox="1"/>
          <p:nvPr/>
        </p:nvSpPr>
        <p:spPr>
          <a:xfrm>
            <a:off x="4457175" y="772325"/>
            <a:ext cx="2246400" cy="54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Available tasks vs. tasks you’ve snatched</a:t>
            </a:r>
            <a:endParaRPr b="0" i="0" sz="1200" u="none" cap="none" strike="noStrike">
              <a:solidFill>
                <a:srgbClr val="000000"/>
              </a:solidFill>
              <a:latin typeface="Arial"/>
              <a:ea typeface="Arial"/>
              <a:cs typeface="Arial"/>
              <a:sym typeface="Arial"/>
            </a:endParaRPr>
          </a:p>
        </p:txBody>
      </p:sp>
      <p:sp>
        <p:nvSpPr>
          <p:cNvPr id="239" name="Google Shape;239;p39"/>
          <p:cNvSpPr txBox="1"/>
          <p:nvPr/>
        </p:nvSpPr>
        <p:spPr>
          <a:xfrm>
            <a:off x="6742025" y="772325"/>
            <a:ext cx="2246400" cy="54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All tasks have been snatched or assigned</a:t>
            </a:r>
            <a:endParaRPr b="0" i="0" sz="1200" u="none" cap="none" strike="noStrike">
              <a:solidFill>
                <a:srgbClr val="000000"/>
              </a:solidFill>
              <a:latin typeface="Arial"/>
              <a:ea typeface="Arial"/>
              <a:cs typeface="Arial"/>
              <a:sym typeface="Arial"/>
            </a:endParaRPr>
          </a:p>
        </p:txBody>
      </p:sp>
      <p:sp>
        <p:nvSpPr>
          <p:cNvPr id="240" name="Google Shape;240;p39"/>
          <p:cNvSpPr txBox="1"/>
          <p:nvPr/>
        </p:nvSpPr>
        <p:spPr>
          <a:xfrm>
            <a:off x="280725" y="4420050"/>
            <a:ext cx="19260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Timer at top-right tells you time remaining to snatch tasks</a:t>
            </a:r>
            <a:endParaRPr b="0" i="0" sz="1200" u="none" cap="none" strike="noStrike">
              <a:solidFill>
                <a:srgbClr val="000000"/>
              </a:solidFill>
              <a:latin typeface="Arial"/>
              <a:ea typeface="Arial"/>
              <a:cs typeface="Arial"/>
              <a:sym typeface="Arial"/>
            </a:endParaRPr>
          </a:p>
        </p:txBody>
      </p:sp>
      <p:sp>
        <p:nvSpPr>
          <p:cNvPr id="241" name="Google Shape;241;p39"/>
          <p:cNvSpPr txBox="1"/>
          <p:nvPr/>
        </p:nvSpPr>
        <p:spPr>
          <a:xfrm>
            <a:off x="2397725" y="4420050"/>
            <a:ext cx="19260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You can click for details and snatch or directly drag-and-drop</a:t>
            </a:r>
            <a:endParaRPr b="0" i="0" sz="1200" u="none" cap="none" strike="noStrike">
              <a:solidFill>
                <a:srgbClr val="000000"/>
              </a:solidFill>
              <a:latin typeface="Arial"/>
              <a:ea typeface="Arial"/>
              <a:cs typeface="Arial"/>
              <a:sym typeface="Arial"/>
            </a:endParaRPr>
          </a:p>
        </p:txBody>
      </p:sp>
      <p:sp>
        <p:nvSpPr>
          <p:cNvPr id="242" name="Google Shape;242;p39"/>
          <p:cNvSpPr txBox="1"/>
          <p:nvPr/>
        </p:nvSpPr>
        <p:spPr>
          <a:xfrm>
            <a:off x="4537275" y="4420050"/>
            <a:ext cx="20862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Other tasks are being snatched by other users!</a:t>
            </a:r>
            <a:endParaRPr b="0" i="0" sz="1200" u="none" cap="none" strike="noStrike">
              <a:solidFill>
                <a:srgbClr val="000000"/>
              </a:solidFill>
              <a:latin typeface="Arial"/>
              <a:ea typeface="Arial"/>
              <a:cs typeface="Arial"/>
              <a:sym typeface="Arial"/>
            </a:endParaRPr>
          </a:p>
        </p:txBody>
      </p:sp>
      <p:sp>
        <p:nvSpPr>
          <p:cNvPr id="243" name="Google Shape;243;p39"/>
          <p:cNvSpPr txBox="1"/>
          <p:nvPr/>
        </p:nvSpPr>
        <p:spPr>
          <a:xfrm>
            <a:off x="6692613" y="4420050"/>
            <a:ext cx="21750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Snatching period ends, and you have your schedule of snatched/assigned tasks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40"/>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Task 2: Complete Tasks (1/2)</a:t>
            </a:r>
            <a:endParaRPr/>
          </a:p>
        </p:txBody>
      </p:sp>
      <p:cxnSp>
        <p:nvCxnSpPr>
          <p:cNvPr id="249" name="Google Shape;249;p40"/>
          <p:cNvCxnSpPr/>
          <p:nvPr/>
        </p:nvCxnSpPr>
        <p:spPr>
          <a:xfrm>
            <a:off x="1996675" y="2829350"/>
            <a:ext cx="484800" cy="0"/>
          </a:xfrm>
          <a:prstGeom prst="straightConnector1">
            <a:avLst/>
          </a:prstGeom>
          <a:noFill/>
          <a:ln cap="flat" cmpd="sng" w="19050">
            <a:solidFill>
              <a:srgbClr val="FF0000"/>
            </a:solidFill>
            <a:prstDash val="solid"/>
            <a:round/>
            <a:headEnd len="sm" w="sm" type="none"/>
            <a:tailEnd len="med" w="med" type="triangle"/>
          </a:ln>
        </p:spPr>
      </p:cxnSp>
      <p:cxnSp>
        <p:nvCxnSpPr>
          <p:cNvPr id="250" name="Google Shape;250;p40"/>
          <p:cNvCxnSpPr/>
          <p:nvPr/>
        </p:nvCxnSpPr>
        <p:spPr>
          <a:xfrm>
            <a:off x="6420726" y="2829350"/>
            <a:ext cx="617400" cy="0"/>
          </a:xfrm>
          <a:prstGeom prst="straightConnector1">
            <a:avLst/>
          </a:prstGeom>
          <a:noFill/>
          <a:ln cap="flat" cmpd="sng" w="19050">
            <a:solidFill>
              <a:srgbClr val="FF0000"/>
            </a:solidFill>
            <a:prstDash val="solid"/>
            <a:round/>
            <a:headEnd len="sm" w="sm" type="none"/>
            <a:tailEnd len="med" w="med" type="triangle"/>
          </a:ln>
        </p:spPr>
      </p:cxnSp>
      <p:cxnSp>
        <p:nvCxnSpPr>
          <p:cNvPr id="251" name="Google Shape;251;p40"/>
          <p:cNvCxnSpPr/>
          <p:nvPr/>
        </p:nvCxnSpPr>
        <p:spPr>
          <a:xfrm>
            <a:off x="4257127" y="2829350"/>
            <a:ext cx="440700" cy="0"/>
          </a:xfrm>
          <a:prstGeom prst="straightConnector1">
            <a:avLst/>
          </a:prstGeom>
          <a:noFill/>
          <a:ln cap="flat" cmpd="sng" w="19050">
            <a:solidFill>
              <a:srgbClr val="FF0000"/>
            </a:solidFill>
            <a:prstDash val="solid"/>
            <a:round/>
            <a:headEnd len="sm" w="sm" type="none"/>
            <a:tailEnd len="med" w="med" type="triangle"/>
          </a:ln>
        </p:spPr>
      </p:cxnSp>
      <p:sp>
        <p:nvSpPr>
          <p:cNvPr id="252" name="Google Shape;252;p40"/>
          <p:cNvSpPr txBox="1"/>
          <p:nvPr/>
        </p:nvSpPr>
        <p:spPr>
          <a:xfrm>
            <a:off x="204525" y="750250"/>
            <a:ext cx="1926000" cy="48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Displays all your tasks for today</a:t>
            </a:r>
            <a:endParaRPr b="0" i="0" sz="1200" u="none" cap="none" strike="noStrike">
              <a:solidFill>
                <a:srgbClr val="000000"/>
              </a:solidFill>
              <a:latin typeface="Arial"/>
              <a:ea typeface="Arial"/>
              <a:cs typeface="Arial"/>
              <a:sym typeface="Arial"/>
            </a:endParaRPr>
          </a:p>
        </p:txBody>
      </p:sp>
      <p:sp>
        <p:nvSpPr>
          <p:cNvPr id="253" name="Google Shape;253;p40"/>
          <p:cNvSpPr txBox="1"/>
          <p:nvPr/>
        </p:nvSpPr>
        <p:spPr>
          <a:xfrm>
            <a:off x="2130525" y="772325"/>
            <a:ext cx="2403300" cy="54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When you click one, you can indicate that you’ve completed it</a:t>
            </a:r>
            <a:endParaRPr b="0" i="0" sz="1200" u="none" cap="none" strike="noStrike">
              <a:solidFill>
                <a:srgbClr val="000000"/>
              </a:solidFill>
              <a:latin typeface="Arial"/>
              <a:ea typeface="Arial"/>
              <a:cs typeface="Arial"/>
              <a:sym typeface="Arial"/>
            </a:endParaRPr>
          </a:p>
        </p:txBody>
      </p:sp>
      <p:sp>
        <p:nvSpPr>
          <p:cNvPr id="254" name="Google Shape;254;p40"/>
          <p:cNvSpPr txBox="1"/>
          <p:nvPr/>
        </p:nvSpPr>
        <p:spPr>
          <a:xfrm>
            <a:off x="4474275" y="754853"/>
            <a:ext cx="23646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Gives you confirmation &amp; congratulations and suggests you check out the Leaderboard</a:t>
            </a:r>
            <a:endParaRPr b="0" i="0" sz="1200" u="none" cap="none" strike="noStrike">
              <a:solidFill>
                <a:srgbClr val="000000"/>
              </a:solidFill>
              <a:latin typeface="Arial"/>
              <a:ea typeface="Arial"/>
              <a:cs typeface="Arial"/>
              <a:sym typeface="Arial"/>
            </a:endParaRPr>
          </a:p>
        </p:txBody>
      </p:sp>
      <p:sp>
        <p:nvSpPr>
          <p:cNvPr id="255" name="Google Shape;255;p40"/>
          <p:cNvSpPr txBox="1"/>
          <p:nvPr/>
        </p:nvSpPr>
        <p:spPr>
          <a:xfrm>
            <a:off x="6742025" y="772325"/>
            <a:ext cx="2246400" cy="54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Wow, the leaderboard has been updated with your points!</a:t>
            </a:r>
            <a:endParaRPr b="0" i="0" sz="1200" u="none" cap="none" strike="noStrike">
              <a:solidFill>
                <a:srgbClr val="000000"/>
              </a:solidFill>
              <a:latin typeface="Arial"/>
              <a:ea typeface="Arial"/>
              <a:cs typeface="Arial"/>
              <a:sym typeface="Arial"/>
            </a:endParaRPr>
          </a:p>
        </p:txBody>
      </p:sp>
      <p:sp>
        <p:nvSpPr>
          <p:cNvPr id="256" name="Google Shape;256;p40"/>
          <p:cNvSpPr txBox="1"/>
          <p:nvPr/>
        </p:nvSpPr>
        <p:spPr>
          <a:xfrm>
            <a:off x="204525" y="4420050"/>
            <a:ext cx="19260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Tasks are ordered in chronological order</a:t>
            </a:r>
            <a:endParaRPr b="0" i="0" sz="1200" u="none" cap="none" strike="noStrike">
              <a:solidFill>
                <a:srgbClr val="000000"/>
              </a:solidFill>
              <a:latin typeface="Arial"/>
              <a:ea typeface="Arial"/>
              <a:cs typeface="Arial"/>
              <a:sym typeface="Arial"/>
            </a:endParaRPr>
          </a:p>
        </p:txBody>
      </p:sp>
      <p:sp>
        <p:nvSpPr>
          <p:cNvPr id="257" name="Google Shape;257;p40"/>
          <p:cNvSpPr txBox="1"/>
          <p:nvPr/>
        </p:nvSpPr>
        <p:spPr>
          <a:xfrm>
            <a:off x="2263638" y="4420050"/>
            <a:ext cx="20862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You will be able to click “Done” anytime within the given time frame</a:t>
            </a:r>
            <a:endParaRPr b="0" i="0" sz="1200" u="none" cap="none" strike="noStrike">
              <a:solidFill>
                <a:srgbClr val="000000"/>
              </a:solidFill>
              <a:latin typeface="Arial"/>
              <a:ea typeface="Arial"/>
              <a:cs typeface="Arial"/>
              <a:sym typeface="Arial"/>
            </a:endParaRPr>
          </a:p>
        </p:txBody>
      </p:sp>
      <p:sp>
        <p:nvSpPr>
          <p:cNvPr id="258" name="Google Shape;258;p40"/>
          <p:cNvSpPr txBox="1"/>
          <p:nvPr/>
        </p:nvSpPr>
        <p:spPr>
          <a:xfrm>
            <a:off x="4613475" y="4420050"/>
            <a:ext cx="20862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You can go to leaderboard or back to your tasks</a:t>
            </a:r>
            <a:endParaRPr b="0" i="0" sz="1200" u="none" cap="none" strike="noStrike">
              <a:solidFill>
                <a:srgbClr val="000000"/>
              </a:solidFill>
              <a:latin typeface="Arial"/>
              <a:ea typeface="Arial"/>
              <a:cs typeface="Arial"/>
              <a:sym typeface="Arial"/>
            </a:endParaRPr>
          </a:p>
        </p:txBody>
      </p:sp>
      <p:sp>
        <p:nvSpPr>
          <p:cNvPr id="259" name="Google Shape;259;p40"/>
          <p:cNvSpPr txBox="1"/>
          <p:nvPr/>
        </p:nvSpPr>
        <p:spPr>
          <a:xfrm>
            <a:off x="6777713" y="4420050"/>
            <a:ext cx="21750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Clear indication of who is in the current lead</a:t>
            </a:r>
            <a:endParaRPr b="0" i="0" sz="1200" u="none" cap="none" strike="noStrike">
              <a:solidFill>
                <a:srgbClr val="000000"/>
              </a:solidFill>
              <a:latin typeface="Arial"/>
              <a:ea typeface="Arial"/>
              <a:cs typeface="Arial"/>
              <a:sym typeface="Arial"/>
            </a:endParaRPr>
          </a:p>
        </p:txBody>
      </p:sp>
      <p:pic>
        <p:nvPicPr>
          <p:cNvPr id="260" name="Google Shape;260;p40"/>
          <p:cNvPicPr preferRelativeResize="0"/>
          <p:nvPr/>
        </p:nvPicPr>
        <p:blipFill rotWithShape="1">
          <a:blip r:embed="rId3">
            <a:alphaModFix/>
          </a:blip>
          <a:srcRect b="0" l="0" r="0" t="0"/>
          <a:stretch/>
        </p:blipFill>
        <p:spPr>
          <a:xfrm>
            <a:off x="2488550" y="1393222"/>
            <a:ext cx="1636375" cy="3036652"/>
          </a:xfrm>
          <a:prstGeom prst="rect">
            <a:avLst/>
          </a:prstGeom>
          <a:noFill/>
          <a:ln>
            <a:noFill/>
          </a:ln>
        </p:spPr>
      </p:pic>
      <p:pic>
        <p:nvPicPr>
          <p:cNvPr id="261" name="Google Shape;261;p40"/>
          <p:cNvPicPr preferRelativeResize="0"/>
          <p:nvPr/>
        </p:nvPicPr>
        <p:blipFill rotWithShape="1">
          <a:blip r:embed="rId4">
            <a:alphaModFix/>
          </a:blip>
          <a:srcRect b="0" l="0" r="0" t="0"/>
          <a:stretch/>
        </p:blipFill>
        <p:spPr>
          <a:xfrm>
            <a:off x="4830040" y="1433026"/>
            <a:ext cx="1636375" cy="3054674"/>
          </a:xfrm>
          <a:prstGeom prst="rect">
            <a:avLst/>
          </a:prstGeom>
          <a:noFill/>
          <a:ln>
            <a:noFill/>
          </a:ln>
        </p:spPr>
      </p:pic>
      <p:pic>
        <p:nvPicPr>
          <p:cNvPr id="262" name="Google Shape;262;p40"/>
          <p:cNvPicPr preferRelativeResize="0"/>
          <p:nvPr/>
        </p:nvPicPr>
        <p:blipFill rotWithShape="1">
          <a:blip r:embed="rId5">
            <a:alphaModFix/>
          </a:blip>
          <a:srcRect b="0" l="0" r="0" t="0"/>
          <a:stretch/>
        </p:blipFill>
        <p:spPr>
          <a:xfrm>
            <a:off x="7125609" y="1468000"/>
            <a:ext cx="1577842" cy="2984726"/>
          </a:xfrm>
          <a:prstGeom prst="rect">
            <a:avLst/>
          </a:prstGeom>
          <a:noFill/>
          <a:ln>
            <a:noFill/>
          </a:ln>
        </p:spPr>
      </p:pic>
      <p:pic>
        <p:nvPicPr>
          <p:cNvPr id="263" name="Google Shape;263;p40"/>
          <p:cNvPicPr preferRelativeResize="0"/>
          <p:nvPr/>
        </p:nvPicPr>
        <p:blipFill rotWithShape="1">
          <a:blip r:embed="rId6">
            <a:alphaModFix/>
          </a:blip>
          <a:srcRect b="0" l="0" r="0" t="0"/>
          <a:stretch/>
        </p:blipFill>
        <p:spPr>
          <a:xfrm>
            <a:off x="295851" y="1369860"/>
            <a:ext cx="1636376" cy="31151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41"/>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Task 2: Complete Tasks (2/2)</a:t>
            </a:r>
            <a:endParaRPr/>
          </a:p>
        </p:txBody>
      </p:sp>
      <p:cxnSp>
        <p:nvCxnSpPr>
          <p:cNvPr id="269" name="Google Shape;269;p41"/>
          <p:cNvCxnSpPr/>
          <p:nvPr/>
        </p:nvCxnSpPr>
        <p:spPr>
          <a:xfrm>
            <a:off x="2072414" y="2829350"/>
            <a:ext cx="440700" cy="0"/>
          </a:xfrm>
          <a:prstGeom prst="straightConnector1">
            <a:avLst/>
          </a:prstGeom>
          <a:noFill/>
          <a:ln cap="flat" cmpd="sng" w="19050">
            <a:solidFill>
              <a:srgbClr val="FF0000"/>
            </a:solidFill>
            <a:prstDash val="solid"/>
            <a:round/>
            <a:headEnd len="sm" w="sm" type="none"/>
            <a:tailEnd len="med" w="med" type="triangle"/>
          </a:ln>
        </p:spPr>
      </p:cxnSp>
      <p:cxnSp>
        <p:nvCxnSpPr>
          <p:cNvPr id="270" name="Google Shape;270;p41"/>
          <p:cNvCxnSpPr/>
          <p:nvPr/>
        </p:nvCxnSpPr>
        <p:spPr>
          <a:xfrm>
            <a:off x="6344526" y="2829350"/>
            <a:ext cx="617400" cy="0"/>
          </a:xfrm>
          <a:prstGeom prst="straightConnector1">
            <a:avLst/>
          </a:prstGeom>
          <a:noFill/>
          <a:ln cap="flat" cmpd="sng" w="19050">
            <a:solidFill>
              <a:srgbClr val="FF0000"/>
            </a:solidFill>
            <a:prstDash val="solid"/>
            <a:round/>
            <a:headEnd len="sm" w="sm" type="none"/>
            <a:tailEnd len="med" w="med" type="triangle"/>
          </a:ln>
        </p:spPr>
      </p:cxnSp>
      <p:cxnSp>
        <p:nvCxnSpPr>
          <p:cNvPr id="271" name="Google Shape;271;p41"/>
          <p:cNvCxnSpPr/>
          <p:nvPr/>
        </p:nvCxnSpPr>
        <p:spPr>
          <a:xfrm>
            <a:off x="4291189" y="2829350"/>
            <a:ext cx="440700" cy="0"/>
          </a:xfrm>
          <a:prstGeom prst="straightConnector1">
            <a:avLst/>
          </a:prstGeom>
          <a:noFill/>
          <a:ln cap="flat" cmpd="sng" w="19050">
            <a:solidFill>
              <a:srgbClr val="FF0000"/>
            </a:solidFill>
            <a:prstDash val="solid"/>
            <a:round/>
            <a:headEnd len="sm" w="sm" type="none"/>
            <a:tailEnd len="med" w="med" type="triangle"/>
          </a:ln>
        </p:spPr>
      </p:cxnSp>
      <p:sp>
        <p:nvSpPr>
          <p:cNvPr id="272" name="Google Shape;272;p41"/>
          <p:cNvSpPr txBox="1"/>
          <p:nvPr/>
        </p:nvSpPr>
        <p:spPr>
          <a:xfrm>
            <a:off x="371250" y="750250"/>
            <a:ext cx="1835400" cy="48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Displays completed vs. remaining tasks</a:t>
            </a:r>
            <a:endParaRPr b="0" i="0" sz="1200" u="none" cap="none" strike="noStrike">
              <a:solidFill>
                <a:srgbClr val="000000"/>
              </a:solidFill>
              <a:latin typeface="Arial"/>
              <a:ea typeface="Arial"/>
              <a:cs typeface="Arial"/>
              <a:sym typeface="Arial"/>
            </a:endParaRPr>
          </a:p>
        </p:txBody>
      </p:sp>
      <p:sp>
        <p:nvSpPr>
          <p:cNvPr id="273" name="Google Shape;273;p41"/>
          <p:cNvSpPr txBox="1"/>
          <p:nvPr/>
        </p:nvSpPr>
        <p:spPr>
          <a:xfrm>
            <a:off x="2237525" y="772325"/>
            <a:ext cx="2246400" cy="54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Repeat process for all your tasks</a:t>
            </a:r>
            <a:endParaRPr b="0" i="0" sz="1200" u="none" cap="none" strike="noStrike">
              <a:solidFill>
                <a:srgbClr val="000000"/>
              </a:solidFill>
              <a:latin typeface="Arial"/>
              <a:ea typeface="Arial"/>
              <a:cs typeface="Arial"/>
              <a:sym typeface="Arial"/>
            </a:endParaRPr>
          </a:p>
        </p:txBody>
      </p:sp>
      <p:sp>
        <p:nvSpPr>
          <p:cNvPr id="274" name="Google Shape;274;p41"/>
          <p:cNvSpPr txBox="1"/>
          <p:nvPr/>
        </p:nvSpPr>
        <p:spPr>
          <a:xfrm>
            <a:off x="4486700" y="772325"/>
            <a:ext cx="2246400" cy="54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Clearly displaying that you’re done for the day!</a:t>
            </a:r>
            <a:endParaRPr b="0" i="0" sz="1200" u="none" cap="none" strike="noStrike">
              <a:solidFill>
                <a:srgbClr val="000000"/>
              </a:solidFill>
              <a:latin typeface="Arial"/>
              <a:ea typeface="Arial"/>
              <a:cs typeface="Arial"/>
              <a:sym typeface="Arial"/>
            </a:endParaRPr>
          </a:p>
        </p:txBody>
      </p:sp>
      <p:sp>
        <p:nvSpPr>
          <p:cNvPr id="275" name="Google Shape;275;p41"/>
          <p:cNvSpPr txBox="1"/>
          <p:nvPr/>
        </p:nvSpPr>
        <p:spPr>
          <a:xfrm>
            <a:off x="6742025" y="772325"/>
            <a:ext cx="2246400" cy="54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You are now in the lead for this week! Great job!</a:t>
            </a:r>
            <a:endParaRPr b="0" i="0" sz="1200" u="none" cap="none" strike="noStrike">
              <a:solidFill>
                <a:srgbClr val="000000"/>
              </a:solidFill>
              <a:latin typeface="Arial"/>
              <a:ea typeface="Arial"/>
              <a:cs typeface="Arial"/>
              <a:sym typeface="Arial"/>
            </a:endParaRPr>
          </a:p>
        </p:txBody>
      </p:sp>
      <p:sp>
        <p:nvSpPr>
          <p:cNvPr id="276" name="Google Shape;276;p41"/>
          <p:cNvSpPr txBox="1"/>
          <p:nvPr/>
        </p:nvSpPr>
        <p:spPr>
          <a:xfrm>
            <a:off x="233188" y="4420050"/>
            <a:ext cx="20211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You can always return to “Tasks” in the menu to see your schedule</a:t>
            </a:r>
            <a:endParaRPr b="0" i="0" sz="1200" u="none" cap="none" strike="noStrike">
              <a:solidFill>
                <a:srgbClr val="000000"/>
              </a:solidFill>
              <a:latin typeface="Arial"/>
              <a:ea typeface="Arial"/>
              <a:cs typeface="Arial"/>
              <a:sym typeface="Arial"/>
            </a:endParaRPr>
          </a:p>
        </p:txBody>
      </p:sp>
      <p:sp>
        <p:nvSpPr>
          <p:cNvPr id="277" name="Google Shape;277;p41"/>
          <p:cNvSpPr txBox="1"/>
          <p:nvPr/>
        </p:nvSpPr>
        <p:spPr>
          <a:xfrm>
            <a:off x="2397725" y="4420050"/>
            <a:ext cx="19260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You can click the ‘x’ to return to your task list</a:t>
            </a:r>
            <a:endParaRPr b="0" i="0" sz="1200" u="none" cap="none" strike="noStrike">
              <a:solidFill>
                <a:srgbClr val="000000"/>
              </a:solidFill>
              <a:latin typeface="Arial"/>
              <a:ea typeface="Arial"/>
              <a:cs typeface="Arial"/>
              <a:sym typeface="Arial"/>
            </a:endParaRPr>
          </a:p>
        </p:txBody>
      </p:sp>
      <p:sp>
        <p:nvSpPr>
          <p:cNvPr id="278" name="Google Shape;278;p41"/>
          <p:cNvSpPr txBox="1"/>
          <p:nvPr/>
        </p:nvSpPr>
        <p:spPr>
          <a:xfrm>
            <a:off x="4537275" y="4420050"/>
            <a:ext cx="20862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279" name="Google Shape;279;p41"/>
          <p:cNvSpPr txBox="1"/>
          <p:nvPr/>
        </p:nvSpPr>
        <p:spPr>
          <a:xfrm>
            <a:off x="6692613" y="4420050"/>
            <a:ext cx="21750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Crown is displayed for whoever is in the lead</a:t>
            </a:r>
            <a:endParaRPr b="0" i="0" sz="1200" u="none" cap="none" strike="noStrike">
              <a:solidFill>
                <a:srgbClr val="000000"/>
              </a:solidFill>
              <a:latin typeface="Arial"/>
              <a:ea typeface="Arial"/>
              <a:cs typeface="Arial"/>
              <a:sym typeface="Arial"/>
            </a:endParaRPr>
          </a:p>
        </p:txBody>
      </p:sp>
      <p:pic>
        <p:nvPicPr>
          <p:cNvPr id="280" name="Google Shape;280;p41"/>
          <p:cNvPicPr preferRelativeResize="0"/>
          <p:nvPr/>
        </p:nvPicPr>
        <p:blipFill rotWithShape="1">
          <a:blip r:embed="rId3">
            <a:alphaModFix/>
          </a:blip>
          <a:srcRect b="0" l="0" r="0" t="0"/>
          <a:stretch/>
        </p:blipFill>
        <p:spPr>
          <a:xfrm>
            <a:off x="4799468" y="1337325"/>
            <a:ext cx="1620857" cy="3083475"/>
          </a:xfrm>
          <a:prstGeom prst="rect">
            <a:avLst/>
          </a:prstGeom>
          <a:noFill/>
          <a:ln>
            <a:noFill/>
          </a:ln>
        </p:spPr>
      </p:pic>
      <p:pic>
        <p:nvPicPr>
          <p:cNvPr id="281" name="Google Shape;281;p41"/>
          <p:cNvPicPr preferRelativeResize="0"/>
          <p:nvPr/>
        </p:nvPicPr>
        <p:blipFill rotWithShape="1">
          <a:blip r:embed="rId4">
            <a:alphaModFix/>
          </a:blip>
          <a:srcRect b="0" l="0" r="0" t="0"/>
          <a:stretch/>
        </p:blipFill>
        <p:spPr>
          <a:xfrm>
            <a:off x="7036538" y="1324100"/>
            <a:ext cx="1657376" cy="3109912"/>
          </a:xfrm>
          <a:prstGeom prst="rect">
            <a:avLst/>
          </a:prstGeom>
          <a:noFill/>
          <a:ln>
            <a:noFill/>
          </a:ln>
        </p:spPr>
      </p:pic>
      <p:pic>
        <p:nvPicPr>
          <p:cNvPr id="282" name="Google Shape;282;p41"/>
          <p:cNvPicPr preferRelativeResize="0"/>
          <p:nvPr/>
        </p:nvPicPr>
        <p:blipFill rotWithShape="1">
          <a:blip r:embed="rId5">
            <a:alphaModFix/>
          </a:blip>
          <a:srcRect b="0" l="0" r="0" t="0"/>
          <a:stretch/>
        </p:blipFill>
        <p:spPr>
          <a:xfrm>
            <a:off x="415038" y="1369844"/>
            <a:ext cx="1657375" cy="3083480"/>
          </a:xfrm>
          <a:prstGeom prst="rect">
            <a:avLst/>
          </a:prstGeom>
          <a:noFill/>
          <a:ln>
            <a:noFill/>
          </a:ln>
        </p:spPr>
      </p:pic>
      <p:pic>
        <p:nvPicPr>
          <p:cNvPr id="283" name="Google Shape;283;p41"/>
          <p:cNvPicPr preferRelativeResize="0"/>
          <p:nvPr/>
        </p:nvPicPr>
        <p:blipFill rotWithShape="1">
          <a:blip r:embed="rId6">
            <a:alphaModFix/>
          </a:blip>
          <a:srcRect b="0" l="4131" r="0" t="0"/>
          <a:stretch/>
        </p:blipFill>
        <p:spPr>
          <a:xfrm>
            <a:off x="2544675" y="1323975"/>
            <a:ext cx="1588875" cy="31101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2"/>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Task 3: Redeem Reward</a:t>
            </a:r>
            <a:endParaRPr/>
          </a:p>
        </p:txBody>
      </p:sp>
      <p:cxnSp>
        <p:nvCxnSpPr>
          <p:cNvPr id="289" name="Google Shape;289;p42"/>
          <p:cNvCxnSpPr/>
          <p:nvPr/>
        </p:nvCxnSpPr>
        <p:spPr>
          <a:xfrm>
            <a:off x="2072414" y="2829350"/>
            <a:ext cx="440700" cy="0"/>
          </a:xfrm>
          <a:prstGeom prst="straightConnector1">
            <a:avLst/>
          </a:prstGeom>
          <a:noFill/>
          <a:ln cap="flat" cmpd="sng" w="19050">
            <a:solidFill>
              <a:srgbClr val="FF0000"/>
            </a:solidFill>
            <a:prstDash val="solid"/>
            <a:round/>
            <a:headEnd len="sm" w="sm" type="none"/>
            <a:tailEnd len="med" w="med" type="triangle"/>
          </a:ln>
        </p:spPr>
      </p:cxnSp>
      <p:cxnSp>
        <p:nvCxnSpPr>
          <p:cNvPr id="290" name="Google Shape;290;p42"/>
          <p:cNvCxnSpPr/>
          <p:nvPr/>
        </p:nvCxnSpPr>
        <p:spPr>
          <a:xfrm>
            <a:off x="6344526" y="2829350"/>
            <a:ext cx="617400" cy="0"/>
          </a:xfrm>
          <a:prstGeom prst="straightConnector1">
            <a:avLst/>
          </a:prstGeom>
          <a:noFill/>
          <a:ln cap="flat" cmpd="sng" w="19050">
            <a:solidFill>
              <a:srgbClr val="FF0000"/>
            </a:solidFill>
            <a:prstDash val="solid"/>
            <a:round/>
            <a:headEnd len="sm" w="sm" type="none"/>
            <a:tailEnd len="med" w="med" type="triangle"/>
          </a:ln>
        </p:spPr>
      </p:cxnSp>
      <p:cxnSp>
        <p:nvCxnSpPr>
          <p:cNvPr id="291" name="Google Shape;291;p42"/>
          <p:cNvCxnSpPr/>
          <p:nvPr/>
        </p:nvCxnSpPr>
        <p:spPr>
          <a:xfrm>
            <a:off x="4291189" y="2829350"/>
            <a:ext cx="440700" cy="0"/>
          </a:xfrm>
          <a:prstGeom prst="straightConnector1">
            <a:avLst/>
          </a:prstGeom>
          <a:noFill/>
          <a:ln cap="flat" cmpd="sng" w="19050">
            <a:solidFill>
              <a:srgbClr val="FF0000"/>
            </a:solidFill>
            <a:prstDash val="solid"/>
            <a:round/>
            <a:headEnd len="sm" w="sm" type="none"/>
            <a:tailEnd len="med" w="med" type="triangle"/>
          </a:ln>
        </p:spPr>
      </p:cxnSp>
      <p:sp>
        <p:nvSpPr>
          <p:cNvPr id="292" name="Google Shape;292;p42"/>
          <p:cNvSpPr txBox="1"/>
          <p:nvPr/>
        </p:nvSpPr>
        <p:spPr>
          <a:xfrm>
            <a:off x="280650" y="750250"/>
            <a:ext cx="1926000" cy="48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Rewards are locked until the competition ends</a:t>
            </a:r>
            <a:endParaRPr b="0" i="0" sz="1200" u="none" cap="none" strike="noStrike">
              <a:solidFill>
                <a:srgbClr val="000000"/>
              </a:solidFill>
              <a:latin typeface="Arial"/>
              <a:ea typeface="Arial"/>
              <a:cs typeface="Arial"/>
              <a:sym typeface="Arial"/>
            </a:endParaRPr>
          </a:p>
        </p:txBody>
      </p:sp>
      <p:sp>
        <p:nvSpPr>
          <p:cNvPr id="293" name="Google Shape;293;p42"/>
          <p:cNvSpPr txBox="1"/>
          <p:nvPr/>
        </p:nvSpPr>
        <p:spPr>
          <a:xfrm>
            <a:off x="2237525" y="777925"/>
            <a:ext cx="2246400" cy="54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If you win, they become unlocked</a:t>
            </a:r>
            <a:endParaRPr b="0" i="0" sz="1200" u="none" cap="none" strike="noStrike">
              <a:solidFill>
                <a:srgbClr val="000000"/>
              </a:solidFill>
              <a:latin typeface="Arial"/>
              <a:ea typeface="Arial"/>
              <a:cs typeface="Arial"/>
              <a:sym typeface="Arial"/>
            </a:endParaRPr>
          </a:p>
        </p:txBody>
      </p:sp>
      <p:sp>
        <p:nvSpPr>
          <p:cNvPr id="294" name="Google Shape;294;p42"/>
          <p:cNvSpPr txBox="1"/>
          <p:nvPr/>
        </p:nvSpPr>
        <p:spPr>
          <a:xfrm>
            <a:off x="4366425" y="723250"/>
            <a:ext cx="2427900" cy="54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As the winner, you can choose (and confirm) one of the rewards</a:t>
            </a:r>
            <a:endParaRPr b="0" i="0" sz="1200" u="none" cap="none" strike="noStrike">
              <a:solidFill>
                <a:srgbClr val="000000"/>
              </a:solidFill>
              <a:latin typeface="Arial"/>
              <a:ea typeface="Arial"/>
              <a:cs typeface="Arial"/>
              <a:sym typeface="Arial"/>
            </a:endParaRPr>
          </a:p>
        </p:txBody>
      </p:sp>
      <p:sp>
        <p:nvSpPr>
          <p:cNvPr id="295" name="Google Shape;295;p42"/>
          <p:cNvSpPr txBox="1"/>
          <p:nvPr/>
        </p:nvSpPr>
        <p:spPr>
          <a:xfrm>
            <a:off x="6803863" y="777925"/>
            <a:ext cx="2246400" cy="54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Once claimed, the rewards are updated for next week</a:t>
            </a:r>
            <a:endParaRPr b="0" i="0" sz="1200" u="none" cap="none" strike="noStrike">
              <a:solidFill>
                <a:srgbClr val="000000"/>
              </a:solidFill>
              <a:latin typeface="Arial"/>
              <a:ea typeface="Arial"/>
              <a:cs typeface="Arial"/>
              <a:sym typeface="Arial"/>
            </a:endParaRPr>
          </a:p>
        </p:txBody>
      </p:sp>
      <p:sp>
        <p:nvSpPr>
          <p:cNvPr id="296" name="Google Shape;296;p42"/>
          <p:cNvSpPr txBox="1"/>
          <p:nvPr/>
        </p:nvSpPr>
        <p:spPr>
          <a:xfrm>
            <a:off x="233088" y="4393050"/>
            <a:ext cx="20211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You can still see (but can’t claim) the reward choices</a:t>
            </a:r>
            <a:endParaRPr b="0" i="0" sz="1200" u="none" cap="none" strike="noStrike">
              <a:solidFill>
                <a:srgbClr val="000000"/>
              </a:solidFill>
              <a:latin typeface="Arial"/>
              <a:ea typeface="Arial"/>
              <a:cs typeface="Arial"/>
              <a:sym typeface="Arial"/>
            </a:endParaRPr>
          </a:p>
        </p:txBody>
      </p:sp>
      <p:sp>
        <p:nvSpPr>
          <p:cNvPr id="297" name="Google Shape;297;p42"/>
          <p:cNvSpPr txBox="1"/>
          <p:nvPr/>
        </p:nvSpPr>
        <p:spPr>
          <a:xfrm>
            <a:off x="2397725" y="4393050"/>
            <a:ext cx="19260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This screen only becomes unlocked for the winner!</a:t>
            </a:r>
            <a:endParaRPr b="0" i="0" sz="1200" u="none" cap="none" strike="noStrike">
              <a:solidFill>
                <a:srgbClr val="000000"/>
              </a:solidFill>
              <a:latin typeface="Arial"/>
              <a:ea typeface="Arial"/>
              <a:cs typeface="Arial"/>
              <a:sym typeface="Arial"/>
            </a:endParaRPr>
          </a:p>
        </p:txBody>
      </p:sp>
      <p:sp>
        <p:nvSpPr>
          <p:cNvPr id="298" name="Google Shape;298;p42"/>
          <p:cNvSpPr txBox="1"/>
          <p:nvPr/>
        </p:nvSpPr>
        <p:spPr>
          <a:xfrm>
            <a:off x="4537275" y="4393050"/>
            <a:ext cx="20862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Asks for confirmation in case you clicked the wrong reward choice</a:t>
            </a:r>
            <a:endParaRPr b="0" i="0" sz="1200" u="none" cap="none" strike="noStrike">
              <a:solidFill>
                <a:srgbClr val="000000"/>
              </a:solidFill>
              <a:latin typeface="Arial"/>
              <a:ea typeface="Arial"/>
              <a:cs typeface="Arial"/>
              <a:sym typeface="Arial"/>
            </a:endParaRPr>
          </a:p>
        </p:txBody>
      </p:sp>
      <p:sp>
        <p:nvSpPr>
          <p:cNvPr id="299" name="Google Shape;299;p42"/>
          <p:cNvSpPr txBox="1"/>
          <p:nvPr/>
        </p:nvSpPr>
        <p:spPr>
          <a:xfrm>
            <a:off x="6779563" y="4393050"/>
            <a:ext cx="2295000" cy="67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Note: At this points, the parents/admins need to update rewards for next week</a:t>
            </a:r>
            <a:endParaRPr b="0" i="0" sz="1200" u="none" cap="none" strike="noStrike">
              <a:solidFill>
                <a:srgbClr val="000000"/>
              </a:solidFill>
              <a:latin typeface="Arial"/>
              <a:ea typeface="Arial"/>
              <a:cs typeface="Arial"/>
              <a:sym typeface="Arial"/>
            </a:endParaRPr>
          </a:p>
        </p:txBody>
      </p:sp>
      <p:pic>
        <p:nvPicPr>
          <p:cNvPr id="300" name="Google Shape;300;p42"/>
          <p:cNvPicPr preferRelativeResize="0"/>
          <p:nvPr/>
        </p:nvPicPr>
        <p:blipFill rotWithShape="1">
          <a:blip r:embed="rId3">
            <a:alphaModFix/>
          </a:blip>
          <a:srcRect b="0" l="0" r="0" t="0"/>
          <a:stretch/>
        </p:blipFill>
        <p:spPr>
          <a:xfrm>
            <a:off x="499050" y="1349131"/>
            <a:ext cx="1489213" cy="2933432"/>
          </a:xfrm>
          <a:prstGeom prst="rect">
            <a:avLst/>
          </a:prstGeom>
          <a:noFill/>
          <a:ln>
            <a:noFill/>
          </a:ln>
        </p:spPr>
      </p:pic>
      <p:pic>
        <p:nvPicPr>
          <p:cNvPr id="301" name="Google Shape;301;p42"/>
          <p:cNvPicPr preferRelativeResize="0"/>
          <p:nvPr/>
        </p:nvPicPr>
        <p:blipFill rotWithShape="1">
          <a:blip r:embed="rId4">
            <a:alphaModFix/>
          </a:blip>
          <a:srcRect b="0" l="0" r="0" t="0"/>
          <a:stretch/>
        </p:blipFill>
        <p:spPr>
          <a:xfrm>
            <a:off x="2616125" y="1373687"/>
            <a:ext cx="1489200" cy="2911334"/>
          </a:xfrm>
          <a:prstGeom prst="rect">
            <a:avLst/>
          </a:prstGeom>
          <a:noFill/>
          <a:ln>
            <a:noFill/>
          </a:ln>
        </p:spPr>
      </p:pic>
      <p:pic>
        <p:nvPicPr>
          <p:cNvPr id="302" name="Google Shape;302;p42"/>
          <p:cNvPicPr preferRelativeResize="0"/>
          <p:nvPr/>
        </p:nvPicPr>
        <p:blipFill rotWithShape="1">
          <a:blip r:embed="rId5">
            <a:alphaModFix/>
          </a:blip>
          <a:srcRect b="0" l="0" r="0" t="0"/>
          <a:stretch/>
        </p:blipFill>
        <p:spPr>
          <a:xfrm>
            <a:off x="4815963" y="1340893"/>
            <a:ext cx="1528825" cy="2976908"/>
          </a:xfrm>
          <a:prstGeom prst="rect">
            <a:avLst/>
          </a:prstGeom>
          <a:noFill/>
          <a:ln>
            <a:noFill/>
          </a:ln>
        </p:spPr>
      </p:pic>
      <p:pic>
        <p:nvPicPr>
          <p:cNvPr id="303" name="Google Shape;303;p42"/>
          <p:cNvPicPr preferRelativeResize="0"/>
          <p:nvPr/>
        </p:nvPicPr>
        <p:blipFill rotWithShape="1">
          <a:blip r:embed="rId6">
            <a:alphaModFix/>
          </a:blip>
          <a:srcRect b="0" l="0" r="0" t="0"/>
          <a:stretch/>
        </p:blipFill>
        <p:spPr>
          <a:xfrm>
            <a:off x="7162650" y="1369850"/>
            <a:ext cx="1528825" cy="30006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43"/>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200"/>
              <a:buNone/>
            </a:pPr>
            <a:r>
              <a:rPr lang="en">
                <a:latin typeface="Nunito"/>
                <a:ea typeface="Nunito"/>
                <a:cs typeface="Nunito"/>
                <a:sym typeface="Nunito"/>
              </a:rPr>
              <a:t>Prototype Overview</a:t>
            </a:r>
            <a:endParaRPr>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pic>
        <p:nvPicPr>
          <p:cNvPr id="117" name="Google Shape;117;p26"/>
          <p:cNvPicPr preferRelativeResize="0"/>
          <p:nvPr/>
        </p:nvPicPr>
        <p:blipFill rotWithShape="1">
          <a:blip r:embed="rId3">
            <a:alphaModFix/>
          </a:blip>
          <a:srcRect b="18506" l="0" r="0" t="0"/>
          <a:stretch/>
        </p:blipFill>
        <p:spPr>
          <a:xfrm rot="1377896">
            <a:off x="6878905" y="716478"/>
            <a:ext cx="864739" cy="704694"/>
          </a:xfrm>
          <a:prstGeom prst="rect">
            <a:avLst/>
          </a:prstGeom>
          <a:noFill/>
          <a:ln>
            <a:noFill/>
          </a:ln>
        </p:spPr>
      </p:pic>
      <p:pic>
        <p:nvPicPr>
          <p:cNvPr id="118" name="Google Shape;118;p26"/>
          <p:cNvPicPr preferRelativeResize="0"/>
          <p:nvPr/>
        </p:nvPicPr>
        <p:blipFill rotWithShape="1">
          <a:blip r:embed="rId3">
            <a:alphaModFix/>
          </a:blip>
          <a:srcRect b="18506" l="0" r="0" t="0"/>
          <a:stretch/>
        </p:blipFill>
        <p:spPr>
          <a:xfrm rot="3095328">
            <a:off x="7918806" y="840228"/>
            <a:ext cx="864738" cy="704694"/>
          </a:xfrm>
          <a:prstGeom prst="rect">
            <a:avLst/>
          </a:prstGeom>
          <a:noFill/>
          <a:ln>
            <a:noFill/>
          </a:ln>
        </p:spPr>
      </p:pic>
      <p:pic>
        <p:nvPicPr>
          <p:cNvPr id="119" name="Google Shape;119;p26"/>
          <p:cNvPicPr preferRelativeResize="0"/>
          <p:nvPr/>
        </p:nvPicPr>
        <p:blipFill rotWithShape="1">
          <a:blip r:embed="rId3">
            <a:alphaModFix/>
          </a:blip>
          <a:srcRect b="18506" l="0" r="0" t="0"/>
          <a:stretch/>
        </p:blipFill>
        <p:spPr>
          <a:xfrm rot="1454382">
            <a:off x="7370804" y="89202"/>
            <a:ext cx="864738" cy="704693"/>
          </a:xfrm>
          <a:prstGeom prst="rect">
            <a:avLst/>
          </a:prstGeom>
          <a:noFill/>
          <a:ln>
            <a:noFill/>
          </a:ln>
        </p:spPr>
      </p:pic>
      <p:pic>
        <p:nvPicPr>
          <p:cNvPr id="120" name="Google Shape;120;p26"/>
          <p:cNvPicPr preferRelativeResize="0"/>
          <p:nvPr/>
        </p:nvPicPr>
        <p:blipFill rotWithShape="1">
          <a:blip r:embed="rId3">
            <a:alphaModFix/>
          </a:blip>
          <a:srcRect b="18506" l="0" r="0" t="0"/>
          <a:stretch/>
        </p:blipFill>
        <p:spPr>
          <a:xfrm rot="2928803">
            <a:off x="8317881" y="30603"/>
            <a:ext cx="864740" cy="704694"/>
          </a:xfrm>
          <a:prstGeom prst="rect">
            <a:avLst/>
          </a:prstGeom>
          <a:noFill/>
          <a:ln>
            <a:noFill/>
          </a:ln>
        </p:spPr>
      </p:pic>
      <p:sp>
        <p:nvSpPr>
          <p:cNvPr id="121" name="Google Shape;121;p26"/>
          <p:cNvSpPr txBox="1"/>
          <p:nvPr>
            <p:ph type="ctrTitle"/>
          </p:nvPr>
        </p:nvSpPr>
        <p:spPr>
          <a:xfrm>
            <a:off x="112350" y="149250"/>
            <a:ext cx="6714900" cy="76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Nunito"/>
                <a:ea typeface="Nunito"/>
                <a:cs typeface="Nunito"/>
                <a:sym typeface="Nunito"/>
              </a:rPr>
              <a:t>Overview</a:t>
            </a:r>
            <a:endParaRPr sz="3000">
              <a:latin typeface="Nunito"/>
              <a:ea typeface="Nunito"/>
              <a:cs typeface="Nunito"/>
              <a:sym typeface="Nunito"/>
            </a:endParaRPr>
          </a:p>
        </p:txBody>
      </p:sp>
      <p:sp>
        <p:nvSpPr>
          <p:cNvPr id="122" name="Google Shape;122;p26"/>
          <p:cNvSpPr txBox="1"/>
          <p:nvPr>
            <p:ph idx="4294967295" type="body"/>
          </p:nvPr>
        </p:nvSpPr>
        <p:spPr>
          <a:xfrm>
            <a:off x="376700" y="1226050"/>
            <a:ext cx="5143500" cy="34380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FFFFFF"/>
              </a:buClr>
              <a:buSzPts val="1800"/>
              <a:buFont typeface="Nunito"/>
              <a:buChar char="❖"/>
            </a:pPr>
            <a:r>
              <a:rPr b="1" lang="en">
                <a:solidFill>
                  <a:srgbClr val="FFFFFF"/>
                </a:solidFill>
                <a:latin typeface="Nunito"/>
                <a:ea typeface="Nunito"/>
                <a:cs typeface="Nunito"/>
                <a:sym typeface="Nunito"/>
              </a:rPr>
              <a:t>Problem Domain &amp; Value Proposition</a:t>
            </a:r>
            <a:endParaRPr b="1">
              <a:solidFill>
                <a:srgbClr val="FFFFFF"/>
              </a:solidFill>
              <a:latin typeface="Nunito"/>
              <a:ea typeface="Nunito"/>
              <a:cs typeface="Nunito"/>
              <a:sym typeface="Nunito"/>
            </a:endParaRPr>
          </a:p>
          <a:p>
            <a:pPr indent="-342900" lvl="0" marL="457200" rtl="0" algn="l">
              <a:lnSpc>
                <a:spcPct val="150000"/>
              </a:lnSpc>
              <a:spcBef>
                <a:spcPts val="0"/>
              </a:spcBef>
              <a:spcAft>
                <a:spcPts val="0"/>
              </a:spcAft>
              <a:buClr>
                <a:srgbClr val="FFFFFF"/>
              </a:buClr>
              <a:buSzPts val="1800"/>
              <a:buFont typeface="Nunito"/>
              <a:buChar char="❖"/>
            </a:pPr>
            <a:r>
              <a:rPr b="1" lang="en">
                <a:solidFill>
                  <a:srgbClr val="FFFFFF"/>
                </a:solidFill>
                <a:latin typeface="Nunito"/>
                <a:ea typeface="Nunito"/>
                <a:cs typeface="Nunito"/>
                <a:sym typeface="Nunito"/>
              </a:rPr>
              <a:t>3 Tasks</a:t>
            </a:r>
            <a:endParaRPr b="1">
              <a:solidFill>
                <a:srgbClr val="FFFFFF"/>
              </a:solidFill>
              <a:latin typeface="Nunito"/>
              <a:ea typeface="Nunito"/>
              <a:cs typeface="Nunito"/>
              <a:sym typeface="Nunito"/>
            </a:endParaRPr>
          </a:p>
          <a:p>
            <a:pPr indent="-342900" lvl="0" marL="457200" rtl="0" algn="l">
              <a:lnSpc>
                <a:spcPct val="150000"/>
              </a:lnSpc>
              <a:spcBef>
                <a:spcPts val="0"/>
              </a:spcBef>
              <a:spcAft>
                <a:spcPts val="0"/>
              </a:spcAft>
              <a:buClr>
                <a:srgbClr val="FFFFFF"/>
              </a:buClr>
              <a:buSzPts val="1800"/>
              <a:buFont typeface="Nunito"/>
              <a:buChar char="❖"/>
            </a:pPr>
            <a:r>
              <a:rPr b="1" lang="en">
                <a:solidFill>
                  <a:srgbClr val="FFFFFF"/>
                </a:solidFill>
                <a:latin typeface="Nunito"/>
                <a:ea typeface="Nunito"/>
                <a:cs typeface="Nunito"/>
                <a:sym typeface="Nunito"/>
              </a:rPr>
              <a:t>3 Major UI Changes</a:t>
            </a:r>
            <a:endParaRPr b="1">
              <a:solidFill>
                <a:srgbClr val="FFFFFF"/>
              </a:solidFill>
              <a:latin typeface="Nunito"/>
              <a:ea typeface="Nunito"/>
              <a:cs typeface="Nunito"/>
              <a:sym typeface="Nunito"/>
            </a:endParaRPr>
          </a:p>
          <a:p>
            <a:pPr indent="-342900" lvl="0" marL="457200" rtl="0" algn="l">
              <a:lnSpc>
                <a:spcPct val="150000"/>
              </a:lnSpc>
              <a:spcBef>
                <a:spcPts val="0"/>
              </a:spcBef>
              <a:spcAft>
                <a:spcPts val="0"/>
              </a:spcAft>
              <a:buClr>
                <a:srgbClr val="FFFFFF"/>
              </a:buClr>
              <a:buSzPts val="1800"/>
              <a:buFont typeface="Nunito"/>
              <a:buChar char="❖"/>
            </a:pPr>
            <a:r>
              <a:rPr b="1" lang="en">
                <a:solidFill>
                  <a:srgbClr val="FFFFFF"/>
                </a:solidFill>
                <a:latin typeface="Nunito"/>
                <a:ea typeface="Nunito"/>
                <a:cs typeface="Nunito"/>
                <a:sym typeface="Nunito"/>
              </a:rPr>
              <a:t>Medium-Fi Prototype Flow</a:t>
            </a:r>
            <a:endParaRPr b="1">
              <a:solidFill>
                <a:srgbClr val="FFFFFF"/>
              </a:solidFill>
              <a:latin typeface="Nunito"/>
              <a:ea typeface="Nunito"/>
              <a:cs typeface="Nunito"/>
              <a:sym typeface="Nunito"/>
            </a:endParaRPr>
          </a:p>
          <a:p>
            <a:pPr indent="-342900" lvl="0" marL="457200" rtl="0" algn="l">
              <a:lnSpc>
                <a:spcPct val="150000"/>
              </a:lnSpc>
              <a:spcBef>
                <a:spcPts val="0"/>
              </a:spcBef>
              <a:spcAft>
                <a:spcPts val="0"/>
              </a:spcAft>
              <a:buClr>
                <a:srgbClr val="FFFFFF"/>
              </a:buClr>
              <a:buSzPts val="1800"/>
              <a:buFont typeface="Nunito"/>
              <a:buChar char="❖"/>
            </a:pPr>
            <a:r>
              <a:rPr b="1" lang="en">
                <a:solidFill>
                  <a:srgbClr val="FFFFFF"/>
                </a:solidFill>
                <a:latin typeface="Nunito"/>
                <a:ea typeface="Nunito"/>
                <a:cs typeface="Nunito"/>
                <a:sym typeface="Nunito"/>
              </a:rPr>
              <a:t>Prototyping Overview</a:t>
            </a:r>
            <a:endParaRPr b="1">
              <a:solidFill>
                <a:srgbClr val="FFFFFF"/>
              </a:solidFill>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44"/>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Tool Used: Proto.io</a:t>
            </a:r>
            <a:endParaRPr/>
          </a:p>
        </p:txBody>
      </p:sp>
      <p:pic>
        <p:nvPicPr>
          <p:cNvPr id="314" name="Google Shape;314;p44"/>
          <p:cNvPicPr preferRelativeResize="0"/>
          <p:nvPr/>
        </p:nvPicPr>
        <p:blipFill rotWithShape="1">
          <a:blip r:embed="rId3">
            <a:alphaModFix/>
          </a:blip>
          <a:srcRect b="0" l="0" r="0" t="8298"/>
          <a:stretch/>
        </p:blipFill>
        <p:spPr>
          <a:xfrm>
            <a:off x="850513" y="763850"/>
            <a:ext cx="7442975" cy="42659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4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Tool Used: Proto.io</a:t>
            </a:r>
            <a:endParaRPr/>
          </a:p>
        </p:txBody>
      </p:sp>
      <p:sp>
        <p:nvSpPr>
          <p:cNvPr id="320" name="Google Shape;320;p45"/>
          <p:cNvSpPr txBox="1"/>
          <p:nvPr/>
        </p:nvSpPr>
        <p:spPr>
          <a:xfrm>
            <a:off x="262975" y="969550"/>
            <a:ext cx="4230900" cy="385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Capabilities</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317500" lvl="0" marL="457200" marR="0" rtl="0" algn="l">
              <a:lnSpc>
                <a:spcPct val="100000"/>
              </a:lnSpc>
              <a:spcBef>
                <a:spcPts val="0"/>
              </a:spcBef>
              <a:spcAft>
                <a:spcPts val="0"/>
              </a:spcAft>
              <a:buClr>
                <a:srgbClr val="000000"/>
              </a:buClr>
              <a:buSzPts val="1400"/>
              <a:buFont typeface="Nunito"/>
              <a:buChar char="-"/>
            </a:pPr>
            <a:r>
              <a:rPr b="0" i="0" lang="en" sz="1400" u="none" cap="none" strike="noStrike">
                <a:solidFill>
                  <a:srgbClr val="000000"/>
                </a:solidFill>
                <a:latin typeface="Nunito"/>
                <a:ea typeface="Nunito"/>
                <a:cs typeface="Nunito"/>
                <a:sym typeface="Nunito"/>
              </a:rPr>
              <a:t>Able to create all visual components in-app, as well as specify hex colors and use a grid when designing</a:t>
            </a:r>
            <a:endParaRPr b="0" i="0" sz="1400" u="none" cap="none" strike="noStrike">
              <a:solidFill>
                <a:srgbClr val="000000"/>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317500" lvl="0" marL="457200" marR="0" rtl="0" algn="l">
              <a:lnSpc>
                <a:spcPct val="100000"/>
              </a:lnSpc>
              <a:spcBef>
                <a:spcPts val="0"/>
              </a:spcBef>
              <a:spcAft>
                <a:spcPts val="0"/>
              </a:spcAft>
              <a:buClr>
                <a:srgbClr val="000000"/>
              </a:buClr>
              <a:buSzPts val="1400"/>
              <a:buFont typeface="Nunito"/>
              <a:buChar char="-"/>
            </a:pPr>
            <a:r>
              <a:rPr b="0" i="0" lang="en" sz="1400" u="none" cap="none" strike="noStrike">
                <a:solidFill>
                  <a:srgbClr val="000000"/>
                </a:solidFill>
                <a:latin typeface="Nunito"/>
                <a:ea typeface="Nunito"/>
                <a:cs typeface="Nunito"/>
                <a:sym typeface="Nunito"/>
              </a:rPr>
              <a:t>Able to link transitions to each individual component (buttons, images, etc) and cascade these in order to ‘wizard of oz’ more complex interactions (such as other family members snatching tasks from you)</a:t>
            </a:r>
            <a:endParaRPr b="0" i="0" sz="1400" u="none" cap="none" strike="noStrike">
              <a:solidFill>
                <a:srgbClr val="000000"/>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317500" lvl="0" marL="457200" marR="0" rtl="0" algn="l">
              <a:lnSpc>
                <a:spcPct val="100000"/>
              </a:lnSpc>
              <a:spcBef>
                <a:spcPts val="0"/>
              </a:spcBef>
              <a:spcAft>
                <a:spcPts val="0"/>
              </a:spcAft>
              <a:buClr>
                <a:srgbClr val="000000"/>
              </a:buClr>
              <a:buSzPts val="1400"/>
              <a:buFont typeface="Nunito"/>
              <a:buChar char="-"/>
            </a:pPr>
            <a:r>
              <a:rPr b="0" i="0" lang="en" sz="1400" u="none" cap="none" strike="noStrike">
                <a:solidFill>
                  <a:srgbClr val="000000"/>
                </a:solidFill>
                <a:latin typeface="Nunito"/>
                <a:ea typeface="Nunito"/>
                <a:cs typeface="Nunito"/>
                <a:sym typeface="Nunito"/>
              </a:rPr>
              <a:t>Able to use presets to easily insert normal phone components and their functionality, such as the lower-screen menu and upper time and battery life image</a:t>
            </a:r>
            <a:endParaRPr b="0" i="0" sz="1400" u="none" cap="none" strike="noStrike">
              <a:solidFill>
                <a:srgbClr val="000000"/>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
        <p:nvSpPr>
          <p:cNvPr id="321" name="Google Shape;321;p45"/>
          <p:cNvSpPr txBox="1"/>
          <p:nvPr/>
        </p:nvSpPr>
        <p:spPr>
          <a:xfrm>
            <a:off x="4642175" y="969550"/>
            <a:ext cx="4230900" cy="385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Limitations</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317500" lvl="0" marL="457200" marR="0" rtl="0" algn="l">
              <a:lnSpc>
                <a:spcPct val="100000"/>
              </a:lnSpc>
              <a:spcBef>
                <a:spcPts val="0"/>
              </a:spcBef>
              <a:spcAft>
                <a:spcPts val="0"/>
              </a:spcAft>
              <a:buClr>
                <a:srgbClr val="000000"/>
              </a:buClr>
              <a:buSzPts val="1400"/>
              <a:buFont typeface="Nunito"/>
              <a:buChar char="-"/>
            </a:pPr>
            <a:r>
              <a:rPr b="0" i="0" lang="en" sz="1400" u="none" cap="none" strike="noStrike">
                <a:solidFill>
                  <a:srgbClr val="000000"/>
                </a:solidFill>
                <a:latin typeface="Nunito"/>
                <a:ea typeface="Nunito"/>
                <a:cs typeface="Nunito"/>
                <a:sym typeface="Nunito"/>
              </a:rPr>
              <a:t>Can not have a realistic visual countdown w/o 1 million transitions, which is why we chose to simply use a sand clock flipping for this iteration</a:t>
            </a:r>
            <a:endParaRPr b="0" i="0" sz="1400" u="none" cap="none" strike="noStrike">
              <a:solidFill>
                <a:srgbClr val="000000"/>
              </a:solidFill>
              <a:latin typeface="Nunito"/>
              <a:ea typeface="Nunito"/>
              <a:cs typeface="Nunito"/>
              <a:sym typeface="Nuni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317500" lvl="0" marL="457200" marR="0" rtl="0" algn="l">
              <a:lnSpc>
                <a:spcPct val="100000"/>
              </a:lnSpc>
              <a:spcBef>
                <a:spcPts val="0"/>
              </a:spcBef>
              <a:spcAft>
                <a:spcPts val="0"/>
              </a:spcAft>
              <a:buClr>
                <a:srgbClr val="000000"/>
              </a:buClr>
              <a:buSzPts val="1400"/>
              <a:buFont typeface="Nunito"/>
              <a:buChar char="-"/>
            </a:pPr>
            <a:r>
              <a:rPr b="0" i="0" lang="en" sz="1400" u="none" cap="none" strike="noStrike">
                <a:solidFill>
                  <a:srgbClr val="000000"/>
                </a:solidFill>
                <a:latin typeface="Nunito"/>
                <a:ea typeface="Nunito"/>
                <a:cs typeface="Nunito"/>
                <a:sym typeface="Nunito"/>
              </a:rPr>
              <a:t>Very difficult to simulate points calculations- it takes several conditional transitions to in a very simple way mimic your points adding up in the leaderboard, but this quickly becomes infeasible with more than 2 tasks </a:t>
            </a:r>
            <a:endParaRPr b="0" i="0" sz="1400" u="none" cap="none" strike="noStrike">
              <a:solidFill>
                <a:srgbClr val="000000"/>
              </a:solidFill>
              <a:latin typeface="Nunito"/>
              <a:ea typeface="Nunito"/>
              <a:cs typeface="Nunito"/>
              <a:sym typeface="Nunito"/>
            </a:endParaRPr>
          </a:p>
        </p:txBody>
      </p:sp>
      <p:cxnSp>
        <p:nvCxnSpPr>
          <p:cNvPr id="322" name="Google Shape;322;p45"/>
          <p:cNvCxnSpPr/>
          <p:nvPr/>
        </p:nvCxnSpPr>
        <p:spPr>
          <a:xfrm>
            <a:off x="224300" y="1438625"/>
            <a:ext cx="8724600" cy="0"/>
          </a:xfrm>
          <a:prstGeom prst="straightConnector1">
            <a:avLst/>
          </a:prstGeom>
          <a:noFill/>
          <a:ln cap="flat" cmpd="sng" w="28575">
            <a:solidFill>
              <a:schemeClr val="dk2"/>
            </a:solidFill>
            <a:prstDash val="solid"/>
            <a:round/>
            <a:headEnd len="sm" w="sm" type="none"/>
            <a:tailEnd len="sm" w="sm" type="none"/>
          </a:ln>
        </p:spPr>
      </p:cxnSp>
      <p:cxnSp>
        <p:nvCxnSpPr>
          <p:cNvPr id="323" name="Google Shape;323;p45"/>
          <p:cNvCxnSpPr/>
          <p:nvPr/>
        </p:nvCxnSpPr>
        <p:spPr>
          <a:xfrm>
            <a:off x="4511550" y="814750"/>
            <a:ext cx="0" cy="4161300"/>
          </a:xfrm>
          <a:prstGeom prst="straightConnector1">
            <a:avLst/>
          </a:prstGeom>
          <a:noFill/>
          <a:ln cap="flat" cmpd="sng" w="28575">
            <a:solidFill>
              <a:schemeClr val="dk2"/>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6"/>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Medium-Fi Prototype Limitations</a:t>
            </a:r>
            <a:endParaRPr/>
          </a:p>
        </p:txBody>
      </p:sp>
      <p:sp>
        <p:nvSpPr>
          <p:cNvPr id="329" name="Google Shape;329;p46"/>
          <p:cNvSpPr txBox="1"/>
          <p:nvPr/>
        </p:nvSpPr>
        <p:spPr>
          <a:xfrm>
            <a:off x="193375" y="819875"/>
            <a:ext cx="3534600" cy="404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Nunito"/>
                <a:ea typeface="Nunito"/>
                <a:cs typeface="Nunito"/>
                <a:sym typeface="Nunito"/>
              </a:rPr>
              <a:t>Lack of Admin Portal &amp; Onboarding</a:t>
            </a:r>
            <a:endParaRPr b="1" i="0" sz="1400" u="none" cap="none" strike="noStrike">
              <a:solidFill>
                <a:srgbClr val="000000"/>
              </a:solidFill>
              <a:latin typeface="Nunito"/>
              <a:ea typeface="Nunito"/>
              <a:cs typeface="Nunito"/>
              <a:sym typeface="Nunito"/>
            </a:endParaRPr>
          </a:p>
        </p:txBody>
      </p:sp>
      <p:pic>
        <p:nvPicPr>
          <p:cNvPr id="330" name="Google Shape;330;p46"/>
          <p:cNvPicPr preferRelativeResize="0"/>
          <p:nvPr/>
        </p:nvPicPr>
        <p:blipFill rotWithShape="1">
          <a:blip r:embed="rId3">
            <a:alphaModFix/>
          </a:blip>
          <a:srcRect b="48625" l="0" r="0" t="6098"/>
          <a:stretch/>
        </p:blipFill>
        <p:spPr>
          <a:xfrm>
            <a:off x="193375" y="1276200"/>
            <a:ext cx="3914300" cy="2362923"/>
          </a:xfrm>
          <a:prstGeom prst="rect">
            <a:avLst/>
          </a:prstGeom>
          <a:noFill/>
          <a:ln>
            <a:noFill/>
          </a:ln>
        </p:spPr>
      </p:pic>
      <p:sp>
        <p:nvSpPr>
          <p:cNvPr id="331" name="Google Shape;331;p46"/>
          <p:cNvSpPr/>
          <p:nvPr/>
        </p:nvSpPr>
        <p:spPr>
          <a:xfrm>
            <a:off x="2336875" y="1276263"/>
            <a:ext cx="1391100" cy="2362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46"/>
          <p:cNvSpPr txBox="1"/>
          <p:nvPr/>
        </p:nvSpPr>
        <p:spPr>
          <a:xfrm>
            <a:off x="4455125" y="1098300"/>
            <a:ext cx="4377900" cy="365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For our app, </a:t>
            </a:r>
            <a:r>
              <a:rPr b="1" i="0" lang="en" sz="1400" u="none" cap="none" strike="noStrike">
                <a:solidFill>
                  <a:srgbClr val="000000"/>
                </a:solidFill>
                <a:latin typeface="Nunito"/>
                <a:ea typeface="Nunito"/>
                <a:cs typeface="Nunito"/>
                <a:sym typeface="Nunito"/>
              </a:rPr>
              <a:t>onboarding may require a lot of work for the parent/admin</a:t>
            </a:r>
            <a:r>
              <a:rPr b="0" i="0" lang="en" sz="1400" u="none" cap="none" strike="noStrike">
                <a:solidFill>
                  <a:srgbClr val="000000"/>
                </a:solidFill>
                <a:latin typeface="Nunito"/>
                <a:ea typeface="Nunito"/>
                <a:cs typeface="Nunito"/>
                <a:sym typeface="Nunito"/>
              </a:rPr>
              <a:t> to set-up all the tasks and schedules as well as update rewards and assign tasks occasionally.</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We ultimately decided to </a:t>
            </a:r>
            <a:r>
              <a:rPr b="1" i="0" lang="en" sz="1400" u="none" cap="none" strike="noStrike">
                <a:solidFill>
                  <a:srgbClr val="000000"/>
                </a:solidFill>
                <a:latin typeface="Nunito"/>
                <a:ea typeface="Nunito"/>
                <a:cs typeface="Nunito"/>
                <a:sym typeface="Nunito"/>
              </a:rPr>
              <a:t>focus on the experience of a child user</a:t>
            </a:r>
            <a:r>
              <a:rPr b="0" i="0" lang="en" sz="1400" u="none" cap="none" strike="noStrike">
                <a:solidFill>
                  <a:srgbClr val="000000"/>
                </a:solidFill>
                <a:latin typeface="Nunito"/>
                <a:ea typeface="Nunito"/>
                <a:cs typeface="Nunito"/>
                <a:sym typeface="Nunito"/>
              </a:rPr>
              <a:t> rather than an admin, who gets to use the app in a very straightforward manner. As such, in the </a:t>
            </a:r>
            <a:r>
              <a:rPr b="1" i="0" lang="en" sz="1400" u="none" cap="none" strike="noStrike">
                <a:solidFill>
                  <a:srgbClr val="000000"/>
                </a:solidFill>
                <a:latin typeface="Nunito"/>
                <a:ea typeface="Nunito"/>
                <a:cs typeface="Nunito"/>
                <a:sym typeface="Nunito"/>
              </a:rPr>
              <a:t>scenario where not all the tasks are snatched</a:t>
            </a:r>
            <a:r>
              <a:rPr b="0" i="0" lang="en" sz="1400" u="none" cap="none" strike="noStrike">
                <a:solidFill>
                  <a:srgbClr val="000000"/>
                </a:solidFill>
                <a:latin typeface="Nunito"/>
                <a:ea typeface="Nunito"/>
                <a:cs typeface="Nunito"/>
                <a:sym typeface="Nunito"/>
              </a:rPr>
              <a:t> in time, </a:t>
            </a:r>
            <a:r>
              <a:rPr b="1" i="0" lang="en" sz="1400" u="none" cap="none" strike="noStrike">
                <a:solidFill>
                  <a:srgbClr val="000000"/>
                </a:solidFill>
                <a:latin typeface="Nunito"/>
                <a:ea typeface="Nunito"/>
                <a:cs typeface="Nunito"/>
                <a:sym typeface="Nunito"/>
              </a:rPr>
              <a:t>the user’s schedule is “magically” filled anyway</a:t>
            </a:r>
            <a:r>
              <a:rPr b="0" i="0" lang="en" sz="1400" u="none" cap="none" strike="noStrike">
                <a:solidFill>
                  <a:srgbClr val="000000"/>
                </a:solidFill>
                <a:latin typeface="Nunito"/>
                <a:ea typeface="Nunito"/>
                <a:cs typeface="Nunito"/>
                <a:sym typeface="Nunito"/>
              </a:rPr>
              <a:t> because behind the scenes, a parent has assigned them to them! You just can’t see that part yet...</a:t>
            </a:r>
            <a:endParaRPr b="0" i="0" sz="1400" u="none" cap="none" strike="noStrike">
              <a:solidFill>
                <a:srgbClr val="000000"/>
              </a:solidFill>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Medium-Fi Prototype Limitations</a:t>
            </a:r>
            <a:endParaRPr/>
          </a:p>
        </p:txBody>
      </p:sp>
      <p:sp>
        <p:nvSpPr>
          <p:cNvPr id="338" name="Google Shape;338;p47"/>
          <p:cNvSpPr txBox="1"/>
          <p:nvPr/>
        </p:nvSpPr>
        <p:spPr>
          <a:xfrm>
            <a:off x="700950" y="794175"/>
            <a:ext cx="2583300" cy="44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Nunito"/>
                <a:ea typeface="Nunito"/>
                <a:cs typeface="Nunito"/>
                <a:sym typeface="Nunito"/>
              </a:rPr>
              <a:t>Limited Menu Options</a:t>
            </a:r>
            <a:endParaRPr b="1" i="0" sz="1400" u="none" cap="none" strike="noStrike">
              <a:solidFill>
                <a:srgbClr val="000000"/>
              </a:solidFill>
              <a:latin typeface="Nunito"/>
              <a:ea typeface="Nunito"/>
              <a:cs typeface="Nunito"/>
              <a:sym typeface="Nunito"/>
            </a:endParaRPr>
          </a:p>
        </p:txBody>
      </p:sp>
      <p:sp>
        <p:nvSpPr>
          <p:cNvPr id="339" name="Google Shape;339;p47"/>
          <p:cNvSpPr txBox="1"/>
          <p:nvPr/>
        </p:nvSpPr>
        <p:spPr>
          <a:xfrm>
            <a:off x="4455125" y="1098300"/>
            <a:ext cx="4377900" cy="365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We unfortunately had to decrease the number of menu options we gave the user. In our low-fi sketches, we display all of our ideal menu options (</a:t>
            </a:r>
            <a:r>
              <a:rPr b="1" i="0" lang="en" sz="1400" u="none" cap="none" strike="noStrike">
                <a:solidFill>
                  <a:srgbClr val="000000"/>
                </a:solidFill>
                <a:latin typeface="Nunito"/>
                <a:ea typeface="Nunito"/>
                <a:cs typeface="Nunito"/>
                <a:sym typeface="Nunito"/>
              </a:rPr>
              <a:t>tasks, profile, leaderboard, rewards, and settings</a:t>
            </a:r>
            <a:r>
              <a:rPr b="0" i="0" lang="en" sz="1400" u="none" cap="none" strike="noStrike">
                <a:solidFill>
                  <a:srgbClr val="000000"/>
                </a:solidFill>
                <a:latin typeface="Nunito"/>
                <a:ea typeface="Nunito"/>
                <a:cs typeface="Nunito"/>
                <a:sym typeface="Nunito"/>
              </a:rPr>
              <a:t>). However, as we began building the app we realized we only had time to scope out 3 menu options </a:t>
            </a:r>
            <a:r>
              <a:rPr b="1" i="0" lang="en" sz="1400" u="none" cap="none" strike="noStrike">
                <a:solidFill>
                  <a:srgbClr val="000000"/>
                </a:solidFill>
                <a:latin typeface="Nunito"/>
                <a:ea typeface="Nunito"/>
                <a:cs typeface="Nunito"/>
                <a:sym typeface="Nunito"/>
              </a:rPr>
              <a:t>(tasks, leaderboard, rewards)</a:t>
            </a:r>
            <a:r>
              <a:rPr b="0" i="0" lang="en" sz="1400" u="none" cap="none" strike="noStrike">
                <a:solidFill>
                  <a:srgbClr val="000000"/>
                </a:solidFill>
                <a:latin typeface="Nunito"/>
                <a:ea typeface="Nunito"/>
                <a:cs typeface="Nunito"/>
                <a:sym typeface="Nunito"/>
              </a:rPr>
              <a:t>.</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We chose to only display these 3 for now because they are the </a:t>
            </a:r>
            <a:r>
              <a:rPr b="1" i="0" lang="en" sz="1400" u="none" cap="none" strike="noStrike">
                <a:solidFill>
                  <a:srgbClr val="000000"/>
                </a:solidFill>
                <a:latin typeface="Nunito"/>
                <a:ea typeface="Nunito"/>
                <a:cs typeface="Nunito"/>
                <a:sym typeface="Nunito"/>
              </a:rPr>
              <a:t>main screens that users would need to complete our 3 tasks</a:t>
            </a:r>
            <a:r>
              <a:rPr b="0" i="0" lang="en" sz="1400" u="none" cap="none" strike="noStrike">
                <a:solidFill>
                  <a:srgbClr val="000000"/>
                </a:solidFill>
                <a:latin typeface="Nunito"/>
                <a:ea typeface="Nunito"/>
                <a:cs typeface="Nunito"/>
                <a:sym typeface="Nunito"/>
              </a:rPr>
              <a:t>.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Nunito"/>
                <a:ea typeface="Nunito"/>
                <a:cs typeface="Nunito"/>
                <a:sym typeface="Nunito"/>
              </a:rPr>
              <a:t>We definitely intend include a profile page for users to see their task history in future iterations</a:t>
            </a:r>
            <a:r>
              <a:rPr b="0" i="0" lang="en" sz="1400" u="none" cap="none" strike="noStrike">
                <a:solidFill>
                  <a:srgbClr val="000000"/>
                </a:solidFill>
                <a:latin typeface="Nunito"/>
                <a:ea typeface="Nunito"/>
                <a:cs typeface="Nunito"/>
                <a:sym typeface="Nunito"/>
              </a:rPr>
              <a:t>. Similarly, a settings page is necessary as this is an account-based app (and parents will need to access their admin portal).</a:t>
            </a:r>
            <a:endParaRPr b="0" i="0" sz="1400" u="none" cap="none" strike="noStrike">
              <a:solidFill>
                <a:srgbClr val="000000"/>
              </a:solidFill>
              <a:latin typeface="Nunito"/>
              <a:ea typeface="Nunito"/>
              <a:cs typeface="Nunito"/>
              <a:sym typeface="Nunito"/>
            </a:endParaRPr>
          </a:p>
        </p:txBody>
      </p:sp>
      <p:pic>
        <p:nvPicPr>
          <p:cNvPr id="340" name="Google Shape;340;p47"/>
          <p:cNvPicPr preferRelativeResize="0"/>
          <p:nvPr/>
        </p:nvPicPr>
        <p:blipFill rotWithShape="1">
          <a:blip r:embed="rId3">
            <a:alphaModFix/>
          </a:blip>
          <a:srcRect b="0" l="0" r="0" t="0"/>
          <a:stretch/>
        </p:blipFill>
        <p:spPr>
          <a:xfrm>
            <a:off x="248673" y="1238675"/>
            <a:ext cx="1636383" cy="3181351"/>
          </a:xfrm>
          <a:prstGeom prst="rect">
            <a:avLst/>
          </a:prstGeom>
          <a:noFill/>
          <a:ln>
            <a:noFill/>
          </a:ln>
        </p:spPr>
      </p:pic>
      <p:pic>
        <p:nvPicPr>
          <p:cNvPr id="341" name="Google Shape;341;p47"/>
          <p:cNvPicPr preferRelativeResize="0"/>
          <p:nvPr/>
        </p:nvPicPr>
        <p:blipFill rotWithShape="1">
          <a:blip r:embed="rId4">
            <a:alphaModFix/>
          </a:blip>
          <a:srcRect b="0" l="0" r="0" t="0"/>
          <a:stretch/>
        </p:blipFill>
        <p:spPr>
          <a:xfrm>
            <a:off x="2078675" y="1238675"/>
            <a:ext cx="1671149" cy="3181350"/>
          </a:xfrm>
          <a:prstGeom prst="rect">
            <a:avLst/>
          </a:prstGeom>
          <a:noFill/>
          <a:ln>
            <a:noFill/>
          </a:ln>
        </p:spPr>
      </p:pic>
      <p:sp>
        <p:nvSpPr>
          <p:cNvPr id="342" name="Google Shape;342;p47"/>
          <p:cNvSpPr/>
          <p:nvPr/>
        </p:nvSpPr>
        <p:spPr>
          <a:xfrm>
            <a:off x="231362" y="4021625"/>
            <a:ext cx="1671000" cy="398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47"/>
          <p:cNvSpPr/>
          <p:nvPr/>
        </p:nvSpPr>
        <p:spPr>
          <a:xfrm>
            <a:off x="2078762" y="4021625"/>
            <a:ext cx="1671000" cy="398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47"/>
          <p:cNvSpPr txBox="1"/>
          <p:nvPr/>
        </p:nvSpPr>
        <p:spPr>
          <a:xfrm>
            <a:off x="339800" y="4493775"/>
            <a:ext cx="1454100" cy="44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Ideal menu</a:t>
            </a:r>
            <a:endParaRPr b="0" i="0" sz="1400" u="none" cap="none" strike="noStrike">
              <a:solidFill>
                <a:srgbClr val="000000"/>
              </a:solidFill>
              <a:latin typeface="Arial"/>
              <a:ea typeface="Arial"/>
              <a:cs typeface="Arial"/>
              <a:sym typeface="Arial"/>
            </a:endParaRPr>
          </a:p>
        </p:txBody>
      </p:sp>
      <p:sp>
        <p:nvSpPr>
          <p:cNvPr id="345" name="Google Shape;345;p47"/>
          <p:cNvSpPr txBox="1"/>
          <p:nvPr/>
        </p:nvSpPr>
        <p:spPr>
          <a:xfrm>
            <a:off x="2013800" y="4493775"/>
            <a:ext cx="1800900" cy="44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Current scope menu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48"/>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Medium-Fi Prototype Wizard-of-Oz-ing</a:t>
            </a:r>
            <a:endParaRPr/>
          </a:p>
        </p:txBody>
      </p:sp>
      <p:sp>
        <p:nvSpPr>
          <p:cNvPr id="351" name="Google Shape;351;p48"/>
          <p:cNvSpPr txBox="1"/>
          <p:nvPr/>
        </p:nvSpPr>
        <p:spPr>
          <a:xfrm>
            <a:off x="330850" y="818250"/>
            <a:ext cx="2583300" cy="44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Nunito"/>
                <a:ea typeface="Nunito"/>
                <a:cs typeface="Nunito"/>
                <a:sym typeface="Nunito"/>
              </a:rPr>
              <a:t>Time Flies… Really Quickly!</a:t>
            </a:r>
            <a:endParaRPr b="1" i="0" sz="1400" u="none" cap="none" strike="noStrike">
              <a:solidFill>
                <a:srgbClr val="000000"/>
              </a:solidFill>
              <a:latin typeface="Nunito"/>
              <a:ea typeface="Nunito"/>
              <a:cs typeface="Nunito"/>
              <a:sym typeface="Nunito"/>
            </a:endParaRPr>
          </a:p>
        </p:txBody>
      </p:sp>
      <p:sp>
        <p:nvSpPr>
          <p:cNvPr id="352" name="Google Shape;352;p48"/>
          <p:cNvSpPr txBox="1"/>
          <p:nvPr/>
        </p:nvSpPr>
        <p:spPr>
          <a:xfrm>
            <a:off x="4455125" y="1098300"/>
            <a:ext cx="4377900" cy="365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As our app is </a:t>
            </a:r>
            <a:r>
              <a:rPr b="1" i="0" lang="en" sz="1400" u="none" cap="none" strike="noStrike">
                <a:solidFill>
                  <a:srgbClr val="000000"/>
                </a:solidFill>
                <a:latin typeface="Nunito"/>
                <a:ea typeface="Nunito"/>
                <a:cs typeface="Nunito"/>
                <a:sym typeface="Nunito"/>
              </a:rPr>
              <a:t>intended to be used throughout the day</a:t>
            </a:r>
            <a:r>
              <a:rPr b="0" i="0" lang="en" sz="1400" u="none" cap="none" strike="noStrike">
                <a:solidFill>
                  <a:srgbClr val="000000"/>
                </a:solidFill>
                <a:latin typeface="Nunito"/>
                <a:ea typeface="Nunito"/>
                <a:cs typeface="Nunito"/>
                <a:sym typeface="Nunito"/>
              </a:rPr>
              <a:t>, it’s unrealistic to do early testing this way. Thus, for the sake of getting a thorough experience with our app, we’ve </a:t>
            </a:r>
            <a:r>
              <a:rPr b="1" i="0" lang="en" sz="1400" u="none" cap="none" strike="noStrike">
                <a:solidFill>
                  <a:srgbClr val="000000"/>
                </a:solidFill>
                <a:latin typeface="Nunito"/>
                <a:ea typeface="Nunito"/>
                <a:cs typeface="Nunito"/>
                <a:sym typeface="Nunito"/>
              </a:rPr>
              <a:t>sped up/hard-coded the passage of time</a:t>
            </a:r>
            <a:r>
              <a:rPr b="0" i="0" lang="en" sz="1400" u="none" cap="none" strike="noStrike">
                <a:solidFill>
                  <a:srgbClr val="000000"/>
                </a:solidFill>
                <a:latin typeface="Nunito"/>
                <a:ea typeface="Nunito"/>
                <a:cs typeface="Nunito"/>
                <a:sym typeface="Nunito"/>
              </a:rPr>
              <a:t>.</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For example, as the </a:t>
            </a:r>
            <a:r>
              <a:rPr b="1" i="0" lang="en" sz="1400" u="none" cap="none" strike="noStrike">
                <a:solidFill>
                  <a:srgbClr val="000000"/>
                </a:solidFill>
                <a:latin typeface="Nunito"/>
                <a:ea typeface="Nunito"/>
                <a:cs typeface="Nunito"/>
                <a:sym typeface="Nunito"/>
              </a:rPr>
              <a:t>user is snatching tasks, they may notice that other tasks have been snatched</a:t>
            </a:r>
            <a:r>
              <a:rPr b="0" i="0" lang="en" sz="1400" u="none" cap="none" strike="noStrike">
                <a:solidFill>
                  <a:srgbClr val="000000"/>
                </a:solidFill>
                <a:latin typeface="Nunito"/>
                <a:ea typeface="Nunito"/>
                <a:cs typeface="Nunito"/>
                <a:sym typeface="Nunito"/>
              </a:rPr>
              <a:t>! In our prototype, we hard-coded these events to happen with the timer (top-right), and they happen quickly!</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pic>
        <p:nvPicPr>
          <p:cNvPr id="353" name="Google Shape;353;p48"/>
          <p:cNvPicPr preferRelativeResize="0"/>
          <p:nvPr/>
        </p:nvPicPr>
        <p:blipFill rotWithShape="1">
          <a:blip r:embed="rId3">
            <a:alphaModFix/>
          </a:blip>
          <a:srcRect b="0" l="0" r="0" t="0"/>
          <a:stretch/>
        </p:blipFill>
        <p:spPr>
          <a:xfrm>
            <a:off x="646175" y="1297924"/>
            <a:ext cx="1952651" cy="36861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49"/>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Medium-Fi Prototype Hard-coded Components</a:t>
            </a:r>
            <a:endParaRPr/>
          </a:p>
        </p:txBody>
      </p:sp>
      <p:sp>
        <p:nvSpPr>
          <p:cNvPr id="359" name="Google Shape;359;p49"/>
          <p:cNvSpPr txBox="1"/>
          <p:nvPr/>
        </p:nvSpPr>
        <p:spPr>
          <a:xfrm>
            <a:off x="330850" y="784375"/>
            <a:ext cx="2583300" cy="44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Nunito"/>
                <a:ea typeface="Nunito"/>
                <a:cs typeface="Nunito"/>
                <a:sym typeface="Nunito"/>
              </a:rPr>
              <a:t>Limited Tasks to Snatch</a:t>
            </a:r>
            <a:endParaRPr b="1" i="0" sz="1400" u="none" cap="none" strike="noStrike">
              <a:solidFill>
                <a:srgbClr val="000000"/>
              </a:solidFill>
              <a:latin typeface="Nunito"/>
              <a:ea typeface="Nunito"/>
              <a:cs typeface="Nunito"/>
              <a:sym typeface="Nunito"/>
            </a:endParaRPr>
          </a:p>
        </p:txBody>
      </p:sp>
      <p:sp>
        <p:nvSpPr>
          <p:cNvPr id="360" name="Google Shape;360;p49"/>
          <p:cNvSpPr txBox="1"/>
          <p:nvPr/>
        </p:nvSpPr>
        <p:spPr>
          <a:xfrm>
            <a:off x="4455125" y="1098300"/>
            <a:ext cx="4377900" cy="365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For the sake of simulating competition (and simplicity of prototyping), </a:t>
            </a:r>
            <a:r>
              <a:rPr b="1" i="0" lang="en" sz="1400" u="none" cap="none" strike="noStrike">
                <a:solidFill>
                  <a:srgbClr val="000000"/>
                </a:solidFill>
                <a:latin typeface="Nunito"/>
                <a:ea typeface="Nunito"/>
                <a:cs typeface="Nunito"/>
                <a:sym typeface="Nunito"/>
              </a:rPr>
              <a:t>we only allow users to snatch these 2 tasks</a:t>
            </a:r>
            <a:r>
              <a:rPr b="0" i="0" lang="en" sz="1400" u="none" cap="none" strike="noStrike">
                <a:solidFill>
                  <a:srgbClr val="000000"/>
                </a:solidFill>
                <a:latin typeface="Nunito"/>
                <a:ea typeface="Nunito"/>
                <a:cs typeface="Nunito"/>
                <a:sym typeface="Nunito"/>
              </a:rPr>
              <a:t>. In fact, clicking on the other tasks do not do anything.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We believe that only being able to snatch 2 tasks still gives the user a </a:t>
            </a:r>
            <a:r>
              <a:rPr b="1" i="0" lang="en" sz="1400" u="none" cap="none" strike="noStrike">
                <a:solidFill>
                  <a:srgbClr val="000000"/>
                </a:solidFill>
                <a:latin typeface="Nunito"/>
                <a:ea typeface="Nunito"/>
                <a:cs typeface="Nunito"/>
                <a:sym typeface="Nunito"/>
              </a:rPr>
              <a:t>relatively complete experience with the app</a:t>
            </a:r>
            <a:r>
              <a:rPr b="0" i="0" lang="en" sz="1400" u="none" cap="none" strike="noStrike">
                <a:solidFill>
                  <a:srgbClr val="000000"/>
                </a:solidFill>
                <a:latin typeface="Nunito"/>
                <a:ea typeface="Nunito"/>
                <a:cs typeface="Nunito"/>
                <a:sym typeface="Nunito"/>
              </a:rPr>
              <a:t>. After snatching/completing the first task, they are just starting to learn how to use our app, but by the third task, it becomes repetitive.</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Moreover, having only 2 possible tasks makes simulating the completion and point system much simpler at this stage!</a:t>
            </a:r>
            <a:endParaRPr b="0" i="0" sz="1400" u="none" cap="none" strike="noStrike">
              <a:solidFill>
                <a:srgbClr val="000000"/>
              </a:solidFill>
              <a:latin typeface="Nunito"/>
              <a:ea typeface="Nunito"/>
              <a:cs typeface="Nunito"/>
              <a:sym typeface="Nunito"/>
            </a:endParaRPr>
          </a:p>
        </p:txBody>
      </p:sp>
      <p:pic>
        <p:nvPicPr>
          <p:cNvPr id="361" name="Google Shape;361;p49"/>
          <p:cNvPicPr preferRelativeResize="0"/>
          <p:nvPr/>
        </p:nvPicPr>
        <p:blipFill rotWithShape="1">
          <a:blip r:embed="rId3">
            <a:alphaModFix/>
          </a:blip>
          <a:srcRect b="0" l="0" r="0" t="0"/>
          <a:stretch/>
        </p:blipFill>
        <p:spPr>
          <a:xfrm>
            <a:off x="542225" y="1225373"/>
            <a:ext cx="2010201" cy="38267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50"/>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
              <a:t>Medium-Fi Prototype Hard-coded Components</a:t>
            </a:r>
            <a:endParaRPr/>
          </a:p>
        </p:txBody>
      </p:sp>
      <p:sp>
        <p:nvSpPr>
          <p:cNvPr id="367" name="Google Shape;367;p50"/>
          <p:cNvSpPr txBox="1"/>
          <p:nvPr/>
        </p:nvSpPr>
        <p:spPr>
          <a:xfrm>
            <a:off x="700950" y="794175"/>
            <a:ext cx="2583300" cy="44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Nunito"/>
                <a:ea typeface="Nunito"/>
                <a:cs typeface="Nunito"/>
                <a:sym typeface="Nunito"/>
              </a:rPr>
              <a:t>Stacked Leaderboard</a:t>
            </a:r>
            <a:endParaRPr b="1" i="0" sz="1400" u="none" cap="none" strike="noStrike">
              <a:solidFill>
                <a:srgbClr val="000000"/>
              </a:solidFill>
              <a:latin typeface="Nunito"/>
              <a:ea typeface="Nunito"/>
              <a:cs typeface="Nunito"/>
              <a:sym typeface="Nunito"/>
            </a:endParaRPr>
          </a:p>
        </p:txBody>
      </p:sp>
      <p:sp>
        <p:nvSpPr>
          <p:cNvPr id="368" name="Google Shape;368;p50"/>
          <p:cNvSpPr txBox="1"/>
          <p:nvPr/>
        </p:nvSpPr>
        <p:spPr>
          <a:xfrm>
            <a:off x="4455125" y="1098300"/>
            <a:ext cx="4377900" cy="365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Another hard-coded aspect is the </a:t>
            </a:r>
            <a:r>
              <a:rPr b="1" i="0" lang="en" sz="1400" u="none" cap="none" strike="noStrike">
                <a:solidFill>
                  <a:srgbClr val="000000"/>
                </a:solidFill>
                <a:latin typeface="Nunito"/>
                <a:ea typeface="Nunito"/>
                <a:cs typeface="Nunito"/>
                <a:sym typeface="Nunito"/>
              </a:rPr>
              <a:t>point system and leaderboard</a:t>
            </a:r>
            <a:r>
              <a:rPr b="0" i="0" lang="en" sz="1400" u="none" cap="none" strike="noStrike">
                <a:solidFill>
                  <a:srgbClr val="000000"/>
                </a:solidFill>
                <a:latin typeface="Nunito"/>
                <a:ea typeface="Nunito"/>
                <a:cs typeface="Nunito"/>
                <a:sym typeface="Nunito"/>
              </a:rPr>
              <a:t>. Rather than keeping real-time score of every user’s points, we simply “update” the user’s scores based on which (of 2 possible) tasks they’ve completed.</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Nunito"/>
                <a:ea typeface="Nunito"/>
                <a:cs typeface="Nunito"/>
                <a:sym typeface="Nunito"/>
              </a:rPr>
              <a:t>Ideally, this would keep accurate count of everyone’s scores and would order them accordingly in the leaderboard. However, for this prototype, </a:t>
            </a:r>
            <a:r>
              <a:rPr b="1" i="0" lang="en" sz="1400" u="none" cap="none" strike="noStrike">
                <a:solidFill>
                  <a:srgbClr val="000000"/>
                </a:solidFill>
                <a:latin typeface="Nunito"/>
                <a:ea typeface="Nunito"/>
                <a:cs typeface="Nunito"/>
                <a:sym typeface="Nunito"/>
              </a:rPr>
              <a:t>it was easier to keep them in consistent locations and indicate the “leader” with a crown</a:t>
            </a:r>
            <a:r>
              <a:rPr b="0" i="0" lang="en" sz="1400" u="none" cap="none" strike="noStrike">
                <a:solidFill>
                  <a:srgbClr val="000000"/>
                </a:solidFill>
                <a:latin typeface="Nunito"/>
                <a:ea typeface="Nunito"/>
                <a:cs typeface="Nunito"/>
                <a:sym typeface="Nunito"/>
              </a:rPr>
              <a:t>.</a:t>
            </a:r>
            <a:endParaRPr b="0" i="0" sz="1400" u="none" cap="none" strike="noStrike">
              <a:solidFill>
                <a:srgbClr val="000000"/>
              </a:solidFill>
              <a:latin typeface="Nunito"/>
              <a:ea typeface="Nunito"/>
              <a:cs typeface="Nunito"/>
              <a:sym typeface="Nunito"/>
            </a:endParaRPr>
          </a:p>
        </p:txBody>
      </p:sp>
      <p:pic>
        <p:nvPicPr>
          <p:cNvPr id="369" name="Google Shape;369;p50"/>
          <p:cNvPicPr preferRelativeResize="0"/>
          <p:nvPr/>
        </p:nvPicPr>
        <p:blipFill rotWithShape="1">
          <a:blip r:embed="rId3">
            <a:alphaModFix/>
          </a:blip>
          <a:srcRect b="0" l="0" r="0" t="0"/>
          <a:stretch/>
        </p:blipFill>
        <p:spPr>
          <a:xfrm>
            <a:off x="1985851" y="1235180"/>
            <a:ext cx="1740650" cy="3266158"/>
          </a:xfrm>
          <a:prstGeom prst="rect">
            <a:avLst/>
          </a:prstGeom>
          <a:noFill/>
          <a:ln>
            <a:noFill/>
          </a:ln>
        </p:spPr>
      </p:pic>
      <p:pic>
        <p:nvPicPr>
          <p:cNvPr id="370" name="Google Shape;370;p50"/>
          <p:cNvPicPr preferRelativeResize="0"/>
          <p:nvPr/>
        </p:nvPicPr>
        <p:blipFill rotWithShape="1">
          <a:blip r:embed="rId4">
            <a:alphaModFix/>
          </a:blip>
          <a:srcRect b="0" l="0" r="0" t="0"/>
          <a:stretch/>
        </p:blipFill>
        <p:spPr>
          <a:xfrm>
            <a:off x="98249" y="1221916"/>
            <a:ext cx="1740651" cy="32926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7"/>
          <p:cNvSpPr txBox="1"/>
          <p:nvPr>
            <p:ph type="ctrTitle"/>
          </p:nvPr>
        </p:nvSpPr>
        <p:spPr>
          <a:xfrm>
            <a:off x="192000" y="2838600"/>
            <a:ext cx="8617800" cy="1631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i="1" lang="en" sz="2400">
                <a:solidFill>
                  <a:srgbClr val="CCCCCC"/>
                </a:solidFill>
                <a:latin typeface="Nunito"/>
                <a:ea typeface="Nunito"/>
                <a:cs typeface="Nunito"/>
                <a:sym typeface="Nunito"/>
              </a:rPr>
              <a:t>Caring for a new dog can be a daunting task that not all new dog-owners, especially the kids, are prepared for. Our goal is to </a:t>
            </a:r>
            <a:r>
              <a:rPr b="1" i="1" lang="en" sz="3000">
                <a:solidFill>
                  <a:srgbClr val="FFFFFF"/>
                </a:solidFill>
                <a:latin typeface="Nunito"/>
                <a:ea typeface="Nunito"/>
                <a:cs typeface="Nunito"/>
                <a:sym typeface="Nunito"/>
              </a:rPr>
              <a:t>make </a:t>
            </a:r>
            <a:r>
              <a:rPr b="1" i="1" lang="en" sz="3000">
                <a:latin typeface="Nunito"/>
                <a:ea typeface="Nunito"/>
                <a:cs typeface="Nunito"/>
                <a:sym typeface="Nunito"/>
              </a:rPr>
              <a:t>proper dog-care knowledge and task distribution fun and accessible for dog owners</a:t>
            </a:r>
            <a:r>
              <a:rPr i="1" lang="en" sz="2400">
                <a:solidFill>
                  <a:srgbClr val="CCCCCC"/>
                </a:solidFill>
                <a:latin typeface="Nunito"/>
                <a:ea typeface="Nunito"/>
                <a:cs typeface="Nunito"/>
                <a:sym typeface="Nunito"/>
              </a:rPr>
              <a:t>- we want to make it a</a:t>
            </a:r>
            <a:r>
              <a:rPr i="1" lang="en" sz="2400">
                <a:latin typeface="Nunito"/>
                <a:ea typeface="Nunito"/>
                <a:cs typeface="Nunito"/>
                <a:sym typeface="Nunito"/>
              </a:rPr>
              <a:t> </a:t>
            </a:r>
            <a:r>
              <a:rPr b="1" i="1" lang="en" sz="3000">
                <a:latin typeface="Nunito"/>
                <a:ea typeface="Nunito"/>
                <a:cs typeface="Nunito"/>
                <a:sym typeface="Nunito"/>
              </a:rPr>
              <a:t>family affair</a:t>
            </a:r>
            <a:r>
              <a:rPr i="1" lang="en" sz="2400">
                <a:latin typeface="Nunito"/>
                <a:ea typeface="Nunito"/>
                <a:cs typeface="Nunito"/>
                <a:sym typeface="Nunito"/>
              </a:rPr>
              <a:t>!</a:t>
            </a:r>
            <a:endParaRPr i="1" sz="2400">
              <a:latin typeface="Nunito"/>
              <a:ea typeface="Nunito"/>
              <a:cs typeface="Nunito"/>
              <a:sym typeface="Nunito"/>
            </a:endParaRPr>
          </a:p>
        </p:txBody>
      </p:sp>
      <p:pic>
        <p:nvPicPr>
          <p:cNvPr id="128" name="Google Shape;128;p27"/>
          <p:cNvPicPr preferRelativeResize="0"/>
          <p:nvPr/>
        </p:nvPicPr>
        <p:blipFill rotWithShape="1">
          <a:blip r:embed="rId3">
            <a:alphaModFix/>
          </a:blip>
          <a:srcRect b="18506" l="0" r="0" t="0"/>
          <a:stretch/>
        </p:blipFill>
        <p:spPr>
          <a:xfrm rot="1377896">
            <a:off x="6878905" y="716478"/>
            <a:ext cx="864739" cy="704694"/>
          </a:xfrm>
          <a:prstGeom prst="rect">
            <a:avLst/>
          </a:prstGeom>
          <a:noFill/>
          <a:ln>
            <a:noFill/>
          </a:ln>
        </p:spPr>
      </p:pic>
      <p:pic>
        <p:nvPicPr>
          <p:cNvPr id="129" name="Google Shape;129;p27"/>
          <p:cNvPicPr preferRelativeResize="0"/>
          <p:nvPr/>
        </p:nvPicPr>
        <p:blipFill rotWithShape="1">
          <a:blip r:embed="rId3">
            <a:alphaModFix/>
          </a:blip>
          <a:srcRect b="18506" l="0" r="0" t="0"/>
          <a:stretch/>
        </p:blipFill>
        <p:spPr>
          <a:xfrm rot="3095328">
            <a:off x="7918806" y="840228"/>
            <a:ext cx="864738" cy="704694"/>
          </a:xfrm>
          <a:prstGeom prst="rect">
            <a:avLst/>
          </a:prstGeom>
          <a:noFill/>
          <a:ln>
            <a:noFill/>
          </a:ln>
        </p:spPr>
      </p:pic>
      <p:pic>
        <p:nvPicPr>
          <p:cNvPr id="130" name="Google Shape;130;p27"/>
          <p:cNvPicPr preferRelativeResize="0"/>
          <p:nvPr/>
        </p:nvPicPr>
        <p:blipFill rotWithShape="1">
          <a:blip r:embed="rId3">
            <a:alphaModFix/>
          </a:blip>
          <a:srcRect b="18506" l="0" r="0" t="0"/>
          <a:stretch/>
        </p:blipFill>
        <p:spPr>
          <a:xfrm rot="1454382">
            <a:off x="7370804" y="89202"/>
            <a:ext cx="864738" cy="704693"/>
          </a:xfrm>
          <a:prstGeom prst="rect">
            <a:avLst/>
          </a:prstGeom>
          <a:noFill/>
          <a:ln>
            <a:noFill/>
          </a:ln>
        </p:spPr>
      </p:pic>
      <p:pic>
        <p:nvPicPr>
          <p:cNvPr id="131" name="Google Shape;131;p27"/>
          <p:cNvPicPr preferRelativeResize="0"/>
          <p:nvPr/>
        </p:nvPicPr>
        <p:blipFill rotWithShape="1">
          <a:blip r:embed="rId3">
            <a:alphaModFix/>
          </a:blip>
          <a:srcRect b="18506" l="0" r="0" t="0"/>
          <a:stretch/>
        </p:blipFill>
        <p:spPr>
          <a:xfrm rot="2928803">
            <a:off x="8317881" y="30603"/>
            <a:ext cx="864740" cy="704694"/>
          </a:xfrm>
          <a:prstGeom prst="rect">
            <a:avLst/>
          </a:prstGeom>
          <a:noFill/>
          <a:ln>
            <a:noFill/>
          </a:ln>
        </p:spPr>
      </p:pic>
      <p:sp>
        <p:nvSpPr>
          <p:cNvPr id="132" name="Google Shape;132;p27"/>
          <p:cNvSpPr txBox="1"/>
          <p:nvPr>
            <p:ph type="ctrTitle"/>
          </p:nvPr>
        </p:nvSpPr>
        <p:spPr>
          <a:xfrm>
            <a:off x="367600" y="725775"/>
            <a:ext cx="6714900" cy="93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a:latin typeface="Nunito"/>
                <a:ea typeface="Nunito"/>
                <a:cs typeface="Nunito"/>
                <a:sym typeface="Nunito"/>
              </a:rPr>
              <a:t>Fetch</a:t>
            </a:r>
            <a:endParaRPr b="1">
              <a:latin typeface="Nunito"/>
              <a:ea typeface="Nunito"/>
              <a:cs typeface="Nunito"/>
              <a:sym typeface="Nunito"/>
            </a:endParaRPr>
          </a:p>
          <a:p>
            <a:pPr indent="0" lvl="0" marL="0" rtl="0" algn="l">
              <a:lnSpc>
                <a:spcPct val="100000"/>
              </a:lnSpc>
              <a:spcBef>
                <a:spcPts val="0"/>
              </a:spcBef>
              <a:spcAft>
                <a:spcPts val="0"/>
              </a:spcAft>
              <a:buSzPts val="4800"/>
              <a:buNone/>
            </a:pPr>
            <a:r>
              <a:rPr lang="en" sz="3000">
                <a:latin typeface="Nunito"/>
                <a:ea typeface="Nunito"/>
                <a:cs typeface="Nunito"/>
                <a:sym typeface="Nunito"/>
              </a:rPr>
              <a:t>Putting pet care into pawspective</a:t>
            </a:r>
            <a:endParaRPr sz="3000">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Google Shape;137;p28"/>
          <p:cNvPicPr preferRelativeResize="0"/>
          <p:nvPr/>
        </p:nvPicPr>
        <p:blipFill rotWithShape="1">
          <a:blip r:embed="rId3">
            <a:alphaModFix/>
          </a:blip>
          <a:srcRect b="0" l="2103" r="940" t="852"/>
          <a:stretch/>
        </p:blipFill>
        <p:spPr>
          <a:xfrm>
            <a:off x="0" y="35450"/>
            <a:ext cx="9144000" cy="50727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9"/>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200"/>
              <a:buNone/>
            </a:pPr>
            <a:r>
              <a:rPr lang="en">
                <a:latin typeface="Nunito"/>
                <a:ea typeface="Nunito"/>
                <a:cs typeface="Nunito"/>
                <a:sym typeface="Nunito"/>
              </a:rPr>
              <a:t>3 Tasks</a:t>
            </a:r>
            <a:endParaRPr>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30"/>
          <p:cNvSpPr txBox="1"/>
          <p:nvPr/>
        </p:nvSpPr>
        <p:spPr>
          <a:xfrm>
            <a:off x="118300" y="348038"/>
            <a:ext cx="2869800" cy="44784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Nunito"/>
                <a:ea typeface="Nunito"/>
                <a:cs typeface="Nunito"/>
                <a:sym typeface="Nunito"/>
              </a:rPr>
              <a:t>Task 1: Snatch Tasks (Complex)</a:t>
            </a:r>
            <a:endParaRPr b="1" i="0" sz="1800" u="none" cap="none" strike="noStrike">
              <a:solidFill>
                <a:srgbClr val="FFFFFF"/>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EFEFEF"/>
                </a:solidFill>
                <a:latin typeface="Nunito"/>
                <a:ea typeface="Nunito"/>
                <a:cs typeface="Nunito"/>
                <a:sym typeface="Nunito"/>
              </a:rPr>
              <a:t>Users snatch tasks they will be responsible for at the start of each day. Tasks include a time frame (i.e. when you must complete it by), description, and point value.</a:t>
            </a:r>
            <a:endParaRPr b="0" i="0" sz="1400" u="none" cap="none" strike="noStrike">
              <a:solidFill>
                <a:srgbClr val="EFEFEF"/>
              </a:solidFill>
              <a:latin typeface="Nunito"/>
              <a:ea typeface="Nunito"/>
              <a:cs typeface="Nunito"/>
              <a:sym typeface="Nunito"/>
            </a:endParaRPr>
          </a:p>
          <a:p>
            <a:pPr indent="0" lvl="0" marL="0" marR="0" rtl="0" algn="l">
              <a:lnSpc>
                <a:spcPct val="115000"/>
              </a:lnSpc>
              <a:spcBef>
                <a:spcPts val="1600"/>
              </a:spcBef>
              <a:spcAft>
                <a:spcPts val="0"/>
              </a:spcAft>
              <a:buClr>
                <a:srgbClr val="000000"/>
              </a:buClr>
              <a:buSzPts val="1200"/>
              <a:buFont typeface="Arial"/>
              <a:buNone/>
            </a:pPr>
            <a:r>
              <a:t/>
            </a:r>
            <a:endParaRPr b="0" i="0" sz="1200" u="none" cap="none" strike="noStrike">
              <a:solidFill>
                <a:schemeClr val="lt1"/>
              </a:solidFill>
              <a:latin typeface="Roboto"/>
              <a:ea typeface="Roboto"/>
              <a:cs typeface="Roboto"/>
              <a:sym typeface="Roboto"/>
            </a:endParaRPr>
          </a:p>
          <a:p>
            <a:pPr indent="0" lvl="0" marL="0" marR="0" rtl="0" algn="l">
              <a:lnSpc>
                <a:spcPct val="115000"/>
              </a:lnSpc>
              <a:spcBef>
                <a:spcPts val="1600"/>
              </a:spcBef>
              <a:spcAft>
                <a:spcPts val="160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8" name="Google Shape;148;p30"/>
          <p:cNvSpPr txBox="1"/>
          <p:nvPr/>
        </p:nvSpPr>
        <p:spPr>
          <a:xfrm>
            <a:off x="3122050" y="363525"/>
            <a:ext cx="2869800" cy="4478400"/>
          </a:xfrm>
          <a:prstGeom prst="rect">
            <a:avLst/>
          </a:prstGeom>
          <a:solidFill>
            <a:schemeClr val="dk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Nunito"/>
                <a:ea typeface="Nunito"/>
                <a:cs typeface="Nunito"/>
                <a:sym typeface="Nunito"/>
              </a:rPr>
              <a:t>Task 2: Complete Tasks (Medium)</a:t>
            </a:r>
            <a:endParaRPr b="1" i="0" sz="1800" u="none" cap="none" strike="noStrike">
              <a:solidFill>
                <a:srgbClr val="FFFFFF"/>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EFEFEF"/>
                </a:solidFill>
                <a:latin typeface="Nunito"/>
                <a:ea typeface="Nunito"/>
                <a:cs typeface="Nunito"/>
                <a:sym typeface="Nunito"/>
              </a:rPr>
              <a:t>Users mark the task complete once they’ve completed it in real life and they earn the points for that task.</a:t>
            </a:r>
            <a:endParaRPr b="0" i="0" sz="1400" u="none" cap="none" strike="noStrike">
              <a:solidFill>
                <a:srgbClr val="EFEFEF"/>
              </a:solidFill>
              <a:latin typeface="Nunito"/>
              <a:ea typeface="Nunito"/>
              <a:cs typeface="Nunito"/>
              <a:sym typeface="Nunito"/>
            </a:endParaRPr>
          </a:p>
          <a:p>
            <a:pPr indent="0" lvl="0" marL="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FFFFFF"/>
              </a:solidFill>
              <a:latin typeface="Nunito"/>
              <a:ea typeface="Nunito"/>
              <a:cs typeface="Nunito"/>
              <a:sym typeface="Nunito"/>
            </a:endParaRPr>
          </a:p>
        </p:txBody>
      </p:sp>
      <p:sp>
        <p:nvSpPr>
          <p:cNvPr id="149" name="Google Shape;149;p30"/>
          <p:cNvSpPr txBox="1"/>
          <p:nvPr/>
        </p:nvSpPr>
        <p:spPr>
          <a:xfrm>
            <a:off x="6125800" y="348038"/>
            <a:ext cx="2903700" cy="4478400"/>
          </a:xfrm>
          <a:prstGeom prst="rect">
            <a:avLst/>
          </a:prstGeom>
          <a:solidFill>
            <a:schemeClr val="accent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Nunito"/>
                <a:ea typeface="Nunito"/>
                <a:cs typeface="Nunito"/>
                <a:sym typeface="Nunito"/>
              </a:rPr>
              <a:t>Task 3: Redeem Reward (Simple)</a:t>
            </a:r>
            <a:endParaRPr b="1" i="0" sz="1800" u="none" cap="none" strike="noStrike">
              <a:solidFill>
                <a:srgbClr val="FFFFFF"/>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EFEFEF"/>
                </a:solidFill>
                <a:latin typeface="Nunito"/>
                <a:ea typeface="Nunito"/>
                <a:cs typeface="Nunito"/>
                <a:sym typeface="Nunito"/>
              </a:rPr>
              <a:t>Every week the parents/admins will post reward options. The winner of the week will get to choose a reward.</a:t>
            </a:r>
            <a:endParaRPr b="0" i="0" sz="1400" u="none" cap="none" strike="noStrike">
              <a:solidFill>
                <a:srgbClr val="EFEFEF"/>
              </a:solidFill>
              <a:latin typeface="Nunito"/>
              <a:ea typeface="Nunito"/>
              <a:cs typeface="Nunito"/>
              <a:sym typeface="Nunito"/>
            </a:endParaRPr>
          </a:p>
          <a:p>
            <a:pPr indent="0" lvl="0" marL="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FFFFFF"/>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31"/>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200"/>
              <a:buNone/>
            </a:pPr>
            <a:r>
              <a:rPr lang="en">
                <a:latin typeface="Nunito"/>
                <a:ea typeface="Nunito"/>
                <a:cs typeface="Nunito"/>
                <a:sym typeface="Nunito"/>
              </a:rPr>
              <a:t>Major UI Changes</a:t>
            </a:r>
            <a:endParaRPr>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32"/>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SzPts val="1800"/>
              <a:buAutoNum type="arabicParenR"/>
            </a:pPr>
            <a:r>
              <a:rPr lang="en"/>
              <a:t>How to deal with “un-snatched” tasks (Low-Fi)</a:t>
            </a:r>
            <a:endParaRPr/>
          </a:p>
        </p:txBody>
      </p:sp>
      <p:sp>
        <p:nvSpPr>
          <p:cNvPr id="160" name="Google Shape;160;p32"/>
          <p:cNvSpPr txBox="1"/>
          <p:nvPr/>
        </p:nvSpPr>
        <p:spPr>
          <a:xfrm>
            <a:off x="4988825" y="1090600"/>
            <a:ext cx="3890400" cy="3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Senario:</a:t>
            </a:r>
            <a:endParaRPr b="1"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Users have limited time to snatch tasks for the day.</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This makes scheduling more clear (i.e. everyone knows that all tasks are accounted for by 10am)</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However:</a:t>
            </a:r>
            <a:endParaRPr b="1"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What if not all tasks are snatched?</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Arial"/>
              <a:buChar char="-"/>
            </a:pPr>
            <a:r>
              <a:rPr b="0" i="1" lang="en" sz="1600" u="none" cap="none" strike="noStrike">
                <a:solidFill>
                  <a:srgbClr val="000000"/>
                </a:solidFill>
                <a:latin typeface="Nunito"/>
                <a:ea typeface="Nunito"/>
                <a:cs typeface="Nunito"/>
                <a:sym typeface="Nunito"/>
              </a:rPr>
              <a:t>We did not have a case for this scenario in our low-fi prototype </a:t>
            </a:r>
            <a:endParaRPr b="0" i="1" sz="1600" u="none" cap="none" strike="noStrike">
              <a:solidFill>
                <a:srgbClr val="000000"/>
              </a:solidFill>
              <a:latin typeface="Nunito"/>
              <a:ea typeface="Nunito"/>
              <a:cs typeface="Nunito"/>
              <a:sym typeface="Nunito"/>
            </a:endParaRPr>
          </a:p>
        </p:txBody>
      </p:sp>
      <p:pic>
        <p:nvPicPr>
          <p:cNvPr id="161" name="Google Shape;161;p32"/>
          <p:cNvPicPr preferRelativeResize="0"/>
          <p:nvPr/>
        </p:nvPicPr>
        <p:blipFill rotWithShape="1">
          <a:blip r:embed="rId3">
            <a:alphaModFix/>
          </a:blip>
          <a:srcRect b="0" l="5449" r="14875" t="4625"/>
          <a:stretch/>
        </p:blipFill>
        <p:spPr>
          <a:xfrm>
            <a:off x="394450" y="889475"/>
            <a:ext cx="2521475" cy="4024273"/>
          </a:xfrm>
          <a:prstGeom prst="rect">
            <a:avLst/>
          </a:prstGeom>
          <a:noFill/>
          <a:ln>
            <a:noFill/>
          </a:ln>
        </p:spPr>
      </p:pic>
      <p:sp>
        <p:nvSpPr>
          <p:cNvPr id="162" name="Google Shape;162;p32"/>
          <p:cNvSpPr/>
          <p:nvPr/>
        </p:nvSpPr>
        <p:spPr>
          <a:xfrm>
            <a:off x="1902725" y="982300"/>
            <a:ext cx="897300" cy="294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32"/>
          <p:cNvSpPr/>
          <p:nvPr/>
        </p:nvSpPr>
        <p:spPr>
          <a:xfrm>
            <a:off x="2915925" y="1314875"/>
            <a:ext cx="1431000" cy="464100"/>
          </a:xfrm>
          <a:prstGeom prst="wedgeRectCallout">
            <a:avLst>
              <a:gd fmla="val -52100" name="adj1"/>
              <a:gd fmla="val -81663"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Time remaining to snatch tasks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33"/>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SzPts val="1800"/>
              <a:buAutoNum type="arabicParenR"/>
            </a:pPr>
            <a:r>
              <a:rPr lang="en"/>
              <a:t>How to deal with “un-snatched” tasks (Med-Fi)</a:t>
            </a:r>
            <a:endParaRPr/>
          </a:p>
        </p:txBody>
      </p:sp>
      <p:sp>
        <p:nvSpPr>
          <p:cNvPr id="169" name="Google Shape;169;p33"/>
          <p:cNvSpPr txBox="1"/>
          <p:nvPr/>
        </p:nvSpPr>
        <p:spPr>
          <a:xfrm>
            <a:off x="5034450" y="1036450"/>
            <a:ext cx="3890400" cy="3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Solution</a:t>
            </a:r>
            <a:r>
              <a:rPr b="0" i="0" lang="en" sz="1600" u="none" cap="none" strike="noStrike">
                <a:solidFill>
                  <a:srgbClr val="000000"/>
                </a:solidFill>
                <a:latin typeface="Nunito"/>
                <a:ea typeface="Nunito"/>
                <a:cs typeface="Nunito"/>
                <a:sym typeface="Nunito"/>
              </a:rPr>
              <a:t>:</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Parents will manually assign remaining tasks to family members</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Nunito"/>
                <a:ea typeface="Nunito"/>
                <a:cs typeface="Nunito"/>
                <a:sym typeface="Nunito"/>
              </a:rPr>
              <a:t>Rationale</a:t>
            </a:r>
            <a:r>
              <a:rPr b="0" i="0" lang="en" sz="1600" u="none" cap="none" strike="noStrike">
                <a:solidFill>
                  <a:srgbClr val="000000"/>
                </a:solidFill>
                <a:latin typeface="Nunito"/>
                <a:ea typeface="Nunito"/>
                <a:cs typeface="Nunito"/>
                <a:sym typeface="Nunito"/>
              </a:rPr>
              <a:t>:</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Parents know everyone’s schedules best so as not to assign conflicting tasks</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Parents are now responsible for the “fairness” of task distribution</a:t>
            </a:r>
            <a:endParaRPr b="0" i="0" sz="1600" u="none" cap="none" strike="noStrike">
              <a:solidFill>
                <a:srgbClr val="000000"/>
              </a:solidFill>
              <a:latin typeface="Nunito"/>
              <a:ea typeface="Nunito"/>
              <a:cs typeface="Nunito"/>
              <a:sym typeface="Nunito"/>
            </a:endParaRPr>
          </a:p>
          <a:p>
            <a:pPr indent="-330200" lvl="0" marL="457200" marR="0" rtl="0" algn="l">
              <a:lnSpc>
                <a:spcPct val="100000"/>
              </a:lnSpc>
              <a:spcBef>
                <a:spcPts val="0"/>
              </a:spcBef>
              <a:spcAft>
                <a:spcPts val="0"/>
              </a:spcAft>
              <a:buClr>
                <a:srgbClr val="000000"/>
              </a:buClr>
              <a:buSzPts val="1600"/>
              <a:buFont typeface="Nunito"/>
              <a:buChar char="-"/>
            </a:pPr>
            <a:r>
              <a:rPr b="0" i="0" lang="en" sz="1600" u="none" cap="none" strike="noStrike">
                <a:solidFill>
                  <a:srgbClr val="000000"/>
                </a:solidFill>
                <a:latin typeface="Nunito"/>
                <a:ea typeface="Nunito"/>
                <a:cs typeface="Nunito"/>
                <a:sym typeface="Nunito"/>
              </a:rPr>
              <a:t>The app is a tool and incentive to distribute tasks, but </a:t>
            </a:r>
            <a:r>
              <a:rPr b="0" i="1" lang="en" sz="1600" u="none" cap="none" strike="noStrike">
                <a:solidFill>
                  <a:srgbClr val="000000"/>
                </a:solidFill>
                <a:latin typeface="Nunito"/>
                <a:ea typeface="Nunito"/>
                <a:cs typeface="Nunito"/>
                <a:sym typeface="Nunito"/>
              </a:rPr>
              <a:t>should not be responsible for doing so.</a:t>
            </a:r>
            <a:endParaRPr b="0" i="0" sz="1600" u="none" cap="none" strike="noStrike">
              <a:solidFill>
                <a:srgbClr val="000000"/>
              </a:solidFill>
              <a:latin typeface="Nunito"/>
              <a:ea typeface="Nunito"/>
              <a:cs typeface="Nunito"/>
              <a:sym typeface="Nunito"/>
            </a:endParaRPr>
          </a:p>
        </p:txBody>
      </p:sp>
      <p:pic>
        <p:nvPicPr>
          <p:cNvPr id="170" name="Google Shape;170;p33"/>
          <p:cNvPicPr preferRelativeResize="0"/>
          <p:nvPr/>
        </p:nvPicPr>
        <p:blipFill rotWithShape="1">
          <a:blip r:embed="rId3">
            <a:alphaModFix/>
          </a:blip>
          <a:srcRect b="0" l="0" r="0" t="0"/>
          <a:stretch/>
        </p:blipFill>
        <p:spPr>
          <a:xfrm>
            <a:off x="152400" y="771450"/>
            <a:ext cx="3164738" cy="4219650"/>
          </a:xfrm>
          <a:prstGeom prst="rect">
            <a:avLst/>
          </a:prstGeom>
          <a:noFill/>
          <a:ln>
            <a:noFill/>
          </a:ln>
        </p:spPr>
      </p:pic>
      <p:sp>
        <p:nvSpPr>
          <p:cNvPr id="171" name="Google Shape;171;p33"/>
          <p:cNvSpPr/>
          <p:nvPr/>
        </p:nvSpPr>
        <p:spPr>
          <a:xfrm>
            <a:off x="1902725" y="982300"/>
            <a:ext cx="1113900" cy="1987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33"/>
          <p:cNvSpPr/>
          <p:nvPr/>
        </p:nvSpPr>
        <p:spPr>
          <a:xfrm>
            <a:off x="3193650" y="1485050"/>
            <a:ext cx="1238400" cy="804300"/>
          </a:xfrm>
          <a:prstGeom prst="wedgeRectCallout">
            <a:avLst>
              <a:gd fmla="val -52100" name="adj1"/>
              <a:gd fmla="val -81663"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Parents will see new portal to assign tasks</a:t>
            </a:r>
            <a:endParaRPr b="0" i="0" sz="1200" u="none" cap="none" strike="noStrike">
              <a:solidFill>
                <a:srgbClr val="000000"/>
              </a:solidFill>
              <a:latin typeface="Arial"/>
              <a:ea typeface="Arial"/>
              <a:cs typeface="Arial"/>
              <a:sym typeface="Arial"/>
            </a:endParaRPr>
          </a:p>
        </p:txBody>
      </p:sp>
      <p:sp>
        <p:nvSpPr>
          <p:cNvPr id="173" name="Google Shape;173;p33"/>
          <p:cNvSpPr/>
          <p:nvPr/>
        </p:nvSpPr>
        <p:spPr>
          <a:xfrm>
            <a:off x="152400" y="3083800"/>
            <a:ext cx="1113900" cy="1987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33"/>
          <p:cNvSpPr/>
          <p:nvPr/>
        </p:nvSpPr>
        <p:spPr>
          <a:xfrm>
            <a:off x="1399975" y="4530400"/>
            <a:ext cx="1793700" cy="541200"/>
          </a:xfrm>
          <a:prstGeom prst="wedgeRectCallout">
            <a:avLst>
              <a:gd fmla="val -52100" name="adj1"/>
              <a:gd fmla="val -81663"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Child’s schedule will be populated regardless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