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21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0" r:id="rId4"/>
    <p:sldMasterId id="2147483671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</p:sldIdLst>
  <p:sldSz cy="5143500" cx="9144000"/>
  <p:notesSz cx="6858000" cy="9144000"/>
  <p:embeddedFontLst>
    <p:embeddedFont>
      <p:font typeface="Roboto"/>
      <p:regular r:id="rId23"/>
      <p:bold r:id="rId24"/>
      <p:italic r:id="rId25"/>
      <p:boldItalic r:id="rId26"/>
    </p:embeddedFont>
    <p:embeddedFont>
      <p:font typeface="Nunito"/>
      <p:regular r:id="rId27"/>
      <p:bold r:id="rId28"/>
      <p:italic r:id="rId29"/>
      <p:boldItalic r:id="rId30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font" Target="fonts/Roboto-bold.fntdata"/><Relationship Id="rId23" Type="http://schemas.openxmlformats.org/officeDocument/2006/relationships/font" Target="fonts/Roboto-regular.fntdata"/><Relationship Id="rId1" Type="http://schemas.openxmlformats.org/officeDocument/2006/relationships/theme" Target="theme/theme3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font" Target="fonts/Roboto-boldItalic.fntdata"/><Relationship Id="rId25" Type="http://schemas.openxmlformats.org/officeDocument/2006/relationships/font" Target="fonts/Roboto-italic.fntdata"/><Relationship Id="rId28" Type="http://schemas.openxmlformats.org/officeDocument/2006/relationships/font" Target="fonts/Nunito-bold.fntdata"/><Relationship Id="rId27" Type="http://schemas.openxmlformats.org/officeDocument/2006/relationships/font" Target="fonts/Nunito-regular.fntdata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font" Target="fonts/Nunito-italic.fntdata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0" Type="http://schemas.openxmlformats.org/officeDocument/2006/relationships/font" Target="fonts/Nunito-bold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0" name="Google Shape;11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Overview of talk, but tell it like a story rather than reading it? Maybe an outline?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2" name="Google Shape;182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89" name="Google Shape;18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4" name="Google Shape;194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0" name="Google Shape;200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6" name="Google Shape;206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13" name="Google Shape;213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20" name="Google Shape;220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" name="Google Shape;115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Our goal is to make proper dog-care knowledge and task distribution fun and accessible for the entire family.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5" name="Google Shape;125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Our goal is to make proper dog-care knowledge and task distribution fun and accessible for the entire family.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" name="Google Shape;135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" name="Google Shape;146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Picked this design because it made the most sense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/>
              <a:t>Allowed for easy dragging of tasks onto the screen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" name="Google Shape;157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4" name="Google Shape;164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0" name="Google Shape;170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76" name="Google Shape;176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>
            <a:off x="8246400" y="4245925"/>
            <a:ext cx="897600" cy="897600"/>
          </a:xfrm>
          <a:prstGeom prst="rtTriangle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 flipH="1">
            <a:off x="8246400" y="4245875"/>
            <a:ext cx="897600" cy="897600"/>
          </a:xfrm>
          <a:prstGeom prst="round1Rect">
            <a:avLst>
              <a:gd fmla="val 16667" name="adj"/>
            </a:avLst>
          </a:prstGeom>
          <a:solidFill>
            <a:schemeClr val="lt1">
              <a:alpha val="67843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"/>
          <p:cNvSpPr txBox="1"/>
          <p:nvPr>
            <p:ph type="ctrTitle"/>
          </p:nvPr>
        </p:nvSpPr>
        <p:spPr>
          <a:xfrm>
            <a:off x="390525" y="1819275"/>
            <a:ext cx="82221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3" name="Google Shape;13;p2"/>
          <p:cNvSpPr txBox="1"/>
          <p:nvPr>
            <p:ph idx="1" type="subTitle"/>
          </p:nvPr>
        </p:nvSpPr>
        <p:spPr>
          <a:xfrm>
            <a:off x="390525" y="2789130"/>
            <a:ext cx="8222100" cy="432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" name="Google Shape;14;p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bg>
      <p:bgPr>
        <a:solidFill>
          <a:schemeClr val="accent4"/>
        </a:solid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11"/>
          <p:cNvSpPr txBox="1"/>
          <p:nvPr>
            <p:ph hasCustomPrompt="1" type="title"/>
          </p:nvPr>
        </p:nvSpPr>
        <p:spPr>
          <a:xfrm>
            <a:off x="475500" y="1258525"/>
            <a:ext cx="82221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0"/>
              <a:buNone/>
              <a:defRPr sz="12000">
                <a:solidFill>
                  <a:schemeClr val="dk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9" name="Google Shape;59;p11"/>
          <p:cNvSpPr txBox="1"/>
          <p:nvPr>
            <p:ph idx="1" type="body"/>
          </p:nvPr>
        </p:nvSpPr>
        <p:spPr>
          <a:xfrm>
            <a:off x="475500" y="3304625"/>
            <a:ext cx="82221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60" name="Google Shape;60;p1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bg>
      <p:bgPr>
        <a:solidFill>
          <a:schemeClr val="accent4"/>
        </a:soli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2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69" name="Google Shape;69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0" name="Google Shape;70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5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73" name="Google Shape;73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7" name="Google Shape;7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0" name="Google Shape;80;p17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1" name="Google Shape;81;p17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2" name="Google Shape;82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5" name="Google Shape;85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88" name="Google Shape;88;p19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89" name="Google Shape;8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0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92" name="Google Shape;92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21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96" name="Google Shape;96;p21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97" name="Google Shape;97;p21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98" name="Google Shape;9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 rot="10800000">
            <a:off x="0" y="656400"/>
            <a:ext cx="9144000" cy="44871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/>
          <p:nvPr/>
        </p:nvSpPr>
        <p:spPr>
          <a:xfrm>
            <a:off x="0" y="65635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3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01" name="Google Shape;101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3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04" name="Google Shape;104;p23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05" name="Google Shape;105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/>
        </p:nvSpPr>
        <p:spPr>
          <a:xfrm flipH="1" rot="10800000">
            <a:off x="3276600" y="25"/>
            <a:ext cx="586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22;p4"/>
          <p:cNvSpPr/>
          <p:nvPr/>
        </p:nvSpPr>
        <p:spPr>
          <a:xfrm rot="-5400000">
            <a:off x="759150" y="2517450"/>
            <a:ext cx="51435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226078" y="357800"/>
            <a:ext cx="2808000" cy="953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226075" y="1465800"/>
            <a:ext cx="2808000" cy="3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●"/>
              <a:defRPr sz="1200">
                <a:solidFill>
                  <a:schemeClr val="lt1"/>
                </a:solidFill>
              </a:defRPr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200"/>
              <a:buChar char="○"/>
              <a:defRPr sz="1200">
                <a:solidFill>
                  <a:schemeClr val="lt1"/>
                </a:solidFill>
              </a:defRPr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200"/>
              <a:buChar char="■"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/>
          <p:nvPr/>
        </p:nvSpPr>
        <p:spPr>
          <a:xfrm flipH="1">
            <a:off x="0" y="0"/>
            <a:ext cx="4572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6"/>
          <p:cNvSpPr/>
          <p:nvPr/>
        </p:nvSpPr>
        <p:spPr>
          <a:xfrm rot="5400000">
            <a:off x="1946425" y="2517750"/>
            <a:ext cx="51429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4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3" name="Google Shape;33;p6"/>
          <p:cNvSpPr txBox="1"/>
          <p:nvPr>
            <p:ph idx="1" type="subTitle"/>
          </p:nvPr>
        </p:nvSpPr>
        <p:spPr>
          <a:xfrm>
            <a:off x="265500" y="2779467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4" name="Google Shape;34;p6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38;p7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7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0" name="Google Shape;40;p7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1" name="Google Shape;41;p7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/>
          <p:nvPr/>
        </p:nvSpPr>
        <p:spPr>
          <a:xfrm flipH="1" rot="10800000">
            <a:off x="0" y="1686000"/>
            <a:ext cx="9144000" cy="3457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8"/>
          <p:cNvSpPr/>
          <p:nvPr/>
        </p:nvSpPr>
        <p:spPr>
          <a:xfrm>
            <a:off x="0" y="1686000"/>
            <a:ext cx="9144000" cy="1086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8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/>
        </p:txBody>
      </p:sp>
      <p:sp>
        <p:nvSpPr>
          <p:cNvPr id="46" name="Google Shape;46;p8"/>
          <p:cNvSpPr txBox="1"/>
          <p:nvPr>
            <p:ph idx="1" type="body"/>
          </p:nvPr>
        </p:nvSpPr>
        <p:spPr>
          <a:xfrm>
            <a:off x="47190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7" name="Google Shape;47;p8"/>
          <p:cNvSpPr txBox="1"/>
          <p:nvPr>
            <p:ph idx="2" type="body"/>
          </p:nvPr>
        </p:nvSpPr>
        <p:spPr>
          <a:xfrm>
            <a:off x="4694250" y="1919075"/>
            <a:ext cx="39999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48" name="Google Shape;48;p8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9"/>
          <p:cNvSpPr txBox="1"/>
          <p:nvPr>
            <p:ph type="title"/>
          </p:nvPr>
        </p:nvSpPr>
        <p:spPr>
          <a:xfrm>
            <a:off x="490250" y="488250"/>
            <a:ext cx="62271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/>
        </p:txBody>
      </p:sp>
      <p:sp>
        <p:nvSpPr>
          <p:cNvPr id="51" name="Google Shape;51;p9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/>
          <p:nvPr/>
        </p:nvSpPr>
        <p:spPr>
          <a:xfrm flipH="1" rot="10800000">
            <a:off x="0" y="0"/>
            <a:ext cx="9144000" cy="46959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10"/>
          <p:cNvSpPr/>
          <p:nvPr/>
        </p:nvSpPr>
        <p:spPr>
          <a:xfrm flipH="1" rot="10800000">
            <a:off x="0" y="4622725"/>
            <a:ext cx="9144000" cy="74100"/>
          </a:xfrm>
          <a:prstGeom prst="rect">
            <a:avLst/>
          </a:prstGeom>
          <a:gradFill>
            <a:gsLst>
              <a:gs pos="0">
                <a:srgbClr val="F9F9F9"/>
              </a:gs>
              <a:gs pos="36000">
                <a:srgbClr val="F9F9F9"/>
              </a:gs>
              <a:gs pos="80000">
                <a:srgbClr val="DEDEDE"/>
              </a:gs>
              <a:gs pos="100000">
                <a:srgbClr val="999999"/>
              </a:gs>
            </a:gsLst>
            <a:lin ang="16200038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10"/>
          <p:cNvSpPr txBox="1"/>
          <p:nvPr>
            <p:ph idx="1" type="body"/>
          </p:nvPr>
        </p:nvSpPr>
        <p:spPr>
          <a:xfrm>
            <a:off x="57150" y="4696825"/>
            <a:ext cx="83820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/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 sz="12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56" name="Google Shape;56;p10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terial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b="0" i="0" sz="32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Roboto"/>
              <a:buChar char="●"/>
              <a:defRPr b="0" i="0" sz="18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●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Roboto"/>
              <a:buChar char="○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2"/>
              </a:buClr>
              <a:buSzPts val="1400"/>
              <a:buFont typeface="Roboto"/>
              <a:buChar char="■"/>
              <a:defRPr b="0" i="0" sz="14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523541" y="4695623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lt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5" name="Google Shape;65;p1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Google Shape;66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7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4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Relationship Id="rId4" Type="http://schemas.openxmlformats.org/officeDocument/2006/relationships/image" Target="../media/image17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2.png"/><Relationship Id="rId6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119175" y="0"/>
            <a:ext cx="9263174" cy="519824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34"/>
          <p:cNvSpPr txBox="1"/>
          <p:nvPr>
            <p:ph type="title"/>
          </p:nvPr>
        </p:nvSpPr>
        <p:spPr>
          <a:xfrm>
            <a:off x="32075" y="234325"/>
            <a:ext cx="31866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>
                <a:latin typeface="Nunito"/>
                <a:ea typeface="Nunito"/>
                <a:cs typeface="Nunito"/>
                <a:sym typeface="Nunito"/>
              </a:rPr>
              <a:t>Experimental Method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85" name="Google Shape;185;p34"/>
          <p:cNvSpPr txBox="1"/>
          <p:nvPr>
            <p:ph idx="1" type="body"/>
          </p:nvPr>
        </p:nvSpPr>
        <p:spPr>
          <a:xfrm>
            <a:off x="108275" y="1465800"/>
            <a:ext cx="3070800" cy="3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" sz="1600"/>
              <a:t>Users </a:t>
            </a:r>
            <a:r>
              <a:rPr lang="en" sz="1600"/>
              <a:t>: </a:t>
            </a:r>
            <a:r>
              <a:rPr lang="en" sz="1600">
                <a:solidFill>
                  <a:srgbClr val="EFEFEF"/>
                </a:solidFill>
              </a:rPr>
              <a:t>focus on diversity, i.e different age groups </a:t>
            </a:r>
            <a:endParaRPr sz="1600">
              <a:solidFill>
                <a:srgbClr val="EFEFE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</a:pPr>
            <a:r>
              <a:rPr b="1" lang="en" sz="1600"/>
              <a:t>Environment</a:t>
            </a:r>
            <a:r>
              <a:rPr lang="en" sz="1600"/>
              <a:t>: </a:t>
            </a:r>
            <a:r>
              <a:rPr lang="en" sz="1600">
                <a:solidFill>
                  <a:srgbClr val="EFEFEF"/>
                </a:solidFill>
              </a:rPr>
              <a:t>Where they felt comfortable</a:t>
            </a:r>
            <a:endParaRPr sz="1600">
              <a:solidFill>
                <a:srgbClr val="EFEFE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</a:pPr>
            <a:r>
              <a:rPr b="1" lang="en" sz="1600"/>
              <a:t>Roles</a:t>
            </a:r>
            <a:r>
              <a:rPr lang="en" sz="1600"/>
              <a:t>:</a:t>
            </a:r>
            <a:endParaRPr sz="1600"/>
          </a:p>
          <a:p>
            <a:pPr indent="-330200" lvl="0" marL="45720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EFEFEF"/>
              </a:buClr>
              <a:buSzPts val="1600"/>
              <a:buChar char="-"/>
            </a:pPr>
            <a:r>
              <a:rPr lang="en" sz="1600">
                <a:solidFill>
                  <a:srgbClr val="EFEFEF"/>
                </a:solidFill>
              </a:rPr>
              <a:t>Facilitator</a:t>
            </a:r>
            <a:endParaRPr sz="1600">
              <a:solidFill>
                <a:srgbClr val="EFEFEF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-"/>
            </a:pPr>
            <a:r>
              <a:rPr lang="en" sz="1600">
                <a:solidFill>
                  <a:srgbClr val="EFEFEF"/>
                </a:solidFill>
              </a:rPr>
              <a:t>Computer</a:t>
            </a:r>
            <a:endParaRPr sz="1600">
              <a:solidFill>
                <a:srgbClr val="EFEFEF"/>
              </a:solidFill>
            </a:endParaRPr>
          </a:p>
          <a:p>
            <a:pPr indent="-3302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600"/>
              <a:buChar char="-"/>
            </a:pPr>
            <a:r>
              <a:rPr lang="en" sz="1600">
                <a:solidFill>
                  <a:srgbClr val="EFEFEF"/>
                </a:solidFill>
              </a:rPr>
              <a:t>Recorder</a:t>
            </a:r>
            <a:endParaRPr sz="1600">
              <a:solidFill>
                <a:srgbClr val="EFEFEF"/>
              </a:solidFill>
            </a:endParaRPr>
          </a:p>
        </p:txBody>
      </p:sp>
      <p:pic>
        <p:nvPicPr>
          <p:cNvPr id="186" name="Google Shape;186;p34"/>
          <p:cNvPicPr preferRelativeResize="0"/>
          <p:nvPr/>
        </p:nvPicPr>
        <p:blipFill rotWithShape="1">
          <a:blip r:embed="rId3">
            <a:alphaModFix/>
          </a:blip>
          <a:srcRect b="17490" l="0" r="0" t="5563"/>
          <a:stretch/>
        </p:blipFill>
        <p:spPr>
          <a:xfrm>
            <a:off x="4389900" y="185913"/>
            <a:ext cx="3663826" cy="4771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35"/>
          <p:cNvSpPr txBox="1"/>
          <p:nvPr>
            <p:ph type="title"/>
          </p:nvPr>
        </p:nvSpPr>
        <p:spPr>
          <a:xfrm>
            <a:off x="460950" y="2065350"/>
            <a:ext cx="8222100" cy="101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Experimental Results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6"/>
          <p:cNvSpPr txBox="1"/>
          <p:nvPr>
            <p:ph idx="1" type="body"/>
          </p:nvPr>
        </p:nvSpPr>
        <p:spPr>
          <a:xfrm>
            <a:off x="226075" y="394475"/>
            <a:ext cx="2808000" cy="423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" sz="2400">
                <a:latin typeface="Nunito"/>
                <a:ea typeface="Nunito"/>
                <a:cs typeface="Nunito"/>
                <a:sym typeface="Nunito"/>
              </a:rPr>
              <a:t>Snatching tasks was surprisingly intuitive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b="1" sz="18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Users seemed to immediately catch on to this gamification UX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97" name="Google Shape;19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86978" y="106000"/>
            <a:ext cx="3647261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37"/>
          <p:cNvSpPr txBox="1"/>
          <p:nvPr>
            <p:ph idx="1" type="body"/>
          </p:nvPr>
        </p:nvSpPr>
        <p:spPr>
          <a:xfrm>
            <a:off x="226075" y="193375"/>
            <a:ext cx="2808000" cy="443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" sz="2400">
                <a:latin typeface="Nunito"/>
                <a:ea typeface="Nunito"/>
                <a:cs typeface="Nunito"/>
                <a:sym typeface="Nunito"/>
              </a:rPr>
              <a:t>Completing tasks was surprisingly unintuitive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Lacking transitions between notification, physically completing the task, and digitally recording the completion of the task.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3" name="Google Shape;203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48878" y="152400"/>
            <a:ext cx="342981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38"/>
          <p:cNvSpPr txBox="1"/>
          <p:nvPr>
            <p:ph idx="1" type="body"/>
          </p:nvPr>
        </p:nvSpPr>
        <p:spPr>
          <a:xfrm>
            <a:off x="226075" y="245950"/>
            <a:ext cx="2808000" cy="438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b="1" lang="en" sz="2400">
                <a:latin typeface="Nunito"/>
                <a:ea typeface="Nunito"/>
                <a:cs typeface="Nunito"/>
                <a:sym typeface="Nunito"/>
              </a:rPr>
              <a:t>Users emphasized wanting a “profile”</a:t>
            </a:r>
            <a:endParaRPr b="1"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None/>
            </a:pPr>
            <a:r>
              <a:t/>
            </a:r>
            <a:endParaRPr sz="2400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None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Users wanted to be able to see their personal contribution history.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09" name="Google Shape;209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3703" y="152400"/>
            <a:ext cx="2933802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365474" y="380087"/>
            <a:ext cx="2717718" cy="43833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9"/>
          <p:cNvSpPr txBox="1"/>
          <p:nvPr>
            <p:ph type="title"/>
          </p:nvPr>
        </p:nvSpPr>
        <p:spPr>
          <a:xfrm>
            <a:off x="265500" y="25862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Suggested UI Changes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216" name="Google Shape;216;p39"/>
          <p:cNvSpPr txBox="1"/>
          <p:nvPr>
            <p:ph idx="1" type="subTitle"/>
          </p:nvPr>
        </p:nvSpPr>
        <p:spPr>
          <a:xfrm>
            <a:off x="209075" y="2055425"/>
            <a:ext cx="4200900" cy="21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Nunito"/>
              <a:buChar char="●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Better ways to bridge the physical to digital gap of completing a task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Nunito"/>
              <a:buChar char="●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Personal profile view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Nunito"/>
              <a:buChar char="●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Ability to invite ‘friends’</a:t>
            </a:r>
            <a:endParaRPr>
              <a:latin typeface="Nunito"/>
              <a:ea typeface="Nunito"/>
              <a:cs typeface="Nunito"/>
              <a:sym typeface="Nunito"/>
            </a:endParaRPr>
          </a:p>
          <a:p>
            <a:pPr indent="-36195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Nunito"/>
              <a:buChar char="●"/>
            </a:pPr>
            <a:r>
              <a:rPr lang="en">
                <a:latin typeface="Nunito"/>
                <a:ea typeface="Nunito"/>
                <a:cs typeface="Nunito"/>
                <a:sym typeface="Nunito"/>
              </a:rPr>
              <a:t>Warning for when losing too many points</a:t>
            </a:r>
            <a:endParaRPr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17" name="Google Shape;217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498250" y="152400"/>
            <a:ext cx="2986447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40"/>
          <p:cNvSpPr txBox="1"/>
          <p:nvPr>
            <p:ph type="title"/>
          </p:nvPr>
        </p:nvSpPr>
        <p:spPr>
          <a:xfrm>
            <a:off x="471900" y="738725"/>
            <a:ext cx="8222100" cy="767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"/>
              <a:t>Summary</a:t>
            </a:r>
            <a:endParaRPr/>
          </a:p>
        </p:txBody>
      </p:sp>
      <p:sp>
        <p:nvSpPr>
          <p:cNvPr id="223" name="Google Shape;223;p40"/>
          <p:cNvSpPr txBox="1"/>
          <p:nvPr>
            <p:ph idx="1" type="body"/>
          </p:nvPr>
        </p:nvSpPr>
        <p:spPr>
          <a:xfrm>
            <a:off x="471900" y="1919075"/>
            <a:ext cx="8222100" cy="271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"/>
              <a:buChar char="-"/>
            </a:pPr>
            <a:r>
              <a:rPr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Users found the app innovative and engaging</a:t>
            </a:r>
            <a:endParaRPr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"/>
              <a:buChar char="-"/>
            </a:pPr>
            <a:r>
              <a:rPr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We hope to make the entire experience flow better and more intuitively</a:t>
            </a:r>
            <a:endParaRPr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Nunito"/>
              <a:buChar char="-"/>
            </a:pPr>
            <a:r>
              <a:rPr lang="en">
                <a:solidFill>
                  <a:srgbClr val="000000"/>
                </a:solidFill>
                <a:latin typeface="Nunito"/>
                <a:ea typeface="Nunito"/>
                <a:cs typeface="Nunito"/>
                <a:sym typeface="Nunito"/>
              </a:rPr>
              <a:t>Need to decide which features have the highest priority to focus on</a:t>
            </a:r>
            <a:endParaRPr>
              <a:solidFill>
                <a:srgbClr val="000000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6"/>
          <p:cNvPicPr preferRelativeResize="0"/>
          <p:nvPr/>
        </p:nvPicPr>
        <p:blipFill rotWithShape="1">
          <a:blip r:embed="rId3">
            <a:alphaModFix/>
          </a:blip>
          <a:srcRect b="18506" l="0" r="0" t="0"/>
          <a:stretch/>
        </p:blipFill>
        <p:spPr>
          <a:xfrm rot="1377896">
            <a:off x="6878905" y="716478"/>
            <a:ext cx="864739" cy="70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6"/>
          <p:cNvPicPr preferRelativeResize="0"/>
          <p:nvPr/>
        </p:nvPicPr>
        <p:blipFill rotWithShape="1">
          <a:blip r:embed="rId3">
            <a:alphaModFix/>
          </a:blip>
          <a:srcRect b="18506" l="0" r="0" t="0"/>
          <a:stretch/>
        </p:blipFill>
        <p:spPr>
          <a:xfrm rot="3095328">
            <a:off x="7918806" y="840228"/>
            <a:ext cx="864738" cy="70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6"/>
          <p:cNvPicPr preferRelativeResize="0"/>
          <p:nvPr/>
        </p:nvPicPr>
        <p:blipFill rotWithShape="1">
          <a:blip r:embed="rId3">
            <a:alphaModFix/>
          </a:blip>
          <a:srcRect b="18506" l="0" r="0" t="0"/>
          <a:stretch/>
        </p:blipFill>
        <p:spPr>
          <a:xfrm rot="1454382">
            <a:off x="7370804" y="89202"/>
            <a:ext cx="864738" cy="70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6"/>
          <p:cNvPicPr preferRelativeResize="0"/>
          <p:nvPr/>
        </p:nvPicPr>
        <p:blipFill rotWithShape="1">
          <a:blip r:embed="rId3">
            <a:alphaModFix/>
          </a:blip>
          <a:srcRect b="18506" l="0" r="0" t="0"/>
          <a:stretch/>
        </p:blipFill>
        <p:spPr>
          <a:xfrm rot="2928803">
            <a:off x="8317881" y="30603"/>
            <a:ext cx="864740" cy="704694"/>
          </a:xfrm>
          <a:prstGeom prst="rect">
            <a:avLst/>
          </a:prstGeom>
          <a:noFill/>
          <a:ln>
            <a:noFill/>
          </a:ln>
        </p:spPr>
      </p:pic>
      <p:sp>
        <p:nvSpPr>
          <p:cNvPr id="121" name="Google Shape;121;p26"/>
          <p:cNvSpPr txBox="1"/>
          <p:nvPr>
            <p:ph type="ctrTitle"/>
          </p:nvPr>
        </p:nvSpPr>
        <p:spPr>
          <a:xfrm>
            <a:off x="112350" y="149250"/>
            <a:ext cx="6714900" cy="769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1" lang="en" sz="4000">
                <a:latin typeface="Nunito"/>
                <a:ea typeface="Nunito"/>
                <a:cs typeface="Nunito"/>
                <a:sym typeface="Nunito"/>
              </a:rPr>
              <a:t>Overview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22" name="Google Shape;122;p26"/>
          <p:cNvSpPr txBox="1"/>
          <p:nvPr>
            <p:ph idx="4294967295" type="body"/>
          </p:nvPr>
        </p:nvSpPr>
        <p:spPr>
          <a:xfrm>
            <a:off x="376700" y="1226050"/>
            <a:ext cx="5143500" cy="3438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Char char="❖"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Mission Statement 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Char char="❖"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Selected Interface 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Char char="❖"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Low-fi Prototype 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Font typeface="Nunito"/>
              <a:buChar char="➢"/>
            </a:pPr>
            <a:r>
              <a:rPr lang="en">
                <a:solidFill>
                  <a:srgbClr val="EFEFEF"/>
                </a:solidFill>
                <a:latin typeface="Nunito"/>
                <a:ea typeface="Nunito"/>
                <a:cs typeface="Nunito"/>
                <a:sym typeface="Nunito"/>
              </a:rPr>
              <a:t>3 task flows </a:t>
            </a:r>
            <a:endParaRPr>
              <a:solidFill>
                <a:srgbClr val="EFEFE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Char char="❖"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Experimental Method 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Char char="❖"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Results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Char char="❖"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UI changes </a:t>
            </a:r>
            <a:endParaRPr b="1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Nunito"/>
              <a:buChar char="❖"/>
            </a:pPr>
            <a:r>
              <a:rPr b="1" lang="en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Summary</a:t>
            </a:r>
            <a:endParaRPr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p27"/>
          <p:cNvSpPr txBox="1"/>
          <p:nvPr>
            <p:ph type="ctrTitle"/>
          </p:nvPr>
        </p:nvSpPr>
        <p:spPr>
          <a:xfrm>
            <a:off x="192000" y="2838600"/>
            <a:ext cx="8617800" cy="1631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i="1" lang="en" sz="2400">
                <a:solidFill>
                  <a:srgbClr val="CCCCCC"/>
                </a:solidFill>
                <a:latin typeface="Nunito"/>
                <a:ea typeface="Nunito"/>
                <a:cs typeface="Nunito"/>
                <a:sym typeface="Nunito"/>
              </a:rPr>
              <a:t>Caring for a new dog can be a daunting task that not all new dog-owners, especially the kids, are prepared for. Our goal is to </a:t>
            </a:r>
            <a:r>
              <a:rPr b="1" i="1" lang="en" sz="3000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make </a:t>
            </a: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proper dog-care knowledge and task distribution fun and accessible for dog owners</a:t>
            </a:r>
            <a:r>
              <a:rPr i="1" lang="en" sz="2400">
                <a:solidFill>
                  <a:srgbClr val="CCCCCC"/>
                </a:solidFill>
                <a:latin typeface="Nunito"/>
                <a:ea typeface="Nunito"/>
                <a:cs typeface="Nunito"/>
                <a:sym typeface="Nunito"/>
              </a:rPr>
              <a:t>- we want to make it a</a:t>
            </a:r>
            <a:r>
              <a:rPr i="1" lang="en" sz="2400">
                <a:latin typeface="Nunito"/>
                <a:ea typeface="Nunito"/>
                <a:cs typeface="Nunito"/>
                <a:sym typeface="Nunito"/>
              </a:rPr>
              <a:t> </a:t>
            </a:r>
            <a:r>
              <a:rPr b="1" i="1" lang="en" sz="3000">
                <a:latin typeface="Nunito"/>
                <a:ea typeface="Nunito"/>
                <a:cs typeface="Nunito"/>
                <a:sym typeface="Nunito"/>
              </a:rPr>
              <a:t>family affair</a:t>
            </a:r>
            <a:r>
              <a:rPr i="1" lang="en" sz="2400">
                <a:latin typeface="Nunito"/>
                <a:ea typeface="Nunito"/>
                <a:cs typeface="Nunito"/>
                <a:sym typeface="Nunito"/>
              </a:rPr>
              <a:t>!</a:t>
            </a:r>
            <a:endParaRPr i="1" sz="24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28" name="Google Shape;128;p27"/>
          <p:cNvPicPr preferRelativeResize="0"/>
          <p:nvPr/>
        </p:nvPicPr>
        <p:blipFill rotWithShape="1">
          <a:blip r:embed="rId3">
            <a:alphaModFix/>
          </a:blip>
          <a:srcRect b="18506" l="0" r="0" t="0"/>
          <a:stretch/>
        </p:blipFill>
        <p:spPr>
          <a:xfrm rot="1377896">
            <a:off x="6878905" y="716478"/>
            <a:ext cx="864739" cy="70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7"/>
          <p:cNvPicPr preferRelativeResize="0"/>
          <p:nvPr/>
        </p:nvPicPr>
        <p:blipFill rotWithShape="1">
          <a:blip r:embed="rId3">
            <a:alphaModFix/>
          </a:blip>
          <a:srcRect b="18506" l="0" r="0" t="0"/>
          <a:stretch/>
        </p:blipFill>
        <p:spPr>
          <a:xfrm rot="3095328">
            <a:off x="7918806" y="840228"/>
            <a:ext cx="864738" cy="704694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Google Shape;130;p27"/>
          <p:cNvPicPr preferRelativeResize="0"/>
          <p:nvPr/>
        </p:nvPicPr>
        <p:blipFill rotWithShape="1">
          <a:blip r:embed="rId3">
            <a:alphaModFix/>
          </a:blip>
          <a:srcRect b="18506" l="0" r="0" t="0"/>
          <a:stretch/>
        </p:blipFill>
        <p:spPr>
          <a:xfrm rot="1454382">
            <a:off x="7370804" y="89202"/>
            <a:ext cx="864738" cy="704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7"/>
          <p:cNvPicPr preferRelativeResize="0"/>
          <p:nvPr/>
        </p:nvPicPr>
        <p:blipFill rotWithShape="1">
          <a:blip r:embed="rId3">
            <a:alphaModFix/>
          </a:blip>
          <a:srcRect b="18506" l="0" r="0" t="0"/>
          <a:stretch/>
        </p:blipFill>
        <p:spPr>
          <a:xfrm rot="2928803">
            <a:off x="8317881" y="30603"/>
            <a:ext cx="864740" cy="704694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7"/>
          <p:cNvSpPr txBox="1"/>
          <p:nvPr>
            <p:ph type="ctrTitle"/>
          </p:nvPr>
        </p:nvSpPr>
        <p:spPr>
          <a:xfrm>
            <a:off x="367600" y="725775"/>
            <a:ext cx="6714900" cy="93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b="1" lang="en">
                <a:latin typeface="Nunito"/>
                <a:ea typeface="Nunito"/>
                <a:cs typeface="Nunito"/>
                <a:sym typeface="Nunito"/>
              </a:rPr>
              <a:t>Fetch</a:t>
            </a:r>
            <a:endParaRPr b="1">
              <a:latin typeface="Nunito"/>
              <a:ea typeface="Nunito"/>
              <a:cs typeface="Nunito"/>
              <a:sym typeface="Nuni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000">
                <a:latin typeface="Nunito"/>
                <a:ea typeface="Nunito"/>
                <a:cs typeface="Nunito"/>
                <a:sym typeface="Nunito"/>
              </a:rPr>
              <a:t>Putting pet care into pawspective</a:t>
            </a:r>
            <a:endParaRPr sz="3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p28"/>
          <p:cNvPicPr preferRelativeResize="0"/>
          <p:nvPr/>
        </p:nvPicPr>
        <p:blipFill rotWithShape="1">
          <a:blip r:embed="rId3">
            <a:alphaModFix/>
          </a:blip>
          <a:srcRect b="15978" l="13134" r="41788" t="15970"/>
          <a:stretch/>
        </p:blipFill>
        <p:spPr>
          <a:xfrm>
            <a:off x="173600" y="126025"/>
            <a:ext cx="2592050" cy="244572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8"/>
          <p:cNvPicPr preferRelativeResize="0"/>
          <p:nvPr/>
        </p:nvPicPr>
        <p:blipFill rotWithShape="1">
          <a:blip r:embed="rId4">
            <a:alphaModFix/>
          </a:blip>
          <a:srcRect b="19251" l="13029" r="44805" t="12698"/>
          <a:stretch/>
        </p:blipFill>
        <p:spPr>
          <a:xfrm>
            <a:off x="1773225" y="2633857"/>
            <a:ext cx="2399177" cy="241989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8"/>
          <p:cNvPicPr preferRelativeResize="0"/>
          <p:nvPr/>
        </p:nvPicPr>
        <p:blipFill rotWithShape="1">
          <a:blip r:embed="rId5">
            <a:alphaModFix/>
          </a:blip>
          <a:srcRect b="11397" l="21329" r="49551" t="12049"/>
          <a:stretch/>
        </p:blipFill>
        <p:spPr>
          <a:xfrm>
            <a:off x="4452525" y="126025"/>
            <a:ext cx="2177150" cy="35771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40" name="Google Shape;140;p28"/>
          <p:cNvPicPr preferRelativeResize="0"/>
          <p:nvPr/>
        </p:nvPicPr>
        <p:blipFill rotWithShape="1">
          <a:blip r:embed="rId6">
            <a:alphaModFix/>
          </a:blip>
          <a:srcRect b="21610" l="18416" r="47534" t="20622"/>
          <a:stretch/>
        </p:blipFill>
        <p:spPr>
          <a:xfrm>
            <a:off x="6668625" y="2571750"/>
            <a:ext cx="2399177" cy="25441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1" name="Google Shape;141;p28"/>
          <p:cNvCxnSpPr/>
          <p:nvPr/>
        </p:nvCxnSpPr>
        <p:spPr>
          <a:xfrm>
            <a:off x="4323625" y="38675"/>
            <a:ext cx="0" cy="50817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2" name="Google Shape;142;p28"/>
          <p:cNvSpPr txBox="1"/>
          <p:nvPr/>
        </p:nvSpPr>
        <p:spPr>
          <a:xfrm>
            <a:off x="69600" y="2900475"/>
            <a:ext cx="1704900" cy="19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Task Snatching</a:t>
            </a:r>
            <a:endParaRPr b="1" i="0" sz="2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43" name="Google Shape;143;p28"/>
          <p:cNvSpPr txBox="1"/>
          <p:nvPr/>
        </p:nvSpPr>
        <p:spPr>
          <a:xfrm>
            <a:off x="6984325" y="276175"/>
            <a:ext cx="2003400" cy="198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rgbClr val="FFFFFF"/>
                </a:solidFill>
                <a:latin typeface="Nunito"/>
                <a:ea typeface="Nunito"/>
                <a:cs typeface="Nunito"/>
                <a:sym typeface="Nunito"/>
              </a:rPr>
              <a:t>Preassigned Tasks</a:t>
            </a:r>
            <a:endParaRPr b="1" i="0" sz="2400" u="none" cap="none" strike="noStrike">
              <a:solidFill>
                <a:srgbClr val="FFFFFF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Google Shape;148;p29"/>
          <p:cNvPicPr preferRelativeResize="0"/>
          <p:nvPr/>
        </p:nvPicPr>
        <p:blipFill rotWithShape="1">
          <a:blip r:embed="rId3">
            <a:alphaModFix/>
          </a:blip>
          <a:srcRect b="49423" l="0" r="0" t="0"/>
          <a:stretch/>
        </p:blipFill>
        <p:spPr>
          <a:xfrm>
            <a:off x="120175" y="1119561"/>
            <a:ext cx="4810101" cy="221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9"/>
          <p:cNvPicPr preferRelativeResize="0"/>
          <p:nvPr/>
        </p:nvPicPr>
        <p:blipFill rotWithShape="1">
          <a:blip r:embed="rId3">
            <a:alphaModFix/>
          </a:blip>
          <a:srcRect b="0" l="2200" r="0" t="57100"/>
          <a:stretch/>
        </p:blipFill>
        <p:spPr>
          <a:xfrm>
            <a:off x="3929175" y="3038975"/>
            <a:ext cx="4810101" cy="1959275"/>
          </a:xfrm>
          <a:prstGeom prst="rect">
            <a:avLst/>
          </a:prstGeom>
          <a:noFill/>
          <a:ln>
            <a:noFill/>
          </a:ln>
        </p:spPr>
      </p:pic>
      <p:sp>
        <p:nvSpPr>
          <p:cNvPr id="150" name="Google Shape;150;p29"/>
          <p:cNvSpPr/>
          <p:nvPr/>
        </p:nvSpPr>
        <p:spPr>
          <a:xfrm>
            <a:off x="295899" y="1745335"/>
            <a:ext cx="2271300" cy="369000"/>
          </a:xfrm>
          <a:prstGeom prst="rect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p29"/>
          <p:cNvSpPr/>
          <p:nvPr/>
        </p:nvSpPr>
        <p:spPr>
          <a:xfrm>
            <a:off x="2567071" y="2114261"/>
            <a:ext cx="2271300" cy="3690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p29"/>
          <p:cNvSpPr/>
          <p:nvPr/>
        </p:nvSpPr>
        <p:spPr>
          <a:xfrm>
            <a:off x="3929185" y="4141769"/>
            <a:ext cx="2309700" cy="382200"/>
          </a:xfrm>
          <a:prstGeom prst="rect">
            <a:avLst/>
          </a:prstGeom>
          <a:noFill/>
          <a:ln cap="flat" cmpd="sng" w="28575">
            <a:solidFill>
              <a:srgbClr val="FFFF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" name="Google Shape;153;p29"/>
          <p:cNvSpPr/>
          <p:nvPr/>
        </p:nvSpPr>
        <p:spPr>
          <a:xfrm>
            <a:off x="6310370" y="4141769"/>
            <a:ext cx="2309700" cy="3822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p29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b="1" lang="en" sz="3000">
                <a:latin typeface="Nunito"/>
                <a:ea typeface="Nunito"/>
                <a:cs typeface="Nunito"/>
                <a:sym typeface="Nunito"/>
              </a:rPr>
              <a:t>Rationale</a:t>
            </a:r>
            <a:endParaRPr b="1" sz="3000">
              <a:latin typeface="Nunito"/>
              <a:ea typeface="Nunito"/>
              <a:cs typeface="Nunito"/>
              <a:sym typeface="Nunito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0"/>
          <p:cNvSpPr txBox="1"/>
          <p:nvPr>
            <p:ph type="title"/>
          </p:nvPr>
        </p:nvSpPr>
        <p:spPr>
          <a:xfrm>
            <a:off x="226075" y="124050"/>
            <a:ext cx="2808000" cy="653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b="1" lang="en">
                <a:latin typeface="Nunito"/>
                <a:ea typeface="Nunito"/>
                <a:cs typeface="Nunito"/>
                <a:sym typeface="Nunito"/>
              </a:rPr>
              <a:t>Low-Fi Prototype</a:t>
            </a:r>
            <a:endParaRPr b="1"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" name="Google Shape;160;p30"/>
          <p:cNvSpPr txBox="1"/>
          <p:nvPr>
            <p:ph idx="1" type="body"/>
          </p:nvPr>
        </p:nvSpPr>
        <p:spPr>
          <a:xfrm>
            <a:off x="123750" y="1465800"/>
            <a:ext cx="2910300" cy="31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-"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UI Drawn on index cards</a:t>
            </a:r>
            <a:br>
              <a:rPr lang="en" sz="1800">
                <a:latin typeface="Nunito"/>
                <a:ea typeface="Nunito"/>
                <a:cs typeface="Nunito"/>
                <a:sym typeface="Nunito"/>
              </a:rPr>
            </a:br>
            <a:endParaRPr sz="1800">
              <a:latin typeface="Nunito"/>
              <a:ea typeface="Nunito"/>
              <a:cs typeface="Nunito"/>
              <a:sym typeface="Nunito"/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Nunito"/>
              <a:buChar char="-"/>
            </a:pPr>
            <a:r>
              <a:rPr lang="en" sz="1800">
                <a:latin typeface="Nunito"/>
                <a:ea typeface="Nunito"/>
                <a:cs typeface="Nunito"/>
                <a:sym typeface="Nunito"/>
              </a:rPr>
              <a:t>Moveable and clickable “objects” (tasks) for interaction</a:t>
            </a:r>
            <a:endParaRPr sz="1800"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161" name="Google Shape;161;p30"/>
          <p:cNvPicPr preferRelativeResize="0"/>
          <p:nvPr/>
        </p:nvPicPr>
        <p:blipFill rotWithShape="1">
          <a:blip r:embed="rId3">
            <a:alphaModFix/>
          </a:blip>
          <a:srcRect b="11144" l="15007" r="42715" t="10973"/>
          <a:stretch/>
        </p:blipFill>
        <p:spPr>
          <a:xfrm>
            <a:off x="4165575" y="200788"/>
            <a:ext cx="4118573" cy="4741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Task 1: Snatch Tasks</a:t>
            </a:r>
            <a:endParaRPr/>
          </a:p>
        </p:txBody>
      </p:sp>
      <p:pic>
        <p:nvPicPr>
          <p:cNvPr id="167" name="Google Shape;16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84773" y="766726"/>
            <a:ext cx="6374454" cy="42196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32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Task 2: Complete Task</a:t>
            </a:r>
            <a:endParaRPr/>
          </a:p>
        </p:txBody>
      </p:sp>
      <p:pic>
        <p:nvPicPr>
          <p:cNvPr id="173" name="Google Shape;173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03166" y="763677"/>
            <a:ext cx="6537668" cy="42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33"/>
          <p:cNvSpPr txBox="1"/>
          <p:nvPr>
            <p:ph type="title"/>
          </p:nvPr>
        </p:nvSpPr>
        <p:spPr>
          <a:xfrm>
            <a:off x="98250" y="16350"/>
            <a:ext cx="8826600" cy="60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Task 3: Redeem Reward</a:t>
            </a:r>
            <a:endParaRPr/>
          </a:p>
        </p:txBody>
      </p:sp>
      <p:pic>
        <p:nvPicPr>
          <p:cNvPr id="179" name="Google Shape;179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74309" y="763677"/>
            <a:ext cx="6595383" cy="4219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aterial">
  <a:themeElements>
    <a:clrScheme name="Material">
      <a:dk1>
        <a:srgbClr val="4285F4"/>
      </a:dk1>
      <a:lt1>
        <a:srgbClr val="FFFFFF"/>
      </a:lt1>
      <a:dk2>
        <a:srgbClr val="424242"/>
      </a:dk2>
      <a:lt2>
        <a:srgbClr val="737373"/>
      </a:lt2>
      <a:accent1>
        <a:srgbClr val="0277BD"/>
      </a:accent1>
      <a:accent2>
        <a:srgbClr val="0F9D58"/>
      </a:accent2>
      <a:accent3>
        <a:srgbClr val="DB4437"/>
      </a:accent3>
      <a:accent4>
        <a:srgbClr val="FAFAFA"/>
      </a:accent4>
      <a:accent5>
        <a:srgbClr val="4FC3F7"/>
      </a:accent5>
      <a:accent6>
        <a:srgbClr val="F4B400"/>
      </a:accent6>
      <a:hlink>
        <a:srgbClr val="4FC3F7"/>
      </a:hlink>
      <a:folHlink>
        <a:srgbClr val="4FC3F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