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oboto"/>
      <p:regular r:id="rId30"/>
      <p:bold r:id="rId31"/>
      <p:italic r:id="rId32"/>
      <p:boldItalic r:id="rId33"/>
    </p:embeddedFont>
    <p:embeddedFont>
      <p:font typeface="Nuni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35" Type="http://schemas.openxmlformats.org/officeDocument/2006/relationships/font" Target="fonts/Nunito-bold.fntdata"/><Relationship Id="rId12" Type="http://schemas.openxmlformats.org/officeDocument/2006/relationships/slide" Target="slides/slide7.xml"/><Relationship Id="rId34" Type="http://schemas.openxmlformats.org/officeDocument/2006/relationships/font" Target="fonts/Nunito-regular.fntdata"/><Relationship Id="rId15" Type="http://schemas.openxmlformats.org/officeDocument/2006/relationships/slide" Target="slides/slide10.xml"/><Relationship Id="rId37" Type="http://schemas.openxmlformats.org/officeDocument/2006/relationships/font" Target="fonts/Nunito-boldItalic.fntdata"/><Relationship Id="rId14" Type="http://schemas.openxmlformats.org/officeDocument/2006/relationships/slide" Target="slides/slide9.xml"/><Relationship Id="rId36" Type="http://schemas.openxmlformats.org/officeDocument/2006/relationships/font" Target="fonts/Nuni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d9c45342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d9c45342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I’ll be presenting our efforts to discover problems that dog owners face and what types of educational resources we can provide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I’ll be elaborating on the process we went through to reach our POVs and experience prototypes.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4de68d51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44de68d51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Wishing to contribute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4de68d51b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4de68d51b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results we got from all these great interviews led to us refining our PoVs, and creating a few prototypes to test out with users.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44de68d51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44de68d51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4de68d51b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4de68d51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HMW that we got out of this is: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44de68d51b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4de68d51b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Assumption: </a:t>
            </a:r>
            <a:r>
              <a:rPr lang="en" sz="1200"/>
              <a:t>That in a competitive environment, will people do their best to gain an edge over family members</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4de68d635_4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4de68d635_4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4de68d635_4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4de68d635_4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44de68d635_4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44de68d635_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44de68d635_4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44de68d635_4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Assumption: </a:t>
            </a:r>
            <a:r>
              <a:rPr lang="en" sz="1200"/>
              <a:t>Will some sort of reward system motivate people to do tasks they might not do otherwise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44e2ad644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44e2ad644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Gamification provides sense of pride and accomplishment</a:t>
            </a:r>
            <a:endParaRPr/>
          </a:p>
          <a:p>
            <a:pPr indent="0" lvl="0" marL="0" rtl="0" algn="l">
              <a:spcBef>
                <a:spcPts val="0"/>
              </a:spcBef>
              <a:spcAft>
                <a:spcPts val="0"/>
              </a:spcAft>
              <a:buNone/>
            </a:pPr>
            <a:r>
              <a:rPr lang="en"/>
              <a:t>Would keep people interested in taking care of dogs</a:t>
            </a:r>
            <a:endParaRPr/>
          </a:p>
          <a:p>
            <a:pPr indent="0" lvl="0" marL="0" rtl="0" algn="l">
              <a:spcBef>
                <a:spcPts val="0"/>
              </a:spcBef>
              <a:spcAft>
                <a:spcPts val="0"/>
              </a:spcAft>
              <a:buNone/>
            </a:pPr>
            <a:r>
              <a:rPr lang="en"/>
              <a:t>Having an extra source to remind him of doing certain tasks would be very useful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Might be something more appealing to younger people</a:t>
            </a:r>
            <a:endParaRPr/>
          </a:p>
          <a:p>
            <a:pPr indent="0" lvl="0" marL="0" rtl="0" algn="l">
              <a:spcBef>
                <a:spcPts val="0"/>
              </a:spcBef>
              <a:spcAft>
                <a:spcPts val="0"/>
              </a:spcAft>
              <a:buNone/>
            </a:pPr>
            <a:r>
              <a:rPr lang="en"/>
              <a:t>App may not provide enough long-term incentive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e9090756a_1_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e9090756a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44de68d635_4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44de68d635_4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44de68d635_4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4de68d635_4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44de68d635_4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4de68d635_4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assumption we came in with was that: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The first step was to have the user take a buzzfeed quiz to figure out the type of dog that matches their personality.</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Next up we gave the user a coupe of </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44e2ad644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44e2ad644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Can anyone play with dog even if theyre not serious??</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4315b8957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4315b8957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We dug deeper into how to balance family dynamic with dog care, and found that gamifying taking care of a dog makes it less of a chore</a:t>
            </a:r>
            <a:endParaRPr sz="1800">
              <a:latin typeface="Roboto"/>
              <a:ea typeface="Roboto"/>
              <a:cs typeface="Roboto"/>
              <a:sym typeface="Roboto"/>
            </a:endParaRPr>
          </a:p>
          <a:p>
            <a:pPr indent="0" lvl="0" marL="0" rtl="0" algn="l">
              <a:lnSpc>
                <a:spcPct val="115000"/>
              </a:lnSpc>
              <a:spcBef>
                <a:spcPts val="1600"/>
              </a:spcBef>
              <a:spcAft>
                <a:spcPts val="0"/>
              </a:spcAft>
              <a:buNone/>
            </a:pPr>
            <a:r>
              <a:rPr lang="en" sz="1800">
                <a:latin typeface="Roboto"/>
                <a:ea typeface="Roboto"/>
                <a:cs typeface="Roboto"/>
                <a:sym typeface="Roboto"/>
              </a:rPr>
              <a:t>OUR Prototypes made helped us realize</a:t>
            </a:r>
            <a:endParaRPr sz="1800">
              <a:latin typeface="Roboto"/>
              <a:ea typeface="Roboto"/>
              <a:cs typeface="Roboto"/>
              <a:sym typeface="Roboto"/>
            </a:endParaRPr>
          </a:p>
          <a:p>
            <a:pPr indent="-342900" lvl="0" marL="457200" rtl="0" algn="l">
              <a:lnSpc>
                <a:spcPct val="115000"/>
              </a:lnSpc>
              <a:spcBef>
                <a:spcPts val="1600"/>
              </a:spcBef>
              <a:spcAft>
                <a:spcPts val="0"/>
              </a:spcAft>
              <a:buClr>
                <a:srgbClr val="000000"/>
              </a:buClr>
              <a:buSzPts val="1800"/>
              <a:buFont typeface="Roboto"/>
              <a:buChar char="-"/>
            </a:pPr>
            <a:r>
              <a:rPr lang="en" sz="1800">
                <a:latin typeface="Roboto"/>
                <a:ea typeface="Roboto"/>
                <a:cs typeface="Roboto"/>
                <a:sym typeface="Roboto"/>
              </a:rPr>
              <a:t>that placing an interface in between the adoption process not only streamlines playdates, but also reduces the initial commitment anxiety. </a:t>
            </a:r>
            <a:endParaRPr sz="1800">
              <a:latin typeface="Roboto"/>
              <a:ea typeface="Roboto"/>
              <a:cs typeface="Roboto"/>
              <a:sym typeface="Roboto"/>
            </a:endParaRPr>
          </a:p>
          <a:p>
            <a:pPr indent="-342900" lvl="0" marL="457200" rtl="0" algn="l">
              <a:lnSpc>
                <a:spcPct val="115000"/>
              </a:lnSpc>
              <a:spcBef>
                <a:spcPts val="0"/>
              </a:spcBef>
              <a:spcAft>
                <a:spcPts val="0"/>
              </a:spcAft>
              <a:buClr>
                <a:srgbClr val="000000"/>
              </a:buClr>
              <a:buSzPts val="1800"/>
              <a:buFont typeface="Roboto"/>
              <a:buChar char="-"/>
            </a:pPr>
            <a:r>
              <a:rPr lang="en" sz="1800">
                <a:latin typeface="Roboto"/>
                <a:ea typeface="Roboto"/>
                <a:cs typeface="Roboto"/>
                <a:sym typeface="Roboto"/>
              </a:rPr>
              <a:t>Through testing each prototype, we realized that there is a need to keep the user incentivized to continue using the app. This is an area we will need to further consider as we narrow in on a solution!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d91e1f3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d91e1f3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initial POV coming in this week came from Mateo, one of our interviewees from last week.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39d48092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39d48092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During our additional needfinding w</a:t>
            </a:r>
            <a:r>
              <a:rPr lang="en"/>
              <a:t>e went ahead and interviewed a variety of dog owners and individuals who really wanted a dog but didn’t own one at the time.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315b8957c_0_1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4315b8957c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Julian, 22 year old software engineer who works in SF. He owned a dog growing up, and both him and his girlfriend both really want a dog at the moment.. However, due to both of their busy work schedules they have not gone through with the adoption process.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Ian, a 9 year old, (and his mom Lili). When we initially reached out to them we knew that they had a dog, however during our very emotional interview we soon found out that they had to rehome him because of financial difficulties that resulted from providing all the necessary resources (time/space).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Katie, a senior majoring in Civil Engineering. She’s a veteran dog owner, having had at least 6 dogs so far. She is an advocate for adoption, and really stressed out the importance of finding a dog who is the right “fit” in terms of personality for the family.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we spoke to Christelle, a 15 year old in 10th grade who just recently got two puppies, Sahara and Nile. Christelle spoke to us about the difficulties she’s facing contributing to training dogs given the time constraints she has from school.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got some great insights from our interviews including the following: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4de68d51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44de68d51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4e2ad644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4e2ad644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Recurring issue within some families. Not being able to balance out the workload.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44e2ad644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44e2ad644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Responsibilities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44de68d51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44de68d51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Really need to plan ahead for having a dog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0.jpg"/><Relationship Id="rId5"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6.jpg"/><Relationship Id="rId4" Type="http://schemas.openxmlformats.org/officeDocument/2006/relationships/image" Target="../media/image21.jpg"/><Relationship Id="rId5" Type="http://schemas.openxmlformats.org/officeDocument/2006/relationships/image" Target="../media/image2.jpg"/><Relationship Id="rId6" Type="http://schemas.openxmlformats.org/officeDocument/2006/relationships/image" Target="../media/image5.png"/><Relationship Id="rId7"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7.jpg"/><Relationship Id="rId5" Type="http://schemas.openxmlformats.org/officeDocument/2006/relationships/image" Target="../media/image10.jpg"/><Relationship Id="rId6" Type="http://schemas.openxmlformats.org/officeDocument/2006/relationships/image" Target="../media/image4.jpg"/><Relationship Id="rId7" Type="http://schemas.openxmlformats.org/officeDocument/2006/relationships/image" Target="../media/image3.jpg"/><Relationship Id="rId8"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3"/>
          <p:cNvSpPr txBox="1"/>
          <p:nvPr>
            <p:ph type="ctrTitle"/>
          </p:nvPr>
        </p:nvSpPr>
        <p:spPr>
          <a:xfrm>
            <a:off x="184275" y="1873100"/>
            <a:ext cx="4741500" cy="93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400">
                <a:latin typeface="Nunito"/>
                <a:ea typeface="Nunito"/>
                <a:cs typeface="Nunito"/>
                <a:sym typeface="Nunito"/>
              </a:rPr>
              <a:t>Dog Owners</a:t>
            </a:r>
            <a:endParaRPr sz="5400">
              <a:latin typeface="Nunito"/>
              <a:ea typeface="Nunito"/>
              <a:cs typeface="Nunito"/>
              <a:sym typeface="Nunito"/>
            </a:endParaRPr>
          </a:p>
        </p:txBody>
      </p:sp>
      <p:sp>
        <p:nvSpPr>
          <p:cNvPr id="68" name="Google Shape;68;p13"/>
          <p:cNvSpPr txBox="1"/>
          <p:nvPr>
            <p:ph idx="1" type="subTitle"/>
          </p:nvPr>
        </p:nvSpPr>
        <p:spPr>
          <a:xfrm>
            <a:off x="184275" y="2840230"/>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Nunito"/>
                <a:ea typeface="Nunito"/>
                <a:cs typeface="Nunito"/>
                <a:sym typeface="Nunito"/>
              </a:rPr>
              <a:t>Knowledge unleashed</a:t>
            </a:r>
            <a:endParaRPr i="1" sz="2400">
              <a:latin typeface="Nunito"/>
              <a:ea typeface="Nunito"/>
              <a:cs typeface="Nunito"/>
              <a:sym typeface="Nunito"/>
            </a:endParaRPr>
          </a:p>
        </p:txBody>
      </p:sp>
      <p:pic>
        <p:nvPicPr>
          <p:cNvPr id="69" name="Google Shape;69;p13"/>
          <p:cNvPicPr preferRelativeResize="0"/>
          <p:nvPr/>
        </p:nvPicPr>
        <p:blipFill rotWithShape="1">
          <a:blip r:embed="rId3">
            <a:alphaModFix/>
          </a:blip>
          <a:srcRect b="18507" l="0" r="0" t="0"/>
          <a:stretch/>
        </p:blipFill>
        <p:spPr>
          <a:xfrm rot="1377896">
            <a:off x="4844705" y="1760653"/>
            <a:ext cx="864739" cy="704694"/>
          </a:xfrm>
          <a:prstGeom prst="rect">
            <a:avLst/>
          </a:prstGeom>
          <a:noFill/>
          <a:ln>
            <a:noFill/>
          </a:ln>
        </p:spPr>
      </p:pic>
      <p:pic>
        <p:nvPicPr>
          <p:cNvPr id="70" name="Google Shape;70;p13"/>
          <p:cNvPicPr preferRelativeResize="0"/>
          <p:nvPr/>
        </p:nvPicPr>
        <p:blipFill rotWithShape="1">
          <a:blip r:embed="rId3">
            <a:alphaModFix/>
          </a:blip>
          <a:srcRect b="18507" l="0" r="0" t="0"/>
          <a:stretch/>
        </p:blipFill>
        <p:spPr>
          <a:xfrm rot="3095328">
            <a:off x="5869131" y="1760653"/>
            <a:ext cx="864738" cy="704694"/>
          </a:xfrm>
          <a:prstGeom prst="rect">
            <a:avLst/>
          </a:prstGeom>
          <a:noFill/>
          <a:ln>
            <a:noFill/>
          </a:ln>
        </p:spPr>
      </p:pic>
      <p:pic>
        <p:nvPicPr>
          <p:cNvPr id="71" name="Google Shape;71;p13"/>
          <p:cNvPicPr preferRelativeResize="0"/>
          <p:nvPr/>
        </p:nvPicPr>
        <p:blipFill rotWithShape="1">
          <a:blip r:embed="rId3">
            <a:alphaModFix/>
          </a:blip>
          <a:srcRect b="18507" l="0" r="0" t="0"/>
          <a:stretch/>
        </p:blipFill>
        <p:spPr>
          <a:xfrm rot="1454382">
            <a:off x="5591854" y="734452"/>
            <a:ext cx="864738" cy="704693"/>
          </a:xfrm>
          <a:prstGeom prst="rect">
            <a:avLst/>
          </a:prstGeom>
          <a:noFill/>
          <a:ln>
            <a:noFill/>
          </a:ln>
        </p:spPr>
      </p:pic>
      <p:pic>
        <p:nvPicPr>
          <p:cNvPr id="72" name="Google Shape;72;p13"/>
          <p:cNvPicPr preferRelativeResize="0"/>
          <p:nvPr/>
        </p:nvPicPr>
        <p:blipFill rotWithShape="1">
          <a:blip r:embed="rId3">
            <a:alphaModFix/>
          </a:blip>
          <a:srcRect b="18507" l="0" r="0" t="0"/>
          <a:stretch/>
        </p:blipFill>
        <p:spPr>
          <a:xfrm rot="2928803">
            <a:off x="6616281" y="734453"/>
            <a:ext cx="864740" cy="7046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2"/>
          <p:cNvSpPr txBox="1"/>
          <p:nvPr>
            <p:ph idx="1" type="body"/>
          </p:nvPr>
        </p:nvSpPr>
        <p:spPr>
          <a:xfrm>
            <a:off x="226050" y="1180200"/>
            <a:ext cx="2849700" cy="27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D9D9D9"/>
                </a:solidFill>
              </a:rPr>
              <a:t>“My sister does most of the training because I don’t have time. </a:t>
            </a:r>
            <a:r>
              <a:rPr b="1" lang="en" sz="2000">
                <a:solidFill>
                  <a:srgbClr val="FFFFFF"/>
                </a:solidFill>
              </a:rPr>
              <a:t>I wish I could contribute more</a:t>
            </a:r>
            <a:r>
              <a:rPr lang="en" sz="2000">
                <a:solidFill>
                  <a:srgbClr val="D9D9D9"/>
                </a:solidFill>
              </a:rPr>
              <a:t> to training them. This is quite unfortunate.”</a:t>
            </a:r>
            <a:endParaRPr sz="2000">
              <a:solidFill>
                <a:srgbClr val="D9D9D9"/>
              </a:solidFill>
            </a:endParaRPr>
          </a:p>
          <a:p>
            <a:pPr indent="457200" lvl="0" marL="914400" rtl="0" algn="l">
              <a:spcBef>
                <a:spcPts val="1600"/>
              </a:spcBef>
              <a:spcAft>
                <a:spcPts val="1600"/>
              </a:spcAft>
              <a:buNone/>
            </a:pPr>
            <a:r>
              <a:rPr lang="en" sz="2000">
                <a:solidFill>
                  <a:srgbClr val="D9D9D9"/>
                </a:solidFill>
              </a:rPr>
              <a:t>- Christelle</a:t>
            </a:r>
            <a:endParaRPr sz="2000">
              <a:solidFill>
                <a:srgbClr val="D9D9D9"/>
              </a:solidFill>
            </a:endParaRPr>
          </a:p>
        </p:txBody>
      </p:sp>
      <p:pic>
        <p:nvPicPr>
          <p:cNvPr id="162" name="Google Shape;162;p22"/>
          <p:cNvPicPr preferRelativeResize="0"/>
          <p:nvPr/>
        </p:nvPicPr>
        <p:blipFill rotWithShape="1">
          <a:blip r:embed="rId3">
            <a:alphaModFix/>
          </a:blip>
          <a:srcRect b="15349" l="0" r="0" t="15349"/>
          <a:stretch/>
        </p:blipFill>
        <p:spPr>
          <a:xfrm>
            <a:off x="3478675" y="0"/>
            <a:ext cx="5566675" cy="5143501"/>
          </a:xfrm>
          <a:prstGeom prst="rect">
            <a:avLst/>
          </a:prstGeom>
          <a:noFill/>
          <a:ln>
            <a:noFill/>
          </a:ln>
        </p:spPr>
      </p:pic>
      <p:sp>
        <p:nvSpPr>
          <p:cNvPr id="163" name="Google Shape;163;p22"/>
          <p:cNvSpPr txBox="1"/>
          <p:nvPr/>
        </p:nvSpPr>
        <p:spPr>
          <a:xfrm>
            <a:off x="152400" y="228600"/>
            <a:ext cx="15855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Roboto"/>
                <a:ea typeface="Roboto"/>
                <a:cs typeface="Roboto"/>
                <a:sym typeface="Roboto"/>
              </a:rPr>
              <a:t>Christelle</a:t>
            </a:r>
            <a:endParaRPr b="1" sz="2400">
              <a:solidFill>
                <a:srgbClr val="FFFFF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3"/>
          <p:cNvSpPr/>
          <p:nvPr/>
        </p:nvSpPr>
        <p:spPr>
          <a:xfrm>
            <a:off x="-25125" y="-41875"/>
            <a:ext cx="9273300" cy="5185500"/>
          </a:xfrm>
          <a:prstGeom prst="rect">
            <a:avLst/>
          </a:prstGeom>
          <a:solidFill>
            <a:srgbClr val="000000"/>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9" name="Google Shape;169;p23"/>
          <p:cNvPicPr preferRelativeResize="0"/>
          <p:nvPr/>
        </p:nvPicPr>
        <p:blipFill rotWithShape="1">
          <a:blip r:embed="rId3">
            <a:alphaModFix amt="61000"/>
          </a:blip>
          <a:srcRect b="0" l="0" r="0" t="0"/>
          <a:stretch/>
        </p:blipFill>
        <p:spPr>
          <a:xfrm>
            <a:off x="-128575" y="-103562"/>
            <a:ext cx="9376754" cy="5274424"/>
          </a:xfrm>
          <a:prstGeom prst="rect">
            <a:avLst/>
          </a:prstGeom>
          <a:noFill/>
          <a:ln>
            <a:noFill/>
          </a:ln>
          <a:effectLst>
            <a:outerShdw blurRad="57150" rotWithShape="0" algn="bl" dir="5400000" dist="19050">
              <a:srgbClr val="000000">
                <a:alpha val="50000"/>
              </a:srgbClr>
            </a:outerShdw>
          </a:effectLst>
        </p:spPr>
      </p:pic>
      <p:sp>
        <p:nvSpPr>
          <p:cNvPr id="170" name="Google Shape;170;p23"/>
          <p:cNvSpPr txBox="1"/>
          <p:nvPr>
            <p:ph type="title"/>
          </p:nvPr>
        </p:nvSpPr>
        <p:spPr>
          <a:xfrm>
            <a:off x="490250" y="488250"/>
            <a:ext cx="64863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t>PoVs &amp; Prototypes</a:t>
            </a:r>
            <a:endParaRPr b="1" sz="4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4"/>
          <p:cNvSpPr txBox="1"/>
          <p:nvPr>
            <p:ph type="title"/>
          </p:nvPr>
        </p:nvSpPr>
        <p:spPr>
          <a:xfrm>
            <a:off x="490250" y="488250"/>
            <a:ext cx="8118300" cy="4090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rPr>
              <a:t>We met </a:t>
            </a:r>
            <a:r>
              <a:rPr b="1" lang="en" sz="2400">
                <a:solidFill>
                  <a:srgbClr val="FFFFFF"/>
                </a:solidFill>
              </a:rPr>
              <a:t>Lili</a:t>
            </a:r>
            <a:r>
              <a:rPr lang="en" sz="1800">
                <a:solidFill>
                  <a:srgbClr val="FFFFFF"/>
                </a:solidFill>
              </a:rPr>
              <a:t>, Ian’s mom and </a:t>
            </a:r>
            <a:r>
              <a:rPr b="1" lang="en" sz="2400">
                <a:solidFill>
                  <a:srgbClr val="FFFFFF"/>
                </a:solidFill>
              </a:rPr>
              <a:t>primary </a:t>
            </a:r>
            <a:r>
              <a:rPr b="1" lang="en" sz="2400">
                <a:solidFill>
                  <a:srgbClr val="FFFFFF"/>
                </a:solidFill>
              </a:rPr>
              <a:t>caretaker</a:t>
            </a:r>
            <a:r>
              <a:rPr b="1" lang="en" sz="2400">
                <a:solidFill>
                  <a:srgbClr val="FFFFFF"/>
                </a:solidFill>
              </a:rPr>
              <a:t> of Spot</a:t>
            </a:r>
            <a:r>
              <a:rPr lang="en" sz="1800">
                <a:solidFill>
                  <a:srgbClr val="FFFFFF"/>
                </a:solidFill>
              </a:rPr>
              <a:t>. </a:t>
            </a:r>
            <a:endParaRPr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We were amazed to realize how she was the </a:t>
            </a:r>
            <a:r>
              <a:rPr b="1" lang="en" sz="2400">
                <a:solidFill>
                  <a:srgbClr val="FFFFFF"/>
                </a:solidFill>
              </a:rPr>
              <a:t>the only person in the household </a:t>
            </a:r>
            <a:r>
              <a:rPr lang="en" sz="1800">
                <a:solidFill>
                  <a:srgbClr val="FFFFFF"/>
                </a:solidFill>
              </a:rPr>
              <a:t>to clean up after Spot. </a:t>
            </a:r>
            <a:endParaRPr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It would be game changing if we could evenly  </a:t>
            </a:r>
            <a:r>
              <a:rPr b="1" lang="en" sz="2400">
                <a:solidFill>
                  <a:srgbClr val="FFFFFF"/>
                </a:solidFill>
              </a:rPr>
              <a:t>distribute the cleaning tasks around the home</a:t>
            </a:r>
            <a:r>
              <a:rPr lang="en" sz="1800">
                <a:solidFill>
                  <a:srgbClr val="FFFFFF"/>
                </a:solidFill>
              </a:rPr>
              <a:t>.</a:t>
            </a:r>
            <a:endParaRPr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5"/>
          <p:cNvSpPr txBox="1"/>
          <p:nvPr>
            <p:ph type="title"/>
          </p:nvPr>
        </p:nvSpPr>
        <p:spPr>
          <a:xfrm>
            <a:off x="490250" y="488250"/>
            <a:ext cx="80256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rPr>
              <a:t>How might we </a:t>
            </a:r>
            <a:r>
              <a:rPr b="1" lang="en" sz="2400">
                <a:solidFill>
                  <a:srgbClr val="FFFFFF"/>
                </a:solidFill>
              </a:rPr>
              <a:t>encourage all members </a:t>
            </a:r>
            <a:r>
              <a:rPr lang="en" sz="2400">
                <a:solidFill>
                  <a:srgbClr val="FFFFFF"/>
                </a:solidFill>
              </a:rPr>
              <a:t>of the family </a:t>
            </a:r>
            <a:r>
              <a:rPr b="1" lang="en" sz="2400">
                <a:solidFill>
                  <a:srgbClr val="FFFFFF"/>
                </a:solidFill>
              </a:rPr>
              <a:t>to help </a:t>
            </a:r>
            <a:r>
              <a:rPr lang="en" sz="2400">
                <a:solidFill>
                  <a:srgbClr val="FFFFFF"/>
                </a:solidFill>
              </a:rPr>
              <a:t>take care of the dog?</a:t>
            </a:r>
            <a:endParaRPr sz="24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6"/>
          <p:cNvSpPr txBox="1"/>
          <p:nvPr>
            <p:ph type="title"/>
          </p:nvPr>
        </p:nvSpPr>
        <p:spPr>
          <a:xfrm>
            <a:off x="229200" y="507475"/>
            <a:ext cx="4045200" cy="849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Gamified Family Contribution</a:t>
            </a:r>
            <a:endParaRPr sz="3000"/>
          </a:p>
        </p:txBody>
      </p:sp>
      <p:sp>
        <p:nvSpPr>
          <p:cNvPr id="186" name="Google Shape;186;p26"/>
          <p:cNvSpPr txBox="1"/>
          <p:nvPr>
            <p:ph idx="1" type="subTitle"/>
          </p:nvPr>
        </p:nvSpPr>
        <p:spPr>
          <a:xfrm>
            <a:off x="229200" y="1357075"/>
            <a:ext cx="4045200" cy="348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Assumption: </a:t>
            </a:r>
            <a:r>
              <a:rPr b="1" lang="en"/>
              <a:t>all family members</a:t>
            </a:r>
            <a:r>
              <a:rPr lang="en"/>
              <a:t> will partake in the </a:t>
            </a:r>
            <a:r>
              <a:rPr b="1" lang="en"/>
              <a:t>competition/ completion of tasks</a:t>
            </a:r>
            <a:endParaRPr/>
          </a:p>
        </p:txBody>
      </p:sp>
      <p:pic>
        <p:nvPicPr>
          <p:cNvPr id="187" name="Google Shape;187;p26"/>
          <p:cNvPicPr preferRelativeResize="0"/>
          <p:nvPr/>
        </p:nvPicPr>
        <p:blipFill rotWithShape="1">
          <a:blip r:embed="rId3">
            <a:alphaModFix/>
          </a:blip>
          <a:srcRect b="11273" l="0" r="0" t="11032"/>
          <a:stretch/>
        </p:blipFill>
        <p:spPr>
          <a:xfrm rot="-5400000">
            <a:off x="4322500" y="587725"/>
            <a:ext cx="5146025" cy="39655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229200" y="507475"/>
            <a:ext cx="4045200" cy="849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Gamified Family Contribution</a:t>
            </a:r>
            <a:endParaRPr sz="3000"/>
          </a:p>
        </p:txBody>
      </p:sp>
      <p:sp>
        <p:nvSpPr>
          <p:cNvPr id="193" name="Google Shape;193;p27"/>
          <p:cNvSpPr txBox="1"/>
          <p:nvPr>
            <p:ph idx="1" type="subTitle"/>
          </p:nvPr>
        </p:nvSpPr>
        <p:spPr>
          <a:xfrm>
            <a:off x="229200" y="1357075"/>
            <a:ext cx="4246200" cy="3483300"/>
          </a:xfrm>
          <a:prstGeom prst="rect">
            <a:avLst/>
          </a:prstGeom>
        </p:spPr>
        <p:txBody>
          <a:bodyPr anchorCtr="0" anchor="ctr" bIns="91425" lIns="91425" spcFirstLastPara="1" rIns="91425" wrap="square" tIns="91425">
            <a:noAutofit/>
          </a:bodyPr>
          <a:lstStyle/>
          <a:p>
            <a:pPr indent="-355600" lvl="0" marL="457200" rtl="0" algn="l">
              <a:spcBef>
                <a:spcPts val="0"/>
              </a:spcBef>
              <a:spcAft>
                <a:spcPts val="0"/>
              </a:spcAft>
              <a:buSzPts val="2000"/>
              <a:buChar char="+"/>
            </a:pPr>
            <a:r>
              <a:rPr lang="en" sz="2000"/>
              <a:t>Enjoyed competing with each other</a:t>
            </a:r>
            <a:endParaRPr sz="2000"/>
          </a:p>
          <a:p>
            <a:pPr indent="-355600" lvl="0" marL="457200" rtl="0" algn="l">
              <a:spcBef>
                <a:spcPts val="0"/>
              </a:spcBef>
              <a:spcAft>
                <a:spcPts val="0"/>
              </a:spcAft>
              <a:buSzPts val="2000"/>
              <a:buChar char="+"/>
            </a:pPr>
            <a:r>
              <a:rPr lang="en" sz="2000"/>
              <a:t>Personalizing avatars made it feel “real”</a:t>
            </a:r>
            <a:endParaRPr sz="2000"/>
          </a:p>
          <a:p>
            <a:pPr indent="-355600" lvl="0" marL="457200" rtl="0" algn="l">
              <a:spcBef>
                <a:spcPts val="0"/>
              </a:spcBef>
              <a:spcAft>
                <a:spcPts val="0"/>
              </a:spcAft>
              <a:buSzPts val="2000"/>
              <a:buChar char="+"/>
            </a:pPr>
            <a:r>
              <a:rPr lang="en" sz="2000"/>
              <a:t>Seeing tasks the other  completed motivated him</a:t>
            </a:r>
            <a:endParaRPr sz="2000"/>
          </a:p>
          <a:p>
            <a:pPr indent="0" lvl="0" marL="0" rtl="0" algn="l">
              <a:spcBef>
                <a:spcPts val="0"/>
              </a:spcBef>
              <a:spcAft>
                <a:spcPts val="0"/>
              </a:spcAft>
              <a:buNone/>
            </a:pPr>
            <a:r>
              <a:t/>
            </a:r>
            <a:endParaRPr sz="2000"/>
          </a:p>
          <a:p>
            <a:pPr indent="-355600" lvl="0" marL="457200" rtl="0" algn="l">
              <a:spcBef>
                <a:spcPts val="0"/>
              </a:spcBef>
              <a:spcAft>
                <a:spcPts val="0"/>
              </a:spcAft>
              <a:buSzPts val="2000"/>
              <a:buChar char="-"/>
            </a:pPr>
            <a:r>
              <a:rPr lang="en" sz="2000"/>
              <a:t>How to confirm tasks were completed</a:t>
            </a:r>
            <a:endParaRPr sz="2000"/>
          </a:p>
          <a:p>
            <a:pPr indent="-355600" lvl="0" marL="457200" rtl="0" algn="l">
              <a:spcBef>
                <a:spcPts val="0"/>
              </a:spcBef>
              <a:spcAft>
                <a:spcPts val="0"/>
              </a:spcAft>
              <a:buSzPts val="2000"/>
              <a:buChar char="-"/>
            </a:pPr>
            <a:r>
              <a:rPr lang="en" sz="2000"/>
              <a:t>Might get tired of using app</a:t>
            </a:r>
            <a:endParaRPr sz="2000"/>
          </a:p>
        </p:txBody>
      </p:sp>
      <p:pic>
        <p:nvPicPr>
          <p:cNvPr id="194" name="Google Shape;194;p27"/>
          <p:cNvPicPr preferRelativeResize="0"/>
          <p:nvPr/>
        </p:nvPicPr>
        <p:blipFill rotWithShape="1">
          <a:blip r:embed="rId3">
            <a:alphaModFix/>
          </a:blip>
          <a:srcRect b="0" l="15398" r="21129" t="4251"/>
          <a:stretch/>
        </p:blipFill>
        <p:spPr>
          <a:xfrm>
            <a:off x="4910575" y="0"/>
            <a:ext cx="3969875" cy="5143500"/>
          </a:xfrm>
          <a:prstGeom prst="rect">
            <a:avLst/>
          </a:prstGeom>
          <a:noFill/>
          <a:ln>
            <a:noFill/>
          </a:ln>
        </p:spPr>
      </p:pic>
      <p:pic>
        <p:nvPicPr>
          <p:cNvPr id="195" name="Google Shape;195;p27"/>
          <p:cNvPicPr preferRelativeResize="0"/>
          <p:nvPr/>
        </p:nvPicPr>
        <p:blipFill rotWithShape="1">
          <a:blip r:embed="rId4">
            <a:alphaModFix/>
          </a:blip>
          <a:srcRect b="8642" l="0" r="0" t="51820"/>
          <a:stretch/>
        </p:blipFill>
        <p:spPr>
          <a:xfrm>
            <a:off x="4910575" y="-148225"/>
            <a:ext cx="3969876" cy="2790277"/>
          </a:xfrm>
          <a:prstGeom prst="rect">
            <a:avLst/>
          </a:prstGeom>
          <a:noFill/>
          <a:ln>
            <a:noFill/>
          </a:ln>
        </p:spPr>
      </p:pic>
      <p:pic>
        <p:nvPicPr>
          <p:cNvPr id="196" name="Google Shape;196;p27"/>
          <p:cNvPicPr preferRelativeResize="0"/>
          <p:nvPr/>
        </p:nvPicPr>
        <p:blipFill rotWithShape="1">
          <a:blip r:embed="rId5">
            <a:alphaModFix/>
          </a:blip>
          <a:srcRect b="6385" l="20051" r="6607" t="64618"/>
          <a:stretch/>
        </p:blipFill>
        <p:spPr>
          <a:xfrm>
            <a:off x="4910575" y="2642050"/>
            <a:ext cx="3969873" cy="27902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8"/>
          <p:cNvSpPr txBox="1"/>
          <p:nvPr>
            <p:ph type="title"/>
          </p:nvPr>
        </p:nvSpPr>
        <p:spPr>
          <a:xfrm>
            <a:off x="490250" y="488250"/>
            <a:ext cx="8033400" cy="4090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t>We met </a:t>
            </a:r>
            <a:r>
              <a:rPr b="1" lang="en" sz="2400"/>
              <a:t>Mateo</a:t>
            </a:r>
            <a:r>
              <a:rPr lang="en" sz="1800"/>
              <a:t>, a 12 year-old boy who is a </a:t>
            </a:r>
            <a:r>
              <a:rPr b="1" lang="en" sz="2400"/>
              <a:t>first-time dog owner</a:t>
            </a:r>
            <a:r>
              <a:rPr lang="en" sz="1800"/>
              <a:t> of Chile.</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 We were amazed that Mateo </a:t>
            </a:r>
            <a:r>
              <a:rPr b="1" lang="en" sz="2400"/>
              <a:t>enjoyed saving money </a:t>
            </a:r>
            <a:r>
              <a:rPr lang="en" sz="1800"/>
              <a:t>to pay for Chile’s expenses but </a:t>
            </a:r>
            <a:r>
              <a:rPr b="1" lang="en" sz="2400"/>
              <a:t>disliked simple chores </a:t>
            </a:r>
            <a:r>
              <a:rPr lang="en" sz="1800"/>
              <a:t>such as feeding her.</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 It would be game changing if we could make </a:t>
            </a:r>
            <a:r>
              <a:rPr b="1" lang="en" sz="2400"/>
              <a:t>mundane chores feel rewarding</a:t>
            </a:r>
            <a:r>
              <a:rPr lang="en" sz="1800"/>
              <a:t> as well.</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9"/>
          <p:cNvSpPr txBox="1"/>
          <p:nvPr>
            <p:ph type="title"/>
          </p:nvPr>
        </p:nvSpPr>
        <p:spPr>
          <a:xfrm>
            <a:off x="490250" y="488250"/>
            <a:ext cx="81726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How might we make </a:t>
            </a:r>
            <a:r>
              <a:rPr b="1" lang="en" sz="2400"/>
              <a:t>mundane chores feel </a:t>
            </a:r>
            <a:r>
              <a:rPr lang="en" sz="2400"/>
              <a:t>more </a:t>
            </a:r>
            <a:r>
              <a:rPr b="1" lang="en" sz="2400"/>
              <a:t>rewarding</a:t>
            </a:r>
            <a:r>
              <a:rPr lang="en" sz="2400"/>
              <a:t>?</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0"/>
          <p:cNvSpPr txBox="1"/>
          <p:nvPr>
            <p:ph type="title"/>
          </p:nvPr>
        </p:nvSpPr>
        <p:spPr>
          <a:xfrm>
            <a:off x="229200" y="507475"/>
            <a:ext cx="4045200" cy="77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Reward Incentives</a:t>
            </a:r>
            <a:endParaRPr sz="3000"/>
          </a:p>
        </p:txBody>
      </p:sp>
      <p:sp>
        <p:nvSpPr>
          <p:cNvPr id="212" name="Google Shape;212;p30"/>
          <p:cNvSpPr txBox="1"/>
          <p:nvPr>
            <p:ph idx="1" type="subTitle"/>
          </p:nvPr>
        </p:nvSpPr>
        <p:spPr>
          <a:xfrm>
            <a:off x="229200" y="1284472"/>
            <a:ext cx="4045200" cy="348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Assumption: A </a:t>
            </a:r>
            <a:r>
              <a:rPr b="1" lang="en"/>
              <a:t>r</a:t>
            </a:r>
            <a:r>
              <a:rPr b="1" lang="en"/>
              <a:t>eward system </a:t>
            </a:r>
            <a:r>
              <a:rPr lang="en"/>
              <a:t>will </a:t>
            </a:r>
            <a:r>
              <a:rPr b="1" lang="en"/>
              <a:t>motivate </a:t>
            </a:r>
            <a:r>
              <a:rPr lang="en"/>
              <a:t>people to </a:t>
            </a:r>
            <a:r>
              <a:rPr b="1" lang="en"/>
              <a:t>do tasks</a:t>
            </a:r>
            <a:r>
              <a:rPr lang="en"/>
              <a:t> they hesitate to do otherwise</a:t>
            </a:r>
            <a:endParaRPr/>
          </a:p>
        </p:txBody>
      </p:sp>
      <p:pic>
        <p:nvPicPr>
          <p:cNvPr id="213" name="Google Shape;213;p30"/>
          <p:cNvPicPr preferRelativeResize="0"/>
          <p:nvPr/>
        </p:nvPicPr>
        <p:blipFill rotWithShape="1">
          <a:blip r:embed="rId3">
            <a:alphaModFix/>
          </a:blip>
          <a:srcRect b="0" l="20590" r="20596" t="0"/>
          <a:stretch/>
        </p:blipFill>
        <p:spPr>
          <a:xfrm>
            <a:off x="4910575" y="40575"/>
            <a:ext cx="3969877" cy="5062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pic>
        <p:nvPicPr>
          <p:cNvPr id="218" name="Google Shape;218;p31"/>
          <p:cNvPicPr preferRelativeResize="0"/>
          <p:nvPr/>
        </p:nvPicPr>
        <p:blipFill rotWithShape="1">
          <a:blip r:embed="rId3">
            <a:alphaModFix/>
          </a:blip>
          <a:srcRect b="0" l="0" r="0" t="4361"/>
          <a:stretch/>
        </p:blipFill>
        <p:spPr>
          <a:xfrm>
            <a:off x="4910575" y="-40575"/>
            <a:ext cx="3969876" cy="5239552"/>
          </a:xfrm>
          <a:prstGeom prst="rect">
            <a:avLst/>
          </a:prstGeom>
          <a:noFill/>
          <a:ln>
            <a:noFill/>
          </a:ln>
        </p:spPr>
      </p:pic>
      <p:sp>
        <p:nvSpPr>
          <p:cNvPr id="219" name="Google Shape;219;p31"/>
          <p:cNvSpPr txBox="1"/>
          <p:nvPr>
            <p:ph type="title"/>
          </p:nvPr>
        </p:nvSpPr>
        <p:spPr>
          <a:xfrm>
            <a:off x="229200" y="507475"/>
            <a:ext cx="4045200" cy="77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Reward Incentives</a:t>
            </a:r>
            <a:endParaRPr sz="3000"/>
          </a:p>
        </p:txBody>
      </p:sp>
      <p:sp>
        <p:nvSpPr>
          <p:cNvPr id="220" name="Google Shape;220;p31"/>
          <p:cNvSpPr txBox="1"/>
          <p:nvPr>
            <p:ph idx="1" type="subTitle"/>
          </p:nvPr>
        </p:nvSpPr>
        <p:spPr>
          <a:xfrm>
            <a:off x="229200" y="1284475"/>
            <a:ext cx="4158000" cy="34836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a:t>Gamification gives sense of accomplishment</a:t>
            </a:r>
            <a:endParaRPr/>
          </a:p>
          <a:p>
            <a:pPr indent="-361950" lvl="0" marL="457200" rtl="0" algn="l">
              <a:spcBef>
                <a:spcPts val="0"/>
              </a:spcBef>
              <a:spcAft>
                <a:spcPts val="0"/>
              </a:spcAft>
              <a:buSzPts val="2100"/>
              <a:buChar char="+"/>
            </a:pPr>
            <a:r>
              <a:rPr lang="en"/>
              <a:t>Having more reminders is useful</a:t>
            </a:r>
            <a:endParaRPr/>
          </a:p>
          <a:p>
            <a:pPr indent="0" lvl="0" marL="457200" rtl="0" algn="l">
              <a:spcBef>
                <a:spcPts val="0"/>
              </a:spcBef>
              <a:spcAft>
                <a:spcPts val="0"/>
              </a:spcAft>
              <a:buNone/>
            </a:pPr>
            <a:r>
              <a:t/>
            </a:r>
            <a:endParaRPr/>
          </a:p>
          <a:p>
            <a:pPr indent="-361950" lvl="0" marL="457200" rtl="0" algn="l">
              <a:spcBef>
                <a:spcPts val="0"/>
              </a:spcBef>
              <a:spcAft>
                <a:spcPts val="0"/>
              </a:spcAft>
              <a:buSzPts val="2100"/>
              <a:buChar char="-"/>
            </a:pPr>
            <a:r>
              <a:rPr lang="en"/>
              <a:t>Might be something more appealing to younger people</a:t>
            </a:r>
            <a:endParaRPr/>
          </a:p>
          <a:p>
            <a:pPr indent="-361950" lvl="0" marL="457200" rtl="0" algn="l">
              <a:spcBef>
                <a:spcPts val="0"/>
              </a:spcBef>
              <a:spcAft>
                <a:spcPts val="0"/>
              </a:spcAft>
              <a:buSzPts val="2100"/>
              <a:buChar char="-"/>
            </a:pPr>
            <a:r>
              <a:rPr lang="en"/>
              <a:t>App may not provide enough long-term incentive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4"/>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ph idx="4294967295" type="title"/>
          </p:nvPr>
        </p:nvSpPr>
        <p:spPr>
          <a:xfrm>
            <a:off x="311700" y="220100"/>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Team</a:t>
            </a:r>
            <a:endParaRPr/>
          </a:p>
          <a:p>
            <a:pPr indent="0" lvl="0" marL="0" rtl="0" algn="ctr">
              <a:spcBef>
                <a:spcPts val="400"/>
              </a:spcBef>
              <a:spcAft>
                <a:spcPts val="400"/>
              </a:spcAft>
              <a:buNone/>
            </a:pPr>
            <a:r>
              <a:t/>
            </a:r>
            <a:endParaRPr i="1" sz="1600"/>
          </a:p>
        </p:txBody>
      </p:sp>
      <p:pic>
        <p:nvPicPr>
          <p:cNvPr id="79" name="Google Shape;79;p14"/>
          <p:cNvPicPr preferRelativeResize="0"/>
          <p:nvPr/>
        </p:nvPicPr>
        <p:blipFill rotWithShape="1">
          <a:blip r:embed="rId3">
            <a:alphaModFix/>
          </a:blip>
          <a:srcRect b="24402" l="0" r="0" t="4700"/>
          <a:stretch/>
        </p:blipFill>
        <p:spPr>
          <a:xfrm>
            <a:off x="420725" y="1363020"/>
            <a:ext cx="1644300" cy="1644300"/>
          </a:xfrm>
          <a:prstGeom prst="ellipse">
            <a:avLst/>
          </a:prstGeom>
          <a:noFill/>
          <a:ln cap="flat" cmpd="sng" w="38100">
            <a:solidFill>
              <a:schemeClr val="lt1"/>
            </a:solidFill>
            <a:prstDash val="solid"/>
            <a:round/>
            <a:headEnd len="sm" w="sm" type="none"/>
            <a:tailEnd len="sm" w="sm" type="none"/>
          </a:ln>
        </p:spPr>
      </p:pic>
      <p:pic>
        <p:nvPicPr>
          <p:cNvPr id="80" name="Google Shape;80;p14"/>
          <p:cNvPicPr preferRelativeResize="0"/>
          <p:nvPr/>
        </p:nvPicPr>
        <p:blipFill rotWithShape="1">
          <a:blip r:embed="rId4">
            <a:alphaModFix/>
          </a:blip>
          <a:srcRect b="25956" l="0" r="0" t="7403"/>
          <a:stretch/>
        </p:blipFill>
        <p:spPr>
          <a:xfrm>
            <a:off x="2638668" y="1363170"/>
            <a:ext cx="1644300" cy="1644000"/>
          </a:xfrm>
          <a:prstGeom prst="ellipse">
            <a:avLst/>
          </a:prstGeom>
          <a:noFill/>
          <a:ln cap="flat" cmpd="sng" w="38100">
            <a:solidFill>
              <a:schemeClr val="lt1"/>
            </a:solidFill>
            <a:prstDash val="solid"/>
            <a:round/>
            <a:headEnd len="sm" w="sm" type="none"/>
            <a:tailEnd len="sm" w="sm" type="none"/>
          </a:ln>
        </p:spPr>
      </p:pic>
      <p:pic>
        <p:nvPicPr>
          <p:cNvPr id="81" name="Google Shape;81;p14"/>
          <p:cNvPicPr preferRelativeResize="0"/>
          <p:nvPr/>
        </p:nvPicPr>
        <p:blipFill rotWithShape="1">
          <a:blip r:embed="rId5">
            <a:alphaModFix/>
          </a:blip>
          <a:srcRect b="10986" l="4081" r="7758" t="22832"/>
          <a:stretch/>
        </p:blipFill>
        <p:spPr>
          <a:xfrm>
            <a:off x="4856629" y="1363008"/>
            <a:ext cx="1644300" cy="1644300"/>
          </a:xfrm>
          <a:prstGeom prst="ellipse">
            <a:avLst/>
          </a:prstGeom>
          <a:noFill/>
          <a:ln cap="flat" cmpd="sng" w="38100">
            <a:solidFill>
              <a:schemeClr val="lt1"/>
            </a:solidFill>
            <a:prstDash val="solid"/>
            <a:round/>
            <a:headEnd len="sm" w="sm" type="none"/>
            <a:tailEnd len="sm" w="sm" type="none"/>
          </a:ln>
        </p:spPr>
      </p:pic>
      <p:sp>
        <p:nvSpPr>
          <p:cNvPr id="82" name="Google Shape;82;p14"/>
          <p:cNvSpPr txBox="1"/>
          <p:nvPr>
            <p:ph idx="4294967295" type="title"/>
          </p:nvPr>
        </p:nvSpPr>
        <p:spPr>
          <a:xfrm>
            <a:off x="231725" y="3047794"/>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solidFill>
                  <a:schemeClr val="dk1"/>
                </a:solidFill>
              </a:rPr>
              <a:t>Annie Shi</a:t>
            </a:r>
            <a:endParaRPr sz="1800">
              <a:solidFill>
                <a:schemeClr val="dk1"/>
              </a:solidFill>
            </a:endParaRPr>
          </a:p>
        </p:txBody>
      </p:sp>
      <p:sp>
        <p:nvSpPr>
          <p:cNvPr id="83" name="Google Shape;83;p14"/>
          <p:cNvSpPr txBox="1"/>
          <p:nvPr>
            <p:ph idx="4294967295" type="body"/>
          </p:nvPr>
        </p:nvSpPr>
        <p:spPr>
          <a:xfrm>
            <a:off x="231725" y="3572413"/>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2"/>
                </a:solidFill>
              </a:rPr>
              <a:t>Coterm, CS HCI</a:t>
            </a:r>
            <a:endParaRPr sz="1200">
              <a:solidFill>
                <a:schemeClr val="dk2"/>
              </a:solidFill>
            </a:endParaRPr>
          </a:p>
        </p:txBody>
      </p:sp>
      <p:sp>
        <p:nvSpPr>
          <p:cNvPr id="84" name="Google Shape;84;p14"/>
          <p:cNvSpPr txBox="1"/>
          <p:nvPr>
            <p:ph idx="4294967295" type="title"/>
          </p:nvPr>
        </p:nvSpPr>
        <p:spPr>
          <a:xfrm>
            <a:off x="2449668" y="3047794"/>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solidFill>
                  <a:schemeClr val="dk1"/>
                </a:solidFill>
              </a:rPr>
              <a:t>Lucas Ramos</a:t>
            </a:r>
            <a:endParaRPr sz="1800">
              <a:solidFill>
                <a:schemeClr val="dk1"/>
              </a:solidFill>
            </a:endParaRPr>
          </a:p>
        </p:txBody>
      </p:sp>
      <p:sp>
        <p:nvSpPr>
          <p:cNvPr id="85" name="Google Shape;85;p14"/>
          <p:cNvSpPr txBox="1"/>
          <p:nvPr>
            <p:ph idx="4294967295" type="title"/>
          </p:nvPr>
        </p:nvSpPr>
        <p:spPr>
          <a:xfrm>
            <a:off x="4667629" y="3047794"/>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solidFill>
                  <a:schemeClr val="dk1"/>
                </a:solidFill>
              </a:rPr>
              <a:t>Jackie Vertino</a:t>
            </a:r>
            <a:endParaRPr sz="1800">
              <a:solidFill>
                <a:schemeClr val="dk1"/>
              </a:solidFill>
            </a:endParaRPr>
          </a:p>
        </p:txBody>
      </p:sp>
      <p:sp>
        <p:nvSpPr>
          <p:cNvPr id="86" name="Google Shape;86;p14"/>
          <p:cNvSpPr txBox="1"/>
          <p:nvPr>
            <p:ph idx="4294967295" type="body"/>
          </p:nvPr>
        </p:nvSpPr>
        <p:spPr>
          <a:xfrm>
            <a:off x="2449668" y="3572413"/>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2"/>
                </a:solidFill>
              </a:rPr>
              <a:t>Senior, CS AI </a:t>
            </a:r>
            <a:endParaRPr sz="1200">
              <a:solidFill>
                <a:schemeClr val="dk2"/>
              </a:solidFill>
            </a:endParaRPr>
          </a:p>
        </p:txBody>
      </p:sp>
      <p:sp>
        <p:nvSpPr>
          <p:cNvPr id="87" name="Google Shape;87;p14"/>
          <p:cNvSpPr txBox="1"/>
          <p:nvPr>
            <p:ph idx="4294967295" type="body"/>
          </p:nvPr>
        </p:nvSpPr>
        <p:spPr>
          <a:xfrm>
            <a:off x="4667629" y="3572413"/>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rPr>
              <a:t>Senior, Symsys HCI</a:t>
            </a:r>
            <a:endParaRPr sz="1200">
              <a:solidFill>
                <a:schemeClr val="dk2"/>
              </a:solidFill>
            </a:endParaRPr>
          </a:p>
          <a:p>
            <a:pPr indent="0" lvl="0" marL="0" rtl="0" algn="ctr">
              <a:spcBef>
                <a:spcPts val="1600"/>
              </a:spcBef>
              <a:spcAft>
                <a:spcPts val="1600"/>
              </a:spcAft>
              <a:buNone/>
            </a:pPr>
            <a:r>
              <a:t/>
            </a:r>
            <a:endParaRPr sz="1200">
              <a:solidFill>
                <a:schemeClr val="dk2"/>
              </a:solidFill>
            </a:endParaRPr>
          </a:p>
        </p:txBody>
      </p:sp>
      <p:pic>
        <p:nvPicPr>
          <p:cNvPr id="88" name="Google Shape;88;p14"/>
          <p:cNvPicPr preferRelativeResize="0"/>
          <p:nvPr/>
        </p:nvPicPr>
        <p:blipFill rotWithShape="1">
          <a:blip r:embed="rId6">
            <a:alphaModFix/>
          </a:blip>
          <a:srcRect b="1812" l="0" r="0" t="15048"/>
          <a:stretch/>
        </p:blipFill>
        <p:spPr>
          <a:xfrm>
            <a:off x="7074575" y="1363175"/>
            <a:ext cx="1644300" cy="1644000"/>
          </a:xfrm>
          <a:prstGeom prst="ellipse">
            <a:avLst/>
          </a:prstGeom>
          <a:noFill/>
          <a:ln cap="flat" cmpd="sng" w="38100">
            <a:solidFill>
              <a:schemeClr val="lt1"/>
            </a:solidFill>
            <a:prstDash val="solid"/>
            <a:round/>
            <a:headEnd len="sm" w="sm" type="none"/>
            <a:tailEnd len="sm" w="sm" type="none"/>
          </a:ln>
        </p:spPr>
      </p:pic>
      <p:sp>
        <p:nvSpPr>
          <p:cNvPr id="89" name="Google Shape;89;p14"/>
          <p:cNvSpPr txBox="1"/>
          <p:nvPr>
            <p:ph idx="4294967295" type="title"/>
          </p:nvPr>
        </p:nvSpPr>
        <p:spPr>
          <a:xfrm>
            <a:off x="6885565" y="3138044"/>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800">
                <a:solidFill>
                  <a:schemeClr val="dk1"/>
                </a:solidFill>
              </a:rPr>
              <a:t>Geraldine Millos-Lopez</a:t>
            </a:r>
            <a:endParaRPr sz="1800">
              <a:solidFill>
                <a:schemeClr val="dk1"/>
              </a:solidFill>
            </a:endParaRPr>
          </a:p>
        </p:txBody>
      </p:sp>
      <p:sp>
        <p:nvSpPr>
          <p:cNvPr id="90" name="Google Shape;90;p14"/>
          <p:cNvSpPr txBox="1"/>
          <p:nvPr>
            <p:ph idx="4294967295" type="body"/>
          </p:nvPr>
        </p:nvSpPr>
        <p:spPr>
          <a:xfrm>
            <a:off x="6885565" y="3662663"/>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solidFill>
                  <a:schemeClr val="dk2"/>
                </a:solidFill>
              </a:rPr>
              <a:t>Senior, CS BioComp</a:t>
            </a:r>
            <a:endParaRPr sz="1200">
              <a:solidFill>
                <a:schemeClr val="dk2"/>
              </a:solidFill>
            </a:endParaRPr>
          </a:p>
        </p:txBody>
      </p:sp>
      <p:sp>
        <p:nvSpPr>
          <p:cNvPr id="91" name="Google Shape;91;p14"/>
          <p:cNvSpPr txBox="1"/>
          <p:nvPr/>
        </p:nvSpPr>
        <p:spPr>
          <a:xfrm>
            <a:off x="420725" y="4504900"/>
            <a:ext cx="5842500" cy="4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1"/>
                </a:solidFill>
                <a:latin typeface="Roboto"/>
                <a:ea typeface="Roboto"/>
                <a:cs typeface="Roboto"/>
                <a:sym typeface="Roboto"/>
              </a:rPr>
              <a:t>Problem Domain: Educational resources for dog owners</a:t>
            </a:r>
            <a:endParaRPr i="1" sz="1600">
              <a:solidFill>
                <a:schemeClr val="dk1"/>
              </a:solidFill>
              <a:latin typeface="Roboto"/>
              <a:ea typeface="Roboto"/>
              <a:cs typeface="Roboto"/>
              <a:sym typeface="Roboto"/>
            </a:endParaRPr>
          </a:p>
          <a:p>
            <a:pPr indent="0" lvl="0" marL="0" rtl="0" algn="l">
              <a:spcBef>
                <a:spcPts val="400"/>
              </a:spcBef>
              <a:spcAft>
                <a:spcPts val="0"/>
              </a:spcAft>
              <a:buNone/>
            </a:pPr>
            <a:r>
              <a:t/>
            </a:r>
            <a:endParaRPr>
              <a:solidFill>
                <a:schemeClr val="dk1"/>
              </a:solidFill>
            </a:endParaRPr>
          </a:p>
        </p:txBody>
      </p:sp>
      <p:pic>
        <p:nvPicPr>
          <p:cNvPr id="92" name="Google Shape;92;p14"/>
          <p:cNvPicPr preferRelativeResize="0"/>
          <p:nvPr/>
        </p:nvPicPr>
        <p:blipFill rotWithShape="1">
          <a:blip r:embed="rId7">
            <a:alphaModFix/>
          </a:blip>
          <a:srcRect b="26646" l="12307" r="4080" t="26646"/>
          <a:stretch/>
        </p:blipFill>
        <p:spPr>
          <a:xfrm>
            <a:off x="6885575" y="2362250"/>
            <a:ext cx="776100" cy="775800"/>
          </a:xfrm>
          <a:prstGeom prst="ellipse">
            <a:avLst/>
          </a:prstGeom>
          <a:noFill/>
          <a:ln cap="flat" cmpd="sng" w="38100">
            <a:solidFill>
              <a:schemeClr val="lt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2"/>
          <p:cNvSpPr txBox="1"/>
          <p:nvPr>
            <p:ph type="title"/>
          </p:nvPr>
        </p:nvSpPr>
        <p:spPr>
          <a:xfrm>
            <a:off x="490250" y="488250"/>
            <a:ext cx="8126100" cy="4090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t>We met </a:t>
            </a:r>
            <a:r>
              <a:rPr b="1" lang="en" sz="2400"/>
              <a:t>Katie</a:t>
            </a:r>
            <a:r>
              <a:rPr lang="en" sz="1800"/>
              <a:t>, a senior at Stanford who </a:t>
            </a:r>
            <a:r>
              <a:rPr b="1" lang="en" sz="2400"/>
              <a:t>owns 2 dogs</a:t>
            </a:r>
            <a:r>
              <a:rPr lang="en" sz="1800"/>
              <a:t>, Anka and Ella. </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We were amazed how </a:t>
            </a:r>
            <a:r>
              <a:rPr b="1" lang="en" sz="2400"/>
              <a:t>passionate she was about adoption</a:t>
            </a:r>
            <a:r>
              <a:rPr lang="en" sz="1800"/>
              <a:t> and how much she emphasized the amount of </a:t>
            </a:r>
            <a:r>
              <a:rPr b="1" lang="en" sz="2400"/>
              <a:t>research needed to find the “right” dog</a:t>
            </a:r>
            <a:r>
              <a:rPr lang="en" sz="1800"/>
              <a:t>. </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It would be game changing if we could help potential dog owners </a:t>
            </a:r>
            <a:r>
              <a:rPr b="1" lang="en" sz="2400"/>
              <a:t>find the dog that best fits their lifestyle</a:t>
            </a:r>
            <a:r>
              <a:rPr lang="en" sz="1800"/>
              <a:t>.</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3"/>
          <p:cNvSpPr txBox="1"/>
          <p:nvPr>
            <p:ph type="title"/>
          </p:nvPr>
        </p:nvSpPr>
        <p:spPr>
          <a:xfrm>
            <a:off x="490250" y="488250"/>
            <a:ext cx="81105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How might we help people find the “right fit” from adoption centers?</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4"/>
          <p:cNvSpPr txBox="1"/>
          <p:nvPr>
            <p:ph type="title"/>
          </p:nvPr>
        </p:nvSpPr>
        <p:spPr>
          <a:xfrm>
            <a:off x="229200" y="507475"/>
            <a:ext cx="4045200" cy="77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Playdate Scheduler</a:t>
            </a:r>
            <a:endParaRPr sz="3000"/>
          </a:p>
        </p:txBody>
      </p:sp>
      <p:sp>
        <p:nvSpPr>
          <p:cNvPr id="236" name="Google Shape;236;p34"/>
          <p:cNvSpPr txBox="1"/>
          <p:nvPr>
            <p:ph idx="1" type="subTitle"/>
          </p:nvPr>
        </p:nvSpPr>
        <p:spPr>
          <a:xfrm>
            <a:off x="229200" y="1284472"/>
            <a:ext cx="4045200" cy="348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Assumption:</a:t>
            </a:r>
            <a:r>
              <a:rPr i="1" lang="en"/>
              <a:t> </a:t>
            </a:r>
            <a:r>
              <a:rPr b="1" lang="en"/>
              <a:t>removing the task</a:t>
            </a:r>
            <a:r>
              <a:rPr lang="en"/>
              <a:t> of searching for the right dog </a:t>
            </a:r>
            <a:r>
              <a:rPr b="1" lang="en"/>
              <a:t>facilitates the adoption process</a:t>
            </a:r>
            <a:endParaRPr b="1"/>
          </a:p>
        </p:txBody>
      </p:sp>
      <p:pic>
        <p:nvPicPr>
          <p:cNvPr id="237" name="Google Shape;237;p34"/>
          <p:cNvPicPr preferRelativeResize="0"/>
          <p:nvPr/>
        </p:nvPicPr>
        <p:blipFill>
          <a:blip r:embed="rId3">
            <a:alphaModFix/>
          </a:blip>
          <a:stretch>
            <a:fillRect/>
          </a:stretch>
        </p:blipFill>
        <p:spPr>
          <a:xfrm>
            <a:off x="5138575" y="-52525"/>
            <a:ext cx="3465176" cy="61575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5"/>
          <p:cNvSpPr txBox="1"/>
          <p:nvPr>
            <p:ph type="title"/>
          </p:nvPr>
        </p:nvSpPr>
        <p:spPr>
          <a:xfrm>
            <a:off x="229200" y="507475"/>
            <a:ext cx="4045200" cy="77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Playdate Scheduler</a:t>
            </a:r>
            <a:endParaRPr sz="3000"/>
          </a:p>
        </p:txBody>
      </p:sp>
      <p:sp>
        <p:nvSpPr>
          <p:cNvPr id="243" name="Google Shape;243;p35"/>
          <p:cNvSpPr txBox="1"/>
          <p:nvPr>
            <p:ph idx="1" type="subTitle"/>
          </p:nvPr>
        </p:nvSpPr>
        <p:spPr>
          <a:xfrm>
            <a:off x="229200" y="1284475"/>
            <a:ext cx="4208400" cy="3483600"/>
          </a:xfrm>
          <a:prstGeom prst="rect">
            <a:avLst/>
          </a:prstGeom>
        </p:spPr>
        <p:txBody>
          <a:bodyPr anchorCtr="0" anchor="ctr" bIns="91425" lIns="91425" spcFirstLastPara="1" rIns="91425" wrap="square" tIns="91425">
            <a:noAutofit/>
          </a:bodyPr>
          <a:lstStyle/>
          <a:p>
            <a:pPr indent="-361950" lvl="0" marL="457200" rtl="0" algn="l">
              <a:spcBef>
                <a:spcPts val="0"/>
              </a:spcBef>
              <a:spcAft>
                <a:spcPts val="0"/>
              </a:spcAft>
              <a:buSzPts val="2100"/>
              <a:buChar char="+"/>
            </a:pPr>
            <a:r>
              <a:rPr lang="en"/>
              <a:t>Scheduling is taken care of</a:t>
            </a:r>
            <a:endParaRPr/>
          </a:p>
          <a:p>
            <a:pPr indent="-361950" lvl="0" marL="457200" rtl="0" algn="l">
              <a:spcBef>
                <a:spcPts val="0"/>
              </a:spcBef>
              <a:spcAft>
                <a:spcPts val="0"/>
              </a:spcAft>
              <a:buSzPts val="2100"/>
              <a:buChar char="+"/>
            </a:pPr>
            <a:r>
              <a:rPr lang="en"/>
              <a:t>Takes away fear of not visiting pound</a:t>
            </a:r>
            <a:endParaRPr/>
          </a:p>
          <a:p>
            <a:pPr indent="-361950" lvl="0" marL="457200" rtl="0" algn="l">
              <a:spcBef>
                <a:spcPts val="0"/>
              </a:spcBef>
              <a:spcAft>
                <a:spcPts val="0"/>
              </a:spcAft>
              <a:buSzPts val="2100"/>
              <a:buChar char="+"/>
            </a:pPr>
            <a:r>
              <a:rPr lang="en"/>
              <a:t>Dog’s profile helpful</a:t>
            </a:r>
            <a:endParaRPr/>
          </a:p>
          <a:p>
            <a:pPr indent="-361950" lvl="0" marL="457200" rtl="0" algn="l">
              <a:spcBef>
                <a:spcPts val="0"/>
              </a:spcBef>
              <a:spcAft>
                <a:spcPts val="0"/>
              </a:spcAft>
              <a:buSzPts val="2100"/>
              <a:buChar char="+"/>
            </a:pPr>
            <a:r>
              <a:rPr lang="en"/>
              <a:t>Low commitment</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a:t>Wants more </a:t>
            </a:r>
            <a:r>
              <a:rPr lang="en"/>
              <a:t>recommendations </a:t>
            </a:r>
            <a:r>
              <a:rPr lang="en"/>
              <a:t>(3+)</a:t>
            </a:r>
            <a:endParaRPr/>
          </a:p>
          <a:p>
            <a:pPr indent="-361950" lvl="0" marL="457200" rtl="0" algn="l">
              <a:spcBef>
                <a:spcPts val="0"/>
              </a:spcBef>
              <a:spcAft>
                <a:spcPts val="0"/>
              </a:spcAft>
              <a:buSzPts val="2100"/>
              <a:buChar char="-"/>
            </a:pPr>
            <a:r>
              <a:rPr lang="en"/>
              <a:t>Uncomfortable about being the right “user”</a:t>
            </a:r>
            <a:endParaRPr/>
          </a:p>
        </p:txBody>
      </p:sp>
      <p:pic>
        <p:nvPicPr>
          <p:cNvPr id="244" name="Google Shape;244;p35"/>
          <p:cNvPicPr preferRelativeResize="0"/>
          <p:nvPr/>
        </p:nvPicPr>
        <p:blipFill rotWithShape="1">
          <a:blip r:embed="rId3">
            <a:alphaModFix/>
          </a:blip>
          <a:srcRect b="10698" l="4521" r="4511" t="0"/>
          <a:stretch/>
        </p:blipFill>
        <p:spPr>
          <a:xfrm>
            <a:off x="4983775" y="0"/>
            <a:ext cx="3930052"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250" name="Google Shape;250;p36"/>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After more needfinding and prototype testing, we realized the importance of the “right” family dynamic.</a:t>
            </a:r>
            <a:br>
              <a:rPr lang="en">
                <a:solidFill>
                  <a:srgbClr val="000000"/>
                </a:solidFill>
              </a:rPr>
            </a:b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Ultimately, we decided that targeting dog-owning families was more realistic and exciting for us.</a:t>
            </a:r>
            <a:br>
              <a:rPr lang="en">
                <a:solidFill>
                  <a:srgbClr val="000000"/>
                </a:solidFill>
              </a:rPr>
            </a:b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From here, we will focus on what kinds of rewards and competitions will keep the user incentivized and how these assumptions will work in a family.</a:t>
            </a:r>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5"/>
          <p:cNvSpPr/>
          <p:nvPr/>
        </p:nvSpPr>
        <p:spPr>
          <a:xfrm>
            <a:off x="-22500" y="0"/>
            <a:ext cx="45945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 name="Google Shape;98;p15"/>
          <p:cNvPicPr preferRelativeResize="0"/>
          <p:nvPr/>
        </p:nvPicPr>
        <p:blipFill rotWithShape="1">
          <a:blip r:embed="rId3">
            <a:alphaModFix/>
          </a:blip>
          <a:srcRect b="0" l="30354" r="2652" t="0"/>
          <a:stretch/>
        </p:blipFill>
        <p:spPr>
          <a:xfrm>
            <a:off x="-2875" y="0"/>
            <a:ext cx="4594499" cy="5143500"/>
          </a:xfrm>
          <a:prstGeom prst="rect">
            <a:avLst/>
          </a:prstGeom>
          <a:noFill/>
          <a:ln>
            <a:noFill/>
          </a:ln>
        </p:spPr>
      </p:pic>
      <p:sp>
        <p:nvSpPr>
          <p:cNvPr id="99" name="Google Shape;99;p15"/>
          <p:cNvSpPr txBox="1"/>
          <p:nvPr>
            <p:ph type="title"/>
          </p:nvPr>
        </p:nvSpPr>
        <p:spPr>
          <a:xfrm>
            <a:off x="265500" y="1830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Preliminary</a:t>
            </a:r>
            <a:endParaRPr>
              <a:solidFill>
                <a:schemeClr val="lt1"/>
              </a:solidFill>
            </a:endParaRPr>
          </a:p>
          <a:p>
            <a:pPr indent="0" lvl="0" marL="0" rtl="0" algn="ctr">
              <a:spcBef>
                <a:spcPts val="0"/>
              </a:spcBef>
              <a:spcAft>
                <a:spcPts val="0"/>
              </a:spcAft>
              <a:buNone/>
            </a:pPr>
            <a:r>
              <a:rPr lang="en">
                <a:solidFill>
                  <a:schemeClr val="lt1"/>
                </a:solidFill>
              </a:rPr>
              <a:t>POV</a:t>
            </a:r>
            <a:endParaRPr>
              <a:solidFill>
                <a:schemeClr val="lt1"/>
              </a:solidFill>
            </a:endParaRPr>
          </a:p>
        </p:txBody>
      </p:sp>
      <p:sp>
        <p:nvSpPr>
          <p:cNvPr id="100" name="Google Shape;100;p1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9D9D9"/>
                </a:solidFill>
              </a:rPr>
              <a:t>We met </a:t>
            </a:r>
            <a:r>
              <a:rPr b="1" lang="en" sz="2400">
                <a:solidFill>
                  <a:srgbClr val="FFFFFF"/>
                </a:solidFill>
              </a:rPr>
              <a:t>Mateo</a:t>
            </a:r>
            <a:r>
              <a:rPr lang="en">
                <a:solidFill>
                  <a:srgbClr val="D9D9D9"/>
                </a:solidFill>
              </a:rPr>
              <a:t>, a 12 year-old boy and </a:t>
            </a:r>
            <a:r>
              <a:rPr b="1" lang="en" sz="2400">
                <a:solidFill>
                  <a:srgbClr val="FFFFFF"/>
                </a:solidFill>
              </a:rPr>
              <a:t>first time dog owner</a:t>
            </a:r>
            <a:r>
              <a:rPr lang="en">
                <a:solidFill>
                  <a:srgbClr val="D9D9D9"/>
                </a:solidFill>
              </a:rPr>
              <a:t> of Chili. We were amazed to realize that </a:t>
            </a:r>
            <a:r>
              <a:rPr b="1" lang="en" sz="2400">
                <a:solidFill>
                  <a:srgbClr val="FFFFFF"/>
                </a:solidFill>
              </a:rPr>
              <a:t>Mateo enjoyed saving up money</a:t>
            </a:r>
            <a:r>
              <a:rPr lang="en">
                <a:solidFill>
                  <a:srgbClr val="D9D9D9"/>
                </a:solidFill>
              </a:rPr>
              <a:t> to pay for Chili's expenses, but </a:t>
            </a:r>
            <a:r>
              <a:rPr b="1" lang="en" sz="2400">
                <a:solidFill>
                  <a:srgbClr val="FFFFFF"/>
                </a:solidFill>
              </a:rPr>
              <a:t>disliked doing simple chores</a:t>
            </a:r>
            <a:r>
              <a:rPr lang="en">
                <a:solidFill>
                  <a:srgbClr val="D9D9D9"/>
                </a:solidFill>
              </a:rPr>
              <a:t> such as feeding her because it didn't feel "rewarding". It would be game changing to </a:t>
            </a:r>
            <a:r>
              <a:rPr b="1" lang="en" sz="2400">
                <a:solidFill>
                  <a:srgbClr val="FFFFFF"/>
                </a:solidFill>
              </a:rPr>
              <a:t>make mundane chores feel rewarding</a:t>
            </a:r>
            <a:r>
              <a:rPr lang="en">
                <a:solidFill>
                  <a:srgbClr val="FFFFFF"/>
                </a:solidFill>
              </a:rPr>
              <a:t>.</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p:nvPr/>
        </p:nvSpPr>
        <p:spPr>
          <a:xfrm>
            <a:off x="-231675" y="-133175"/>
            <a:ext cx="9686400" cy="5368200"/>
          </a:xfrm>
          <a:prstGeom prst="rect">
            <a:avLst/>
          </a:prstGeom>
          <a:solidFill>
            <a:srgbClr val="000000"/>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6"/>
          <p:cNvPicPr preferRelativeResize="0"/>
          <p:nvPr/>
        </p:nvPicPr>
        <p:blipFill rotWithShape="1">
          <a:blip r:embed="rId3">
            <a:alphaModFix amt="90000"/>
          </a:blip>
          <a:srcRect b="28561" l="0" r="0" t="24807"/>
          <a:stretch/>
        </p:blipFill>
        <p:spPr>
          <a:xfrm>
            <a:off x="-41375" y="-103500"/>
            <a:ext cx="9185376" cy="5338527"/>
          </a:xfrm>
          <a:prstGeom prst="rect">
            <a:avLst/>
          </a:prstGeom>
          <a:noFill/>
          <a:ln>
            <a:noFill/>
          </a:ln>
        </p:spPr>
      </p:pic>
      <p:sp>
        <p:nvSpPr>
          <p:cNvPr id="107" name="Google Shape;107;p16"/>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t>Additional Needfinding</a:t>
            </a:r>
            <a:endParaRPr b="1" sz="4800"/>
          </a:p>
          <a:p>
            <a:pPr indent="0" lvl="0" marL="0" rtl="0" algn="l">
              <a:spcBef>
                <a:spcPts val="0"/>
              </a:spcBef>
              <a:spcAft>
                <a:spcPts val="0"/>
              </a:spcAft>
              <a:buNone/>
            </a:pPr>
            <a:r>
              <a:t/>
            </a:r>
            <a:endParaRPr b="1" sz="4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7"/>
          <p:cNvSpPr/>
          <p:nvPr/>
        </p:nvSpPr>
        <p:spPr>
          <a:xfrm>
            <a:off x="0" y="0"/>
            <a:ext cx="9161100" cy="2484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ph idx="4294967295" type="title"/>
          </p:nvPr>
        </p:nvSpPr>
        <p:spPr>
          <a:xfrm>
            <a:off x="311700" y="220100"/>
            <a:ext cx="8520600" cy="1012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interviewees</a:t>
            </a:r>
            <a:endParaRPr/>
          </a:p>
          <a:p>
            <a:pPr indent="0" lvl="0" marL="0" rtl="0" algn="ctr">
              <a:spcBef>
                <a:spcPts val="400"/>
              </a:spcBef>
              <a:spcAft>
                <a:spcPts val="400"/>
              </a:spcAft>
              <a:buNone/>
            </a:pPr>
            <a:r>
              <a:t/>
            </a:r>
            <a:endParaRPr i="1" sz="1600"/>
          </a:p>
        </p:txBody>
      </p:sp>
      <p:pic>
        <p:nvPicPr>
          <p:cNvPr id="114" name="Google Shape;114;p17"/>
          <p:cNvPicPr preferRelativeResize="0"/>
          <p:nvPr/>
        </p:nvPicPr>
        <p:blipFill rotWithShape="1">
          <a:blip r:embed="rId3">
            <a:alphaModFix/>
          </a:blip>
          <a:srcRect b="169" l="0" r="0" t="169"/>
          <a:stretch/>
        </p:blipFill>
        <p:spPr>
          <a:xfrm>
            <a:off x="5053404" y="1484208"/>
            <a:ext cx="1644300" cy="1644300"/>
          </a:xfrm>
          <a:prstGeom prst="ellipse">
            <a:avLst/>
          </a:prstGeom>
          <a:noFill/>
          <a:ln cap="flat" cmpd="sng" w="38100">
            <a:solidFill>
              <a:schemeClr val="lt1"/>
            </a:solidFill>
            <a:prstDash val="solid"/>
            <a:round/>
            <a:headEnd len="sm" w="sm" type="none"/>
            <a:tailEnd len="sm" w="sm" type="none"/>
          </a:ln>
        </p:spPr>
      </p:pic>
      <p:sp>
        <p:nvSpPr>
          <p:cNvPr id="115" name="Google Shape;115;p17"/>
          <p:cNvSpPr txBox="1"/>
          <p:nvPr>
            <p:ph idx="4294967295" type="title"/>
          </p:nvPr>
        </p:nvSpPr>
        <p:spPr>
          <a:xfrm>
            <a:off x="428500" y="3056169"/>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chemeClr val="dk1"/>
                </a:solidFill>
              </a:rPr>
              <a:t>Julian, 22</a:t>
            </a:r>
            <a:endParaRPr sz="2400">
              <a:solidFill>
                <a:schemeClr val="dk1"/>
              </a:solidFill>
            </a:endParaRPr>
          </a:p>
        </p:txBody>
      </p:sp>
      <p:sp>
        <p:nvSpPr>
          <p:cNvPr id="116" name="Google Shape;116;p17"/>
          <p:cNvSpPr txBox="1"/>
          <p:nvPr>
            <p:ph idx="4294967295" type="body"/>
          </p:nvPr>
        </p:nvSpPr>
        <p:spPr>
          <a:xfrm>
            <a:off x="428500" y="3580788"/>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chemeClr val="dk2"/>
              </a:solidFill>
            </a:endParaRPr>
          </a:p>
          <a:p>
            <a:pPr indent="0" lvl="0" marL="0" rtl="0" algn="ctr">
              <a:spcBef>
                <a:spcPts val="1600"/>
              </a:spcBef>
              <a:spcAft>
                <a:spcPts val="1600"/>
              </a:spcAft>
              <a:buNone/>
            </a:pPr>
            <a:r>
              <a:rPr i="1" lang="en" sz="1200">
                <a:solidFill>
                  <a:schemeClr val="dk2"/>
                </a:solidFill>
              </a:rPr>
              <a:t>Previously owned a dog for 8 years.</a:t>
            </a:r>
            <a:endParaRPr i="1" sz="1200">
              <a:solidFill>
                <a:schemeClr val="dk2"/>
              </a:solidFill>
            </a:endParaRPr>
          </a:p>
        </p:txBody>
      </p:sp>
      <p:sp>
        <p:nvSpPr>
          <p:cNvPr id="117" name="Google Shape;117;p17"/>
          <p:cNvSpPr txBox="1"/>
          <p:nvPr>
            <p:ph idx="4294967295" type="title"/>
          </p:nvPr>
        </p:nvSpPr>
        <p:spPr>
          <a:xfrm>
            <a:off x="2646443" y="3056169"/>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chemeClr val="dk1"/>
                </a:solidFill>
              </a:rPr>
              <a:t>Ian, 9</a:t>
            </a:r>
            <a:endParaRPr sz="2400">
              <a:solidFill>
                <a:schemeClr val="dk1"/>
              </a:solidFill>
            </a:endParaRPr>
          </a:p>
        </p:txBody>
      </p:sp>
      <p:sp>
        <p:nvSpPr>
          <p:cNvPr id="118" name="Google Shape;118;p17"/>
          <p:cNvSpPr txBox="1"/>
          <p:nvPr>
            <p:ph idx="4294967295" type="title"/>
          </p:nvPr>
        </p:nvSpPr>
        <p:spPr>
          <a:xfrm>
            <a:off x="4864404" y="3056169"/>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chemeClr val="dk1"/>
                </a:solidFill>
              </a:rPr>
              <a:t>Katie, 21</a:t>
            </a:r>
            <a:endParaRPr sz="2400">
              <a:solidFill>
                <a:schemeClr val="dk1"/>
              </a:solidFill>
            </a:endParaRPr>
          </a:p>
        </p:txBody>
      </p:sp>
      <p:sp>
        <p:nvSpPr>
          <p:cNvPr id="119" name="Google Shape;119;p17"/>
          <p:cNvSpPr txBox="1"/>
          <p:nvPr>
            <p:ph idx="4294967295" type="body"/>
          </p:nvPr>
        </p:nvSpPr>
        <p:spPr>
          <a:xfrm>
            <a:off x="2646443" y="3580788"/>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chemeClr val="dk2"/>
              </a:solidFill>
            </a:endParaRPr>
          </a:p>
          <a:p>
            <a:pPr indent="0" lvl="0" marL="0" rtl="0" algn="ctr">
              <a:spcBef>
                <a:spcPts val="1600"/>
              </a:spcBef>
              <a:spcAft>
                <a:spcPts val="1600"/>
              </a:spcAft>
              <a:buNone/>
            </a:pPr>
            <a:r>
              <a:rPr i="1" lang="en" sz="1200">
                <a:solidFill>
                  <a:schemeClr val="dk2"/>
                </a:solidFill>
              </a:rPr>
              <a:t>Had a dog which they had to rehome.</a:t>
            </a:r>
            <a:endParaRPr i="1" sz="1200">
              <a:solidFill>
                <a:schemeClr val="dk2"/>
              </a:solidFill>
            </a:endParaRPr>
          </a:p>
        </p:txBody>
      </p:sp>
      <p:sp>
        <p:nvSpPr>
          <p:cNvPr id="120" name="Google Shape;120;p17"/>
          <p:cNvSpPr txBox="1"/>
          <p:nvPr>
            <p:ph idx="4294967295" type="body"/>
          </p:nvPr>
        </p:nvSpPr>
        <p:spPr>
          <a:xfrm>
            <a:off x="4864404" y="3580788"/>
            <a:ext cx="20223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434343"/>
                </a:solidFill>
              </a:rPr>
              <a:t>Ella &amp; Anka</a:t>
            </a:r>
            <a:endParaRPr sz="1200">
              <a:solidFill>
                <a:srgbClr val="434343"/>
              </a:solidFill>
            </a:endParaRPr>
          </a:p>
          <a:p>
            <a:pPr indent="0" lvl="0" marL="0" rtl="0" algn="ctr">
              <a:spcBef>
                <a:spcPts val="1600"/>
              </a:spcBef>
              <a:spcAft>
                <a:spcPts val="0"/>
              </a:spcAft>
              <a:buNone/>
            </a:pPr>
            <a:r>
              <a:rPr i="1" lang="en" sz="1200">
                <a:solidFill>
                  <a:srgbClr val="434343"/>
                </a:solidFill>
              </a:rPr>
              <a:t>Veteran dog owner and advocate of adoption!</a:t>
            </a:r>
            <a:endParaRPr i="1" sz="1200">
              <a:solidFill>
                <a:srgbClr val="434343"/>
              </a:solidFill>
            </a:endParaRPr>
          </a:p>
          <a:p>
            <a:pPr indent="0" lvl="0" marL="0" rtl="0" algn="ctr">
              <a:spcBef>
                <a:spcPts val="1600"/>
              </a:spcBef>
              <a:spcAft>
                <a:spcPts val="1600"/>
              </a:spcAft>
              <a:buNone/>
            </a:pPr>
            <a:r>
              <a:t/>
            </a:r>
            <a:endParaRPr sz="1200">
              <a:solidFill>
                <a:srgbClr val="434343"/>
              </a:solidFill>
            </a:endParaRPr>
          </a:p>
        </p:txBody>
      </p:sp>
      <p:pic>
        <p:nvPicPr>
          <p:cNvPr id="121" name="Google Shape;121;p17"/>
          <p:cNvPicPr preferRelativeResize="0"/>
          <p:nvPr/>
        </p:nvPicPr>
        <p:blipFill rotWithShape="1">
          <a:blip r:embed="rId4">
            <a:alphaModFix/>
          </a:blip>
          <a:srcRect b="34520" l="18822" r="-130" t="4511"/>
          <a:stretch/>
        </p:blipFill>
        <p:spPr>
          <a:xfrm>
            <a:off x="2835443" y="1484433"/>
            <a:ext cx="1644300" cy="1644000"/>
          </a:xfrm>
          <a:prstGeom prst="ellipse">
            <a:avLst/>
          </a:prstGeom>
          <a:noFill/>
          <a:ln cap="flat" cmpd="sng" w="38100">
            <a:solidFill>
              <a:schemeClr val="lt1"/>
            </a:solidFill>
            <a:prstDash val="solid"/>
            <a:round/>
            <a:headEnd len="sm" w="sm" type="none"/>
            <a:tailEnd len="sm" w="sm" type="none"/>
          </a:ln>
        </p:spPr>
      </p:pic>
      <p:pic>
        <p:nvPicPr>
          <p:cNvPr id="122" name="Google Shape;122;p17"/>
          <p:cNvPicPr preferRelativeResize="0"/>
          <p:nvPr/>
        </p:nvPicPr>
        <p:blipFill rotWithShape="1">
          <a:blip r:embed="rId5">
            <a:alphaModFix/>
          </a:blip>
          <a:srcRect b="15761" l="34088" r="19488" t="58125"/>
          <a:stretch/>
        </p:blipFill>
        <p:spPr>
          <a:xfrm>
            <a:off x="7234504" y="1484283"/>
            <a:ext cx="1644300" cy="1644300"/>
          </a:xfrm>
          <a:prstGeom prst="ellipse">
            <a:avLst/>
          </a:prstGeom>
          <a:noFill/>
          <a:ln cap="flat" cmpd="sng" w="38100">
            <a:solidFill>
              <a:schemeClr val="lt1"/>
            </a:solidFill>
            <a:prstDash val="solid"/>
            <a:round/>
            <a:headEnd len="sm" w="sm" type="none"/>
            <a:tailEnd len="sm" w="sm" type="none"/>
          </a:ln>
        </p:spPr>
      </p:pic>
      <p:sp>
        <p:nvSpPr>
          <p:cNvPr id="123" name="Google Shape;123;p17"/>
          <p:cNvSpPr txBox="1"/>
          <p:nvPr>
            <p:ph idx="4294967295" type="title"/>
          </p:nvPr>
        </p:nvSpPr>
        <p:spPr>
          <a:xfrm>
            <a:off x="7045504" y="3056319"/>
            <a:ext cx="2022300" cy="57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chemeClr val="dk1"/>
                </a:solidFill>
              </a:rPr>
              <a:t>Christelle</a:t>
            </a:r>
            <a:endParaRPr sz="2400">
              <a:solidFill>
                <a:schemeClr val="dk1"/>
              </a:solidFill>
            </a:endParaRPr>
          </a:p>
        </p:txBody>
      </p:sp>
      <p:sp>
        <p:nvSpPr>
          <p:cNvPr id="124" name="Google Shape;124;p17"/>
          <p:cNvSpPr txBox="1"/>
          <p:nvPr>
            <p:ph idx="4294967295" type="body"/>
          </p:nvPr>
        </p:nvSpPr>
        <p:spPr>
          <a:xfrm>
            <a:off x="6984875" y="3580950"/>
            <a:ext cx="2082900" cy="11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434343"/>
                </a:solidFill>
              </a:rPr>
              <a:t>Sahara &amp; Nile</a:t>
            </a:r>
            <a:endParaRPr sz="1200">
              <a:solidFill>
                <a:srgbClr val="434343"/>
              </a:solidFill>
            </a:endParaRPr>
          </a:p>
          <a:p>
            <a:pPr indent="0" lvl="0" marL="0" rtl="0" algn="ctr">
              <a:spcBef>
                <a:spcPts val="1600"/>
              </a:spcBef>
              <a:spcAft>
                <a:spcPts val="0"/>
              </a:spcAft>
              <a:buNone/>
            </a:pPr>
            <a:r>
              <a:rPr i="1" lang="en" sz="1200">
                <a:solidFill>
                  <a:srgbClr val="434343"/>
                </a:solidFill>
              </a:rPr>
              <a:t>Dog owner of two. Is finally old enough to train her dogs!</a:t>
            </a:r>
            <a:endParaRPr i="1" sz="1200">
              <a:solidFill>
                <a:srgbClr val="434343"/>
              </a:solidFill>
            </a:endParaRPr>
          </a:p>
          <a:p>
            <a:pPr indent="0" lvl="0" marL="0" rtl="0" algn="ctr">
              <a:spcBef>
                <a:spcPts val="1600"/>
              </a:spcBef>
              <a:spcAft>
                <a:spcPts val="1600"/>
              </a:spcAft>
              <a:buNone/>
            </a:pPr>
            <a:r>
              <a:t/>
            </a:r>
            <a:endParaRPr sz="1200">
              <a:solidFill>
                <a:srgbClr val="434343"/>
              </a:solidFill>
            </a:endParaRPr>
          </a:p>
        </p:txBody>
      </p:sp>
      <p:pic>
        <p:nvPicPr>
          <p:cNvPr id="125" name="Google Shape;125;p17"/>
          <p:cNvPicPr preferRelativeResize="0"/>
          <p:nvPr/>
        </p:nvPicPr>
        <p:blipFill rotWithShape="1">
          <a:blip r:embed="rId6">
            <a:alphaModFix/>
          </a:blip>
          <a:srcRect b="23011" l="34801" r="21891" t="0"/>
          <a:stretch/>
        </p:blipFill>
        <p:spPr>
          <a:xfrm>
            <a:off x="6886700" y="2116373"/>
            <a:ext cx="1012200" cy="1012200"/>
          </a:xfrm>
          <a:prstGeom prst="ellipse">
            <a:avLst/>
          </a:prstGeom>
          <a:noFill/>
          <a:ln cap="flat" cmpd="sng" w="38100">
            <a:solidFill>
              <a:schemeClr val="lt1"/>
            </a:solidFill>
            <a:prstDash val="solid"/>
            <a:round/>
            <a:headEnd len="sm" w="sm" type="none"/>
            <a:tailEnd len="sm" w="sm" type="none"/>
          </a:ln>
        </p:spPr>
      </p:pic>
      <p:pic>
        <p:nvPicPr>
          <p:cNvPr id="126" name="Google Shape;126;p17"/>
          <p:cNvPicPr preferRelativeResize="0"/>
          <p:nvPr/>
        </p:nvPicPr>
        <p:blipFill rotWithShape="1">
          <a:blip r:embed="rId7">
            <a:alphaModFix/>
          </a:blip>
          <a:srcRect b="34992" l="0" r="0" t="8758"/>
          <a:stretch/>
        </p:blipFill>
        <p:spPr>
          <a:xfrm>
            <a:off x="4668750" y="2182073"/>
            <a:ext cx="1012200" cy="1012200"/>
          </a:xfrm>
          <a:prstGeom prst="ellipse">
            <a:avLst/>
          </a:prstGeom>
          <a:noFill/>
          <a:ln cap="flat" cmpd="sng" w="38100">
            <a:solidFill>
              <a:schemeClr val="lt1"/>
            </a:solidFill>
            <a:prstDash val="solid"/>
            <a:round/>
            <a:headEnd len="sm" w="sm" type="none"/>
            <a:tailEnd len="sm" w="sm" type="none"/>
          </a:ln>
        </p:spPr>
      </p:pic>
      <p:pic>
        <p:nvPicPr>
          <p:cNvPr id="127" name="Google Shape;127;p17"/>
          <p:cNvPicPr preferRelativeResize="0"/>
          <p:nvPr/>
        </p:nvPicPr>
        <p:blipFill rotWithShape="1">
          <a:blip r:embed="rId8">
            <a:alphaModFix/>
          </a:blip>
          <a:srcRect b="22945" l="0" r="0" t="2069"/>
          <a:stretch/>
        </p:blipFill>
        <p:spPr>
          <a:xfrm>
            <a:off x="617493" y="1484420"/>
            <a:ext cx="1644300" cy="1644000"/>
          </a:xfrm>
          <a:prstGeom prst="ellipse">
            <a:avLst/>
          </a:prstGeom>
          <a:noFill/>
          <a:ln cap="flat" cmpd="sng" w="38100">
            <a:solidFill>
              <a:schemeClr val="l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18"/>
          <p:cNvSpPr txBox="1"/>
          <p:nvPr>
            <p:ph idx="1" type="body"/>
          </p:nvPr>
        </p:nvSpPr>
        <p:spPr>
          <a:xfrm>
            <a:off x="108250" y="976400"/>
            <a:ext cx="3047400" cy="3780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D9D9D9"/>
                </a:solidFill>
                <a:latin typeface="Arial"/>
                <a:ea typeface="Arial"/>
                <a:cs typeface="Arial"/>
                <a:sym typeface="Arial"/>
              </a:rPr>
              <a:t>“I </a:t>
            </a:r>
            <a:r>
              <a:rPr b="1" lang="en" sz="2000">
                <a:latin typeface="Arial"/>
                <a:ea typeface="Arial"/>
                <a:cs typeface="Arial"/>
                <a:sym typeface="Arial"/>
              </a:rPr>
              <a:t>got lucky</a:t>
            </a:r>
            <a:r>
              <a:rPr lang="en" sz="2000">
                <a:solidFill>
                  <a:srgbClr val="D9D9D9"/>
                </a:solidFill>
                <a:latin typeface="Arial"/>
                <a:ea typeface="Arial"/>
                <a:cs typeface="Arial"/>
                <a:sym typeface="Arial"/>
              </a:rPr>
              <a:t> with her, she was a pretty lazy dog, so, </a:t>
            </a:r>
            <a:r>
              <a:rPr b="1" lang="en" sz="2000">
                <a:latin typeface="Arial"/>
                <a:ea typeface="Arial"/>
                <a:cs typeface="Arial"/>
                <a:sym typeface="Arial"/>
              </a:rPr>
              <a:t>low maintenance</a:t>
            </a:r>
            <a:r>
              <a:rPr lang="en" sz="2000">
                <a:solidFill>
                  <a:srgbClr val="D9D9D9"/>
                </a:solidFill>
                <a:latin typeface="Arial"/>
                <a:ea typeface="Arial"/>
                <a:cs typeface="Arial"/>
                <a:sym typeface="Arial"/>
              </a:rPr>
              <a:t>”</a:t>
            </a:r>
            <a:endParaRPr sz="2000">
              <a:solidFill>
                <a:srgbClr val="D9D9D9"/>
              </a:solidFill>
              <a:latin typeface="Arial"/>
              <a:ea typeface="Arial"/>
              <a:cs typeface="Arial"/>
              <a:sym typeface="Arial"/>
            </a:endParaRPr>
          </a:p>
          <a:p>
            <a:pPr indent="457200" lvl="0" marL="1371600" rtl="0" algn="l">
              <a:lnSpc>
                <a:spcPct val="100000"/>
              </a:lnSpc>
              <a:spcBef>
                <a:spcPts val="0"/>
              </a:spcBef>
              <a:spcAft>
                <a:spcPts val="0"/>
              </a:spcAft>
              <a:buNone/>
            </a:pPr>
            <a:r>
              <a:rPr lang="en" sz="2000">
                <a:solidFill>
                  <a:srgbClr val="D9D9D9"/>
                </a:solidFill>
                <a:latin typeface="Arial"/>
                <a:ea typeface="Arial"/>
                <a:cs typeface="Arial"/>
                <a:sym typeface="Arial"/>
              </a:rPr>
              <a:t>- Julian</a:t>
            </a:r>
            <a:endParaRPr sz="2000">
              <a:solidFill>
                <a:srgbClr val="D9D9D9"/>
              </a:solidFill>
              <a:latin typeface="Arial"/>
              <a:ea typeface="Arial"/>
              <a:cs typeface="Arial"/>
              <a:sym typeface="Arial"/>
            </a:endParaRPr>
          </a:p>
          <a:p>
            <a:pPr indent="0" lvl="0" marL="0" rtl="0" algn="l">
              <a:lnSpc>
                <a:spcPct val="100000"/>
              </a:lnSpc>
              <a:spcBef>
                <a:spcPts val="0"/>
              </a:spcBef>
              <a:spcAft>
                <a:spcPts val="0"/>
              </a:spcAft>
              <a:buNone/>
            </a:pPr>
            <a:r>
              <a:t/>
            </a:r>
            <a:endParaRPr sz="2000">
              <a:solidFill>
                <a:srgbClr val="D9D9D9"/>
              </a:solidFill>
              <a:latin typeface="Arial"/>
              <a:ea typeface="Arial"/>
              <a:cs typeface="Arial"/>
              <a:sym typeface="Arial"/>
            </a:endParaRPr>
          </a:p>
          <a:p>
            <a:pPr indent="0" lvl="0" marL="0" rtl="0" algn="l">
              <a:lnSpc>
                <a:spcPct val="100000"/>
              </a:lnSpc>
              <a:spcBef>
                <a:spcPts val="0"/>
              </a:spcBef>
              <a:spcAft>
                <a:spcPts val="0"/>
              </a:spcAft>
              <a:buNone/>
            </a:pPr>
            <a:r>
              <a:t/>
            </a:r>
            <a:endParaRPr sz="2000">
              <a:solidFill>
                <a:srgbClr val="D9D9D9"/>
              </a:solidFill>
              <a:latin typeface="Arial"/>
              <a:ea typeface="Arial"/>
              <a:cs typeface="Arial"/>
              <a:sym typeface="Arial"/>
            </a:endParaRPr>
          </a:p>
          <a:p>
            <a:pPr indent="0" lvl="0" marL="0" rtl="0" algn="l">
              <a:lnSpc>
                <a:spcPct val="100000"/>
              </a:lnSpc>
              <a:spcBef>
                <a:spcPts val="0"/>
              </a:spcBef>
              <a:spcAft>
                <a:spcPts val="0"/>
              </a:spcAft>
              <a:buNone/>
            </a:pPr>
            <a:r>
              <a:rPr lang="en" sz="2000">
                <a:solidFill>
                  <a:srgbClr val="D9D9D9"/>
                </a:solidFill>
                <a:latin typeface="Arial"/>
                <a:ea typeface="Arial"/>
                <a:cs typeface="Arial"/>
                <a:sym typeface="Arial"/>
              </a:rPr>
              <a:t>"When you are </a:t>
            </a:r>
            <a:r>
              <a:rPr b="1" lang="en" sz="2000">
                <a:latin typeface="Arial"/>
                <a:ea typeface="Arial"/>
                <a:cs typeface="Arial"/>
                <a:sym typeface="Arial"/>
              </a:rPr>
              <a:t>socializing</a:t>
            </a:r>
            <a:r>
              <a:rPr lang="en" sz="2000">
                <a:solidFill>
                  <a:srgbClr val="D9D9D9"/>
                </a:solidFill>
                <a:latin typeface="Arial"/>
                <a:ea typeface="Arial"/>
                <a:cs typeface="Arial"/>
                <a:sym typeface="Arial"/>
              </a:rPr>
              <a:t>, hanging out with them, it </a:t>
            </a:r>
            <a:r>
              <a:rPr b="1" lang="en" sz="2000">
                <a:latin typeface="Arial"/>
                <a:ea typeface="Arial"/>
                <a:cs typeface="Arial"/>
                <a:sym typeface="Arial"/>
              </a:rPr>
              <a:t>doesn't feel like a chore</a:t>
            </a:r>
            <a:r>
              <a:rPr lang="en" sz="2000">
                <a:solidFill>
                  <a:srgbClr val="D9D9D9"/>
                </a:solidFill>
                <a:latin typeface="Arial"/>
                <a:ea typeface="Arial"/>
                <a:cs typeface="Arial"/>
                <a:sym typeface="Arial"/>
              </a:rPr>
              <a:t>."</a:t>
            </a:r>
            <a:endParaRPr sz="2000">
              <a:solidFill>
                <a:srgbClr val="D9D9D9"/>
              </a:solidFill>
              <a:latin typeface="Arial"/>
              <a:ea typeface="Arial"/>
              <a:cs typeface="Arial"/>
              <a:sym typeface="Arial"/>
            </a:endParaRPr>
          </a:p>
          <a:p>
            <a:pPr indent="457200" lvl="0" marL="1371600" rtl="0" algn="l">
              <a:lnSpc>
                <a:spcPct val="100000"/>
              </a:lnSpc>
              <a:spcBef>
                <a:spcPts val="0"/>
              </a:spcBef>
              <a:spcAft>
                <a:spcPts val="0"/>
              </a:spcAft>
              <a:buNone/>
            </a:pPr>
            <a:r>
              <a:rPr lang="en" sz="2000">
                <a:solidFill>
                  <a:srgbClr val="D9D9D9"/>
                </a:solidFill>
                <a:latin typeface="Arial"/>
                <a:ea typeface="Arial"/>
                <a:cs typeface="Arial"/>
                <a:sym typeface="Arial"/>
              </a:rPr>
              <a:t>- Julian</a:t>
            </a:r>
            <a:endParaRPr sz="2000">
              <a:solidFill>
                <a:srgbClr val="D9D9D9"/>
              </a:solidFill>
              <a:latin typeface="Arial"/>
              <a:ea typeface="Arial"/>
              <a:cs typeface="Arial"/>
              <a:sym typeface="Arial"/>
            </a:endParaRPr>
          </a:p>
          <a:p>
            <a:pPr indent="0" lvl="0" marL="0" rtl="0" algn="l">
              <a:spcBef>
                <a:spcPts val="0"/>
              </a:spcBef>
              <a:spcAft>
                <a:spcPts val="0"/>
              </a:spcAft>
              <a:buNone/>
            </a:pPr>
            <a:r>
              <a:t/>
            </a:r>
            <a:endParaRPr sz="2000">
              <a:solidFill>
                <a:srgbClr val="D9D9D9"/>
              </a:solidFill>
            </a:endParaRPr>
          </a:p>
          <a:p>
            <a:pPr indent="457200" lvl="0" marL="1828800" rtl="0" algn="l">
              <a:lnSpc>
                <a:spcPct val="100000"/>
              </a:lnSpc>
              <a:spcBef>
                <a:spcPts val="1600"/>
              </a:spcBef>
              <a:spcAft>
                <a:spcPts val="0"/>
              </a:spcAft>
              <a:buNone/>
            </a:pPr>
            <a:r>
              <a:t/>
            </a:r>
            <a:endParaRPr sz="2000">
              <a:solidFill>
                <a:srgbClr val="D9D9D9"/>
              </a:solidFill>
              <a:latin typeface="Arial"/>
              <a:ea typeface="Arial"/>
              <a:cs typeface="Arial"/>
              <a:sym typeface="Arial"/>
            </a:endParaRPr>
          </a:p>
        </p:txBody>
      </p:sp>
      <p:pic>
        <p:nvPicPr>
          <p:cNvPr id="133" name="Google Shape;133;p18"/>
          <p:cNvPicPr preferRelativeResize="0"/>
          <p:nvPr/>
        </p:nvPicPr>
        <p:blipFill rotWithShape="1">
          <a:blip r:embed="rId3">
            <a:alphaModFix/>
          </a:blip>
          <a:srcRect b="41935" l="0" r="0" t="15429"/>
          <a:stretch/>
        </p:blipFill>
        <p:spPr>
          <a:xfrm>
            <a:off x="3478675" y="0"/>
            <a:ext cx="5566676" cy="5143501"/>
          </a:xfrm>
          <a:prstGeom prst="rect">
            <a:avLst/>
          </a:prstGeom>
          <a:noFill/>
          <a:ln>
            <a:noFill/>
          </a:ln>
        </p:spPr>
      </p:pic>
      <p:sp>
        <p:nvSpPr>
          <p:cNvPr id="134" name="Google Shape;134;p18"/>
          <p:cNvSpPr txBox="1"/>
          <p:nvPr/>
        </p:nvSpPr>
        <p:spPr>
          <a:xfrm>
            <a:off x="184100" y="228600"/>
            <a:ext cx="15855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Roboto"/>
                <a:ea typeface="Roboto"/>
                <a:cs typeface="Roboto"/>
                <a:sym typeface="Roboto"/>
              </a:rPr>
              <a:t>Julian</a:t>
            </a:r>
            <a:endParaRPr b="1" sz="2400">
              <a:solidFill>
                <a:srgbClr val="FFFFFF"/>
              </a:solidFill>
              <a:latin typeface="Roboto"/>
              <a:ea typeface="Roboto"/>
              <a:cs typeface="Roboto"/>
              <a:sym typeface="Roboto"/>
            </a:endParaRPr>
          </a:p>
        </p:txBody>
      </p:sp>
      <p:pic>
        <p:nvPicPr>
          <p:cNvPr id="135" name="Google Shape;135;p18"/>
          <p:cNvPicPr preferRelativeResize="0"/>
          <p:nvPr/>
        </p:nvPicPr>
        <p:blipFill rotWithShape="1">
          <a:blip r:embed="rId4">
            <a:alphaModFix/>
          </a:blip>
          <a:srcRect b="37084" l="0" r="0" t="10919"/>
          <a:stretch/>
        </p:blipFill>
        <p:spPr>
          <a:xfrm>
            <a:off x="3466825" y="0"/>
            <a:ext cx="5566676" cy="51434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9"/>
          <p:cNvSpPr txBox="1"/>
          <p:nvPr>
            <p:ph idx="1" type="body"/>
          </p:nvPr>
        </p:nvSpPr>
        <p:spPr>
          <a:xfrm>
            <a:off x="108250" y="976400"/>
            <a:ext cx="3047400" cy="3780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D9D9D9"/>
                </a:solidFill>
                <a:latin typeface="Arial"/>
                <a:ea typeface="Arial"/>
                <a:cs typeface="Arial"/>
                <a:sym typeface="Arial"/>
              </a:rPr>
              <a:t>“Who’s cleaning it? </a:t>
            </a:r>
            <a:r>
              <a:rPr b="1" lang="en" sz="2000">
                <a:solidFill>
                  <a:srgbClr val="FFFFFF"/>
                </a:solidFill>
                <a:latin typeface="Arial"/>
                <a:ea typeface="Arial"/>
                <a:cs typeface="Arial"/>
                <a:sym typeface="Arial"/>
              </a:rPr>
              <a:t>Me!</a:t>
            </a:r>
            <a:r>
              <a:rPr lang="en" sz="2000">
                <a:solidFill>
                  <a:srgbClr val="D9D9D9"/>
                </a:solidFill>
                <a:latin typeface="Arial"/>
                <a:ea typeface="Arial"/>
                <a:cs typeface="Arial"/>
                <a:sym typeface="Arial"/>
              </a:rPr>
              <a:t> Who’s giving him a shower? </a:t>
            </a:r>
            <a:r>
              <a:rPr b="1" lang="en" sz="2000">
                <a:solidFill>
                  <a:srgbClr val="FFFFFF"/>
                </a:solidFill>
                <a:latin typeface="Arial"/>
                <a:ea typeface="Arial"/>
                <a:cs typeface="Arial"/>
                <a:sym typeface="Arial"/>
              </a:rPr>
              <a:t>Me</a:t>
            </a:r>
            <a:r>
              <a:rPr b="1" lang="en" sz="2000">
                <a:solidFill>
                  <a:srgbClr val="D9D9D9"/>
                </a:solidFill>
                <a:latin typeface="Arial"/>
                <a:ea typeface="Arial"/>
                <a:cs typeface="Arial"/>
                <a:sym typeface="Arial"/>
              </a:rPr>
              <a:t>!</a:t>
            </a:r>
            <a:r>
              <a:rPr lang="en" sz="2000">
                <a:solidFill>
                  <a:srgbClr val="D9D9D9"/>
                </a:solidFill>
                <a:latin typeface="Arial"/>
                <a:ea typeface="Arial"/>
                <a:cs typeface="Arial"/>
                <a:sym typeface="Arial"/>
              </a:rPr>
              <a:t> Who’s cutting his nails? </a:t>
            </a:r>
            <a:r>
              <a:rPr b="1" lang="en" sz="2000">
                <a:solidFill>
                  <a:srgbClr val="FFFFFF"/>
                </a:solidFill>
                <a:latin typeface="Arial"/>
                <a:ea typeface="Arial"/>
                <a:cs typeface="Arial"/>
                <a:sym typeface="Arial"/>
              </a:rPr>
              <a:t>Me</a:t>
            </a:r>
            <a:r>
              <a:rPr lang="en" sz="2000">
                <a:solidFill>
                  <a:srgbClr val="D9D9D9"/>
                </a:solidFill>
                <a:latin typeface="Arial"/>
                <a:ea typeface="Arial"/>
                <a:cs typeface="Arial"/>
                <a:sym typeface="Arial"/>
              </a:rPr>
              <a:t>! Who's doing it all? </a:t>
            </a:r>
            <a:r>
              <a:rPr b="1" lang="en" sz="2000">
                <a:solidFill>
                  <a:srgbClr val="FFFFFF"/>
                </a:solidFill>
                <a:latin typeface="Arial"/>
                <a:ea typeface="Arial"/>
                <a:cs typeface="Arial"/>
                <a:sym typeface="Arial"/>
              </a:rPr>
              <a:t>Me me me</a:t>
            </a:r>
            <a:r>
              <a:rPr lang="en" sz="2000">
                <a:solidFill>
                  <a:srgbClr val="D9D9D9"/>
                </a:solidFill>
                <a:latin typeface="Arial"/>
                <a:ea typeface="Arial"/>
                <a:cs typeface="Arial"/>
                <a:sym typeface="Arial"/>
              </a:rPr>
              <a:t>!”                           </a:t>
            </a:r>
            <a:endParaRPr sz="2000">
              <a:solidFill>
                <a:srgbClr val="D9D9D9"/>
              </a:solidFill>
              <a:latin typeface="Arial"/>
              <a:ea typeface="Arial"/>
              <a:cs typeface="Arial"/>
              <a:sym typeface="Arial"/>
            </a:endParaRPr>
          </a:p>
          <a:p>
            <a:pPr indent="457200" lvl="0" marL="1828800" rtl="0" algn="l">
              <a:lnSpc>
                <a:spcPct val="100000"/>
              </a:lnSpc>
              <a:spcBef>
                <a:spcPts val="0"/>
              </a:spcBef>
              <a:spcAft>
                <a:spcPts val="0"/>
              </a:spcAft>
              <a:buNone/>
            </a:pPr>
            <a:r>
              <a:rPr lang="en" sz="2000">
                <a:solidFill>
                  <a:srgbClr val="D9D9D9"/>
                </a:solidFill>
                <a:latin typeface="Arial"/>
                <a:ea typeface="Arial"/>
                <a:cs typeface="Arial"/>
                <a:sym typeface="Arial"/>
              </a:rPr>
              <a:t>- Lili</a:t>
            </a:r>
            <a:endParaRPr sz="2000">
              <a:solidFill>
                <a:srgbClr val="D9D9D9"/>
              </a:solidFill>
              <a:latin typeface="Arial"/>
              <a:ea typeface="Arial"/>
              <a:cs typeface="Arial"/>
              <a:sym typeface="Arial"/>
            </a:endParaRPr>
          </a:p>
        </p:txBody>
      </p:sp>
      <p:pic>
        <p:nvPicPr>
          <p:cNvPr id="141" name="Google Shape;141;p19"/>
          <p:cNvPicPr preferRelativeResize="0"/>
          <p:nvPr/>
        </p:nvPicPr>
        <p:blipFill rotWithShape="1">
          <a:blip r:embed="rId3">
            <a:alphaModFix/>
          </a:blip>
          <a:srcRect b="41935" l="0" r="0" t="15429"/>
          <a:stretch/>
        </p:blipFill>
        <p:spPr>
          <a:xfrm>
            <a:off x="3478675" y="0"/>
            <a:ext cx="5566676" cy="5143501"/>
          </a:xfrm>
          <a:prstGeom prst="rect">
            <a:avLst/>
          </a:prstGeom>
          <a:noFill/>
          <a:ln>
            <a:noFill/>
          </a:ln>
        </p:spPr>
      </p:pic>
      <p:sp>
        <p:nvSpPr>
          <p:cNvPr id="142" name="Google Shape;142;p19"/>
          <p:cNvSpPr txBox="1"/>
          <p:nvPr/>
        </p:nvSpPr>
        <p:spPr>
          <a:xfrm>
            <a:off x="184100" y="228600"/>
            <a:ext cx="15855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Roboto"/>
                <a:ea typeface="Roboto"/>
                <a:cs typeface="Roboto"/>
                <a:sym typeface="Roboto"/>
              </a:rPr>
              <a:t>Ian &amp; Lili</a:t>
            </a:r>
            <a:endParaRPr b="1" sz="2400">
              <a:solidFill>
                <a:srgbClr val="FFFFFF"/>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0"/>
          <p:cNvSpPr txBox="1"/>
          <p:nvPr>
            <p:ph idx="1" type="body"/>
          </p:nvPr>
        </p:nvSpPr>
        <p:spPr>
          <a:xfrm>
            <a:off x="184100" y="976400"/>
            <a:ext cx="3043200" cy="3780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000">
              <a:solidFill>
                <a:srgbClr val="D9D9D9"/>
              </a:solidFill>
              <a:latin typeface="Arial"/>
              <a:ea typeface="Arial"/>
              <a:cs typeface="Arial"/>
              <a:sym typeface="Arial"/>
            </a:endParaRPr>
          </a:p>
          <a:p>
            <a:pPr indent="0" lvl="0" marL="0" rtl="0" algn="l">
              <a:lnSpc>
                <a:spcPct val="100000"/>
              </a:lnSpc>
              <a:spcBef>
                <a:spcPts val="0"/>
              </a:spcBef>
              <a:spcAft>
                <a:spcPts val="0"/>
              </a:spcAft>
              <a:buNone/>
            </a:pPr>
            <a:r>
              <a:rPr lang="en" sz="2000">
                <a:solidFill>
                  <a:srgbClr val="D9D9D9"/>
                </a:solidFill>
                <a:latin typeface="Arial"/>
                <a:ea typeface="Arial"/>
                <a:cs typeface="Arial"/>
                <a:sym typeface="Arial"/>
              </a:rPr>
              <a:t>“If you believe that a dog is good with food and water, then you’re wrong. </a:t>
            </a:r>
            <a:r>
              <a:rPr b="1" lang="en" sz="2000">
                <a:latin typeface="Arial"/>
                <a:ea typeface="Arial"/>
                <a:cs typeface="Arial"/>
                <a:sym typeface="Arial"/>
              </a:rPr>
              <a:t>It needs so much more. You have to have responsibilities</a:t>
            </a:r>
            <a:r>
              <a:rPr lang="en" sz="2000">
                <a:solidFill>
                  <a:srgbClr val="D9D9D9"/>
                </a:solidFill>
                <a:latin typeface="Arial"/>
                <a:ea typeface="Arial"/>
                <a:cs typeface="Arial"/>
                <a:sym typeface="Arial"/>
              </a:rPr>
              <a:t>. If you don’t have experience, get someone who does.” </a:t>
            </a:r>
            <a:endParaRPr sz="2000">
              <a:solidFill>
                <a:srgbClr val="D9D9D9"/>
              </a:solidFill>
              <a:latin typeface="Arial"/>
              <a:ea typeface="Arial"/>
              <a:cs typeface="Arial"/>
              <a:sym typeface="Arial"/>
            </a:endParaRPr>
          </a:p>
          <a:p>
            <a:pPr indent="457200" lvl="0" marL="1828800" rtl="0" algn="l">
              <a:lnSpc>
                <a:spcPct val="100000"/>
              </a:lnSpc>
              <a:spcBef>
                <a:spcPts val="0"/>
              </a:spcBef>
              <a:spcAft>
                <a:spcPts val="0"/>
              </a:spcAft>
              <a:buNone/>
            </a:pPr>
            <a:r>
              <a:rPr lang="en" sz="2000">
                <a:solidFill>
                  <a:srgbClr val="D9D9D9"/>
                </a:solidFill>
                <a:latin typeface="Arial"/>
                <a:ea typeface="Arial"/>
                <a:cs typeface="Arial"/>
                <a:sym typeface="Arial"/>
              </a:rPr>
              <a:t>- Lili</a:t>
            </a:r>
            <a:endParaRPr sz="2000">
              <a:solidFill>
                <a:srgbClr val="D9D9D9"/>
              </a:solidFill>
              <a:latin typeface="Arial"/>
              <a:ea typeface="Arial"/>
              <a:cs typeface="Arial"/>
              <a:sym typeface="Arial"/>
            </a:endParaRPr>
          </a:p>
          <a:p>
            <a:pPr indent="0" lvl="0" marL="0" rtl="0" algn="l">
              <a:spcBef>
                <a:spcPts val="0"/>
              </a:spcBef>
              <a:spcAft>
                <a:spcPts val="0"/>
              </a:spcAft>
              <a:buNone/>
            </a:pPr>
            <a:r>
              <a:t/>
            </a:r>
            <a:endParaRPr sz="2000">
              <a:solidFill>
                <a:srgbClr val="D9D9D9"/>
              </a:solidFill>
              <a:latin typeface="Arial"/>
              <a:ea typeface="Arial"/>
              <a:cs typeface="Arial"/>
              <a:sym typeface="Arial"/>
            </a:endParaRPr>
          </a:p>
          <a:p>
            <a:pPr indent="457200" lvl="0" marL="1828800" rtl="0" algn="l">
              <a:lnSpc>
                <a:spcPct val="100000"/>
              </a:lnSpc>
              <a:spcBef>
                <a:spcPts val="1600"/>
              </a:spcBef>
              <a:spcAft>
                <a:spcPts val="0"/>
              </a:spcAft>
              <a:buNone/>
            </a:pPr>
            <a:r>
              <a:t/>
            </a:r>
            <a:endParaRPr sz="2000">
              <a:solidFill>
                <a:srgbClr val="D9D9D9"/>
              </a:solidFill>
              <a:latin typeface="Arial"/>
              <a:ea typeface="Arial"/>
              <a:cs typeface="Arial"/>
              <a:sym typeface="Arial"/>
            </a:endParaRPr>
          </a:p>
        </p:txBody>
      </p:sp>
      <p:pic>
        <p:nvPicPr>
          <p:cNvPr id="148" name="Google Shape;148;p20"/>
          <p:cNvPicPr preferRelativeResize="0"/>
          <p:nvPr/>
        </p:nvPicPr>
        <p:blipFill rotWithShape="1">
          <a:blip r:embed="rId3">
            <a:alphaModFix/>
          </a:blip>
          <a:srcRect b="41935" l="0" r="0" t="15429"/>
          <a:stretch/>
        </p:blipFill>
        <p:spPr>
          <a:xfrm>
            <a:off x="3478675" y="0"/>
            <a:ext cx="5566676" cy="5143501"/>
          </a:xfrm>
          <a:prstGeom prst="rect">
            <a:avLst/>
          </a:prstGeom>
          <a:noFill/>
          <a:ln>
            <a:noFill/>
          </a:ln>
        </p:spPr>
      </p:pic>
      <p:sp>
        <p:nvSpPr>
          <p:cNvPr id="149" name="Google Shape;149;p20"/>
          <p:cNvSpPr txBox="1"/>
          <p:nvPr/>
        </p:nvSpPr>
        <p:spPr>
          <a:xfrm>
            <a:off x="184100" y="228600"/>
            <a:ext cx="15855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Roboto"/>
                <a:ea typeface="Roboto"/>
                <a:cs typeface="Roboto"/>
                <a:sym typeface="Roboto"/>
              </a:rPr>
              <a:t>Ian &amp; Lili</a:t>
            </a:r>
            <a:endParaRPr b="1" sz="240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1"/>
          <p:cNvSpPr txBox="1"/>
          <p:nvPr>
            <p:ph idx="1" type="body"/>
          </p:nvPr>
        </p:nvSpPr>
        <p:spPr>
          <a:xfrm>
            <a:off x="226075" y="1079775"/>
            <a:ext cx="2736600" cy="27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D9D9D9"/>
                </a:solidFill>
              </a:rPr>
              <a:t>“I definitely will have a dog once I graduate college and I will </a:t>
            </a:r>
            <a:r>
              <a:rPr b="1" lang="en" sz="2000">
                <a:solidFill>
                  <a:srgbClr val="FFFFFF"/>
                </a:solidFill>
              </a:rPr>
              <a:t>treat the process the same way I’d treat having a child</a:t>
            </a:r>
            <a:r>
              <a:rPr lang="en" sz="2000">
                <a:solidFill>
                  <a:srgbClr val="D9D9D9"/>
                </a:solidFill>
              </a:rPr>
              <a:t> [in regards to planning/saving for one]”</a:t>
            </a:r>
            <a:endParaRPr sz="2000">
              <a:solidFill>
                <a:srgbClr val="D9D9D9"/>
              </a:solidFill>
            </a:endParaRPr>
          </a:p>
          <a:p>
            <a:pPr indent="457200" lvl="0" marL="1371600" rtl="0" algn="l">
              <a:spcBef>
                <a:spcPts val="1600"/>
              </a:spcBef>
              <a:spcAft>
                <a:spcPts val="1600"/>
              </a:spcAft>
              <a:buNone/>
            </a:pPr>
            <a:r>
              <a:rPr lang="en" sz="2000">
                <a:solidFill>
                  <a:srgbClr val="D9D9D9"/>
                </a:solidFill>
              </a:rPr>
              <a:t>- </a:t>
            </a:r>
            <a:r>
              <a:rPr lang="en" sz="2000">
                <a:solidFill>
                  <a:srgbClr val="D9D9D9"/>
                </a:solidFill>
              </a:rPr>
              <a:t>Katie</a:t>
            </a:r>
            <a:endParaRPr sz="2000">
              <a:solidFill>
                <a:srgbClr val="D9D9D9"/>
              </a:solidFill>
            </a:endParaRPr>
          </a:p>
        </p:txBody>
      </p:sp>
      <p:pic>
        <p:nvPicPr>
          <p:cNvPr id="155" name="Google Shape;155;p21"/>
          <p:cNvPicPr preferRelativeResize="0"/>
          <p:nvPr/>
        </p:nvPicPr>
        <p:blipFill rotWithShape="1">
          <a:blip r:embed="rId3">
            <a:alphaModFix/>
          </a:blip>
          <a:srcRect b="15349" l="0" r="0" t="15349"/>
          <a:stretch/>
        </p:blipFill>
        <p:spPr>
          <a:xfrm>
            <a:off x="3478675" y="0"/>
            <a:ext cx="5566675" cy="5143500"/>
          </a:xfrm>
          <a:prstGeom prst="rect">
            <a:avLst/>
          </a:prstGeom>
          <a:noFill/>
          <a:ln>
            <a:noFill/>
          </a:ln>
        </p:spPr>
      </p:pic>
      <p:sp>
        <p:nvSpPr>
          <p:cNvPr id="156" name="Google Shape;156;p21"/>
          <p:cNvSpPr txBox="1"/>
          <p:nvPr/>
        </p:nvSpPr>
        <p:spPr>
          <a:xfrm>
            <a:off x="152400" y="228600"/>
            <a:ext cx="15855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Roboto"/>
                <a:ea typeface="Roboto"/>
                <a:cs typeface="Roboto"/>
                <a:sym typeface="Roboto"/>
              </a:rPr>
              <a:t>Katie</a:t>
            </a:r>
            <a:endParaRPr b="1" sz="2400">
              <a:solidFill>
                <a:srgbClr val="FFFFFF"/>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