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Nuni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d9c4534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d9c4534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a:t>
            </a:r>
            <a:endParaRPr/>
          </a:p>
          <a:p>
            <a:pPr indent="-317500" lvl="0" marL="457200" rtl="0" algn="l">
              <a:spcBef>
                <a:spcPts val="0"/>
              </a:spcBef>
              <a:spcAft>
                <a:spcPts val="0"/>
              </a:spcAft>
              <a:buSzPts val="1400"/>
              <a:buChar char="-"/>
            </a:pPr>
            <a:r>
              <a:rPr lang="en"/>
              <a:t>Talking about educating dog owners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315b8957c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4315b8957c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315b8957c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315b8957c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our findings, we came across insights ands needs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315b8957c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315b8957c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Mateo said quote</a:t>
            </a:r>
            <a:endParaRPr/>
          </a:p>
          <a:p>
            <a:pPr indent="0" lvl="0" marL="0" rtl="0" algn="l">
              <a:spcBef>
                <a:spcPts val="0"/>
              </a:spcBef>
              <a:spcAft>
                <a:spcPts val="0"/>
              </a:spcAft>
              <a:buNone/>
            </a:pPr>
            <a:r>
              <a:rPr lang="en"/>
              <a:t>Insight</a:t>
            </a:r>
            <a:endParaRPr/>
          </a:p>
          <a:p>
            <a:pPr indent="-317500" lvl="0" marL="457200" rtl="0" algn="l">
              <a:spcBef>
                <a:spcPts val="0"/>
              </a:spcBef>
              <a:spcAft>
                <a:spcPts val="0"/>
              </a:spcAft>
              <a:buSzPts val="1400"/>
              <a:buChar char="-"/>
            </a:pPr>
            <a:r>
              <a:rPr lang="en"/>
              <a:t>Hard to budget</a:t>
            </a:r>
            <a:endParaRPr/>
          </a:p>
          <a:p>
            <a:pPr indent="-317500" lvl="0" marL="457200" rtl="0" algn="l">
              <a:spcBef>
                <a:spcPts val="0"/>
              </a:spcBef>
              <a:spcAft>
                <a:spcPts val="0"/>
              </a:spcAft>
              <a:buSzPts val="1400"/>
              <a:buChar char="-"/>
            </a:pPr>
            <a:r>
              <a:rPr lang="en"/>
              <a:t>Lack of ready information about owning dog</a:t>
            </a:r>
            <a:endParaRPr/>
          </a:p>
          <a:p>
            <a:pPr indent="0" lvl="0" marL="0" rtl="0" algn="l">
              <a:spcBef>
                <a:spcPts val="0"/>
              </a:spcBef>
              <a:spcAft>
                <a:spcPts val="0"/>
              </a:spcAft>
              <a:buNone/>
            </a:pPr>
            <a:r>
              <a:rPr lang="en"/>
              <a:t>Need</a:t>
            </a:r>
            <a:endParaRPr/>
          </a:p>
          <a:p>
            <a:pPr indent="-317500" lvl="0" marL="457200" rtl="0" algn="l">
              <a:spcBef>
                <a:spcPts val="0"/>
              </a:spcBef>
              <a:spcAft>
                <a:spcPts val="0"/>
              </a:spcAft>
              <a:buSzPts val="1400"/>
              <a:buChar char="-"/>
            </a:pPr>
            <a:r>
              <a:rPr lang="en"/>
              <a:t>Recognize ongoing commitment</a:t>
            </a:r>
            <a:endParaRPr/>
          </a:p>
          <a:p>
            <a:pPr indent="-317500" lvl="0" marL="457200" rtl="0" algn="l">
              <a:spcBef>
                <a:spcPts val="0"/>
              </a:spcBef>
              <a:spcAft>
                <a:spcPts val="0"/>
              </a:spcAft>
              <a:buSzPts val="1400"/>
              <a:buChar char="-"/>
            </a:pPr>
            <a:r>
              <a:rPr lang="en"/>
              <a:t>People need more accurate information about what it takes to raise dog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327ca99c8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327ca99c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Mateo said quote</a:t>
            </a:r>
            <a:endParaRPr/>
          </a:p>
          <a:p>
            <a:pPr indent="0" lvl="0" marL="0" rtl="0" algn="l">
              <a:spcBef>
                <a:spcPts val="0"/>
              </a:spcBef>
              <a:spcAft>
                <a:spcPts val="0"/>
              </a:spcAft>
              <a:buNone/>
            </a:pPr>
            <a:r>
              <a:rPr lang="en"/>
              <a:t>Insight</a:t>
            </a:r>
            <a:endParaRPr/>
          </a:p>
          <a:p>
            <a:pPr indent="-317500" lvl="0" marL="457200" rtl="0" algn="l">
              <a:spcBef>
                <a:spcPts val="0"/>
              </a:spcBef>
              <a:spcAft>
                <a:spcPts val="0"/>
              </a:spcAft>
              <a:buSzPts val="1400"/>
              <a:buChar char="-"/>
            </a:pPr>
            <a:r>
              <a:rPr lang="en"/>
              <a:t>Hard to budget</a:t>
            </a:r>
            <a:endParaRPr/>
          </a:p>
          <a:p>
            <a:pPr indent="-317500" lvl="0" marL="457200" rtl="0" algn="l">
              <a:spcBef>
                <a:spcPts val="0"/>
              </a:spcBef>
              <a:spcAft>
                <a:spcPts val="0"/>
              </a:spcAft>
              <a:buSzPts val="1400"/>
              <a:buChar char="-"/>
            </a:pPr>
            <a:r>
              <a:rPr lang="en"/>
              <a:t>Lack of ready information about owning dog</a:t>
            </a:r>
            <a:endParaRPr/>
          </a:p>
          <a:p>
            <a:pPr indent="0" lvl="0" marL="0" rtl="0" algn="l">
              <a:spcBef>
                <a:spcPts val="0"/>
              </a:spcBef>
              <a:spcAft>
                <a:spcPts val="0"/>
              </a:spcAft>
              <a:buNone/>
            </a:pPr>
            <a:r>
              <a:rPr lang="en"/>
              <a:t>Need</a:t>
            </a:r>
            <a:endParaRPr/>
          </a:p>
          <a:p>
            <a:pPr indent="-317500" lvl="0" marL="457200" rtl="0" algn="l">
              <a:spcBef>
                <a:spcPts val="0"/>
              </a:spcBef>
              <a:spcAft>
                <a:spcPts val="0"/>
              </a:spcAft>
              <a:buSzPts val="1400"/>
              <a:buChar char="-"/>
            </a:pPr>
            <a:r>
              <a:rPr lang="en"/>
              <a:t>Recognize ongoing commitment</a:t>
            </a:r>
            <a:endParaRPr/>
          </a:p>
          <a:p>
            <a:pPr indent="-317500" lvl="0" marL="457200" rtl="0" algn="l">
              <a:spcBef>
                <a:spcPts val="0"/>
              </a:spcBef>
              <a:spcAft>
                <a:spcPts val="0"/>
              </a:spcAft>
              <a:buSzPts val="1400"/>
              <a:buChar char="-"/>
            </a:pPr>
            <a:r>
              <a:rPr lang="en"/>
              <a:t>People need more accurate information about what it takes to raise dog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39d48085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39d48085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Insight</a:t>
            </a:r>
            <a:endParaRPr/>
          </a:p>
          <a:p>
            <a:pPr indent="-317500" lvl="0" marL="457200" rtl="0" algn="l">
              <a:spcBef>
                <a:spcPts val="0"/>
              </a:spcBef>
              <a:spcAft>
                <a:spcPts val="0"/>
              </a:spcAft>
              <a:buSzPts val="1400"/>
              <a:buChar char="-"/>
            </a:pPr>
            <a:r>
              <a:rPr lang="en"/>
              <a:t>People see other ppl’s “perfect dogs”, think that it’ll be ez</a:t>
            </a:r>
            <a:endParaRPr/>
          </a:p>
          <a:p>
            <a:pPr indent="-317500" lvl="0" marL="457200" rtl="0" algn="l">
              <a:spcBef>
                <a:spcPts val="0"/>
              </a:spcBef>
              <a:spcAft>
                <a:spcPts val="0"/>
              </a:spcAft>
              <a:buSzPts val="1400"/>
              <a:buChar char="-"/>
            </a:pPr>
            <a:r>
              <a:rPr lang="en"/>
              <a:t>She commented with this with respect to generally high-achieving people in this area</a:t>
            </a:r>
            <a:endParaRPr/>
          </a:p>
          <a:p>
            <a:pPr indent="-317500" lvl="0" marL="457200" rtl="0" algn="l">
              <a:spcBef>
                <a:spcPts val="0"/>
              </a:spcBef>
              <a:spcAft>
                <a:spcPts val="0"/>
              </a:spcAft>
              <a:buSzPts val="1400"/>
              <a:buChar char="-"/>
            </a:pPr>
            <a:r>
              <a:rPr lang="en"/>
              <a:t>Also reflected in one of people in class</a:t>
            </a:r>
            <a:endParaRPr/>
          </a:p>
          <a:p>
            <a:pPr indent="-317500" lvl="1" marL="914400" rtl="0" algn="l">
              <a:spcBef>
                <a:spcPts val="0"/>
              </a:spcBef>
              <a:spcAft>
                <a:spcPts val="0"/>
              </a:spcAft>
              <a:buSzPts val="1400"/>
              <a:buChar char="-"/>
            </a:pPr>
            <a:r>
              <a:rPr lang="en"/>
              <a:t>Family had a very wild dog, seemed a bit embarrassed he couldn’t keep in check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a:t>
            </a:r>
            <a:endParaRPr/>
          </a:p>
          <a:p>
            <a:pPr indent="-317500" lvl="0" marL="457200" rtl="0" algn="l">
              <a:spcBef>
                <a:spcPts val="0"/>
              </a:spcBef>
              <a:spcAft>
                <a:spcPts val="0"/>
              </a:spcAft>
              <a:buSzPts val="1400"/>
              <a:buChar char="-"/>
            </a:pPr>
            <a:r>
              <a:rPr lang="en"/>
              <a:t>People need better expectations with dog’s training</a:t>
            </a:r>
            <a:endParaRPr/>
          </a:p>
          <a:p>
            <a:pPr indent="-317500" lvl="0" marL="457200" rtl="0" algn="l">
              <a:spcBef>
                <a:spcPts val="0"/>
              </a:spcBef>
              <a:spcAft>
                <a:spcPts val="0"/>
              </a:spcAft>
              <a:buSzPts val="1400"/>
              <a:buChar char="-"/>
            </a:pPr>
            <a:r>
              <a:rPr lang="en"/>
              <a:t>Better know what to expect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327ca99c8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327ca99c8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Insight</a:t>
            </a:r>
            <a:endParaRPr/>
          </a:p>
          <a:p>
            <a:pPr indent="-317500" lvl="0" marL="457200" rtl="0" algn="l">
              <a:spcBef>
                <a:spcPts val="0"/>
              </a:spcBef>
              <a:spcAft>
                <a:spcPts val="0"/>
              </a:spcAft>
              <a:buSzPts val="1400"/>
              <a:buChar char="-"/>
            </a:pPr>
            <a:r>
              <a:rPr lang="en"/>
              <a:t>People see other ppl’s “perfect dogs”, think that it’ll be ez</a:t>
            </a:r>
            <a:endParaRPr/>
          </a:p>
          <a:p>
            <a:pPr indent="-317500" lvl="0" marL="457200" rtl="0" algn="l">
              <a:spcBef>
                <a:spcPts val="0"/>
              </a:spcBef>
              <a:spcAft>
                <a:spcPts val="0"/>
              </a:spcAft>
              <a:buSzPts val="1400"/>
              <a:buChar char="-"/>
            </a:pPr>
            <a:r>
              <a:rPr lang="en"/>
              <a:t>She commented with this with respect to generally high-achieving people in this area</a:t>
            </a:r>
            <a:endParaRPr/>
          </a:p>
          <a:p>
            <a:pPr indent="-317500" lvl="0" marL="457200" rtl="0" algn="l">
              <a:spcBef>
                <a:spcPts val="0"/>
              </a:spcBef>
              <a:spcAft>
                <a:spcPts val="0"/>
              </a:spcAft>
              <a:buSzPts val="1400"/>
              <a:buChar char="-"/>
            </a:pPr>
            <a:r>
              <a:rPr lang="en"/>
              <a:t>Also reflected in one of people in class</a:t>
            </a:r>
            <a:endParaRPr/>
          </a:p>
          <a:p>
            <a:pPr indent="-317500" lvl="1" marL="914400" rtl="0" algn="l">
              <a:spcBef>
                <a:spcPts val="0"/>
              </a:spcBef>
              <a:spcAft>
                <a:spcPts val="0"/>
              </a:spcAft>
              <a:buSzPts val="1400"/>
              <a:buChar char="-"/>
            </a:pPr>
            <a:r>
              <a:rPr lang="en"/>
              <a:t>Family had a very wild dog, seemed a bit embarrassed he couldn’t keep in check</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Need</a:t>
            </a:r>
            <a:endParaRPr/>
          </a:p>
          <a:p>
            <a:pPr indent="-317500" lvl="0" marL="457200" rtl="0" algn="l">
              <a:spcBef>
                <a:spcPts val="0"/>
              </a:spcBef>
              <a:spcAft>
                <a:spcPts val="0"/>
              </a:spcAft>
              <a:buSzPts val="1400"/>
              <a:buChar char="-"/>
            </a:pPr>
            <a:r>
              <a:rPr lang="en"/>
              <a:t>People need better expectations with dog’s training</a:t>
            </a:r>
            <a:endParaRPr/>
          </a:p>
          <a:p>
            <a:pPr indent="-317500" lvl="0" marL="457200" rtl="0" algn="l">
              <a:spcBef>
                <a:spcPts val="0"/>
              </a:spcBef>
              <a:spcAft>
                <a:spcPts val="0"/>
              </a:spcAft>
              <a:buSzPts val="1400"/>
              <a:buChar char="-"/>
            </a:pPr>
            <a:r>
              <a:rPr lang="en"/>
              <a:t>Better know what to expect</a:t>
            </a:r>
            <a:endParaRPr/>
          </a:p>
          <a:p>
            <a:pPr indent="-317500" lvl="0" marL="457200" rtl="0" algn="l">
              <a:spcBef>
                <a:spcPts val="0"/>
              </a:spcBef>
              <a:spcAft>
                <a:spcPts val="0"/>
              </a:spcAft>
              <a:buSzPts val="1400"/>
              <a:buChar char="-"/>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39d48085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39d48085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Insight</a:t>
            </a:r>
            <a:endParaRPr/>
          </a:p>
          <a:p>
            <a:pPr indent="-317500" lvl="0" marL="457200" rtl="0" algn="l">
              <a:spcBef>
                <a:spcPts val="0"/>
              </a:spcBef>
              <a:spcAft>
                <a:spcPts val="0"/>
              </a:spcAft>
              <a:buSzPts val="1400"/>
              <a:buChar char="-"/>
            </a:pPr>
            <a:r>
              <a:rPr lang="en"/>
              <a:t>Always falls to one person</a:t>
            </a:r>
            <a:endParaRPr/>
          </a:p>
          <a:p>
            <a:pPr indent="-317500" lvl="0" marL="457200" rtl="0" algn="l">
              <a:spcBef>
                <a:spcPts val="0"/>
              </a:spcBef>
              <a:spcAft>
                <a:spcPts val="0"/>
              </a:spcAft>
              <a:buSzPts val="1400"/>
              <a:buChar char="-"/>
            </a:pPr>
            <a:r>
              <a:rPr lang="en"/>
              <a:t>Molly said this tends to be mom, as she is “caregiver”</a:t>
            </a:r>
            <a:endParaRPr/>
          </a:p>
          <a:p>
            <a:pPr indent="-317500" lvl="0" marL="457200" rtl="0" algn="l">
              <a:spcBef>
                <a:spcPts val="0"/>
              </a:spcBef>
              <a:spcAft>
                <a:spcPts val="0"/>
              </a:spcAft>
              <a:buSzPts val="1400"/>
              <a:buChar char="-"/>
            </a:pPr>
            <a:r>
              <a:rPr lang="en"/>
              <a:t>Makes it sometimes difficult to raise properly, as one person ends up with all the burden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a:t>
            </a:r>
            <a:endParaRPr/>
          </a:p>
          <a:p>
            <a:pPr indent="-317500" lvl="0" marL="457200" rtl="0" algn="l">
              <a:spcBef>
                <a:spcPts val="0"/>
              </a:spcBef>
              <a:spcAft>
                <a:spcPts val="0"/>
              </a:spcAft>
              <a:buSzPts val="1400"/>
              <a:buChar char="-"/>
            </a:pPr>
            <a:r>
              <a:rPr lang="en"/>
              <a:t>Dog should be a family matter that everyone understands work</a:t>
            </a:r>
            <a:endParaRPr/>
          </a:p>
          <a:p>
            <a:pPr indent="-317500" lvl="0" marL="457200" rtl="0" algn="l">
              <a:spcBef>
                <a:spcPts val="0"/>
              </a:spcBef>
              <a:spcAft>
                <a:spcPts val="0"/>
              </a:spcAft>
              <a:buSzPts val="1400"/>
              <a:buChar char="-"/>
            </a:pPr>
            <a:r>
              <a:rPr lang="en"/>
              <a:t>Makes it easier on family if everyone knows that they share the 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4327ca99c8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327ca99c8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Insight</a:t>
            </a:r>
            <a:endParaRPr/>
          </a:p>
          <a:p>
            <a:pPr indent="-317500" lvl="0" marL="457200" rtl="0" algn="l">
              <a:spcBef>
                <a:spcPts val="0"/>
              </a:spcBef>
              <a:spcAft>
                <a:spcPts val="0"/>
              </a:spcAft>
              <a:buSzPts val="1400"/>
              <a:buChar char="-"/>
            </a:pPr>
            <a:r>
              <a:rPr lang="en"/>
              <a:t>Always falls to one person</a:t>
            </a:r>
            <a:endParaRPr/>
          </a:p>
          <a:p>
            <a:pPr indent="-317500" lvl="0" marL="457200" rtl="0" algn="l">
              <a:spcBef>
                <a:spcPts val="0"/>
              </a:spcBef>
              <a:spcAft>
                <a:spcPts val="0"/>
              </a:spcAft>
              <a:buSzPts val="1400"/>
              <a:buChar char="-"/>
            </a:pPr>
            <a:r>
              <a:rPr lang="en"/>
              <a:t>Molly said this tends to be mom, as she is “caregiver”</a:t>
            </a:r>
            <a:endParaRPr/>
          </a:p>
          <a:p>
            <a:pPr indent="-317500" lvl="0" marL="457200" rtl="0" algn="l">
              <a:spcBef>
                <a:spcPts val="0"/>
              </a:spcBef>
              <a:spcAft>
                <a:spcPts val="0"/>
              </a:spcAft>
              <a:buSzPts val="1400"/>
              <a:buChar char="-"/>
            </a:pPr>
            <a:r>
              <a:rPr lang="en"/>
              <a:t>Makes it sometimes difficult to raise properly, as one person ends up with all the burden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a:t>
            </a:r>
            <a:endParaRPr/>
          </a:p>
          <a:p>
            <a:pPr indent="-317500" lvl="0" marL="457200" rtl="0" algn="l">
              <a:spcBef>
                <a:spcPts val="0"/>
              </a:spcBef>
              <a:spcAft>
                <a:spcPts val="0"/>
              </a:spcAft>
              <a:buSzPts val="1400"/>
              <a:buChar char="-"/>
            </a:pPr>
            <a:r>
              <a:rPr lang="en"/>
              <a:t>Dog should be a family matter that everyone understands work</a:t>
            </a:r>
            <a:endParaRPr/>
          </a:p>
          <a:p>
            <a:pPr indent="-317500" lvl="0" marL="457200" rtl="0" algn="l">
              <a:spcBef>
                <a:spcPts val="0"/>
              </a:spcBef>
              <a:spcAft>
                <a:spcPts val="0"/>
              </a:spcAft>
              <a:buSzPts val="1400"/>
              <a:buChar char="-"/>
            </a:pPr>
            <a:r>
              <a:rPr lang="en"/>
              <a:t>Makes it easier on family if everyone knows that they share the 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315b8957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315b895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q’s to study</a:t>
            </a:r>
            <a:endParaRPr/>
          </a:p>
          <a:p>
            <a:pPr indent="-317500" lvl="0" marL="457200" rtl="0" algn="l">
              <a:spcBef>
                <a:spcPts val="0"/>
              </a:spcBef>
              <a:spcAft>
                <a:spcPts val="0"/>
              </a:spcAft>
              <a:buSzPts val="1400"/>
              <a:buChar char="-"/>
            </a:pPr>
            <a:r>
              <a:rPr lang="en"/>
              <a:t>Recurring problematic topics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327ca99c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327ca99c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e9090756a_1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9090756a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39d48092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39d4809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Speaking to dog owners</a:t>
            </a:r>
            <a:endParaRPr/>
          </a:p>
          <a:p>
            <a:pPr indent="-317500" lvl="0" marL="457200" rtl="0" algn="l">
              <a:spcBef>
                <a:spcPts val="0"/>
              </a:spcBef>
              <a:spcAft>
                <a:spcPts val="0"/>
              </a:spcAft>
              <a:buSzPts val="1400"/>
              <a:buChar char="-"/>
            </a:pPr>
            <a:r>
              <a:rPr lang="en"/>
              <a:t>Goal: Find problems that dog owners unexpectedly experience</a:t>
            </a:r>
            <a:endParaRPr/>
          </a:p>
          <a:p>
            <a:pPr indent="-317500" lvl="0" marL="457200" rtl="0" algn="l">
              <a:spcBef>
                <a:spcPts val="0"/>
              </a:spcBef>
              <a:spcAft>
                <a:spcPts val="0"/>
              </a:spcAft>
              <a:buSzPts val="1400"/>
              <a:buChar char="-"/>
            </a:pPr>
            <a:r>
              <a:rPr lang="en"/>
              <a:t>Struggles had with getting dogs</a:t>
            </a:r>
            <a:endParaRPr/>
          </a:p>
          <a:p>
            <a:pPr indent="0" lvl="0" marL="45720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d91e1f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91e1f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Questions we asked: (ON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315b8957c_0_1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315b8957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Julia</a:t>
            </a:r>
            <a:endParaRPr/>
          </a:p>
          <a:p>
            <a:pPr indent="-317500" lvl="0" marL="457200" rtl="0" algn="l">
              <a:spcBef>
                <a:spcPts val="0"/>
              </a:spcBef>
              <a:spcAft>
                <a:spcPts val="0"/>
              </a:spcAft>
              <a:buSzPts val="1400"/>
              <a:buChar char="-"/>
            </a:pPr>
            <a:r>
              <a:rPr lang="en"/>
              <a:t>Mother of 3 (with Bentley), former pediatrician @ Stanford Hospital</a:t>
            </a:r>
            <a:endParaRPr/>
          </a:p>
          <a:p>
            <a:pPr indent="-317500" lvl="0" marL="457200" rtl="0" algn="l">
              <a:spcBef>
                <a:spcPts val="0"/>
              </a:spcBef>
              <a:spcAft>
                <a:spcPts val="0"/>
              </a:spcAft>
              <a:buSzPts val="1400"/>
              <a:buChar char="-"/>
            </a:pPr>
            <a:r>
              <a:rPr lang="en"/>
              <a:t>Daughter of Vet, always grew up with pets</a:t>
            </a:r>
            <a:endParaRPr/>
          </a:p>
          <a:p>
            <a:pPr indent="-317500" lvl="0" marL="457200" rtl="0" algn="l">
              <a:spcBef>
                <a:spcPts val="0"/>
              </a:spcBef>
              <a:spcAft>
                <a:spcPts val="0"/>
              </a:spcAft>
              <a:buSzPts val="1400"/>
              <a:buChar char="-"/>
            </a:pPr>
            <a:r>
              <a:rPr lang="en"/>
              <a:t>Interviewed her @ Coupa</a:t>
            </a:r>
            <a:endParaRPr/>
          </a:p>
          <a:p>
            <a:pPr indent="-317500" lvl="0" marL="457200" rtl="0" algn="l">
              <a:spcBef>
                <a:spcPts val="0"/>
              </a:spcBef>
              <a:spcAft>
                <a:spcPts val="0"/>
              </a:spcAft>
              <a:buSzPts val="1400"/>
              <a:buChar char="-"/>
            </a:pPr>
            <a:r>
              <a:rPr lang="en"/>
              <a:t>Upbringing/Medical Background made her unique</a:t>
            </a:r>
            <a:endParaRPr/>
          </a:p>
          <a:p>
            <a:pPr indent="-317500" lvl="1" marL="914400" rtl="0" algn="l">
              <a:spcBef>
                <a:spcPts val="0"/>
              </a:spcBef>
              <a:spcAft>
                <a:spcPts val="0"/>
              </a:spcAft>
              <a:buSzPts val="1400"/>
              <a:buChar char="-"/>
            </a:pPr>
            <a:r>
              <a:rPr lang="en"/>
              <a:t>Doesn’t have concerns over dog health as knowledgeable</a:t>
            </a:r>
            <a:endParaRPr/>
          </a:p>
          <a:p>
            <a:pPr indent="-317500" lvl="0" marL="457200" rtl="0" algn="l">
              <a:spcBef>
                <a:spcPts val="0"/>
              </a:spcBef>
              <a:spcAft>
                <a:spcPts val="0"/>
              </a:spcAft>
              <a:buSzPts val="1400"/>
              <a:buChar char="-"/>
            </a:pPr>
            <a:r>
              <a:rPr lang="en"/>
              <a:t>However has had issues training Bentley</a:t>
            </a:r>
            <a:endParaRPr/>
          </a:p>
          <a:p>
            <a:pPr indent="-317500" lvl="1" marL="914400" rtl="0" algn="l">
              <a:spcBef>
                <a:spcPts val="0"/>
              </a:spcBef>
              <a:spcAft>
                <a:spcPts val="0"/>
              </a:spcAft>
              <a:buSzPts val="1400"/>
              <a:buChar char="-"/>
            </a:pPr>
            <a:r>
              <a:rPr lang="en"/>
              <a:t>Pool person problems w/Bentley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Mateo</a:t>
            </a:r>
            <a:endParaRPr/>
          </a:p>
          <a:p>
            <a:pPr indent="-317500" lvl="0" marL="457200" rtl="0" algn="l">
              <a:spcBef>
                <a:spcPts val="0"/>
              </a:spcBef>
              <a:spcAft>
                <a:spcPts val="0"/>
              </a:spcAft>
              <a:buSzPts val="1400"/>
              <a:buChar char="-"/>
            </a:pPr>
            <a:r>
              <a:rPr lang="en"/>
              <a:t>12 year old boy, first time dog owner</a:t>
            </a:r>
            <a:endParaRPr/>
          </a:p>
          <a:p>
            <a:pPr indent="-317500" lvl="1" marL="914400" rtl="0" algn="l">
              <a:spcBef>
                <a:spcPts val="0"/>
              </a:spcBef>
              <a:spcAft>
                <a:spcPts val="0"/>
              </a:spcAft>
              <a:buSzPts val="1400"/>
              <a:buChar char="-"/>
            </a:pPr>
            <a:r>
              <a:rPr lang="en"/>
              <a:t>Interviewed him at Wilbur</a:t>
            </a:r>
            <a:endParaRPr/>
          </a:p>
          <a:p>
            <a:pPr indent="-317500" lvl="0" marL="457200" rtl="0" algn="l">
              <a:spcBef>
                <a:spcPts val="0"/>
              </a:spcBef>
              <a:spcAft>
                <a:spcPts val="0"/>
              </a:spcAft>
              <a:buSzPts val="1400"/>
              <a:buChar char="-"/>
            </a:pPr>
            <a:r>
              <a:rPr lang="en"/>
              <a:t>2 yr journey with getting Chili</a:t>
            </a:r>
            <a:endParaRPr/>
          </a:p>
          <a:p>
            <a:pPr indent="-317500" lvl="1" marL="914400" rtl="0" algn="l">
              <a:spcBef>
                <a:spcPts val="0"/>
              </a:spcBef>
              <a:spcAft>
                <a:spcPts val="0"/>
              </a:spcAft>
              <a:buSzPts val="1400"/>
              <a:buChar char="-"/>
            </a:pPr>
            <a:r>
              <a:rPr lang="en"/>
              <a:t>Saved up for Chili and did research for dog</a:t>
            </a:r>
            <a:endParaRPr/>
          </a:p>
          <a:p>
            <a:pPr indent="-317500" lvl="1" marL="914400" rtl="0" algn="l">
              <a:spcBef>
                <a:spcPts val="0"/>
              </a:spcBef>
              <a:spcAft>
                <a:spcPts val="0"/>
              </a:spcAft>
              <a:buSzPts val="1400"/>
              <a:buChar char="-"/>
            </a:pPr>
            <a:r>
              <a:rPr lang="en"/>
              <a:t>Expected work, but still was surprised</a:t>
            </a:r>
            <a:endParaRPr/>
          </a:p>
          <a:p>
            <a:pPr indent="-317500" lvl="1" marL="914400" rtl="0" algn="l">
              <a:spcBef>
                <a:spcPts val="0"/>
              </a:spcBef>
              <a:spcAft>
                <a:spcPts val="0"/>
              </a:spcAft>
              <a:buSzPts val="1400"/>
              <a:buChar char="-"/>
            </a:pPr>
            <a:r>
              <a:rPr lang="en"/>
              <a:t>No ragrets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Molly</a:t>
            </a:r>
            <a:endParaRPr/>
          </a:p>
          <a:p>
            <a:pPr indent="-317500" lvl="0" marL="457200" rtl="0" algn="l">
              <a:spcBef>
                <a:spcPts val="0"/>
              </a:spcBef>
              <a:spcAft>
                <a:spcPts val="0"/>
              </a:spcAft>
              <a:buSzPts val="1400"/>
              <a:buChar char="-"/>
            </a:pPr>
            <a:r>
              <a:rPr lang="en"/>
              <a:t>Experienced Dog Trainer, training for 20 yrs</a:t>
            </a:r>
            <a:endParaRPr/>
          </a:p>
          <a:p>
            <a:pPr indent="-317500" lvl="0" marL="457200" rtl="0" algn="l">
              <a:spcBef>
                <a:spcPts val="0"/>
              </a:spcBef>
              <a:spcAft>
                <a:spcPts val="0"/>
              </a:spcAft>
              <a:buSzPts val="1400"/>
              <a:buChar char="-"/>
            </a:pPr>
            <a:r>
              <a:rPr lang="en"/>
              <a:t>Able to observe obedience class (Los Altos) and interview</a:t>
            </a:r>
            <a:endParaRPr/>
          </a:p>
          <a:p>
            <a:pPr indent="-317500" lvl="1" marL="914400" rtl="0" algn="l">
              <a:spcBef>
                <a:spcPts val="0"/>
              </a:spcBef>
              <a:spcAft>
                <a:spcPts val="0"/>
              </a:spcAft>
              <a:buSzPts val="1400"/>
              <a:buChar char="-"/>
            </a:pPr>
            <a:r>
              <a:rPr lang="en"/>
              <a:t>Class goal was to work with dogs/owners, help each of them learn basic commands</a:t>
            </a:r>
            <a:endParaRPr/>
          </a:p>
          <a:p>
            <a:pPr indent="-317500" lvl="0" marL="457200" rtl="0" algn="l">
              <a:spcBef>
                <a:spcPts val="0"/>
              </a:spcBef>
              <a:spcAft>
                <a:spcPts val="0"/>
              </a:spcAft>
              <a:buSzPts val="1400"/>
              <a:buChar char="-"/>
            </a:pPr>
            <a:r>
              <a:rPr lang="en"/>
              <a:t>Molly believes owners should put effort to know dog and strong relationships</a:t>
            </a:r>
            <a:endParaRPr/>
          </a:p>
          <a:p>
            <a:pPr indent="0" lvl="0" marL="9144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Julia is a mother of three (including Bentley) and Pediatrician at Stanford Hospital. As the daughter of a veterinarian, Julia grew up surrounded with all sorts of pets. Julia was kind enough to visit us on campus at CoHo along with Bentley. Julia’s upbringing and medical background make her a unique type dog owner as she doesn’t experience the usual concerns over her dog’s health as most dog owners do. Julia spoke about her difficulties training Bentley.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Mateo is a 12 year old boy who is a first time dog owner. We met up with Mateo at Wilbur for dinner where he spoke to us about his 2 year journey with dog Chili. Mateo saved up for Chili on his own and did all the research necessary in order figure out what type of dog he’d adopt. He expected a lot of work before adopting Chili but did not really realize how much time and effort owning a dog would require. Nevertheless adopting Chili is something he would never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Molly is an experienced dog trainer who has been training dogs for around twenty years. We were able to visit one of her group dog training sessions in Los Altos. During this obedience session, we were able to observe her and her co-trainer work with dogs and their owners, helping each of them learn how to execute basic commands. Molly believes that owners should really put in the effort to get to know their dog and build strong relationships.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315b8957c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315b8957c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I felt like I was prepared, but I wasn’t” (Mateo)</a:t>
            </a:r>
            <a:endParaRPr/>
          </a:p>
          <a:p>
            <a:pPr indent="-317500" lvl="0" marL="457200" rtl="0" algn="l">
              <a:spcBef>
                <a:spcPts val="0"/>
              </a:spcBef>
              <a:spcAft>
                <a:spcPts val="0"/>
              </a:spcAft>
              <a:buSzPts val="1400"/>
              <a:buChar char="-"/>
            </a:pPr>
            <a:r>
              <a:rPr lang="en"/>
              <a:t>Shows that even with research, Mateo wasn’t as informed as he liked about dog-rearing</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There’s always that one person in the family who takes responsibility”</a:t>
            </a:r>
            <a:endParaRPr/>
          </a:p>
          <a:p>
            <a:pPr indent="-317500" lvl="0" marL="457200" rtl="0" algn="l">
              <a:spcBef>
                <a:spcPts val="0"/>
              </a:spcBef>
              <a:spcAft>
                <a:spcPts val="0"/>
              </a:spcAft>
              <a:buSzPts val="1400"/>
              <a:buChar char="-"/>
            </a:pPr>
            <a:r>
              <a:rPr lang="en"/>
              <a:t>Molly said, Mateo interview echoed sentiment</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315b8957c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315b8957c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Saving is beyond adoption process</a:t>
            </a:r>
            <a:endParaRPr/>
          </a:p>
          <a:p>
            <a:pPr indent="-317500" lvl="1" marL="914400" rtl="0" algn="l">
              <a:spcBef>
                <a:spcPts val="0"/>
              </a:spcBef>
              <a:spcAft>
                <a:spcPts val="0"/>
              </a:spcAft>
              <a:buSzPts val="1400"/>
              <a:buChar char="-"/>
            </a:pPr>
            <a:r>
              <a:rPr lang="en"/>
              <a:t>Continued needs</a:t>
            </a:r>
            <a:endParaRPr/>
          </a:p>
          <a:p>
            <a:pPr indent="0" lvl="0" marL="9144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315b8957c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315b8957c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12.jpg"/><Relationship Id="rId5" Type="http://schemas.openxmlformats.org/officeDocument/2006/relationships/image" Target="../media/image2.jpg"/><Relationship Id="rId6" Type="http://schemas.openxmlformats.org/officeDocument/2006/relationships/image" Target="../media/image1.png"/><Relationship Id="rId7"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jpg"/><Relationship Id="rId6" Type="http://schemas.openxmlformats.org/officeDocument/2006/relationships/image" Target="../media/image3.jp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3"/>
          <p:cNvSpPr txBox="1"/>
          <p:nvPr>
            <p:ph type="ctrTitle"/>
          </p:nvPr>
        </p:nvSpPr>
        <p:spPr>
          <a:xfrm>
            <a:off x="184275" y="1873100"/>
            <a:ext cx="47415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400">
                <a:latin typeface="Nunito"/>
                <a:ea typeface="Nunito"/>
                <a:cs typeface="Nunito"/>
                <a:sym typeface="Nunito"/>
              </a:rPr>
              <a:t>Dog Owners</a:t>
            </a:r>
            <a:endParaRPr sz="5400">
              <a:latin typeface="Nunito"/>
              <a:ea typeface="Nunito"/>
              <a:cs typeface="Nunito"/>
              <a:sym typeface="Nunito"/>
            </a:endParaRPr>
          </a:p>
        </p:txBody>
      </p:sp>
      <p:sp>
        <p:nvSpPr>
          <p:cNvPr id="68" name="Google Shape;68;p13"/>
          <p:cNvSpPr txBox="1"/>
          <p:nvPr>
            <p:ph idx="1" type="subTitle"/>
          </p:nvPr>
        </p:nvSpPr>
        <p:spPr>
          <a:xfrm>
            <a:off x="184275" y="28402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Nunito"/>
                <a:ea typeface="Nunito"/>
                <a:cs typeface="Nunito"/>
                <a:sym typeface="Nunito"/>
              </a:rPr>
              <a:t>Learning one paw at a time</a:t>
            </a:r>
            <a:endParaRPr sz="3000">
              <a:latin typeface="Nunito"/>
              <a:ea typeface="Nunito"/>
              <a:cs typeface="Nunito"/>
              <a:sym typeface="Nunito"/>
            </a:endParaRPr>
          </a:p>
          <a:p>
            <a:pPr indent="0" lvl="0" marL="0" rtl="0" algn="l">
              <a:spcBef>
                <a:spcPts val="0"/>
              </a:spcBef>
              <a:spcAft>
                <a:spcPts val="0"/>
              </a:spcAft>
              <a:buNone/>
            </a:pPr>
            <a:r>
              <a:t/>
            </a:r>
            <a:endParaRPr i="1" sz="2400">
              <a:latin typeface="Nunito"/>
              <a:ea typeface="Nunito"/>
              <a:cs typeface="Nunito"/>
              <a:sym typeface="Nunito"/>
            </a:endParaRPr>
          </a:p>
        </p:txBody>
      </p:sp>
      <p:pic>
        <p:nvPicPr>
          <p:cNvPr id="69" name="Google Shape;69;p13"/>
          <p:cNvPicPr preferRelativeResize="0"/>
          <p:nvPr/>
        </p:nvPicPr>
        <p:blipFill rotWithShape="1">
          <a:blip r:embed="rId3">
            <a:alphaModFix/>
          </a:blip>
          <a:srcRect b="18507" l="0" r="0" t="0"/>
          <a:stretch/>
        </p:blipFill>
        <p:spPr>
          <a:xfrm rot="1377896">
            <a:off x="4844705" y="1760653"/>
            <a:ext cx="864739" cy="704694"/>
          </a:xfrm>
          <a:prstGeom prst="rect">
            <a:avLst/>
          </a:prstGeom>
          <a:noFill/>
          <a:ln>
            <a:noFill/>
          </a:ln>
        </p:spPr>
      </p:pic>
      <p:pic>
        <p:nvPicPr>
          <p:cNvPr id="70" name="Google Shape;70;p13"/>
          <p:cNvPicPr preferRelativeResize="0"/>
          <p:nvPr/>
        </p:nvPicPr>
        <p:blipFill rotWithShape="1">
          <a:blip r:embed="rId3">
            <a:alphaModFix/>
          </a:blip>
          <a:srcRect b="18507" l="0" r="0" t="0"/>
          <a:stretch/>
        </p:blipFill>
        <p:spPr>
          <a:xfrm rot="3095328">
            <a:off x="5869131" y="1760653"/>
            <a:ext cx="864738" cy="704694"/>
          </a:xfrm>
          <a:prstGeom prst="rect">
            <a:avLst/>
          </a:prstGeom>
          <a:noFill/>
          <a:ln>
            <a:noFill/>
          </a:ln>
        </p:spPr>
      </p:pic>
      <p:pic>
        <p:nvPicPr>
          <p:cNvPr id="71" name="Google Shape;71;p13"/>
          <p:cNvPicPr preferRelativeResize="0"/>
          <p:nvPr/>
        </p:nvPicPr>
        <p:blipFill rotWithShape="1">
          <a:blip r:embed="rId3">
            <a:alphaModFix/>
          </a:blip>
          <a:srcRect b="18507" l="0" r="0" t="0"/>
          <a:stretch/>
        </p:blipFill>
        <p:spPr>
          <a:xfrm rot="1454382">
            <a:off x="5591854" y="734452"/>
            <a:ext cx="864738" cy="704693"/>
          </a:xfrm>
          <a:prstGeom prst="rect">
            <a:avLst/>
          </a:prstGeom>
          <a:noFill/>
          <a:ln>
            <a:noFill/>
          </a:ln>
        </p:spPr>
      </p:pic>
      <p:pic>
        <p:nvPicPr>
          <p:cNvPr id="72" name="Google Shape;72;p13"/>
          <p:cNvPicPr preferRelativeResize="0"/>
          <p:nvPr/>
        </p:nvPicPr>
        <p:blipFill rotWithShape="1">
          <a:blip r:embed="rId3">
            <a:alphaModFix/>
          </a:blip>
          <a:srcRect b="18507" l="0" r="0" t="0"/>
          <a:stretch/>
        </p:blipFill>
        <p:spPr>
          <a:xfrm rot="2928803">
            <a:off x="6616281" y="734453"/>
            <a:ext cx="864740" cy="704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87" name="Shape 187"/>
        <p:cNvGrpSpPr/>
        <p:nvPr/>
      </p:nvGrpSpPr>
      <p:grpSpPr>
        <a:xfrm>
          <a:off x="0" y="0"/>
          <a:ext cx="0" cy="0"/>
          <a:chOff x="0" y="0"/>
          <a:chExt cx="0" cy="0"/>
        </a:xfrm>
      </p:grpSpPr>
      <p:cxnSp>
        <p:nvCxnSpPr>
          <p:cNvPr id="188" name="Google Shape;188;p22"/>
          <p:cNvCxnSpPr/>
          <p:nvPr/>
        </p:nvCxnSpPr>
        <p:spPr>
          <a:xfrm>
            <a:off x="699200" y="116475"/>
            <a:ext cx="9507900" cy="16800"/>
          </a:xfrm>
          <a:prstGeom prst="straightConnector1">
            <a:avLst/>
          </a:prstGeom>
          <a:noFill/>
          <a:ln cap="flat" cmpd="sng" w="28575">
            <a:solidFill>
              <a:srgbClr val="FFFFFF"/>
            </a:solidFill>
            <a:prstDash val="solid"/>
            <a:round/>
            <a:headEnd len="med" w="med" type="none"/>
            <a:tailEnd len="med" w="med" type="none"/>
          </a:ln>
        </p:spPr>
      </p:cxnSp>
      <p:cxnSp>
        <p:nvCxnSpPr>
          <p:cNvPr id="189" name="Google Shape;189;p22"/>
          <p:cNvCxnSpPr/>
          <p:nvPr/>
        </p:nvCxnSpPr>
        <p:spPr>
          <a:xfrm>
            <a:off x="159163" y="573700"/>
            <a:ext cx="0" cy="5143500"/>
          </a:xfrm>
          <a:prstGeom prst="straightConnector1">
            <a:avLst/>
          </a:prstGeom>
          <a:noFill/>
          <a:ln cap="flat" cmpd="sng" w="28575">
            <a:solidFill>
              <a:srgbClr val="FFFFFF"/>
            </a:solidFill>
            <a:prstDash val="solid"/>
            <a:round/>
            <a:headEnd len="med" w="med" type="none"/>
            <a:tailEnd len="med" w="med" type="none"/>
          </a:ln>
        </p:spPr>
      </p:cxnSp>
      <p:sp>
        <p:nvSpPr>
          <p:cNvPr id="190" name="Google Shape;190;p22"/>
          <p:cNvSpPr txBox="1"/>
          <p:nvPr/>
        </p:nvSpPr>
        <p:spPr>
          <a:xfrm>
            <a:off x="764275" y="69770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Overwhelmed</a:t>
            </a:r>
            <a:r>
              <a:rPr lang="en" sz="1800">
                <a:solidFill>
                  <a:srgbClr val="CCCCCC"/>
                </a:solidFill>
              </a:rPr>
              <a:t> by all the new chores owning a dog brings.</a:t>
            </a:r>
            <a:endParaRPr sz="1800">
              <a:solidFill>
                <a:srgbClr val="CCCCCC"/>
              </a:solidFill>
            </a:endParaRPr>
          </a:p>
        </p:txBody>
      </p:sp>
      <p:sp>
        <p:nvSpPr>
          <p:cNvPr id="191" name="Google Shape;191;p22"/>
          <p:cNvSpPr txBox="1"/>
          <p:nvPr/>
        </p:nvSpPr>
        <p:spPr>
          <a:xfrm>
            <a:off x="5280775" y="69770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Amused by the individual personality traits that make my dog up</a:t>
            </a:r>
            <a:endParaRPr sz="1800">
              <a:solidFill>
                <a:srgbClr val="CCCCCC"/>
              </a:solidFill>
            </a:endParaRPr>
          </a:p>
        </p:txBody>
      </p:sp>
      <p:sp>
        <p:nvSpPr>
          <p:cNvPr id="192" name="Google Shape;192;p22"/>
          <p:cNvSpPr txBox="1"/>
          <p:nvPr/>
        </p:nvSpPr>
        <p:spPr>
          <a:xfrm>
            <a:off x="276250" y="205602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Proud to have saved so much money for pet expenses</a:t>
            </a:r>
            <a:endParaRPr sz="1800">
              <a:solidFill>
                <a:srgbClr val="CCCCCC"/>
              </a:solidFill>
            </a:endParaRPr>
          </a:p>
        </p:txBody>
      </p:sp>
      <p:grpSp>
        <p:nvGrpSpPr>
          <p:cNvPr id="193" name="Google Shape;193;p22"/>
          <p:cNvGrpSpPr/>
          <p:nvPr/>
        </p:nvGrpSpPr>
        <p:grpSpPr>
          <a:xfrm>
            <a:off x="0" y="4188"/>
            <a:ext cx="957900" cy="822600"/>
            <a:chOff x="4093050" y="2092650"/>
            <a:chExt cx="957900" cy="822600"/>
          </a:xfrm>
        </p:grpSpPr>
        <p:sp>
          <p:nvSpPr>
            <p:cNvPr id="194" name="Google Shape;194;p22"/>
            <p:cNvSpPr/>
            <p:nvPr/>
          </p:nvSpPr>
          <p:spPr>
            <a:xfrm>
              <a:off x="4206750" y="2137050"/>
              <a:ext cx="730500" cy="7338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2"/>
            <p:cNvPicPr preferRelativeResize="0"/>
            <p:nvPr/>
          </p:nvPicPr>
          <p:blipFill rotWithShape="1">
            <a:blip r:embed="rId3">
              <a:alphaModFix/>
            </a:blip>
            <a:srcRect b="14163" l="9" r="19" t="0"/>
            <a:stretch/>
          </p:blipFill>
          <p:spPr>
            <a:xfrm>
              <a:off x="4093050" y="2092650"/>
              <a:ext cx="957900" cy="822600"/>
            </a:xfrm>
            <a:prstGeom prst="ellipse">
              <a:avLst/>
            </a:prstGeom>
            <a:noFill/>
            <a:ln>
              <a:noFill/>
            </a:ln>
          </p:spPr>
        </p:pic>
      </p:grpSp>
      <p:sp>
        <p:nvSpPr>
          <p:cNvPr id="196" name="Google Shape;196;p22"/>
          <p:cNvSpPr txBox="1"/>
          <p:nvPr/>
        </p:nvSpPr>
        <p:spPr>
          <a:xfrm>
            <a:off x="8130375" y="236200"/>
            <a:ext cx="8712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Nunito"/>
                <a:ea typeface="Nunito"/>
                <a:cs typeface="Nunito"/>
                <a:sym typeface="Nunito"/>
              </a:rPr>
              <a:t>FEEL</a:t>
            </a:r>
            <a:endParaRPr b="1" sz="1800">
              <a:solidFill>
                <a:srgbClr val="FFFFFF"/>
              </a:solidFill>
              <a:latin typeface="Nunito"/>
              <a:ea typeface="Nunito"/>
              <a:cs typeface="Nunito"/>
              <a:sym typeface="Nunito"/>
            </a:endParaRPr>
          </a:p>
        </p:txBody>
      </p:sp>
      <p:pic>
        <p:nvPicPr>
          <p:cNvPr id="197" name="Google Shape;197;p22"/>
          <p:cNvPicPr preferRelativeResize="0"/>
          <p:nvPr/>
        </p:nvPicPr>
        <p:blipFill rotWithShape="1">
          <a:blip r:embed="rId4">
            <a:alphaModFix/>
          </a:blip>
          <a:srcRect b="12870" l="0" r="0" t="-12870"/>
          <a:stretch/>
        </p:blipFill>
        <p:spPr>
          <a:xfrm>
            <a:off x="7824125" y="236200"/>
            <a:ext cx="358575" cy="358575"/>
          </a:xfrm>
          <a:prstGeom prst="rect">
            <a:avLst/>
          </a:prstGeom>
          <a:noFill/>
          <a:ln>
            <a:noFill/>
          </a:ln>
        </p:spPr>
      </p:pic>
      <p:sp>
        <p:nvSpPr>
          <p:cNvPr id="198" name="Google Shape;198;p22"/>
          <p:cNvSpPr txBox="1"/>
          <p:nvPr/>
        </p:nvSpPr>
        <p:spPr>
          <a:xfrm>
            <a:off x="660325" y="360530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Frustrated with owners that are not patient with their dog</a:t>
            </a:r>
            <a:endParaRPr sz="1800">
              <a:solidFill>
                <a:srgbClr val="CCCCCC"/>
              </a:solidFill>
            </a:endParaRPr>
          </a:p>
        </p:txBody>
      </p:sp>
      <p:sp>
        <p:nvSpPr>
          <p:cNvPr id="199" name="Google Shape;199;p22"/>
          <p:cNvSpPr txBox="1"/>
          <p:nvPr/>
        </p:nvSpPr>
        <p:spPr>
          <a:xfrm>
            <a:off x="5116600" y="355705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Worried other people walking dog did not know how best to care for her</a:t>
            </a:r>
            <a:endParaRPr sz="1800">
              <a:solidFill>
                <a:srgbClr val="CCCCCC"/>
              </a:solidFill>
            </a:endParaRPr>
          </a:p>
        </p:txBody>
      </p:sp>
      <p:sp>
        <p:nvSpPr>
          <p:cNvPr id="200" name="Google Shape;200;p22"/>
          <p:cNvSpPr txBox="1"/>
          <p:nvPr/>
        </p:nvSpPr>
        <p:spPr>
          <a:xfrm>
            <a:off x="4471100" y="2022000"/>
            <a:ext cx="37116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Pressure that their dog’s behavior reflects their “parenting”</a:t>
            </a:r>
            <a:endParaRPr b="1" sz="24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3"/>
          <p:cNvSpPr/>
          <p:nvPr/>
        </p:nvSpPr>
        <p:spPr>
          <a:xfrm>
            <a:off x="-25125" y="-41875"/>
            <a:ext cx="9273300" cy="51855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23"/>
          <p:cNvPicPr preferRelativeResize="0"/>
          <p:nvPr/>
        </p:nvPicPr>
        <p:blipFill rotWithShape="1">
          <a:blip r:embed="rId3">
            <a:alphaModFix amt="80000"/>
          </a:blip>
          <a:srcRect b="12490" l="0" r="0" t="12490"/>
          <a:stretch/>
        </p:blipFill>
        <p:spPr>
          <a:xfrm>
            <a:off x="0" y="0"/>
            <a:ext cx="9144001" cy="5143501"/>
          </a:xfrm>
          <a:prstGeom prst="rect">
            <a:avLst/>
          </a:prstGeom>
          <a:noFill/>
          <a:ln>
            <a:noFill/>
          </a:ln>
          <a:effectLst>
            <a:outerShdw blurRad="57150" rotWithShape="0" algn="bl" dir="5400000" dist="19050">
              <a:srgbClr val="000000">
                <a:alpha val="50000"/>
              </a:srgbClr>
            </a:outerShdw>
          </a:effectLst>
        </p:spPr>
      </p:pic>
      <p:sp>
        <p:nvSpPr>
          <p:cNvPr id="207" name="Google Shape;207;p23"/>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Insights, Needs &amp; Analysis</a:t>
            </a:r>
            <a:endParaRPr sz="4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4"/>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 felt like I was [prepared] but I wasn’t. I didn’t expect all the work you need to do and how expensive it is.”</a:t>
            </a:r>
            <a:endParaRPr sz="2400"/>
          </a:p>
          <a:p>
            <a:pPr indent="-381000" lvl="0" marL="457200" rtl="0" algn="r">
              <a:spcBef>
                <a:spcPts val="1600"/>
              </a:spcBef>
              <a:spcAft>
                <a:spcPts val="0"/>
              </a:spcAft>
              <a:buSzPts val="2400"/>
              <a:buChar char="-"/>
            </a:pPr>
            <a:r>
              <a:rPr lang="en" sz="2400"/>
              <a:t>Mateo</a:t>
            </a:r>
            <a:endParaRPr sz="2400"/>
          </a:p>
        </p:txBody>
      </p:sp>
      <p:pic>
        <p:nvPicPr>
          <p:cNvPr id="213" name="Google Shape;213;p24"/>
          <p:cNvPicPr preferRelativeResize="0"/>
          <p:nvPr/>
        </p:nvPicPr>
        <p:blipFill rotWithShape="1">
          <a:blip r:embed="rId3">
            <a:alphaModFix/>
          </a:blip>
          <a:srcRect b="2661" l="0" r="0" t="20645"/>
          <a:stretch/>
        </p:blipFill>
        <p:spPr>
          <a:xfrm>
            <a:off x="3478675" y="0"/>
            <a:ext cx="5566675"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5"/>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CCCC"/>
                </a:solidFill>
              </a:rPr>
              <a:t>“I felt like I was [prepared] but I wasn’t. I didn’t expect all the work you need to do and how expensive it is.”</a:t>
            </a:r>
            <a:endParaRPr sz="2400">
              <a:solidFill>
                <a:srgbClr val="CCCCCC"/>
              </a:solidFill>
            </a:endParaRPr>
          </a:p>
          <a:p>
            <a:pPr indent="-381000" lvl="0" marL="457200" rtl="0" algn="r">
              <a:spcBef>
                <a:spcPts val="1600"/>
              </a:spcBef>
              <a:spcAft>
                <a:spcPts val="0"/>
              </a:spcAft>
              <a:buClr>
                <a:srgbClr val="CCCCCC"/>
              </a:buClr>
              <a:buSzPts val="2400"/>
              <a:buChar char="-"/>
            </a:pPr>
            <a:r>
              <a:rPr lang="en" sz="2400">
                <a:solidFill>
                  <a:srgbClr val="CCCCCC"/>
                </a:solidFill>
              </a:rPr>
              <a:t>Mateo</a:t>
            </a:r>
            <a:endParaRPr sz="2400">
              <a:solidFill>
                <a:srgbClr val="CCCCCC"/>
              </a:solidFill>
            </a:endParaRPr>
          </a:p>
        </p:txBody>
      </p:sp>
      <p:sp>
        <p:nvSpPr>
          <p:cNvPr id="219" name="Google Shape;219;p25"/>
          <p:cNvSpPr txBox="1"/>
          <p:nvPr>
            <p:ph type="title"/>
          </p:nvPr>
        </p:nvSpPr>
        <p:spPr>
          <a:xfrm>
            <a:off x="3880075" y="35780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Insight </a:t>
            </a:r>
            <a:endParaRPr>
              <a:solidFill>
                <a:srgbClr val="000000"/>
              </a:solidFill>
            </a:endParaRPr>
          </a:p>
        </p:txBody>
      </p:sp>
      <p:sp>
        <p:nvSpPr>
          <p:cNvPr id="220" name="Google Shape;220;p25"/>
          <p:cNvSpPr txBox="1"/>
          <p:nvPr>
            <p:ph idx="1" type="body"/>
          </p:nvPr>
        </p:nvSpPr>
        <p:spPr>
          <a:xfrm>
            <a:off x="3880075" y="11239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It’s hard to budget/prepare for a dog when you have no way of truly knowing what it wants or needs.</a:t>
            </a:r>
            <a:endParaRPr sz="2000">
              <a:solidFill>
                <a:srgbClr val="000000"/>
              </a:solidFill>
            </a:endParaRPr>
          </a:p>
        </p:txBody>
      </p:sp>
      <p:sp>
        <p:nvSpPr>
          <p:cNvPr id="221" name="Google Shape;221;p25"/>
          <p:cNvSpPr txBox="1"/>
          <p:nvPr>
            <p:ph type="title"/>
          </p:nvPr>
        </p:nvSpPr>
        <p:spPr>
          <a:xfrm>
            <a:off x="3880075" y="257175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Need</a:t>
            </a:r>
            <a:endParaRPr>
              <a:solidFill>
                <a:srgbClr val="000000"/>
              </a:solidFill>
            </a:endParaRPr>
          </a:p>
        </p:txBody>
      </p:sp>
      <p:sp>
        <p:nvSpPr>
          <p:cNvPr id="222" name="Google Shape;222;p25"/>
          <p:cNvSpPr txBox="1"/>
          <p:nvPr>
            <p:ph idx="1" type="body"/>
          </p:nvPr>
        </p:nvSpPr>
        <p:spPr>
          <a:xfrm>
            <a:off x="3880075" y="34807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To recognize the </a:t>
            </a:r>
            <a:r>
              <a:rPr i="1" lang="en" sz="2000">
                <a:solidFill>
                  <a:srgbClr val="000000"/>
                </a:solidFill>
              </a:rPr>
              <a:t>ongoing </a:t>
            </a:r>
            <a:r>
              <a:rPr lang="en" sz="2000">
                <a:solidFill>
                  <a:srgbClr val="000000"/>
                </a:solidFill>
              </a:rPr>
              <a:t>commitment and planning adjustments necessary to raise a dog.</a:t>
            </a:r>
            <a:endParaRPr sz="2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6"/>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FFFFFF"/>
                </a:solidFill>
                <a:latin typeface="Arial"/>
                <a:ea typeface="Arial"/>
                <a:cs typeface="Arial"/>
                <a:sym typeface="Arial"/>
              </a:rPr>
              <a:t>“</a:t>
            </a:r>
            <a:r>
              <a:rPr lang="en" sz="2400">
                <a:solidFill>
                  <a:srgbClr val="FFFFFF"/>
                </a:solidFill>
                <a:latin typeface="Arial"/>
                <a:ea typeface="Arial"/>
                <a:cs typeface="Arial"/>
                <a:sym typeface="Arial"/>
              </a:rPr>
              <a:t>I think people often expect too much from their dog and also overestimate their capabilities”</a:t>
            </a:r>
            <a:endParaRPr sz="2400">
              <a:solidFill>
                <a:srgbClr val="FFFFFF"/>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FFFFFF"/>
              </a:solidFill>
              <a:latin typeface="Arial"/>
              <a:ea typeface="Arial"/>
              <a:cs typeface="Arial"/>
              <a:sym typeface="Arial"/>
            </a:endParaRPr>
          </a:p>
          <a:p>
            <a:pPr indent="-381000" lvl="0" marL="457200" rtl="0" algn="r">
              <a:spcBef>
                <a:spcPts val="0"/>
              </a:spcBef>
              <a:spcAft>
                <a:spcPts val="0"/>
              </a:spcAft>
              <a:buClr>
                <a:srgbClr val="FFFFFF"/>
              </a:buClr>
              <a:buSzPts val="2400"/>
              <a:buChar char="-"/>
            </a:pPr>
            <a:r>
              <a:rPr lang="en" sz="2400">
                <a:solidFill>
                  <a:srgbClr val="FFFFFF"/>
                </a:solidFill>
              </a:rPr>
              <a:t>Molly</a:t>
            </a:r>
            <a:endParaRPr sz="2400">
              <a:solidFill>
                <a:srgbClr val="FFFFFF"/>
              </a:solidFill>
            </a:endParaRPr>
          </a:p>
        </p:txBody>
      </p:sp>
      <p:pic>
        <p:nvPicPr>
          <p:cNvPr id="228" name="Google Shape;228;p26"/>
          <p:cNvPicPr preferRelativeResize="0"/>
          <p:nvPr/>
        </p:nvPicPr>
        <p:blipFill rotWithShape="1">
          <a:blip r:embed="rId3">
            <a:alphaModFix/>
          </a:blip>
          <a:srcRect b="7064" l="0" r="0" t="4290"/>
          <a:stretch/>
        </p:blipFill>
        <p:spPr>
          <a:xfrm>
            <a:off x="4015200" y="0"/>
            <a:ext cx="4557001"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7"/>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2400">
                <a:solidFill>
                  <a:srgbClr val="CCCCCC"/>
                </a:solidFill>
                <a:latin typeface="Arial"/>
                <a:ea typeface="Arial"/>
                <a:cs typeface="Arial"/>
                <a:sym typeface="Arial"/>
              </a:rPr>
              <a:t>“I think people often expect too much from their dog and also overestimate their capabilities”</a:t>
            </a:r>
            <a:endParaRPr sz="2400">
              <a:solidFill>
                <a:srgbClr val="CCCCCC"/>
              </a:solidFill>
              <a:latin typeface="Arial"/>
              <a:ea typeface="Arial"/>
              <a:cs typeface="Arial"/>
              <a:sym typeface="Arial"/>
            </a:endParaRPr>
          </a:p>
          <a:p>
            <a:pPr indent="0" lvl="0" marL="0" rtl="0" algn="l">
              <a:lnSpc>
                <a:spcPct val="100000"/>
              </a:lnSpc>
              <a:spcBef>
                <a:spcPts val="0"/>
              </a:spcBef>
              <a:spcAft>
                <a:spcPts val="0"/>
              </a:spcAft>
              <a:buClr>
                <a:srgbClr val="000000"/>
              </a:buClr>
              <a:buSzPts val="1100"/>
              <a:buFont typeface="Arial"/>
              <a:buNone/>
            </a:pPr>
            <a:r>
              <a:t/>
            </a:r>
            <a:endParaRPr sz="1800">
              <a:solidFill>
                <a:srgbClr val="CCCCCC"/>
              </a:solidFill>
              <a:latin typeface="Arial"/>
              <a:ea typeface="Arial"/>
              <a:cs typeface="Arial"/>
              <a:sym typeface="Arial"/>
            </a:endParaRPr>
          </a:p>
          <a:p>
            <a:pPr indent="-381000" lvl="0" marL="457200" rtl="0" algn="r">
              <a:spcBef>
                <a:spcPts val="0"/>
              </a:spcBef>
              <a:spcAft>
                <a:spcPts val="0"/>
              </a:spcAft>
              <a:buClr>
                <a:srgbClr val="CCCCCC"/>
              </a:buClr>
              <a:buSzPts val="2400"/>
              <a:buChar char="-"/>
            </a:pPr>
            <a:r>
              <a:rPr lang="en" sz="2400">
                <a:solidFill>
                  <a:srgbClr val="CCCCCC"/>
                </a:solidFill>
              </a:rPr>
              <a:t>Molly</a:t>
            </a:r>
            <a:endParaRPr sz="2400">
              <a:solidFill>
                <a:srgbClr val="CCCCCC"/>
              </a:solidFill>
            </a:endParaRPr>
          </a:p>
        </p:txBody>
      </p:sp>
      <p:sp>
        <p:nvSpPr>
          <p:cNvPr id="234" name="Google Shape;234;p27"/>
          <p:cNvSpPr txBox="1"/>
          <p:nvPr>
            <p:ph type="title"/>
          </p:nvPr>
        </p:nvSpPr>
        <p:spPr>
          <a:xfrm>
            <a:off x="3880075" y="35780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Insight </a:t>
            </a:r>
            <a:endParaRPr>
              <a:solidFill>
                <a:srgbClr val="000000"/>
              </a:solidFill>
            </a:endParaRPr>
          </a:p>
        </p:txBody>
      </p:sp>
      <p:sp>
        <p:nvSpPr>
          <p:cNvPr id="235" name="Google Shape;235;p27"/>
          <p:cNvSpPr txBox="1"/>
          <p:nvPr>
            <p:ph idx="1" type="body"/>
          </p:nvPr>
        </p:nvSpPr>
        <p:spPr>
          <a:xfrm>
            <a:off x="3880075" y="11239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A dog is like a family’s “golden” child - their behavior reflects the family’s success</a:t>
            </a:r>
            <a:endParaRPr sz="2000">
              <a:solidFill>
                <a:srgbClr val="000000"/>
              </a:solidFill>
            </a:endParaRPr>
          </a:p>
        </p:txBody>
      </p:sp>
      <p:sp>
        <p:nvSpPr>
          <p:cNvPr id="236" name="Google Shape;236;p27"/>
          <p:cNvSpPr txBox="1"/>
          <p:nvPr>
            <p:ph type="title"/>
          </p:nvPr>
        </p:nvSpPr>
        <p:spPr>
          <a:xfrm>
            <a:off x="3880075" y="257175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Need</a:t>
            </a:r>
            <a:endParaRPr>
              <a:solidFill>
                <a:srgbClr val="000000"/>
              </a:solidFill>
            </a:endParaRPr>
          </a:p>
        </p:txBody>
      </p:sp>
      <p:sp>
        <p:nvSpPr>
          <p:cNvPr id="237" name="Google Shape;237;p27"/>
          <p:cNvSpPr txBox="1"/>
          <p:nvPr>
            <p:ph idx="1" type="body"/>
          </p:nvPr>
        </p:nvSpPr>
        <p:spPr>
          <a:xfrm>
            <a:off x="3880075" y="34807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To calibrate their expectations with the dog’s training</a:t>
            </a:r>
            <a:endParaRPr sz="20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8"/>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FFFFFF"/>
                </a:solidFill>
                <a:latin typeface="Arial"/>
                <a:ea typeface="Arial"/>
                <a:cs typeface="Arial"/>
                <a:sym typeface="Arial"/>
              </a:rPr>
              <a:t>“There’s always that one person in the family who takes responsibility”</a:t>
            </a:r>
            <a:endParaRPr sz="2400">
              <a:solidFill>
                <a:srgbClr val="FFFFFF"/>
              </a:solidFill>
              <a:latin typeface="Arial"/>
              <a:ea typeface="Arial"/>
              <a:cs typeface="Arial"/>
              <a:sym typeface="Arial"/>
            </a:endParaRPr>
          </a:p>
          <a:p>
            <a:pPr indent="0" lvl="0" marL="0" rtl="0" algn="l">
              <a:spcBef>
                <a:spcPts val="0"/>
              </a:spcBef>
              <a:spcAft>
                <a:spcPts val="0"/>
              </a:spcAft>
              <a:buNone/>
            </a:pPr>
            <a:r>
              <a:t/>
            </a:r>
            <a:endParaRPr sz="2400">
              <a:solidFill>
                <a:srgbClr val="FFFFFF"/>
              </a:solidFill>
            </a:endParaRPr>
          </a:p>
          <a:p>
            <a:pPr indent="-381000" lvl="0" marL="457200" rtl="0" algn="r">
              <a:spcBef>
                <a:spcPts val="1600"/>
              </a:spcBef>
              <a:spcAft>
                <a:spcPts val="0"/>
              </a:spcAft>
              <a:buClr>
                <a:srgbClr val="FFFFFF"/>
              </a:buClr>
              <a:buSzPts val="2400"/>
              <a:buChar char="-"/>
            </a:pPr>
            <a:r>
              <a:rPr lang="en" sz="2400">
                <a:solidFill>
                  <a:srgbClr val="FFFFFF"/>
                </a:solidFill>
              </a:rPr>
              <a:t>Molly</a:t>
            </a:r>
            <a:endParaRPr sz="2400">
              <a:solidFill>
                <a:srgbClr val="FFFFFF"/>
              </a:solidFill>
            </a:endParaRPr>
          </a:p>
        </p:txBody>
      </p:sp>
      <p:pic>
        <p:nvPicPr>
          <p:cNvPr id="243" name="Google Shape;243;p28"/>
          <p:cNvPicPr preferRelativeResize="0"/>
          <p:nvPr/>
        </p:nvPicPr>
        <p:blipFill rotWithShape="1">
          <a:blip r:embed="rId3">
            <a:alphaModFix/>
          </a:blip>
          <a:srcRect b="0" l="9074" r="0" t="0"/>
          <a:stretch/>
        </p:blipFill>
        <p:spPr>
          <a:xfrm>
            <a:off x="3391675" y="228600"/>
            <a:ext cx="5676125" cy="4681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29"/>
          <p:cNvSpPr txBox="1"/>
          <p:nvPr>
            <p:ph idx="1" type="body"/>
          </p:nvPr>
        </p:nvSpPr>
        <p:spPr>
          <a:xfrm>
            <a:off x="226075" y="671600"/>
            <a:ext cx="2808000" cy="31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CCCCCC"/>
                </a:solidFill>
                <a:latin typeface="Arial"/>
                <a:ea typeface="Arial"/>
                <a:cs typeface="Arial"/>
                <a:sym typeface="Arial"/>
              </a:rPr>
              <a:t>“There’s always that one person in the family who takes responsibility”</a:t>
            </a:r>
            <a:endParaRPr sz="2400">
              <a:solidFill>
                <a:srgbClr val="CCCCCC"/>
              </a:solidFill>
              <a:latin typeface="Arial"/>
              <a:ea typeface="Arial"/>
              <a:cs typeface="Arial"/>
              <a:sym typeface="Arial"/>
            </a:endParaRPr>
          </a:p>
          <a:p>
            <a:pPr indent="0" lvl="0" marL="0" rtl="0" algn="l">
              <a:spcBef>
                <a:spcPts val="0"/>
              </a:spcBef>
              <a:spcAft>
                <a:spcPts val="0"/>
              </a:spcAft>
              <a:buNone/>
            </a:pPr>
            <a:r>
              <a:t/>
            </a:r>
            <a:endParaRPr sz="2400">
              <a:solidFill>
                <a:srgbClr val="CCCCCC"/>
              </a:solidFill>
            </a:endParaRPr>
          </a:p>
          <a:p>
            <a:pPr indent="-381000" lvl="0" marL="457200" rtl="0" algn="r">
              <a:spcBef>
                <a:spcPts val="1600"/>
              </a:spcBef>
              <a:spcAft>
                <a:spcPts val="0"/>
              </a:spcAft>
              <a:buClr>
                <a:srgbClr val="CCCCCC"/>
              </a:buClr>
              <a:buSzPts val="2400"/>
              <a:buChar char="-"/>
            </a:pPr>
            <a:r>
              <a:rPr lang="en" sz="2400">
                <a:solidFill>
                  <a:srgbClr val="CCCCCC"/>
                </a:solidFill>
              </a:rPr>
              <a:t>Molly</a:t>
            </a:r>
            <a:endParaRPr sz="2400">
              <a:solidFill>
                <a:srgbClr val="CCCCCC"/>
              </a:solidFill>
            </a:endParaRPr>
          </a:p>
        </p:txBody>
      </p:sp>
      <p:sp>
        <p:nvSpPr>
          <p:cNvPr id="249" name="Google Shape;249;p29"/>
          <p:cNvSpPr txBox="1"/>
          <p:nvPr>
            <p:ph type="title"/>
          </p:nvPr>
        </p:nvSpPr>
        <p:spPr>
          <a:xfrm>
            <a:off x="3880075" y="35780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Insight </a:t>
            </a:r>
            <a:endParaRPr>
              <a:solidFill>
                <a:srgbClr val="000000"/>
              </a:solidFill>
            </a:endParaRPr>
          </a:p>
        </p:txBody>
      </p:sp>
      <p:sp>
        <p:nvSpPr>
          <p:cNvPr id="250" name="Google Shape;250;p29"/>
          <p:cNvSpPr txBox="1"/>
          <p:nvPr>
            <p:ph idx="1" type="body"/>
          </p:nvPr>
        </p:nvSpPr>
        <p:spPr>
          <a:xfrm>
            <a:off x="3880075" y="11239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Regardless of intentions, there’s a trend towards responsibilities falling on the main “caregiver” in the family.</a:t>
            </a:r>
            <a:endParaRPr sz="2000">
              <a:solidFill>
                <a:srgbClr val="000000"/>
              </a:solidFill>
            </a:endParaRPr>
          </a:p>
        </p:txBody>
      </p:sp>
      <p:sp>
        <p:nvSpPr>
          <p:cNvPr id="251" name="Google Shape;251;p29"/>
          <p:cNvSpPr txBox="1"/>
          <p:nvPr>
            <p:ph type="title"/>
          </p:nvPr>
        </p:nvSpPr>
        <p:spPr>
          <a:xfrm>
            <a:off x="3880075" y="2571750"/>
            <a:ext cx="2808000" cy="63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rPr>
              <a:t>Need</a:t>
            </a:r>
            <a:endParaRPr>
              <a:solidFill>
                <a:srgbClr val="000000"/>
              </a:solidFill>
            </a:endParaRPr>
          </a:p>
        </p:txBody>
      </p:sp>
      <p:sp>
        <p:nvSpPr>
          <p:cNvPr id="252" name="Google Shape;252;p29"/>
          <p:cNvSpPr txBox="1"/>
          <p:nvPr>
            <p:ph idx="1" type="body"/>
          </p:nvPr>
        </p:nvSpPr>
        <p:spPr>
          <a:xfrm>
            <a:off x="3880075" y="3480750"/>
            <a:ext cx="4949400" cy="117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rPr>
              <a:t>To incentivize/involve the whole family with caring for the dog.</a:t>
            </a:r>
            <a:endParaRPr sz="20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Questions about </a:t>
            </a:r>
            <a:r>
              <a:rPr lang="en"/>
              <a:t>results</a:t>
            </a:r>
            <a:endParaRPr/>
          </a:p>
        </p:txBody>
      </p:sp>
      <p:sp>
        <p:nvSpPr>
          <p:cNvPr id="258" name="Google Shape;258;p30"/>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How do you gauge a person’s “readiness” in owning a dog?</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How important are family dynamics in owning a dog?</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What are accessible and understandable ways to “build a relationship” with your dog?</a:t>
            </a: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64" name="Google Shape;264;p31"/>
          <p:cNvSpPr txBox="1"/>
          <p:nvPr>
            <p:ph idx="1" type="body"/>
          </p:nvPr>
        </p:nvSpPr>
        <p:spPr>
          <a:xfrm>
            <a:off x="471900" y="18428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3 interviews, each from different arenas of dog ownership (veteran dog owner, first time dog owner, professional trainer)</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Found interesting juxtapositions between dog ownership and dog care-taking responsibilities</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Dig deeper into how to balance family dynamic with dog care and education</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idx="4294967295" type="title"/>
          </p:nvPr>
        </p:nvSpPr>
        <p:spPr>
          <a:xfrm>
            <a:off x="311700" y="220100"/>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Team</a:t>
            </a:r>
            <a:endParaRPr/>
          </a:p>
          <a:p>
            <a:pPr indent="0" lvl="0" marL="0" rtl="0" algn="ctr">
              <a:spcBef>
                <a:spcPts val="400"/>
              </a:spcBef>
              <a:spcAft>
                <a:spcPts val="400"/>
              </a:spcAft>
              <a:buNone/>
            </a:pPr>
            <a:r>
              <a:t/>
            </a:r>
            <a:endParaRPr i="1" sz="1600"/>
          </a:p>
        </p:txBody>
      </p:sp>
      <p:pic>
        <p:nvPicPr>
          <p:cNvPr id="79" name="Google Shape;79;p14"/>
          <p:cNvPicPr preferRelativeResize="0"/>
          <p:nvPr/>
        </p:nvPicPr>
        <p:blipFill rotWithShape="1">
          <a:blip r:embed="rId3">
            <a:alphaModFix/>
          </a:blip>
          <a:srcRect b="24402" l="0" r="0" t="4700"/>
          <a:stretch/>
        </p:blipFill>
        <p:spPr>
          <a:xfrm>
            <a:off x="420725" y="1363020"/>
            <a:ext cx="1644300" cy="1644300"/>
          </a:xfrm>
          <a:prstGeom prst="ellipse">
            <a:avLst/>
          </a:prstGeom>
          <a:noFill/>
          <a:ln>
            <a:noFill/>
          </a:ln>
        </p:spPr>
      </p:pic>
      <p:pic>
        <p:nvPicPr>
          <p:cNvPr id="80" name="Google Shape;80;p14"/>
          <p:cNvPicPr preferRelativeResize="0"/>
          <p:nvPr/>
        </p:nvPicPr>
        <p:blipFill rotWithShape="1">
          <a:blip r:embed="rId4">
            <a:alphaModFix/>
          </a:blip>
          <a:srcRect b="25956" l="0" r="0" t="7403"/>
          <a:stretch/>
        </p:blipFill>
        <p:spPr>
          <a:xfrm>
            <a:off x="2638668" y="1363170"/>
            <a:ext cx="1644300" cy="1644000"/>
          </a:xfrm>
          <a:prstGeom prst="ellipse">
            <a:avLst/>
          </a:prstGeom>
          <a:noFill/>
          <a:ln>
            <a:noFill/>
          </a:ln>
        </p:spPr>
      </p:pic>
      <p:pic>
        <p:nvPicPr>
          <p:cNvPr id="81" name="Google Shape;81;p14"/>
          <p:cNvPicPr preferRelativeResize="0"/>
          <p:nvPr/>
        </p:nvPicPr>
        <p:blipFill rotWithShape="1">
          <a:blip r:embed="rId5">
            <a:alphaModFix/>
          </a:blip>
          <a:srcRect b="10986" l="4081" r="7758" t="22832"/>
          <a:stretch/>
        </p:blipFill>
        <p:spPr>
          <a:xfrm>
            <a:off x="4856629" y="1363008"/>
            <a:ext cx="1644300" cy="1644300"/>
          </a:xfrm>
          <a:prstGeom prst="ellipse">
            <a:avLst/>
          </a:prstGeom>
          <a:noFill/>
          <a:ln>
            <a:noFill/>
          </a:ln>
        </p:spPr>
      </p:pic>
      <p:sp>
        <p:nvSpPr>
          <p:cNvPr id="82" name="Google Shape;82;p14"/>
          <p:cNvSpPr txBox="1"/>
          <p:nvPr>
            <p:ph idx="4294967295" type="title"/>
          </p:nvPr>
        </p:nvSpPr>
        <p:spPr>
          <a:xfrm>
            <a:off x="231725"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Annie Shi</a:t>
            </a:r>
            <a:endParaRPr sz="1800">
              <a:solidFill>
                <a:schemeClr val="dk1"/>
              </a:solidFill>
            </a:endParaRPr>
          </a:p>
        </p:txBody>
      </p:sp>
      <p:sp>
        <p:nvSpPr>
          <p:cNvPr id="83" name="Google Shape;83;p14"/>
          <p:cNvSpPr txBox="1"/>
          <p:nvPr>
            <p:ph idx="4294967295" type="body"/>
          </p:nvPr>
        </p:nvSpPr>
        <p:spPr>
          <a:xfrm>
            <a:off x="231725"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Coterm, CS HCI</a:t>
            </a:r>
            <a:endParaRPr sz="1200">
              <a:solidFill>
                <a:schemeClr val="dk2"/>
              </a:solidFill>
            </a:endParaRPr>
          </a:p>
        </p:txBody>
      </p:sp>
      <p:sp>
        <p:nvSpPr>
          <p:cNvPr id="84" name="Google Shape;84;p14"/>
          <p:cNvSpPr txBox="1"/>
          <p:nvPr>
            <p:ph idx="4294967295" type="title"/>
          </p:nvPr>
        </p:nvSpPr>
        <p:spPr>
          <a:xfrm>
            <a:off x="2449668"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Lucas Ramos</a:t>
            </a:r>
            <a:endParaRPr sz="1800">
              <a:solidFill>
                <a:schemeClr val="dk1"/>
              </a:solidFill>
            </a:endParaRPr>
          </a:p>
        </p:txBody>
      </p:sp>
      <p:sp>
        <p:nvSpPr>
          <p:cNvPr id="85" name="Google Shape;85;p14"/>
          <p:cNvSpPr txBox="1"/>
          <p:nvPr>
            <p:ph idx="4294967295" type="title"/>
          </p:nvPr>
        </p:nvSpPr>
        <p:spPr>
          <a:xfrm>
            <a:off x="4667629"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Jackie Vertino</a:t>
            </a:r>
            <a:endParaRPr sz="1800">
              <a:solidFill>
                <a:schemeClr val="dk1"/>
              </a:solidFill>
            </a:endParaRPr>
          </a:p>
        </p:txBody>
      </p:sp>
      <p:sp>
        <p:nvSpPr>
          <p:cNvPr id="86" name="Google Shape;86;p14"/>
          <p:cNvSpPr txBox="1"/>
          <p:nvPr>
            <p:ph idx="4294967295" type="body"/>
          </p:nvPr>
        </p:nvSpPr>
        <p:spPr>
          <a:xfrm>
            <a:off x="2449668"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Senior, CS AI </a:t>
            </a:r>
            <a:endParaRPr sz="1200">
              <a:solidFill>
                <a:schemeClr val="dk2"/>
              </a:solidFill>
            </a:endParaRPr>
          </a:p>
        </p:txBody>
      </p:sp>
      <p:sp>
        <p:nvSpPr>
          <p:cNvPr id="87" name="Google Shape;87;p14"/>
          <p:cNvSpPr txBox="1"/>
          <p:nvPr>
            <p:ph idx="4294967295" type="body"/>
          </p:nvPr>
        </p:nvSpPr>
        <p:spPr>
          <a:xfrm>
            <a:off x="4667629"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Senior, Symsys HCI</a:t>
            </a:r>
            <a:endParaRPr sz="1200">
              <a:solidFill>
                <a:schemeClr val="dk2"/>
              </a:solidFill>
            </a:endParaRPr>
          </a:p>
          <a:p>
            <a:pPr indent="0" lvl="0" marL="0" rtl="0" algn="ctr">
              <a:spcBef>
                <a:spcPts val="1600"/>
              </a:spcBef>
              <a:spcAft>
                <a:spcPts val="1600"/>
              </a:spcAft>
              <a:buNone/>
            </a:pPr>
            <a:r>
              <a:t/>
            </a:r>
            <a:endParaRPr sz="1200">
              <a:solidFill>
                <a:schemeClr val="dk2"/>
              </a:solidFill>
            </a:endParaRPr>
          </a:p>
        </p:txBody>
      </p:sp>
      <p:pic>
        <p:nvPicPr>
          <p:cNvPr id="88" name="Google Shape;88;p14"/>
          <p:cNvPicPr preferRelativeResize="0"/>
          <p:nvPr/>
        </p:nvPicPr>
        <p:blipFill rotWithShape="1">
          <a:blip r:embed="rId6">
            <a:alphaModFix/>
          </a:blip>
          <a:srcRect b="1812" l="0" r="0" t="15048"/>
          <a:stretch/>
        </p:blipFill>
        <p:spPr>
          <a:xfrm>
            <a:off x="7074575" y="1363175"/>
            <a:ext cx="1644300" cy="1644000"/>
          </a:xfrm>
          <a:prstGeom prst="ellipse">
            <a:avLst/>
          </a:prstGeom>
          <a:noFill/>
          <a:ln>
            <a:noFill/>
          </a:ln>
        </p:spPr>
      </p:pic>
      <p:sp>
        <p:nvSpPr>
          <p:cNvPr id="89" name="Google Shape;89;p14"/>
          <p:cNvSpPr txBox="1"/>
          <p:nvPr>
            <p:ph idx="4294967295" type="title"/>
          </p:nvPr>
        </p:nvSpPr>
        <p:spPr>
          <a:xfrm>
            <a:off x="6885565" y="313804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Geraldine Millos-Lopez</a:t>
            </a:r>
            <a:endParaRPr sz="1800">
              <a:solidFill>
                <a:schemeClr val="dk1"/>
              </a:solidFill>
            </a:endParaRPr>
          </a:p>
        </p:txBody>
      </p:sp>
      <p:sp>
        <p:nvSpPr>
          <p:cNvPr id="90" name="Google Shape;90;p14"/>
          <p:cNvSpPr txBox="1"/>
          <p:nvPr>
            <p:ph idx="4294967295" type="body"/>
          </p:nvPr>
        </p:nvSpPr>
        <p:spPr>
          <a:xfrm>
            <a:off x="6885565" y="366266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Senior, CS BioComp</a:t>
            </a:r>
            <a:endParaRPr sz="1200">
              <a:solidFill>
                <a:schemeClr val="dk2"/>
              </a:solidFill>
            </a:endParaRPr>
          </a:p>
        </p:txBody>
      </p:sp>
      <p:sp>
        <p:nvSpPr>
          <p:cNvPr id="91" name="Google Shape;91;p14"/>
          <p:cNvSpPr txBox="1"/>
          <p:nvPr/>
        </p:nvSpPr>
        <p:spPr>
          <a:xfrm>
            <a:off x="420725" y="4504900"/>
            <a:ext cx="58425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Problem Domain: Educational resources for dog owners</a:t>
            </a:r>
            <a:endParaRPr i="1" sz="1600">
              <a:solidFill>
                <a:schemeClr val="dk1"/>
              </a:solidFill>
              <a:latin typeface="Roboto"/>
              <a:ea typeface="Roboto"/>
              <a:cs typeface="Roboto"/>
              <a:sym typeface="Roboto"/>
            </a:endParaRPr>
          </a:p>
          <a:p>
            <a:pPr indent="0" lvl="0" marL="0" rtl="0" algn="l">
              <a:spcBef>
                <a:spcPts val="400"/>
              </a:spcBef>
              <a:spcAft>
                <a:spcPts val="0"/>
              </a:spcAft>
              <a:buNone/>
            </a:pPr>
            <a:r>
              <a:t/>
            </a:r>
            <a:endParaRPr>
              <a:solidFill>
                <a:schemeClr val="dk1"/>
              </a:solidFill>
            </a:endParaRPr>
          </a:p>
        </p:txBody>
      </p:sp>
      <p:pic>
        <p:nvPicPr>
          <p:cNvPr id="92" name="Google Shape;92;p14"/>
          <p:cNvPicPr preferRelativeResize="0"/>
          <p:nvPr/>
        </p:nvPicPr>
        <p:blipFill rotWithShape="1">
          <a:blip r:embed="rId7">
            <a:alphaModFix/>
          </a:blip>
          <a:srcRect b="26646" l="12307" r="4080" t="26646"/>
          <a:stretch/>
        </p:blipFill>
        <p:spPr>
          <a:xfrm>
            <a:off x="6885575" y="2362250"/>
            <a:ext cx="776100" cy="7758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5"/>
          <p:cNvSpPr/>
          <p:nvPr/>
        </p:nvSpPr>
        <p:spPr>
          <a:xfrm>
            <a:off x="-231675" y="-133175"/>
            <a:ext cx="9686400" cy="53682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5"/>
          <p:cNvPicPr preferRelativeResize="0"/>
          <p:nvPr/>
        </p:nvPicPr>
        <p:blipFill rotWithShape="1">
          <a:blip r:embed="rId3">
            <a:alphaModFix amt="90000"/>
          </a:blip>
          <a:srcRect b="28561" l="0" r="0" t="24807"/>
          <a:stretch/>
        </p:blipFill>
        <p:spPr>
          <a:xfrm>
            <a:off x="-41375" y="-103500"/>
            <a:ext cx="9185376" cy="5338527"/>
          </a:xfrm>
          <a:prstGeom prst="rect">
            <a:avLst/>
          </a:prstGeom>
          <a:noFill/>
          <a:ln>
            <a:noFill/>
          </a:ln>
        </p:spPr>
      </p:pic>
      <p:sp>
        <p:nvSpPr>
          <p:cNvPr id="99" name="Google Shape;99;p15"/>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Needfinding</a:t>
            </a:r>
            <a:endParaRPr sz="4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6"/>
          <p:cNvSpPr/>
          <p:nvPr/>
        </p:nvSpPr>
        <p:spPr>
          <a:xfrm>
            <a:off x="-22500" y="0"/>
            <a:ext cx="45945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6"/>
          <p:cNvPicPr preferRelativeResize="0"/>
          <p:nvPr/>
        </p:nvPicPr>
        <p:blipFill rotWithShape="1">
          <a:blip r:embed="rId3">
            <a:alphaModFix/>
          </a:blip>
          <a:srcRect b="0" l="30354" r="2652" t="0"/>
          <a:stretch/>
        </p:blipFill>
        <p:spPr>
          <a:xfrm>
            <a:off x="-2875" y="0"/>
            <a:ext cx="4594499" cy="5143500"/>
          </a:xfrm>
          <a:prstGeom prst="rect">
            <a:avLst/>
          </a:prstGeom>
          <a:noFill/>
          <a:ln>
            <a:noFill/>
          </a:ln>
        </p:spPr>
      </p:pic>
      <p:sp>
        <p:nvSpPr>
          <p:cNvPr id="106" name="Google Shape;106;p16"/>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Questions</a:t>
            </a:r>
            <a:endParaRPr>
              <a:solidFill>
                <a:schemeClr val="lt1"/>
              </a:solidFill>
            </a:endParaRPr>
          </a:p>
        </p:txBody>
      </p:sp>
      <p:sp>
        <p:nvSpPr>
          <p:cNvPr id="107" name="Google Shape;107;p1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Nunito"/>
                <a:ea typeface="Nunito"/>
                <a:cs typeface="Nunito"/>
                <a:sym typeface="Nunito"/>
              </a:rPr>
              <a:t>Tell me about your dog!</a:t>
            </a:r>
            <a:endParaRPr sz="2000">
              <a:latin typeface="Nunito"/>
              <a:ea typeface="Nunito"/>
              <a:cs typeface="Nunito"/>
              <a:sym typeface="Nunito"/>
            </a:endParaRPr>
          </a:p>
          <a:p>
            <a:pPr indent="0" lvl="0" marL="0" rtl="0" algn="l">
              <a:spcBef>
                <a:spcPts val="1600"/>
              </a:spcBef>
              <a:spcAft>
                <a:spcPts val="0"/>
              </a:spcAft>
              <a:buNone/>
            </a:pPr>
            <a:r>
              <a:rPr lang="en" sz="2000">
                <a:latin typeface="Nunito"/>
                <a:ea typeface="Nunito"/>
                <a:cs typeface="Nunito"/>
                <a:sym typeface="Nunito"/>
              </a:rPr>
              <a:t>Did you feel prepared when you got your dog? What would you have done differently? </a:t>
            </a:r>
            <a:endParaRPr sz="2000">
              <a:latin typeface="Nunito"/>
              <a:ea typeface="Nunito"/>
              <a:cs typeface="Nunito"/>
              <a:sym typeface="Nunito"/>
            </a:endParaRPr>
          </a:p>
          <a:p>
            <a:pPr indent="0" lvl="0" marL="0" rtl="0" algn="l">
              <a:spcBef>
                <a:spcPts val="1600"/>
              </a:spcBef>
              <a:spcAft>
                <a:spcPts val="0"/>
              </a:spcAft>
              <a:buNone/>
            </a:pPr>
            <a:r>
              <a:rPr lang="en" sz="2000">
                <a:latin typeface="Nunito"/>
                <a:ea typeface="Nunito"/>
                <a:cs typeface="Nunito"/>
                <a:sym typeface="Nunito"/>
              </a:rPr>
              <a:t>What advice would you give to someone getting a new dog?</a:t>
            </a:r>
            <a:endParaRPr sz="2000">
              <a:latin typeface="Nunito"/>
              <a:ea typeface="Nunito"/>
              <a:cs typeface="Nunito"/>
              <a:sym typeface="Nunito"/>
            </a:endParaRPr>
          </a:p>
          <a:p>
            <a:pPr indent="0" lvl="0" marL="0" rtl="0" algn="l">
              <a:spcBef>
                <a:spcPts val="1600"/>
              </a:spcBef>
              <a:spcAft>
                <a:spcPts val="1600"/>
              </a:spcAft>
              <a:buNone/>
            </a:pPr>
            <a:r>
              <a:rPr lang="en" sz="2000">
                <a:latin typeface="Nunito"/>
                <a:ea typeface="Nunito"/>
                <a:cs typeface="Nunito"/>
                <a:sym typeface="Nunito"/>
              </a:rPr>
              <a:t>Did you have a moment when you regretted getting your dog? </a:t>
            </a:r>
            <a:endParaRPr sz="2000">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ph idx="4294967295" type="title"/>
          </p:nvPr>
        </p:nvSpPr>
        <p:spPr>
          <a:xfrm>
            <a:off x="311700" y="220100"/>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interviewees</a:t>
            </a:r>
            <a:endParaRPr/>
          </a:p>
          <a:p>
            <a:pPr indent="0" lvl="0" marL="0" rtl="0" algn="ctr">
              <a:spcBef>
                <a:spcPts val="400"/>
              </a:spcBef>
              <a:spcAft>
                <a:spcPts val="400"/>
              </a:spcAft>
              <a:buNone/>
            </a:pPr>
            <a:r>
              <a:t/>
            </a:r>
            <a:endParaRPr i="1" sz="1600"/>
          </a:p>
        </p:txBody>
      </p:sp>
      <p:pic>
        <p:nvPicPr>
          <p:cNvPr id="114" name="Google Shape;114;p17"/>
          <p:cNvPicPr preferRelativeResize="0"/>
          <p:nvPr/>
        </p:nvPicPr>
        <p:blipFill rotWithShape="1">
          <a:blip r:embed="rId3">
            <a:alphaModFix/>
          </a:blip>
          <a:srcRect b="3174" l="0" r="0" t="3174"/>
          <a:stretch/>
        </p:blipFill>
        <p:spPr>
          <a:xfrm>
            <a:off x="3749843" y="1484283"/>
            <a:ext cx="1644300" cy="1644000"/>
          </a:xfrm>
          <a:prstGeom prst="ellipse">
            <a:avLst/>
          </a:prstGeom>
          <a:noFill/>
          <a:ln cap="flat" cmpd="sng" w="38100">
            <a:solidFill>
              <a:schemeClr val="lt1"/>
            </a:solidFill>
            <a:prstDash val="solid"/>
            <a:round/>
            <a:headEnd len="sm" w="sm" type="none"/>
            <a:tailEnd len="sm" w="sm" type="none"/>
          </a:ln>
        </p:spPr>
      </p:pic>
      <p:pic>
        <p:nvPicPr>
          <p:cNvPr id="115" name="Google Shape;115;p17"/>
          <p:cNvPicPr preferRelativeResize="0"/>
          <p:nvPr/>
        </p:nvPicPr>
        <p:blipFill rotWithShape="1">
          <a:blip r:embed="rId4">
            <a:alphaModFix/>
          </a:blip>
          <a:srcRect b="6665" l="0" r="0" t="6656"/>
          <a:stretch/>
        </p:blipFill>
        <p:spPr>
          <a:xfrm>
            <a:off x="5967804" y="1484133"/>
            <a:ext cx="1644300" cy="1644300"/>
          </a:xfrm>
          <a:prstGeom prst="ellipse">
            <a:avLst/>
          </a:prstGeom>
          <a:noFill/>
          <a:ln cap="flat" cmpd="sng" w="38100">
            <a:solidFill>
              <a:schemeClr val="lt1"/>
            </a:solidFill>
            <a:prstDash val="solid"/>
            <a:round/>
            <a:headEnd len="sm" w="sm" type="none"/>
            <a:tailEnd len="sm" w="sm" type="none"/>
          </a:ln>
        </p:spPr>
      </p:pic>
      <p:sp>
        <p:nvSpPr>
          <p:cNvPr id="116" name="Google Shape;116;p17"/>
          <p:cNvSpPr txBox="1"/>
          <p:nvPr>
            <p:ph idx="4294967295" type="title"/>
          </p:nvPr>
        </p:nvSpPr>
        <p:spPr>
          <a:xfrm>
            <a:off x="1342900"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Julia, 50</a:t>
            </a:r>
            <a:endParaRPr sz="2400">
              <a:solidFill>
                <a:schemeClr val="dk1"/>
              </a:solidFill>
            </a:endParaRPr>
          </a:p>
        </p:txBody>
      </p:sp>
      <p:sp>
        <p:nvSpPr>
          <p:cNvPr id="117" name="Google Shape;117;p17"/>
          <p:cNvSpPr txBox="1"/>
          <p:nvPr>
            <p:ph idx="4294967295" type="body"/>
          </p:nvPr>
        </p:nvSpPr>
        <p:spPr>
          <a:xfrm>
            <a:off x="1342900"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&amp; Dog: Bentley, 9</a:t>
            </a:r>
            <a:endParaRPr sz="1200">
              <a:solidFill>
                <a:schemeClr val="dk2"/>
              </a:solidFill>
            </a:endParaRPr>
          </a:p>
          <a:p>
            <a:pPr indent="0" lvl="0" marL="0" rtl="0" algn="ctr">
              <a:spcBef>
                <a:spcPts val="1600"/>
              </a:spcBef>
              <a:spcAft>
                <a:spcPts val="1600"/>
              </a:spcAft>
              <a:buNone/>
            </a:pPr>
            <a:r>
              <a:rPr i="1" lang="en" sz="1200">
                <a:solidFill>
                  <a:schemeClr val="dk2"/>
                </a:solidFill>
              </a:rPr>
              <a:t>Veteran pet owner, has always had a dog!</a:t>
            </a:r>
            <a:endParaRPr i="1" sz="1200">
              <a:solidFill>
                <a:schemeClr val="dk2"/>
              </a:solidFill>
            </a:endParaRPr>
          </a:p>
        </p:txBody>
      </p:sp>
      <p:sp>
        <p:nvSpPr>
          <p:cNvPr id="118" name="Google Shape;118;p17"/>
          <p:cNvSpPr txBox="1"/>
          <p:nvPr>
            <p:ph idx="4294967295" type="title"/>
          </p:nvPr>
        </p:nvSpPr>
        <p:spPr>
          <a:xfrm>
            <a:off x="3560843"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Mateo, 12</a:t>
            </a:r>
            <a:endParaRPr sz="2400">
              <a:solidFill>
                <a:schemeClr val="dk1"/>
              </a:solidFill>
            </a:endParaRPr>
          </a:p>
        </p:txBody>
      </p:sp>
      <p:sp>
        <p:nvSpPr>
          <p:cNvPr id="119" name="Google Shape;119;p17"/>
          <p:cNvSpPr txBox="1"/>
          <p:nvPr>
            <p:ph idx="4294967295" type="title"/>
          </p:nvPr>
        </p:nvSpPr>
        <p:spPr>
          <a:xfrm>
            <a:off x="5778804"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Molly, 62</a:t>
            </a:r>
            <a:endParaRPr sz="2400">
              <a:solidFill>
                <a:schemeClr val="dk1"/>
              </a:solidFill>
            </a:endParaRPr>
          </a:p>
        </p:txBody>
      </p:sp>
      <p:sp>
        <p:nvSpPr>
          <p:cNvPr id="120" name="Google Shape;120;p17"/>
          <p:cNvSpPr txBox="1"/>
          <p:nvPr>
            <p:ph idx="4294967295" type="body"/>
          </p:nvPr>
        </p:nvSpPr>
        <p:spPr>
          <a:xfrm>
            <a:off x="3560843"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&amp; Dog: Chili, 2</a:t>
            </a:r>
            <a:endParaRPr sz="1200">
              <a:solidFill>
                <a:schemeClr val="dk2"/>
              </a:solidFill>
            </a:endParaRPr>
          </a:p>
          <a:p>
            <a:pPr indent="0" lvl="0" marL="0" rtl="0" algn="ctr">
              <a:spcBef>
                <a:spcPts val="1600"/>
              </a:spcBef>
              <a:spcAft>
                <a:spcPts val="1600"/>
              </a:spcAft>
              <a:buNone/>
            </a:pPr>
            <a:r>
              <a:rPr i="1" lang="en" sz="1200">
                <a:solidFill>
                  <a:schemeClr val="dk2"/>
                </a:solidFill>
              </a:rPr>
              <a:t>First time dog owner!</a:t>
            </a:r>
            <a:endParaRPr i="1" sz="1200">
              <a:solidFill>
                <a:schemeClr val="dk2"/>
              </a:solidFill>
            </a:endParaRPr>
          </a:p>
        </p:txBody>
      </p:sp>
      <p:sp>
        <p:nvSpPr>
          <p:cNvPr id="121" name="Google Shape;121;p17"/>
          <p:cNvSpPr txBox="1"/>
          <p:nvPr>
            <p:ph idx="4294967295" type="body"/>
          </p:nvPr>
        </p:nvSpPr>
        <p:spPr>
          <a:xfrm>
            <a:off x="5778804"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434343"/>
                </a:solidFill>
              </a:rPr>
              <a:t>Dog Trainer</a:t>
            </a:r>
            <a:endParaRPr sz="1200">
              <a:solidFill>
                <a:srgbClr val="434343"/>
              </a:solidFill>
            </a:endParaRPr>
          </a:p>
          <a:p>
            <a:pPr indent="0" lvl="0" marL="0" rtl="0" algn="ctr">
              <a:spcBef>
                <a:spcPts val="1600"/>
              </a:spcBef>
              <a:spcAft>
                <a:spcPts val="0"/>
              </a:spcAft>
              <a:buNone/>
            </a:pPr>
            <a:r>
              <a:rPr i="1" lang="en" sz="1200">
                <a:solidFill>
                  <a:srgbClr val="434343"/>
                </a:solidFill>
              </a:rPr>
              <a:t>Owner of Molly's AdobeDogs Dog Training</a:t>
            </a:r>
            <a:endParaRPr i="1" sz="1200">
              <a:solidFill>
                <a:srgbClr val="434343"/>
              </a:solidFill>
            </a:endParaRPr>
          </a:p>
          <a:p>
            <a:pPr indent="0" lvl="0" marL="0" rtl="0" algn="ctr">
              <a:spcBef>
                <a:spcPts val="1600"/>
              </a:spcBef>
              <a:spcAft>
                <a:spcPts val="1600"/>
              </a:spcAft>
              <a:buNone/>
            </a:pPr>
            <a:r>
              <a:t/>
            </a:r>
            <a:endParaRPr sz="1200">
              <a:solidFill>
                <a:srgbClr val="434343"/>
              </a:solidFill>
            </a:endParaRPr>
          </a:p>
        </p:txBody>
      </p:sp>
      <p:pic>
        <p:nvPicPr>
          <p:cNvPr id="122" name="Google Shape;122;p17"/>
          <p:cNvPicPr preferRelativeResize="0"/>
          <p:nvPr/>
        </p:nvPicPr>
        <p:blipFill rotWithShape="1">
          <a:blip r:embed="rId5">
            <a:alphaModFix/>
          </a:blip>
          <a:srcRect b="12507" l="0" r="0" t="12507"/>
          <a:stretch/>
        </p:blipFill>
        <p:spPr>
          <a:xfrm>
            <a:off x="1531893" y="1484283"/>
            <a:ext cx="1644300" cy="1644000"/>
          </a:xfrm>
          <a:prstGeom prst="ellipse">
            <a:avLst/>
          </a:prstGeom>
          <a:noFill/>
          <a:ln cap="flat" cmpd="sng" w="38100">
            <a:solidFill>
              <a:schemeClr val="lt1"/>
            </a:solidFill>
            <a:prstDash val="solid"/>
            <a:round/>
            <a:headEnd len="sm" w="sm" type="none"/>
            <a:tailEnd len="sm" w="sm" type="none"/>
          </a:ln>
        </p:spPr>
      </p:pic>
      <p:pic>
        <p:nvPicPr>
          <p:cNvPr id="123" name="Google Shape;123;p17"/>
          <p:cNvPicPr preferRelativeResize="0"/>
          <p:nvPr/>
        </p:nvPicPr>
        <p:blipFill rotWithShape="1">
          <a:blip r:embed="rId6">
            <a:alphaModFix/>
          </a:blip>
          <a:srcRect b="11475" l="7910" r="0" t="19397"/>
          <a:stretch/>
        </p:blipFill>
        <p:spPr>
          <a:xfrm>
            <a:off x="1067400" y="2182148"/>
            <a:ext cx="1012200" cy="1012200"/>
          </a:xfrm>
          <a:prstGeom prst="ellipse">
            <a:avLst/>
          </a:prstGeom>
          <a:noFill/>
          <a:ln cap="flat" cmpd="sng" w="38100">
            <a:solidFill>
              <a:schemeClr val="lt1"/>
            </a:solidFill>
            <a:prstDash val="solid"/>
            <a:round/>
            <a:headEnd len="sm" w="sm" type="none"/>
            <a:tailEnd len="sm" w="sm" type="none"/>
          </a:ln>
        </p:spPr>
      </p:pic>
      <p:pic>
        <p:nvPicPr>
          <p:cNvPr id="124" name="Google Shape;124;p17"/>
          <p:cNvPicPr preferRelativeResize="0"/>
          <p:nvPr/>
        </p:nvPicPr>
        <p:blipFill rotWithShape="1">
          <a:blip r:embed="rId7">
            <a:alphaModFix/>
          </a:blip>
          <a:srcRect b="3077" l="0" r="0" t="3087"/>
          <a:stretch/>
        </p:blipFill>
        <p:spPr>
          <a:xfrm>
            <a:off x="3365197" y="2182298"/>
            <a:ext cx="1012200" cy="10119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8"/>
          <p:cNvSpPr/>
          <p:nvPr/>
        </p:nvSpPr>
        <p:spPr>
          <a:xfrm>
            <a:off x="-231675" y="-133175"/>
            <a:ext cx="9686400" cy="53682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8"/>
          <p:cNvPicPr preferRelativeResize="0"/>
          <p:nvPr/>
        </p:nvPicPr>
        <p:blipFill rotWithShape="1">
          <a:blip r:embed="rId3">
            <a:alphaModFix amt="57000"/>
          </a:blip>
          <a:srcRect b="12495" l="0" r="0" t="12502"/>
          <a:stretch/>
        </p:blipFill>
        <p:spPr>
          <a:xfrm>
            <a:off x="150" y="0"/>
            <a:ext cx="9144001" cy="5143499"/>
          </a:xfrm>
          <a:prstGeom prst="rect">
            <a:avLst/>
          </a:prstGeom>
          <a:noFill/>
          <a:ln>
            <a:noFill/>
          </a:ln>
          <a:effectLst>
            <a:outerShdw blurRad="57150" rotWithShape="0" algn="bl" dir="5400000" dist="19050">
              <a:srgbClr val="000000">
                <a:alpha val="50000"/>
              </a:srgbClr>
            </a:outerShdw>
          </a:effectLst>
        </p:spPr>
      </p:pic>
      <p:sp>
        <p:nvSpPr>
          <p:cNvPr id="131" name="Google Shape;131;p18"/>
          <p:cNvSpPr txBox="1"/>
          <p:nvPr>
            <p:ph type="title"/>
          </p:nvPr>
        </p:nvSpPr>
        <p:spPr>
          <a:xfrm>
            <a:off x="185450" y="131120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Empathy Map</a:t>
            </a:r>
            <a:endParaRPr sz="4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5" name="Shape 135"/>
        <p:cNvGrpSpPr/>
        <p:nvPr/>
      </p:nvGrpSpPr>
      <p:grpSpPr>
        <a:xfrm>
          <a:off x="0" y="0"/>
          <a:ext cx="0" cy="0"/>
          <a:chOff x="0" y="0"/>
          <a:chExt cx="0" cy="0"/>
        </a:xfrm>
      </p:grpSpPr>
      <p:cxnSp>
        <p:nvCxnSpPr>
          <p:cNvPr id="136" name="Google Shape;136;p19"/>
          <p:cNvCxnSpPr/>
          <p:nvPr/>
        </p:nvCxnSpPr>
        <p:spPr>
          <a:xfrm>
            <a:off x="-686900" y="5017050"/>
            <a:ext cx="9507900" cy="16800"/>
          </a:xfrm>
          <a:prstGeom prst="straightConnector1">
            <a:avLst/>
          </a:prstGeom>
          <a:noFill/>
          <a:ln cap="flat" cmpd="sng" w="28575">
            <a:solidFill>
              <a:srgbClr val="FFFFFF"/>
            </a:solidFill>
            <a:prstDash val="solid"/>
            <a:round/>
            <a:headEnd len="med" w="med" type="none"/>
            <a:tailEnd len="med" w="med" type="none"/>
          </a:ln>
        </p:spPr>
      </p:cxnSp>
      <p:cxnSp>
        <p:nvCxnSpPr>
          <p:cNvPr id="137" name="Google Shape;137;p19"/>
          <p:cNvCxnSpPr/>
          <p:nvPr/>
        </p:nvCxnSpPr>
        <p:spPr>
          <a:xfrm>
            <a:off x="8991600" y="-572050"/>
            <a:ext cx="0" cy="5143500"/>
          </a:xfrm>
          <a:prstGeom prst="straightConnector1">
            <a:avLst/>
          </a:prstGeom>
          <a:noFill/>
          <a:ln cap="flat" cmpd="sng" w="28575">
            <a:solidFill>
              <a:srgbClr val="FFFFFF"/>
            </a:solidFill>
            <a:prstDash val="solid"/>
            <a:round/>
            <a:headEnd len="med" w="med" type="none"/>
            <a:tailEnd len="med" w="med" type="none"/>
          </a:ln>
        </p:spPr>
      </p:cxnSp>
      <p:sp>
        <p:nvSpPr>
          <p:cNvPr id="138" name="Google Shape;138;p19"/>
          <p:cNvSpPr txBox="1"/>
          <p:nvPr/>
        </p:nvSpPr>
        <p:spPr>
          <a:xfrm>
            <a:off x="0" y="67025"/>
            <a:ext cx="8712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Nunito"/>
                <a:ea typeface="Nunito"/>
                <a:cs typeface="Nunito"/>
                <a:sym typeface="Nunito"/>
              </a:rPr>
              <a:t>SAY</a:t>
            </a:r>
            <a:endParaRPr b="1" sz="1800">
              <a:solidFill>
                <a:srgbClr val="FFFFFF"/>
              </a:solidFill>
              <a:latin typeface="Nunito"/>
              <a:ea typeface="Nunito"/>
              <a:cs typeface="Nunito"/>
              <a:sym typeface="Nunito"/>
            </a:endParaRPr>
          </a:p>
        </p:txBody>
      </p:sp>
      <p:sp>
        <p:nvSpPr>
          <p:cNvPr id="139" name="Google Shape;139;p19"/>
          <p:cNvSpPr txBox="1"/>
          <p:nvPr/>
        </p:nvSpPr>
        <p:spPr>
          <a:xfrm>
            <a:off x="5353000" y="97122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“Our next dog will definitely be a pound rescue”</a:t>
            </a:r>
            <a:endParaRPr sz="1800">
              <a:solidFill>
                <a:srgbClr val="CCCCCC"/>
              </a:solidFill>
            </a:endParaRPr>
          </a:p>
        </p:txBody>
      </p:sp>
      <p:sp>
        <p:nvSpPr>
          <p:cNvPr id="140" name="Google Shape;140;p19"/>
          <p:cNvSpPr txBox="1"/>
          <p:nvPr/>
        </p:nvSpPr>
        <p:spPr>
          <a:xfrm>
            <a:off x="2333050" y="211872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“Can you truly teach an old dog new tricks?”</a:t>
            </a:r>
            <a:endParaRPr sz="1800">
              <a:solidFill>
                <a:srgbClr val="CCCCCC"/>
              </a:solidFill>
            </a:endParaRPr>
          </a:p>
        </p:txBody>
      </p:sp>
      <p:sp>
        <p:nvSpPr>
          <p:cNvPr id="141" name="Google Shape;141;p19"/>
          <p:cNvSpPr txBox="1"/>
          <p:nvPr/>
        </p:nvSpPr>
        <p:spPr>
          <a:xfrm>
            <a:off x="316575" y="3173400"/>
            <a:ext cx="36219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Owner: “I spend 4 hours every day working with my dog.”</a:t>
            </a:r>
            <a:endParaRPr sz="1800">
              <a:solidFill>
                <a:srgbClr val="CCCCCC"/>
              </a:solidFill>
            </a:endParaRPr>
          </a:p>
          <a:p>
            <a:pPr indent="0" lvl="0" marL="0" rtl="0" algn="ctr">
              <a:spcBef>
                <a:spcPts val="0"/>
              </a:spcBef>
              <a:spcAft>
                <a:spcPts val="0"/>
              </a:spcAft>
              <a:buNone/>
            </a:pPr>
            <a:r>
              <a:rPr lang="en" sz="1800">
                <a:solidFill>
                  <a:srgbClr val="CCCCCC"/>
                </a:solidFill>
              </a:rPr>
              <a:t>Trainer: “It shows!”</a:t>
            </a:r>
            <a:endParaRPr sz="1800">
              <a:solidFill>
                <a:srgbClr val="CCCCCC"/>
              </a:solidFill>
            </a:endParaRPr>
          </a:p>
        </p:txBody>
      </p:sp>
      <p:sp>
        <p:nvSpPr>
          <p:cNvPr id="142" name="Google Shape;142;p19"/>
          <p:cNvSpPr txBox="1"/>
          <p:nvPr/>
        </p:nvSpPr>
        <p:spPr>
          <a:xfrm>
            <a:off x="441588" y="732725"/>
            <a:ext cx="4017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“I felt like I was prepared, but I wasn’t” </a:t>
            </a:r>
            <a:endParaRPr b="1" sz="2400">
              <a:solidFill>
                <a:srgbClr val="FFFFFF"/>
              </a:solidFill>
            </a:endParaRPr>
          </a:p>
        </p:txBody>
      </p:sp>
      <p:grpSp>
        <p:nvGrpSpPr>
          <p:cNvPr id="143" name="Google Shape;143;p19"/>
          <p:cNvGrpSpPr/>
          <p:nvPr/>
        </p:nvGrpSpPr>
        <p:grpSpPr>
          <a:xfrm>
            <a:off x="8186100" y="4320900"/>
            <a:ext cx="957900" cy="822600"/>
            <a:chOff x="4128300" y="2092650"/>
            <a:chExt cx="957900" cy="822600"/>
          </a:xfrm>
        </p:grpSpPr>
        <p:sp>
          <p:nvSpPr>
            <p:cNvPr id="144" name="Google Shape;144;p19"/>
            <p:cNvSpPr/>
            <p:nvPr/>
          </p:nvSpPr>
          <p:spPr>
            <a:xfrm>
              <a:off x="4206750" y="2137050"/>
              <a:ext cx="730500" cy="7338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9"/>
            <p:cNvPicPr preferRelativeResize="0"/>
            <p:nvPr/>
          </p:nvPicPr>
          <p:blipFill rotWithShape="1">
            <a:blip r:embed="rId3">
              <a:alphaModFix/>
            </a:blip>
            <a:srcRect b="14163" l="9" r="19" t="0"/>
            <a:stretch/>
          </p:blipFill>
          <p:spPr>
            <a:xfrm>
              <a:off x="4128300" y="2092650"/>
              <a:ext cx="957900" cy="822600"/>
            </a:xfrm>
            <a:prstGeom prst="ellipse">
              <a:avLst/>
            </a:prstGeom>
            <a:noFill/>
            <a:ln>
              <a:noFill/>
            </a:ln>
          </p:spPr>
        </p:pic>
      </p:grpSp>
      <p:pic>
        <p:nvPicPr>
          <p:cNvPr id="146" name="Google Shape;146;p19"/>
          <p:cNvPicPr preferRelativeResize="0"/>
          <p:nvPr/>
        </p:nvPicPr>
        <p:blipFill rotWithShape="1">
          <a:blip r:embed="rId4">
            <a:alphaModFix/>
          </a:blip>
          <a:srcRect b="13320" l="0" r="0" t="-13320"/>
          <a:stretch/>
        </p:blipFill>
        <p:spPr>
          <a:xfrm>
            <a:off x="777200" y="67025"/>
            <a:ext cx="427226" cy="427226"/>
          </a:xfrm>
          <a:prstGeom prst="rect">
            <a:avLst/>
          </a:prstGeom>
          <a:noFill/>
          <a:ln>
            <a:noFill/>
          </a:ln>
        </p:spPr>
      </p:pic>
      <p:sp>
        <p:nvSpPr>
          <p:cNvPr id="147" name="Google Shape;147;p19"/>
          <p:cNvSpPr txBox="1"/>
          <p:nvPr/>
        </p:nvSpPr>
        <p:spPr>
          <a:xfrm>
            <a:off x="4293150" y="2994138"/>
            <a:ext cx="42438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“There’s always that one person in the family who takes responsibility”</a:t>
            </a:r>
            <a:endParaRPr b="1" sz="24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51" name="Shape 151"/>
        <p:cNvGrpSpPr/>
        <p:nvPr/>
      </p:nvGrpSpPr>
      <p:grpSpPr>
        <a:xfrm>
          <a:off x="0" y="0"/>
          <a:ext cx="0" cy="0"/>
          <a:chOff x="0" y="0"/>
          <a:chExt cx="0" cy="0"/>
        </a:xfrm>
      </p:grpSpPr>
      <p:cxnSp>
        <p:nvCxnSpPr>
          <p:cNvPr id="152" name="Google Shape;152;p20"/>
          <p:cNvCxnSpPr/>
          <p:nvPr/>
        </p:nvCxnSpPr>
        <p:spPr>
          <a:xfrm>
            <a:off x="-1049700" y="133250"/>
            <a:ext cx="9507900" cy="16800"/>
          </a:xfrm>
          <a:prstGeom prst="straightConnector1">
            <a:avLst/>
          </a:prstGeom>
          <a:noFill/>
          <a:ln cap="flat" cmpd="sng" w="28575">
            <a:solidFill>
              <a:srgbClr val="FFFFFF"/>
            </a:solidFill>
            <a:prstDash val="solid"/>
            <a:round/>
            <a:headEnd len="med" w="med" type="none"/>
            <a:tailEnd len="med" w="med" type="none"/>
          </a:ln>
        </p:spPr>
      </p:cxnSp>
      <p:cxnSp>
        <p:nvCxnSpPr>
          <p:cNvPr id="153" name="Google Shape;153;p20"/>
          <p:cNvCxnSpPr/>
          <p:nvPr/>
        </p:nvCxnSpPr>
        <p:spPr>
          <a:xfrm>
            <a:off x="8991600" y="242950"/>
            <a:ext cx="0" cy="5143500"/>
          </a:xfrm>
          <a:prstGeom prst="straightConnector1">
            <a:avLst/>
          </a:prstGeom>
          <a:noFill/>
          <a:ln cap="flat" cmpd="sng" w="28575">
            <a:solidFill>
              <a:srgbClr val="FFFFFF"/>
            </a:solidFill>
            <a:prstDash val="solid"/>
            <a:round/>
            <a:headEnd len="med" w="med" type="none"/>
            <a:tailEnd len="med" w="med" type="none"/>
          </a:ln>
        </p:spPr>
      </p:cxnSp>
      <p:sp>
        <p:nvSpPr>
          <p:cNvPr id="154" name="Google Shape;154;p20"/>
          <p:cNvSpPr txBox="1"/>
          <p:nvPr/>
        </p:nvSpPr>
        <p:spPr>
          <a:xfrm>
            <a:off x="427225" y="71205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FF"/>
              </a:solidFill>
            </a:endParaRPr>
          </a:p>
        </p:txBody>
      </p:sp>
      <p:sp>
        <p:nvSpPr>
          <p:cNvPr id="155" name="Google Shape;155;p20"/>
          <p:cNvSpPr txBox="1"/>
          <p:nvPr/>
        </p:nvSpPr>
        <p:spPr>
          <a:xfrm>
            <a:off x="5280775" y="522625"/>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FF"/>
              </a:solidFill>
            </a:endParaRPr>
          </a:p>
        </p:txBody>
      </p:sp>
      <p:sp>
        <p:nvSpPr>
          <p:cNvPr id="156" name="Google Shape;156;p20"/>
          <p:cNvSpPr txBox="1"/>
          <p:nvPr/>
        </p:nvSpPr>
        <p:spPr>
          <a:xfrm>
            <a:off x="320150" y="374415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Trains dog to not pull on leash</a:t>
            </a:r>
            <a:endParaRPr sz="1800">
              <a:solidFill>
                <a:srgbClr val="CCCCCC"/>
              </a:solidFill>
            </a:endParaRPr>
          </a:p>
        </p:txBody>
      </p:sp>
      <p:sp>
        <p:nvSpPr>
          <p:cNvPr id="157" name="Google Shape;157;p20"/>
          <p:cNvSpPr txBox="1"/>
          <p:nvPr/>
        </p:nvSpPr>
        <p:spPr>
          <a:xfrm>
            <a:off x="4374427" y="1919150"/>
            <a:ext cx="32157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Saves up money from chores to buy dog things</a:t>
            </a:r>
            <a:endParaRPr b="1" sz="2400">
              <a:solidFill>
                <a:srgbClr val="FFFFFF"/>
              </a:solidFill>
            </a:endParaRPr>
          </a:p>
        </p:txBody>
      </p:sp>
      <p:sp>
        <p:nvSpPr>
          <p:cNvPr id="158" name="Google Shape;158;p20"/>
          <p:cNvSpPr txBox="1"/>
          <p:nvPr/>
        </p:nvSpPr>
        <p:spPr>
          <a:xfrm>
            <a:off x="-66250" y="915750"/>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Teaches dog new tricks</a:t>
            </a:r>
            <a:endParaRPr sz="1800">
              <a:solidFill>
                <a:srgbClr val="CCCCCC"/>
              </a:solidFill>
            </a:endParaRPr>
          </a:p>
        </p:txBody>
      </p:sp>
      <p:grpSp>
        <p:nvGrpSpPr>
          <p:cNvPr id="159" name="Google Shape;159;p20"/>
          <p:cNvGrpSpPr/>
          <p:nvPr/>
        </p:nvGrpSpPr>
        <p:grpSpPr>
          <a:xfrm>
            <a:off x="8186100" y="19738"/>
            <a:ext cx="957900" cy="822600"/>
            <a:chOff x="4093050" y="2092650"/>
            <a:chExt cx="957900" cy="822600"/>
          </a:xfrm>
        </p:grpSpPr>
        <p:sp>
          <p:nvSpPr>
            <p:cNvPr id="160" name="Google Shape;160;p20"/>
            <p:cNvSpPr/>
            <p:nvPr/>
          </p:nvSpPr>
          <p:spPr>
            <a:xfrm>
              <a:off x="4206750" y="2137050"/>
              <a:ext cx="730500" cy="7338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 name="Google Shape;161;p20"/>
            <p:cNvPicPr preferRelativeResize="0"/>
            <p:nvPr/>
          </p:nvPicPr>
          <p:blipFill rotWithShape="1">
            <a:blip r:embed="rId3">
              <a:alphaModFix/>
            </a:blip>
            <a:srcRect b="14163" l="9" r="19" t="0"/>
            <a:stretch/>
          </p:blipFill>
          <p:spPr>
            <a:xfrm>
              <a:off x="4093050" y="2092650"/>
              <a:ext cx="957900" cy="822600"/>
            </a:xfrm>
            <a:prstGeom prst="ellipse">
              <a:avLst/>
            </a:prstGeom>
            <a:noFill/>
            <a:ln>
              <a:noFill/>
            </a:ln>
          </p:spPr>
        </p:pic>
      </p:grpSp>
      <p:sp>
        <p:nvSpPr>
          <p:cNvPr id="162" name="Google Shape;162;p20"/>
          <p:cNvSpPr txBox="1"/>
          <p:nvPr/>
        </p:nvSpPr>
        <p:spPr>
          <a:xfrm>
            <a:off x="159175" y="230050"/>
            <a:ext cx="8712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Nunito"/>
                <a:ea typeface="Nunito"/>
                <a:cs typeface="Nunito"/>
                <a:sym typeface="Nunito"/>
              </a:rPr>
              <a:t>DOES</a:t>
            </a:r>
            <a:endParaRPr b="1" sz="1800">
              <a:solidFill>
                <a:srgbClr val="FFFFFF"/>
              </a:solidFill>
              <a:latin typeface="Nunito"/>
              <a:ea typeface="Nunito"/>
              <a:cs typeface="Nunito"/>
              <a:sym typeface="Nunito"/>
            </a:endParaRPr>
          </a:p>
        </p:txBody>
      </p:sp>
      <p:pic>
        <p:nvPicPr>
          <p:cNvPr id="163" name="Google Shape;163;p20"/>
          <p:cNvPicPr preferRelativeResize="0"/>
          <p:nvPr/>
        </p:nvPicPr>
        <p:blipFill rotWithShape="1">
          <a:blip r:embed="rId4">
            <a:alphaModFix/>
          </a:blip>
          <a:srcRect b="13479" l="0" r="0" t="-13480"/>
          <a:stretch/>
        </p:blipFill>
        <p:spPr>
          <a:xfrm>
            <a:off x="954175" y="246300"/>
            <a:ext cx="369476" cy="369476"/>
          </a:xfrm>
          <a:prstGeom prst="rect">
            <a:avLst/>
          </a:prstGeom>
          <a:noFill/>
          <a:ln>
            <a:noFill/>
          </a:ln>
        </p:spPr>
      </p:pic>
      <p:sp>
        <p:nvSpPr>
          <p:cNvPr id="164" name="Google Shape;164;p20"/>
          <p:cNvSpPr txBox="1"/>
          <p:nvPr/>
        </p:nvSpPr>
        <p:spPr>
          <a:xfrm>
            <a:off x="5140138" y="3597250"/>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Practiced timing with rewarding dog’s behavior</a:t>
            </a:r>
            <a:endParaRPr sz="1800">
              <a:solidFill>
                <a:srgbClr val="CCCCCC"/>
              </a:solidFill>
            </a:endParaRPr>
          </a:p>
        </p:txBody>
      </p:sp>
      <p:sp>
        <p:nvSpPr>
          <p:cNvPr id="165" name="Google Shape;165;p20"/>
          <p:cNvSpPr txBox="1"/>
          <p:nvPr/>
        </p:nvSpPr>
        <p:spPr>
          <a:xfrm>
            <a:off x="5280763" y="61577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Tone of voice and patience when working with dog</a:t>
            </a:r>
            <a:endParaRPr sz="1800">
              <a:solidFill>
                <a:srgbClr val="CCCCCC"/>
              </a:solidFill>
            </a:endParaRPr>
          </a:p>
        </p:txBody>
      </p:sp>
      <p:sp>
        <p:nvSpPr>
          <p:cNvPr id="166" name="Google Shape;166;p20"/>
          <p:cNvSpPr txBox="1"/>
          <p:nvPr/>
        </p:nvSpPr>
        <p:spPr>
          <a:xfrm>
            <a:off x="664575" y="191915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Struggle to control hyper dog during training</a:t>
            </a:r>
            <a:endParaRPr sz="1800">
              <a:solidFill>
                <a:srgbClr val="CCCC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0" name="Shape 170"/>
        <p:cNvGrpSpPr/>
        <p:nvPr/>
      </p:nvGrpSpPr>
      <p:grpSpPr>
        <a:xfrm>
          <a:off x="0" y="0"/>
          <a:ext cx="0" cy="0"/>
          <a:chOff x="0" y="0"/>
          <a:chExt cx="0" cy="0"/>
        </a:xfrm>
      </p:grpSpPr>
      <p:cxnSp>
        <p:nvCxnSpPr>
          <p:cNvPr id="171" name="Google Shape;171;p21"/>
          <p:cNvCxnSpPr/>
          <p:nvPr/>
        </p:nvCxnSpPr>
        <p:spPr>
          <a:xfrm>
            <a:off x="437350" y="5017050"/>
            <a:ext cx="9507900" cy="16800"/>
          </a:xfrm>
          <a:prstGeom prst="straightConnector1">
            <a:avLst/>
          </a:prstGeom>
          <a:noFill/>
          <a:ln cap="flat" cmpd="sng" w="28575">
            <a:solidFill>
              <a:srgbClr val="FFFFFF"/>
            </a:solidFill>
            <a:prstDash val="solid"/>
            <a:round/>
            <a:headEnd len="med" w="med" type="none"/>
            <a:tailEnd len="med" w="med" type="none"/>
          </a:ln>
        </p:spPr>
      </p:cxnSp>
      <p:cxnSp>
        <p:nvCxnSpPr>
          <p:cNvPr id="172" name="Google Shape;172;p21"/>
          <p:cNvCxnSpPr/>
          <p:nvPr/>
        </p:nvCxnSpPr>
        <p:spPr>
          <a:xfrm>
            <a:off x="159175" y="-355050"/>
            <a:ext cx="0" cy="5143500"/>
          </a:xfrm>
          <a:prstGeom prst="straightConnector1">
            <a:avLst/>
          </a:prstGeom>
          <a:noFill/>
          <a:ln cap="flat" cmpd="sng" w="28575">
            <a:solidFill>
              <a:srgbClr val="FFFFFF"/>
            </a:solidFill>
            <a:prstDash val="solid"/>
            <a:round/>
            <a:headEnd len="med" w="med" type="none"/>
            <a:tailEnd len="med" w="med" type="none"/>
          </a:ln>
        </p:spPr>
      </p:cxnSp>
      <p:sp>
        <p:nvSpPr>
          <p:cNvPr id="173" name="Google Shape;173;p21"/>
          <p:cNvSpPr txBox="1"/>
          <p:nvPr/>
        </p:nvSpPr>
        <p:spPr>
          <a:xfrm>
            <a:off x="806675" y="469000"/>
            <a:ext cx="3468000" cy="11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CCCC"/>
                </a:solidFill>
              </a:rPr>
              <a:t>I wish I could only play with my dog, and not have to change its water so often. </a:t>
            </a:r>
            <a:endParaRPr sz="1800">
              <a:solidFill>
                <a:srgbClr val="CCCCCC"/>
              </a:solidFill>
            </a:endParaRPr>
          </a:p>
        </p:txBody>
      </p:sp>
      <p:sp>
        <p:nvSpPr>
          <p:cNvPr id="174" name="Google Shape;174;p21"/>
          <p:cNvSpPr txBox="1"/>
          <p:nvPr/>
        </p:nvSpPr>
        <p:spPr>
          <a:xfrm>
            <a:off x="5280775" y="52262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I wish my husband would be willing to get a second dog</a:t>
            </a:r>
            <a:endParaRPr sz="1800">
              <a:solidFill>
                <a:srgbClr val="CCCCCC"/>
              </a:solidFill>
            </a:endParaRPr>
          </a:p>
        </p:txBody>
      </p:sp>
      <p:sp>
        <p:nvSpPr>
          <p:cNvPr id="175" name="Google Shape;175;p21"/>
          <p:cNvSpPr txBox="1"/>
          <p:nvPr/>
        </p:nvSpPr>
        <p:spPr>
          <a:xfrm>
            <a:off x="159175" y="3103413"/>
            <a:ext cx="36354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I wonder why our dog stopped behaving as well as he did when he had a trainer</a:t>
            </a:r>
            <a:endParaRPr sz="1800">
              <a:solidFill>
                <a:srgbClr val="CCCCCC"/>
              </a:solidFill>
            </a:endParaRPr>
          </a:p>
        </p:txBody>
      </p:sp>
      <p:sp>
        <p:nvSpPr>
          <p:cNvPr id="176" name="Google Shape;176;p21"/>
          <p:cNvSpPr txBox="1"/>
          <p:nvPr/>
        </p:nvSpPr>
        <p:spPr>
          <a:xfrm>
            <a:off x="8033575" y="67025"/>
            <a:ext cx="1009800" cy="2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Nunito"/>
                <a:ea typeface="Nunito"/>
                <a:cs typeface="Nunito"/>
                <a:sym typeface="Nunito"/>
              </a:rPr>
              <a:t>THINK</a:t>
            </a:r>
            <a:endParaRPr b="1" sz="1800">
              <a:solidFill>
                <a:srgbClr val="FFFFFF"/>
              </a:solidFill>
              <a:latin typeface="Nunito"/>
              <a:ea typeface="Nunito"/>
              <a:cs typeface="Nunito"/>
              <a:sym typeface="Nunito"/>
            </a:endParaRPr>
          </a:p>
        </p:txBody>
      </p:sp>
      <p:grpSp>
        <p:nvGrpSpPr>
          <p:cNvPr id="177" name="Google Shape;177;p21"/>
          <p:cNvGrpSpPr/>
          <p:nvPr/>
        </p:nvGrpSpPr>
        <p:grpSpPr>
          <a:xfrm>
            <a:off x="0" y="4320900"/>
            <a:ext cx="957900" cy="822600"/>
            <a:chOff x="4093050" y="2092650"/>
            <a:chExt cx="957900" cy="822600"/>
          </a:xfrm>
        </p:grpSpPr>
        <p:sp>
          <p:nvSpPr>
            <p:cNvPr id="178" name="Google Shape;178;p21"/>
            <p:cNvSpPr/>
            <p:nvPr/>
          </p:nvSpPr>
          <p:spPr>
            <a:xfrm>
              <a:off x="4206750" y="2137050"/>
              <a:ext cx="730500" cy="7338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21"/>
            <p:cNvPicPr preferRelativeResize="0"/>
            <p:nvPr/>
          </p:nvPicPr>
          <p:blipFill rotWithShape="1">
            <a:blip r:embed="rId3">
              <a:alphaModFix/>
            </a:blip>
            <a:srcRect b="14163" l="9" r="19" t="0"/>
            <a:stretch/>
          </p:blipFill>
          <p:spPr>
            <a:xfrm>
              <a:off x="4093050" y="2092650"/>
              <a:ext cx="957900" cy="822600"/>
            </a:xfrm>
            <a:prstGeom prst="ellipse">
              <a:avLst/>
            </a:prstGeom>
            <a:noFill/>
            <a:ln>
              <a:noFill/>
            </a:ln>
          </p:spPr>
        </p:pic>
      </p:grpSp>
      <p:pic>
        <p:nvPicPr>
          <p:cNvPr id="180" name="Google Shape;180;p21"/>
          <p:cNvPicPr preferRelativeResize="0"/>
          <p:nvPr/>
        </p:nvPicPr>
        <p:blipFill rotWithShape="1">
          <a:blip r:embed="rId4">
            <a:alphaModFix/>
          </a:blip>
          <a:srcRect b="14096" l="0" r="0" t="0"/>
          <a:stretch/>
        </p:blipFill>
        <p:spPr>
          <a:xfrm>
            <a:off x="7615186" y="67025"/>
            <a:ext cx="467912" cy="401975"/>
          </a:xfrm>
          <a:prstGeom prst="rect">
            <a:avLst/>
          </a:prstGeom>
          <a:noFill/>
          <a:ln>
            <a:noFill/>
          </a:ln>
        </p:spPr>
      </p:pic>
      <p:sp>
        <p:nvSpPr>
          <p:cNvPr id="181" name="Google Shape;181;p21"/>
          <p:cNvSpPr txBox="1"/>
          <p:nvPr/>
        </p:nvSpPr>
        <p:spPr>
          <a:xfrm>
            <a:off x="2938700" y="4103835"/>
            <a:ext cx="3468000" cy="8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I wonder why people are scared of my dog</a:t>
            </a:r>
            <a:endParaRPr sz="1800">
              <a:solidFill>
                <a:srgbClr val="CCCCCC"/>
              </a:solidFill>
            </a:endParaRPr>
          </a:p>
        </p:txBody>
      </p:sp>
      <p:sp>
        <p:nvSpPr>
          <p:cNvPr id="182" name="Google Shape;182;p21"/>
          <p:cNvSpPr txBox="1"/>
          <p:nvPr/>
        </p:nvSpPr>
        <p:spPr>
          <a:xfrm>
            <a:off x="5575375" y="2956325"/>
            <a:ext cx="34680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CCCC"/>
                </a:solidFill>
              </a:rPr>
              <a:t>I wish more owners would take the time to build a relationship with their dog</a:t>
            </a:r>
            <a:endParaRPr sz="1800">
              <a:solidFill>
                <a:srgbClr val="CCCCCC"/>
              </a:solidFill>
            </a:endParaRPr>
          </a:p>
        </p:txBody>
      </p:sp>
      <p:sp>
        <p:nvSpPr>
          <p:cNvPr id="183" name="Google Shape;183;p21"/>
          <p:cNvSpPr txBox="1"/>
          <p:nvPr/>
        </p:nvSpPr>
        <p:spPr>
          <a:xfrm>
            <a:off x="2131050" y="1642950"/>
            <a:ext cx="4782600" cy="11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I think p</a:t>
            </a:r>
            <a:r>
              <a:rPr b="1" lang="en" sz="2400">
                <a:solidFill>
                  <a:srgbClr val="FFFFFF"/>
                </a:solidFill>
              </a:rPr>
              <a:t>eople often expect too much from their dog and also overestimate their capabilities</a:t>
            </a:r>
            <a:endParaRPr b="1" sz="2400">
              <a:solidFill>
                <a:srgbClr val="FFFFFF"/>
              </a:solidFill>
            </a:endParaRPr>
          </a:p>
          <a:p>
            <a:pPr indent="0" lvl="0" marL="0" rtl="0" algn="ctr">
              <a:spcBef>
                <a:spcPts val="0"/>
              </a:spcBef>
              <a:spcAft>
                <a:spcPts val="0"/>
              </a:spcAft>
              <a:buNone/>
            </a:pPr>
            <a:r>
              <a:t/>
            </a:r>
            <a:endParaRPr b="1" sz="24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