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Covered By Your Grace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italic.fntdata"/><Relationship Id="rId10" Type="http://schemas.openxmlformats.org/officeDocument/2006/relationships/slide" Target="slides/slide5.xml"/><Relationship Id="rId32" Type="http://schemas.openxmlformats.org/officeDocument/2006/relationships/font" Target="fonts/Raleway-bold.fntdata"/><Relationship Id="rId13" Type="http://schemas.openxmlformats.org/officeDocument/2006/relationships/slide" Target="slides/slide8.xml"/><Relationship Id="rId35" Type="http://schemas.openxmlformats.org/officeDocument/2006/relationships/font" Target="fonts/CoveredByYourGrace-regular.fntdata"/><Relationship Id="rId12" Type="http://schemas.openxmlformats.org/officeDocument/2006/relationships/slide" Target="slides/slide7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2eb7888f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2eb7888f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2eb7888f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2eb7888f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30e15c493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30e15c493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30e15c493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30e15c493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30e15c493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30e15c493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2eb7888f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2eb7888f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2eb7888f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2eb7888f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30e15c49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30e15c49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30e15c49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30e15c49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322eb5b6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322eb5b6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30e15c49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30e15c49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2eb7888f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2eb7888f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322eb5b6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322eb5b6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322eb5b6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322eb5b6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322eb5b6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322eb5b6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322eb5b6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322eb5b6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322eb5b6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322eb5b6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2eb7888f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2eb7888f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2eb7888f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2eb7888f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2eb7888f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2eb7888f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main stakeholders are educators and students. Focused on grade school education (before college).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30e15c493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30e15c49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2eb7888f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2eb7888f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was this person chosen?: Wanted to hear a perspective from the very initial stages of education. Proximity was also a factor in order to have an in-person interview. Main ideas from interview: Ages they work with range from 2-5 year olds, </a:t>
            </a:r>
            <a:r>
              <a:rPr b="1" lang="en"/>
              <a:t>these programs are where they first begin to learn to develop attachments to people other than their parents.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So, e</a:t>
            </a:r>
            <a:r>
              <a:rPr lang="en">
                <a:solidFill>
                  <a:schemeClr val="dk1"/>
                </a:solidFill>
              </a:rPr>
              <a:t>nvironments that encourage collaboration are important. No tech usually.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30e15c493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30e15c493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 for choosing her: Has experience teaching a wider range of students. Used to teach middle school and high school for 5 years and currently she teaches college students as a TA for education classes here at Stanford as she pursues her PhD. Also, she has experience working with a diversity student population. When she taught middle and high school in Virginia, 100% of her students were low-income. Coming to Stanford, where the students come from everywhere and are of all different backgrounds.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39d03031f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39d03031f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 for choosing her: She is different form of educator. While she has never been a teacher, she works as a program supervisor for a program that helps to improve students academic growth over the summer and during the school year. Over the summer, they have lots of STEM hands-on activities, teaching them what it is and how they use it. During the school year, they do homework and enrichment activities (like art or dance) with the kids.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2eb7888f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2eb7888f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100" y="1478175"/>
            <a:ext cx="91440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Relation-Education</a:t>
            </a:r>
            <a:endParaRPr sz="7200">
              <a:solidFill>
                <a:srgbClr val="FFFFFF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-11850" y="2844325"/>
            <a:ext cx="91440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Paulina Reyes                 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Jailene Miranda-Enriquez 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                 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Sanura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N’Jaka                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Kristina Inouye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975" y="2844313"/>
            <a:ext cx="309875" cy="3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711" y="2844323"/>
            <a:ext cx="309875" cy="3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2875" y="2844313"/>
            <a:ext cx="309875" cy="3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 b="39759" l="9246" r="809" t="3867"/>
          <a:stretch/>
        </p:blipFill>
        <p:spPr>
          <a:xfrm>
            <a:off x="0" y="0"/>
            <a:ext cx="612226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53900" y="4048075"/>
            <a:ext cx="74136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Maria Victorio</a:t>
            </a:r>
            <a:r>
              <a:rPr lang="en" sz="6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ELL Middle School Teacher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6233825" y="0"/>
            <a:ext cx="2910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She 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ngages</a:t>
            </a: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with students by </a:t>
            </a: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getting to know</a:t>
            </a: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them.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When creating lessons, she uses backwards planning </a:t>
            </a: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based around standards</a:t>
            </a: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called the 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“common core.”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1545084" y="218800"/>
            <a:ext cx="351900" cy="389400"/>
          </a:xfrm>
          <a:prstGeom prst="ellipse">
            <a:avLst/>
          </a:prstGeom>
          <a:solidFill>
            <a:srgbClr val="C59C83">
              <a:alpha val="60380"/>
            </a:srgbClr>
          </a:solidFill>
          <a:ln>
            <a:noFill/>
          </a:ln>
          <a:effectLst>
            <a:outerShdw blurRad="1214438" rotWithShape="0" algn="bl" dir="5400000" dist="19050">
              <a:srgbClr val="000000">
                <a:alpha val="18000"/>
              </a:srgbClr>
            </a:outerShdw>
            <a:reflection blurRad="0" dir="5400000" dist="38100" endA="0" endPos="30000" fadeDir="5400012" kx="0" rotWithShape="0" algn="bl" stA="2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1941196" y="100722"/>
            <a:ext cx="351900" cy="389400"/>
          </a:xfrm>
          <a:prstGeom prst="ellipse">
            <a:avLst/>
          </a:prstGeom>
          <a:solidFill>
            <a:srgbClr val="C59C83">
              <a:alpha val="60380"/>
            </a:srgbClr>
          </a:solidFill>
          <a:ln>
            <a:noFill/>
          </a:ln>
          <a:effectLst>
            <a:outerShdw blurRad="1214438" rotWithShape="0" algn="bl" dir="5400000" dist="19050">
              <a:srgbClr val="000000">
                <a:alpha val="18000"/>
              </a:srgbClr>
            </a:outerShdw>
            <a:reflection blurRad="0" dir="5400000" dist="38100" endA="0" endPos="30000" fadeDir="5400012" kx="0" rotWithShape="0" algn="bl" stA="2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2293105" y="804965"/>
            <a:ext cx="351900" cy="389400"/>
          </a:xfrm>
          <a:prstGeom prst="ellipse">
            <a:avLst/>
          </a:prstGeom>
          <a:solidFill>
            <a:srgbClr val="C59C83">
              <a:alpha val="60380"/>
            </a:srgbClr>
          </a:solidFill>
          <a:ln>
            <a:noFill/>
          </a:ln>
          <a:effectLst>
            <a:outerShdw blurRad="1214438" rotWithShape="0" algn="bl" dir="5400000" dist="19050">
              <a:srgbClr val="000000">
                <a:alpha val="18000"/>
              </a:srgbClr>
            </a:outerShdw>
            <a:reflection blurRad="0" dir="5400000" dist="38100" endA="0" endPos="30000" fadeDir="5400012" kx="0" rotWithShape="0" algn="bl" stA="2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3240052" y="1517654"/>
            <a:ext cx="351900" cy="389400"/>
          </a:xfrm>
          <a:prstGeom prst="ellipse">
            <a:avLst/>
          </a:prstGeom>
          <a:solidFill>
            <a:srgbClr val="C59C83">
              <a:alpha val="60380"/>
            </a:srgbClr>
          </a:solidFill>
          <a:ln>
            <a:noFill/>
          </a:ln>
          <a:effectLst>
            <a:outerShdw blurRad="1214438" rotWithShape="0" algn="bl" dir="5400000" dist="19050">
              <a:srgbClr val="000000">
                <a:alpha val="18000"/>
              </a:srgbClr>
            </a:outerShdw>
            <a:reflection blurRad="0" dir="5400000" dist="38100" endA="0" endPos="30000" fadeDir="5400012" kx="0" rotWithShape="0" algn="bl" stA="2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2805848" y="454960"/>
            <a:ext cx="351900" cy="389400"/>
          </a:xfrm>
          <a:prstGeom prst="ellipse">
            <a:avLst/>
          </a:prstGeom>
          <a:solidFill>
            <a:srgbClr val="C59C83">
              <a:alpha val="60380"/>
            </a:srgbClr>
          </a:solidFill>
          <a:ln>
            <a:noFill/>
          </a:ln>
          <a:effectLst>
            <a:outerShdw blurRad="1214438" rotWithShape="0" algn="bl" dir="5400000" dist="19050">
              <a:srgbClr val="000000">
                <a:alpha val="18000"/>
              </a:srgbClr>
            </a:outerShdw>
            <a:reflection blurRad="0" dir="5400000" dist="38100" endA="0" endPos="30000" fadeDir="5400012" kx="0" rotWithShape="0" algn="bl" stA="2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4538909" y="1399576"/>
            <a:ext cx="351900" cy="389400"/>
          </a:xfrm>
          <a:prstGeom prst="ellipse">
            <a:avLst/>
          </a:prstGeom>
          <a:solidFill>
            <a:srgbClr val="C59C83">
              <a:alpha val="60380"/>
            </a:srgbClr>
          </a:solidFill>
          <a:ln>
            <a:noFill/>
          </a:ln>
          <a:effectLst>
            <a:outerShdw blurRad="1214438" rotWithShape="0" algn="bl" dir="5400000" dist="19050">
              <a:srgbClr val="000000">
                <a:alpha val="18000"/>
              </a:srgbClr>
            </a:outerShdw>
            <a:reflection blurRad="0" dir="5400000" dist="38100" endA="0" endPos="30000" fadeDir="5400012" kx="0" rotWithShape="0" algn="bl" stA="2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5129298" y="2344197"/>
            <a:ext cx="351900" cy="389400"/>
          </a:xfrm>
          <a:prstGeom prst="ellipse">
            <a:avLst/>
          </a:prstGeom>
          <a:solidFill>
            <a:srgbClr val="C59C83">
              <a:alpha val="60380"/>
            </a:srgbClr>
          </a:solidFill>
          <a:ln>
            <a:noFill/>
          </a:ln>
          <a:effectLst>
            <a:outerShdw blurRad="1214438" rotWithShape="0" algn="bl" dir="5400000" dist="19050">
              <a:srgbClr val="000000">
                <a:alpha val="18000"/>
              </a:srgbClr>
            </a:outerShdw>
            <a:reflection blurRad="0" dir="5400000" dist="38100" endA="0" endPos="30000" fadeDir="5400012" kx="0" rotWithShape="0" algn="bl" stA="2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4007347" y="549333"/>
            <a:ext cx="351900" cy="389400"/>
          </a:xfrm>
          <a:prstGeom prst="ellipse">
            <a:avLst/>
          </a:prstGeom>
          <a:solidFill>
            <a:srgbClr val="C59C83">
              <a:alpha val="60380"/>
            </a:srgbClr>
          </a:solidFill>
          <a:ln>
            <a:noFill/>
          </a:ln>
          <a:effectLst>
            <a:outerShdw blurRad="1214438" rotWithShape="0" algn="bl" dir="5400000" dist="19050">
              <a:srgbClr val="000000">
                <a:alpha val="18000"/>
              </a:srgbClr>
            </a:outerShdw>
            <a:reflection blurRad="0" dir="5400000" dist="38100" endA="0" endPos="30000" fadeDir="5400012" kx="0" rotWithShape="0" algn="bl" stA="2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4302753" y="336877"/>
            <a:ext cx="351900" cy="389400"/>
          </a:xfrm>
          <a:prstGeom prst="ellipse">
            <a:avLst/>
          </a:prstGeom>
          <a:solidFill>
            <a:srgbClr val="C59C83">
              <a:alpha val="60380"/>
            </a:srgbClr>
          </a:solidFill>
          <a:ln>
            <a:noFill/>
          </a:ln>
          <a:effectLst>
            <a:outerShdw blurRad="1214438" rotWithShape="0" algn="bl" dir="5400000" dist="19050">
              <a:srgbClr val="000000">
                <a:alpha val="18000"/>
              </a:srgbClr>
            </a:outerShdw>
            <a:reflection blurRad="0" dir="5400000" dist="38100" endA="0" endPos="30000" fadeDir="5400012" kx="0" rotWithShape="0" algn="bl" stA="2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878495" y="454955"/>
            <a:ext cx="351900" cy="389400"/>
          </a:xfrm>
          <a:prstGeom prst="ellipse">
            <a:avLst/>
          </a:prstGeom>
          <a:solidFill>
            <a:srgbClr val="C59C83">
              <a:alpha val="60380"/>
            </a:srgbClr>
          </a:solidFill>
          <a:ln>
            <a:noFill/>
          </a:ln>
          <a:effectLst>
            <a:outerShdw blurRad="1214438" rotWithShape="0" algn="bl" dir="5400000" dist="19050">
              <a:srgbClr val="000000">
                <a:alpha val="18000"/>
              </a:srgbClr>
            </a:outerShdw>
            <a:reflection blurRad="0" dir="5400000" dist="38100" endA="0" endPos="30000" fadeDir="5400012" kx="0" rotWithShape="0" algn="bl" stA="2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 b="0" l="24686" r="20864" t="0"/>
          <a:stretch/>
        </p:blipFill>
        <p:spPr>
          <a:xfrm>
            <a:off x="0" y="-1900"/>
            <a:ext cx="497828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/>
          <p:nvPr/>
        </p:nvSpPr>
        <p:spPr>
          <a:xfrm rot="5400000">
            <a:off x="1897000" y="1973525"/>
            <a:ext cx="5130900" cy="1209300"/>
          </a:xfrm>
          <a:prstGeom prst="rect">
            <a:avLst/>
          </a:prstGeom>
          <a:gradFill>
            <a:gsLst>
              <a:gs pos="0">
                <a:srgbClr val="18A4FF"/>
              </a:gs>
              <a:gs pos="100000">
                <a:srgbClr val="737373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-442375" y="-170100"/>
            <a:ext cx="79929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Daniella Reyes</a:t>
            </a: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  </a:t>
            </a: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School</a:t>
            </a: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Teacher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2941350" y="782175"/>
            <a:ext cx="6106500" cy="41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“It is helpful to learn at least </a:t>
            </a:r>
            <a:r>
              <a:rPr lang="en"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one</a:t>
            </a:r>
            <a:r>
              <a:rPr b="1" lang="en" sz="28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personal aspect </a:t>
            </a:r>
            <a:r>
              <a:rPr lang="en" sz="2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about the students to </a:t>
            </a:r>
            <a:r>
              <a:rPr b="1" lang="en" sz="2800">
                <a:latin typeface="Raleway"/>
                <a:ea typeface="Raleway"/>
                <a:cs typeface="Raleway"/>
                <a:sym typeface="Raleway"/>
              </a:rPr>
              <a:t>connect</a:t>
            </a:r>
            <a:r>
              <a:rPr lang="en" sz="2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with them.”</a:t>
            </a:r>
            <a:endParaRPr sz="2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She uses online resources to find lesson plans from other teachers.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When she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connects</a:t>
            </a: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lessons to the real world, she gets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more engagement.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/>
        </p:nvSpPr>
        <p:spPr>
          <a:xfrm>
            <a:off x="-1143100" y="-122025"/>
            <a:ext cx="9144000" cy="11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Señorita Lorena Adame</a:t>
            </a: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 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533625" y="1476275"/>
            <a:ext cx="5692500" cy="3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“I’ve been working a lot on </a:t>
            </a:r>
            <a:r>
              <a:rPr b="1" lang="en" sz="3000">
                <a:latin typeface="Raleway"/>
                <a:ea typeface="Raleway"/>
                <a:cs typeface="Raleway"/>
                <a:sym typeface="Raleway"/>
              </a:rPr>
              <a:t>building community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”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“The main thing we’re trying to do is change the layout of the classroom to be more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dynamic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.”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“We’re trying to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change the environment of school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so hopefully they’ll be attracted to being there as well.”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250" y="605025"/>
            <a:ext cx="3790374" cy="37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-330625" y="694150"/>
            <a:ext cx="4647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High School Spanish Teacher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/>
        </p:nvSpPr>
        <p:spPr>
          <a:xfrm>
            <a:off x="0" y="2173500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Empathy Map</a:t>
            </a:r>
            <a:endParaRPr sz="7200">
              <a:solidFill>
                <a:srgbClr val="FFFFFF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/>
          <p:nvPr/>
        </p:nvSpPr>
        <p:spPr>
          <a:xfrm flipH="1">
            <a:off x="2272750" y="3654100"/>
            <a:ext cx="1394100" cy="1263600"/>
          </a:xfrm>
          <a:prstGeom prst="wedgeEllipseCallout">
            <a:avLst>
              <a:gd fmla="val -65512" name="adj1"/>
              <a:gd fmla="val -106610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6011850" y="3278500"/>
            <a:ext cx="2232300" cy="1666500"/>
          </a:xfrm>
          <a:prstGeom prst="wedgeEllipseCallout">
            <a:avLst>
              <a:gd fmla="val -82056" name="adj1"/>
              <a:gd fmla="val -75602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 rot="10800000">
            <a:off x="273625" y="3082925"/>
            <a:ext cx="1900800" cy="1503900"/>
          </a:xfrm>
          <a:prstGeom prst="wedgeEllipseCallout">
            <a:avLst>
              <a:gd fmla="val -130758" name="adj1"/>
              <a:gd fmla="val 66653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/>
          <p:nvPr/>
        </p:nvSpPr>
        <p:spPr>
          <a:xfrm flipH="1">
            <a:off x="3700925" y="3543100"/>
            <a:ext cx="2232300" cy="1374600"/>
          </a:xfrm>
          <a:prstGeom prst="wedgeEllipseCallout">
            <a:avLst>
              <a:gd fmla="val 8828" name="adj1"/>
              <a:gd fmla="val -84113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/>
          <p:nvPr/>
        </p:nvSpPr>
        <p:spPr>
          <a:xfrm flipH="1">
            <a:off x="201450" y="1469575"/>
            <a:ext cx="2621400" cy="1666500"/>
          </a:xfrm>
          <a:prstGeom prst="wedgeEllipseCallout">
            <a:avLst>
              <a:gd fmla="val -89835" name="adj1"/>
              <a:gd fmla="val 8314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 flipH="1">
            <a:off x="2295625" y="248900"/>
            <a:ext cx="1900800" cy="1503900"/>
          </a:xfrm>
          <a:prstGeom prst="wedgeEllipseCallout">
            <a:avLst>
              <a:gd fmla="val -48228" name="adj1"/>
              <a:gd fmla="val 83777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0" y="2173500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Covered By Your Grace"/>
                <a:ea typeface="Covered By Your Grace"/>
                <a:cs typeface="Covered By Your Grace"/>
                <a:sym typeface="Covered By Your Grace"/>
              </a:rPr>
              <a:t>SAY</a:t>
            </a:r>
            <a:endParaRPr sz="72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6458150" y="2021100"/>
            <a:ext cx="2462400" cy="1503900"/>
          </a:xfrm>
          <a:prstGeom prst="wedgeEllipseCallout">
            <a:avLst>
              <a:gd fmla="val -92801" name="adj1"/>
              <a:gd fmla="val -17215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4208725" y="206450"/>
            <a:ext cx="1900800" cy="1503900"/>
          </a:xfrm>
          <a:prstGeom prst="wedgeEllipseCallout">
            <a:avLst>
              <a:gd fmla="val -23458" name="adj1"/>
              <a:gd fmla="val 79239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5983200" y="172700"/>
            <a:ext cx="2462400" cy="1777800"/>
          </a:xfrm>
          <a:prstGeom prst="wedgeEllipseCallout">
            <a:avLst>
              <a:gd fmla="val -73760" name="adj1"/>
              <a:gd fmla="val 63460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265350" y="1827925"/>
            <a:ext cx="24624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“...make it relevant… tell them </a:t>
            </a: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why this is important, why they need to know this, and how it can help them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...”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6098250" y="370550"/>
            <a:ext cx="2232300" cy="12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“I like going to my Chicano Art class because we’re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learning something different...more interesting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”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4291400" y="434300"/>
            <a:ext cx="17367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“I get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tired of sitting down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 my seat for most of the class.”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6585725" y="2172100"/>
            <a:ext cx="21432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“I enjoy my english socratic circles because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we lead them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they’re collaborative.”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97;p26"/>
          <p:cNvSpPr txBox="1"/>
          <p:nvPr/>
        </p:nvSpPr>
        <p:spPr>
          <a:xfrm>
            <a:off x="2348950" y="276500"/>
            <a:ext cx="17367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Social development 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 the most important aspect of this nursery school.”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3764225" y="3535600"/>
            <a:ext cx="20424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“The system is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consequence-driven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for teachers rather than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support-driven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.”</a:t>
            </a:r>
            <a:endParaRPr/>
          </a:p>
        </p:txBody>
      </p:sp>
      <p:sp>
        <p:nvSpPr>
          <p:cNvPr id="199" name="Google Shape;199;p26"/>
          <p:cNvSpPr txBox="1"/>
          <p:nvPr/>
        </p:nvSpPr>
        <p:spPr>
          <a:xfrm>
            <a:off x="381025" y="3303000"/>
            <a:ext cx="17367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Getting to know my students 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 the first step to engaging them.”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6056400" y="3553750"/>
            <a:ext cx="21432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She appreciates the </a:t>
            </a: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common core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because it gives </a:t>
            </a: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structure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to keep her students on track.</a:t>
            </a:r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2352250" y="3796400"/>
            <a:ext cx="12351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“They’re so social and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just want to talk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”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/>
        </p:nvSpPr>
        <p:spPr>
          <a:xfrm>
            <a:off x="0" y="1898225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Covered By Your Grace"/>
                <a:ea typeface="Covered By Your Grace"/>
                <a:cs typeface="Covered By Your Grace"/>
                <a:sym typeface="Covered By Your Grace"/>
              </a:rPr>
              <a:t>DO</a:t>
            </a:r>
            <a:endParaRPr sz="72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6529725" y="1188000"/>
            <a:ext cx="3048000" cy="3048000"/>
          </a:xfrm>
          <a:prstGeom prst="diamond">
            <a:avLst/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5158525" y="-228600"/>
            <a:ext cx="2732700" cy="2732700"/>
          </a:xfrm>
          <a:prstGeom prst="diamond">
            <a:avLst/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-552000" y="2704800"/>
            <a:ext cx="2732700" cy="2732700"/>
          </a:xfrm>
          <a:prstGeom prst="diamond">
            <a:avLst/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2592675" y="-6350"/>
            <a:ext cx="1984800" cy="1984800"/>
          </a:xfrm>
          <a:prstGeom prst="diamond">
            <a:avLst/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13425" y="170900"/>
            <a:ext cx="2875200" cy="2875200"/>
          </a:xfrm>
          <a:prstGeom prst="diamond">
            <a:avLst/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 txBox="1"/>
          <p:nvPr/>
        </p:nvSpPr>
        <p:spPr>
          <a:xfrm>
            <a:off x="568375" y="525650"/>
            <a:ext cx="18102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Students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flocked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to areas of the classroom that allowed for collaboration.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5564125" y="438775"/>
            <a:ext cx="1921500" cy="1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Teachers tried to make time to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talk </a:t>
            </a: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to each student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individually.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2856225" y="345400"/>
            <a:ext cx="1473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Every resource was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in use.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-83575" y="3198600"/>
            <a:ext cx="18102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One student was very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attached</a:t>
            </a: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to the teacher, “like a barnacle.”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7122075" y="1790150"/>
            <a:ext cx="1863300" cy="1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Expressed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excitement when talking about activities that were successful.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1524000" y="1658725"/>
            <a:ext cx="3048000" cy="3048000"/>
          </a:xfrm>
          <a:prstGeom prst="diamond">
            <a:avLst/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7"/>
          <p:cNvSpPr txBox="1"/>
          <p:nvPr/>
        </p:nvSpPr>
        <p:spPr>
          <a:xfrm>
            <a:off x="2063700" y="2394675"/>
            <a:ext cx="1984800" cy="11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Held her hands </a:t>
            </a: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together when talking about how much she loves her job.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4529475" y="2283000"/>
            <a:ext cx="2732700" cy="2732700"/>
          </a:xfrm>
          <a:prstGeom prst="diamond">
            <a:avLst/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0" name="Google Shape;220;p27"/>
          <p:cNvSpPr txBox="1"/>
          <p:nvPr/>
        </p:nvSpPr>
        <p:spPr>
          <a:xfrm>
            <a:off x="5045025" y="2978575"/>
            <a:ext cx="1705500" cy="11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Reached with excitemen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t </a:t>
            </a: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to show pictures of her former students.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/>
          <p:nvPr/>
        </p:nvSpPr>
        <p:spPr>
          <a:xfrm rot="863976">
            <a:off x="3566107" y="-82640"/>
            <a:ext cx="2111121" cy="1688880"/>
          </a:xfrm>
          <a:prstGeom prst="cloudCallout">
            <a:avLst>
              <a:gd fmla="val 16315" name="adj1"/>
              <a:gd fmla="val 82221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8"/>
          <p:cNvSpPr txBox="1"/>
          <p:nvPr/>
        </p:nvSpPr>
        <p:spPr>
          <a:xfrm>
            <a:off x="0" y="2173500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Covered By Your Grace"/>
                <a:ea typeface="Covered By Your Grace"/>
                <a:cs typeface="Covered By Your Grace"/>
                <a:sym typeface="Covered By Your Grace"/>
              </a:rPr>
              <a:t>THINK</a:t>
            </a:r>
            <a:endParaRPr sz="72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227" name="Google Shape;227;p28"/>
          <p:cNvSpPr/>
          <p:nvPr/>
        </p:nvSpPr>
        <p:spPr>
          <a:xfrm rot="863764">
            <a:off x="5986046" y="55251"/>
            <a:ext cx="2502580" cy="2002049"/>
          </a:xfrm>
          <a:prstGeom prst="cloudCallout">
            <a:avLst>
              <a:gd fmla="val -56545" name="adj1"/>
              <a:gd fmla="val 81014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8"/>
          <p:cNvSpPr txBox="1"/>
          <p:nvPr/>
        </p:nvSpPr>
        <p:spPr>
          <a:xfrm>
            <a:off x="6194850" y="491000"/>
            <a:ext cx="20502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“I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think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there are barriers that need to be broken down with students”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820018">
            <a:off x="350262" y="326045"/>
            <a:ext cx="2494943" cy="1904211"/>
          </a:xfrm>
          <a:prstGeom prst="cloudCallout">
            <a:avLst>
              <a:gd fmla="val -62318" name="adj1"/>
              <a:gd fmla="val 76569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8"/>
          <p:cNvSpPr txBox="1"/>
          <p:nvPr/>
        </p:nvSpPr>
        <p:spPr>
          <a:xfrm flipH="1">
            <a:off x="523893" y="703800"/>
            <a:ext cx="21636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“I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think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that students are a lot more distracted with their phones.”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-756356">
            <a:off x="186770" y="2449333"/>
            <a:ext cx="2731341" cy="2084376"/>
          </a:xfrm>
          <a:prstGeom prst="cloudCallout">
            <a:avLst>
              <a:gd fmla="val -83585" name="adj1"/>
              <a:gd fmla="val -11253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8"/>
          <p:cNvSpPr txBox="1"/>
          <p:nvPr/>
        </p:nvSpPr>
        <p:spPr>
          <a:xfrm flipH="1">
            <a:off x="410200" y="2769475"/>
            <a:ext cx="22773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“We’re trying to change the environment of school, and I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hope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that they’ll be attracted to        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      being here as well..”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 flipH="1">
            <a:off x="3544905" y="346600"/>
            <a:ext cx="21636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“I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think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it is scary for teachers to try new things.”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p28"/>
          <p:cNvSpPr/>
          <p:nvPr/>
        </p:nvSpPr>
        <p:spPr>
          <a:xfrm flipH="1" rot="-756420">
            <a:off x="3072762" y="3577118"/>
            <a:ext cx="2050743" cy="1534815"/>
          </a:xfrm>
          <a:prstGeom prst="cloudCallout">
            <a:avLst>
              <a:gd fmla="val -13486" name="adj1"/>
              <a:gd fmla="val -85170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8"/>
          <p:cNvSpPr txBox="1"/>
          <p:nvPr/>
        </p:nvSpPr>
        <p:spPr>
          <a:xfrm flipH="1">
            <a:off x="3113975" y="3805275"/>
            <a:ext cx="19683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“I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 wish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 had more one-on-one time with students.”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28"/>
          <p:cNvSpPr/>
          <p:nvPr/>
        </p:nvSpPr>
        <p:spPr>
          <a:xfrm rot="863764">
            <a:off x="6331971" y="2851426"/>
            <a:ext cx="2502580" cy="2002049"/>
          </a:xfrm>
          <a:prstGeom prst="cloudCallout">
            <a:avLst>
              <a:gd fmla="val -91858" name="adj1"/>
              <a:gd fmla="val -12976" name="adj2"/>
            </a:avLst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6558150" y="3120025"/>
            <a:ext cx="20502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“I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think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when students do not know each other, it is more difficult to get them to work in groups.”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/>
          <p:nvPr/>
        </p:nvSpPr>
        <p:spPr>
          <a:xfrm>
            <a:off x="-183625" y="2823250"/>
            <a:ext cx="2084400" cy="2084400"/>
          </a:xfrm>
          <a:prstGeom prst="ellipse">
            <a:avLst/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6939525" y="2761750"/>
            <a:ext cx="1947600" cy="1947600"/>
          </a:xfrm>
          <a:prstGeom prst="ellipse">
            <a:avLst/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"/>
          <p:cNvSpPr txBox="1"/>
          <p:nvPr/>
        </p:nvSpPr>
        <p:spPr>
          <a:xfrm>
            <a:off x="0" y="2173500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Covered By Your Grace"/>
                <a:ea typeface="Covered By Your Grace"/>
                <a:cs typeface="Covered By Your Grace"/>
                <a:sym typeface="Covered By Your Grace"/>
              </a:rPr>
              <a:t>FEEL</a:t>
            </a:r>
            <a:endParaRPr sz="72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4379075" y="3075585"/>
            <a:ext cx="2283300" cy="2210400"/>
          </a:xfrm>
          <a:prstGeom prst="ellipse">
            <a:avLst/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2057225" y="2865425"/>
            <a:ext cx="2056200" cy="2056200"/>
          </a:xfrm>
          <a:prstGeom prst="ellipse">
            <a:avLst/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3188100" y="56650"/>
            <a:ext cx="1947600" cy="1947600"/>
          </a:xfrm>
          <a:prstGeom prst="ellipse">
            <a:avLst/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287925" y="-625"/>
            <a:ext cx="2695200" cy="2695200"/>
          </a:xfrm>
          <a:prstGeom prst="ellipse">
            <a:avLst/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 txBox="1"/>
          <p:nvPr/>
        </p:nvSpPr>
        <p:spPr>
          <a:xfrm>
            <a:off x="3166025" y="426850"/>
            <a:ext cx="19476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Disappointed</a:t>
            </a: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that not every student could be helped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2285825" y="3186150"/>
            <a:ext cx="16320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Looked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tired</a:t>
            </a: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when talking about how teachers are treated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726375" y="354600"/>
            <a:ext cx="18657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Students were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excited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when the teacher announced they would get to take home books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4587876" y="3321400"/>
            <a:ext cx="18657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Students were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eager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to get to make a podcast, just as their teacher does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5559775" y="160350"/>
            <a:ext cx="2521200" cy="2521200"/>
          </a:xfrm>
          <a:prstGeom prst="ellipse">
            <a:avLst/>
          </a:prstGeom>
          <a:solidFill>
            <a:srgbClr val="18A4F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9"/>
          <p:cNvSpPr txBox="1"/>
          <p:nvPr/>
        </p:nvSpPr>
        <p:spPr>
          <a:xfrm>
            <a:off x="5692000" y="605250"/>
            <a:ext cx="22833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It is</a:t>
            </a: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heartwarming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for her to see the kids and even their parents come for her because they trusted her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6980475" y="3193050"/>
            <a:ext cx="18657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Nervous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to try new things in the classroom.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74450" y="3063875"/>
            <a:ext cx="16473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Afraid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that a new lesson plan will be boring and unsuccessful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/>
          <p:nvPr/>
        </p:nvSpPr>
        <p:spPr>
          <a:xfrm>
            <a:off x="0" y="2173500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Needs, Insights, &amp; Analysis</a:t>
            </a:r>
            <a:endParaRPr sz="6800">
              <a:solidFill>
                <a:srgbClr val="FFFFFF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/>
          <p:nvPr/>
        </p:nvSpPr>
        <p:spPr>
          <a:xfrm>
            <a:off x="6624925" y="0"/>
            <a:ext cx="2519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1"/>
          <p:cNvSpPr txBox="1"/>
          <p:nvPr/>
        </p:nvSpPr>
        <p:spPr>
          <a:xfrm>
            <a:off x="6779000" y="1102175"/>
            <a:ext cx="2085900" cy="3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1"/>
          <p:cNvSpPr txBox="1"/>
          <p:nvPr/>
        </p:nvSpPr>
        <p:spPr>
          <a:xfrm>
            <a:off x="6885650" y="973475"/>
            <a:ext cx="2073900" cy="30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“I think they’re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bored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of doing the same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repetitive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things…  Students are a lot more distracted with their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phones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and maybe they see the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outside world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in a SnapChat and that makes them want to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get out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…”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9" name="Google Shape;269;p31"/>
          <p:cNvSpPr txBox="1"/>
          <p:nvPr/>
        </p:nvSpPr>
        <p:spPr>
          <a:xfrm>
            <a:off x="568875" y="785525"/>
            <a:ext cx="57597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Insight: </a:t>
            </a: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Students get bored in class because the outside world is more interesting and available at their fingers.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563775" y="2761375"/>
            <a:ext cx="57597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Need: </a:t>
            </a: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Bring the outside world into the classroom OR the classroom into the outside world!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22409" l="32677" r="44665" t="13598"/>
          <a:stretch/>
        </p:blipFill>
        <p:spPr>
          <a:xfrm>
            <a:off x="7072300" y="1285954"/>
            <a:ext cx="2071699" cy="298047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7072238" y="3856700"/>
            <a:ext cx="2071800" cy="409500"/>
          </a:xfrm>
          <a:prstGeom prst="rect">
            <a:avLst/>
          </a:prstGeom>
          <a:solidFill>
            <a:srgbClr val="000000">
              <a:alpha val="35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0" l="7916" r="5935" t="0"/>
          <a:stretch/>
        </p:blipFill>
        <p:spPr>
          <a:xfrm>
            <a:off x="4725518" y="1285838"/>
            <a:ext cx="2071702" cy="298061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4725463" y="3857075"/>
            <a:ext cx="2071800" cy="409500"/>
          </a:xfrm>
          <a:prstGeom prst="rect">
            <a:avLst/>
          </a:prstGeom>
          <a:solidFill>
            <a:srgbClr val="000000">
              <a:alpha val="35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15218" l="0" r="6437" t="8689"/>
          <a:stretch/>
        </p:blipFill>
        <p:spPr>
          <a:xfrm>
            <a:off x="2346761" y="1285825"/>
            <a:ext cx="2071703" cy="29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2346675" y="3856688"/>
            <a:ext cx="2071800" cy="409500"/>
          </a:xfrm>
          <a:prstGeom prst="rect">
            <a:avLst/>
          </a:prstGeom>
          <a:solidFill>
            <a:srgbClr val="000000">
              <a:alpha val="35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6">
            <a:alphaModFix/>
          </a:blip>
          <a:srcRect b="4489" l="0" r="13852" t="34926"/>
          <a:stretch/>
        </p:blipFill>
        <p:spPr>
          <a:xfrm>
            <a:off x="3" y="1285875"/>
            <a:ext cx="2071705" cy="298061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-50" y="3856800"/>
            <a:ext cx="2071800" cy="409500"/>
          </a:xfrm>
          <a:prstGeom prst="rect">
            <a:avLst/>
          </a:prstGeom>
          <a:solidFill>
            <a:srgbClr val="000000">
              <a:alpha val="35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0" y="184575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Meet Our Team</a:t>
            </a:r>
            <a:endParaRPr sz="6000">
              <a:solidFill>
                <a:srgbClr val="FFFFFF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936250" y="3857075"/>
            <a:ext cx="1135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Kristina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725468" y="3857073"/>
            <a:ext cx="20718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Jailene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283038" y="3856913"/>
            <a:ext cx="1135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Paulina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7072243" y="3857073"/>
            <a:ext cx="20718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Sanura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/>
          <p:nvPr/>
        </p:nvSpPr>
        <p:spPr>
          <a:xfrm>
            <a:off x="6624925" y="0"/>
            <a:ext cx="2519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2"/>
          <p:cNvSpPr txBox="1"/>
          <p:nvPr/>
        </p:nvSpPr>
        <p:spPr>
          <a:xfrm>
            <a:off x="662000" y="858400"/>
            <a:ext cx="53331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Insight: </a:t>
            </a: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Students like taking ownership over their education.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662000" y="2576775"/>
            <a:ext cx="53331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Need: </a:t>
            </a: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Education strategies and classroom layouts based around collaboration between teachers and students.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8" name="Google Shape;278;p32"/>
          <p:cNvSpPr txBox="1"/>
          <p:nvPr/>
        </p:nvSpPr>
        <p:spPr>
          <a:xfrm>
            <a:off x="6919550" y="1627150"/>
            <a:ext cx="2216100" cy="3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Jocelyn Miranda e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njoys socratic circles because it’s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student led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and a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collaborative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environment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/>
          <p:nvPr/>
        </p:nvSpPr>
        <p:spPr>
          <a:xfrm>
            <a:off x="6624925" y="0"/>
            <a:ext cx="2519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3"/>
          <p:cNvSpPr txBox="1"/>
          <p:nvPr/>
        </p:nvSpPr>
        <p:spPr>
          <a:xfrm>
            <a:off x="509600" y="782200"/>
            <a:ext cx="53331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Insight: </a:t>
            </a: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It is vital that teachers meet standards, but they don’t want to use traditional means to get there.</a:t>
            </a:r>
            <a:endParaRPr sz="3600">
              <a:solidFill>
                <a:srgbClr val="FFFFFF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285" name="Google Shape;285;p33"/>
          <p:cNvSpPr txBox="1"/>
          <p:nvPr/>
        </p:nvSpPr>
        <p:spPr>
          <a:xfrm>
            <a:off x="509600" y="2652975"/>
            <a:ext cx="53331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Need: </a:t>
            </a: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Exciting education strategies built around meeting “common core” requirements.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6" name="Google Shape;286;p33"/>
          <p:cNvSpPr txBox="1"/>
          <p:nvPr/>
        </p:nvSpPr>
        <p:spPr>
          <a:xfrm>
            <a:off x="6838250" y="1576325"/>
            <a:ext cx="21096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When creating lessons, Maria Victorio uses backwards planning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based around standards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, called the “common core.”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/>
          <p:nvPr/>
        </p:nvSpPr>
        <p:spPr>
          <a:xfrm>
            <a:off x="6624925" y="0"/>
            <a:ext cx="2519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4"/>
          <p:cNvSpPr txBox="1"/>
          <p:nvPr/>
        </p:nvSpPr>
        <p:spPr>
          <a:xfrm>
            <a:off x="509600" y="568875"/>
            <a:ext cx="55938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Insight: </a:t>
            </a: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Teachers like to borrow ideas that are successful and well thought out because they are afraid of trying a new lesson and having it be unsuccessful.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3" name="Google Shape;293;p34"/>
          <p:cNvSpPr txBox="1"/>
          <p:nvPr/>
        </p:nvSpPr>
        <p:spPr>
          <a:xfrm>
            <a:off x="509600" y="2500575"/>
            <a:ext cx="5593800" cy="1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Need:</a:t>
            </a: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  Creative and engaging lesson plans that are produced and used successfully by other teachers accessible through any search engine.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4" name="Google Shape;294;p34"/>
          <p:cNvSpPr txBox="1"/>
          <p:nvPr/>
        </p:nvSpPr>
        <p:spPr>
          <a:xfrm>
            <a:off x="6873800" y="766925"/>
            <a:ext cx="2014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Daniella Reyes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uses </a:t>
            </a: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online resources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to find lesson plans from other teachers.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“I usually work with the other teachers in language when creating lesson plans.”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/>
          <p:nvPr/>
        </p:nvSpPr>
        <p:spPr>
          <a:xfrm>
            <a:off x="6624925" y="0"/>
            <a:ext cx="2519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5"/>
          <p:cNvSpPr txBox="1"/>
          <p:nvPr/>
        </p:nvSpPr>
        <p:spPr>
          <a:xfrm>
            <a:off x="509600" y="782200"/>
            <a:ext cx="53331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Insight: </a:t>
            </a: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Students are afraid to sound dumb or generally not fit in with their peers.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1" name="Google Shape;301;p35"/>
          <p:cNvSpPr txBox="1"/>
          <p:nvPr/>
        </p:nvSpPr>
        <p:spPr>
          <a:xfrm>
            <a:off x="509600" y="2619175"/>
            <a:ext cx="53331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Need: </a:t>
            </a:r>
            <a:r>
              <a:rPr lang="en" sz="36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</a:t>
            </a: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Learning environments that celebrate failure as a step towards success and build community; student-student and teacher-student.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2" name="Google Shape;302;p35"/>
          <p:cNvSpPr txBox="1"/>
          <p:nvPr/>
        </p:nvSpPr>
        <p:spPr>
          <a:xfrm>
            <a:off x="6944900" y="987000"/>
            <a:ext cx="1931700" cy="3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“I think there are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barriers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that need to be broken down with students… I take that into consideration and [ask myself] how can we make them feel like everybody’s in the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same boat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?”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/>
          <p:nvPr/>
        </p:nvSpPr>
        <p:spPr>
          <a:xfrm>
            <a:off x="6624925" y="0"/>
            <a:ext cx="2519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6"/>
          <p:cNvSpPr txBox="1"/>
          <p:nvPr/>
        </p:nvSpPr>
        <p:spPr>
          <a:xfrm>
            <a:off x="509600" y="782200"/>
            <a:ext cx="53331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Insight: </a:t>
            </a: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Students need to understand the value of the subject they are learning.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9" name="Google Shape;309;p36"/>
          <p:cNvSpPr txBox="1"/>
          <p:nvPr/>
        </p:nvSpPr>
        <p:spPr>
          <a:xfrm>
            <a:off x="509600" y="2619175"/>
            <a:ext cx="53331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Need: </a:t>
            </a: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Interdisciplinary, cultural, and personal connections forged between the student and the material in the classroom.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36"/>
          <p:cNvSpPr txBox="1"/>
          <p:nvPr/>
        </p:nvSpPr>
        <p:spPr>
          <a:xfrm>
            <a:off x="6760375" y="142225"/>
            <a:ext cx="2322900" cy="15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Chicano Arts is exciting for Jocelyn Miranda because it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connects 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to her heritage.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1" name="Google Shape;311;p36"/>
          <p:cNvSpPr txBox="1"/>
          <p:nvPr/>
        </p:nvSpPr>
        <p:spPr>
          <a:xfrm>
            <a:off x="6760375" y="1789550"/>
            <a:ext cx="2168700" cy="14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“It is helpful to learn at least one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personal aspect about the students to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connect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with them.”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12" name="Google Shape;312;p36"/>
          <p:cNvSpPr txBox="1"/>
          <p:nvPr/>
        </p:nvSpPr>
        <p:spPr>
          <a:xfrm>
            <a:off x="6772225" y="3377775"/>
            <a:ext cx="21450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“If you don’t tell them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why 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they need to learn something, why does it matter? Be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honest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with them.”</a:t>
            </a:r>
            <a:endParaRPr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/>
          <p:nvPr/>
        </p:nvSpPr>
        <p:spPr>
          <a:xfrm>
            <a:off x="59175" y="1944900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Covered By Your Grace"/>
                <a:ea typeface="Covered By Your Grace"/>
                <a:cs typeface="Covered By Your Grace"/>
                <a:sym typeface="Covered By Your Grace"/>
              </a:rPr>
              <a:t>SUMMARY</a:t>
            </a:r>
            <a:endParaRPr sz="72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2722275" y="2665200"/>
            <a:ext cx="38178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The classroom experience needs...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9" name="Google Shape;319;p37"/>
          <p:cNvSpPr txBox="1"/>
          <p:nvPr/>
        </p:nvSpPr>
        <p:spPr>
          <a:xfrm>
            <a:off x="226850" y="208225"/>
            <a:ext cx="5223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...to b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ring the outside world into the classroom OR the classroom into the outside world!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20" name="Google Shape;320;p37"/>
          <p:cNvSpPr txBox="1"/>
          <p:nvPr/>
        </p:nvSpPr>
        <p:spPr>
          <a:xfrm>
            <a:off x="913125" y="992100"/>
            <a:ext cx="58539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...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ducation strategies and classroom layouts based around collaboration between teachers and students.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1" name="Google Shape;321;p37"/>
          <p:cNvSpPr txBox="1"/>
          <p:nvPr/>
        </p:nvSpPr>
        <p:spPr>
          <a:xfrm>
            <a:off x="7087125" y="336925"/>
            <a:ext cx="17895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...e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xciting education strategies built around meeting “common core” requirements.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22" name="Google Shape;322;p37"/>
          <p:cNvSpPr txBox="1"/>
          <p:nvPr/>
        </p:nvSpPr>
        <p:spPr>
          <a:xfrm>
            <a:off x="1449375" y="4249650"/>
            <a:ext cx="8130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...c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reative and engaging lesson plans that are produced and used successfully by other teachers accessible through any search engine.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23" name="Google Shape;323;p37"/>
          <p:cNvSpPr txBox="1"/>
          <p:nvPr/>
        </p:nvSpPr>
        <p:spPr>
          <a:xfrm>
            <a:off x="165925" y="2002875"/>
            <a:ext cx="2157000" cy="21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...l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earning environments that celebrate failure as a step towards success and build community.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24" name="Google Shape;324;p37"/>
          <p:cNvSpPr txBox="1"/>
          <p:nvPr/>
        </p:nvSpPr>
        <p:spPr>
          <a:xfrm>
            <a:off x="2463325" y="3403025"/>
            <a:ext cx="68265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Interdisciplinary, cultural, and personal connections forged between the student and the material in the classroom.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0" y="2173500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Needfinding Methodology</a:t>
            </a:r>
            <a:endParaRPr sz="7200">
              <a:solidFill>
                <a:srgbClr val="FFFFFF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-152400" y="0"/>
            <a:ext cx="46278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Covered By Your Grace"/>
                <a:ea typeface="Covered By Your Grace"/>
                <a:cs typeface="Covered By Your Grace"/>
                <a:sym typeface="Covered By Your Grace"/>
              </a:rPr>
              <a:t>Teachers</a:t>
            </a:r>
            <a:endParaRPr sz="72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761300" y="0"/>
            <a:ext cx="45162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Covered By Your Grace"/>
                <a:ea typeface="Covered By Your Grace"/>
                <a:cs typeface="Covered By Your Grace"/>
                <a:sym typeface="Covered By Your Grace"/>
              </a:rPr>
              <a:t>Students</a:t>
            </a:r>
            <a:endParaRPr sz="72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73300" y="1227475"/>
            <a:ext cx="42987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 do you keep students </a:t>
            </a: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engaged</a:t>
            </a:r>
            <a:r>
              <a:rPr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 a lesson?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20900" y="2044325"/>
            <a:ext cx="47589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is your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ideation process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when you prepare to teach?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913700" y="3221825"/>
            <a:ext cx="2714100" cy="16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resources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help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in the classroom?</a:t>
            </a:r>
            <a:endParaRPr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20900" y="770400"/>
            <a:ext cx="455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do you like about your job?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019750" y="799125"/>
            <a:ext cx="38469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Tell me about a time that you </a:t>
            </a:r>
            <a:r>
              <a:rPr b="1"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enjoyed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your classroom lesson.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473350" y="1661300"/>
            <a:ext cx="35553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Describe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 typical lesson in </a:t>
            </a:r>
            <a:r>
              <a:rPr lang="en" sz="1800">
                <a:solidFill>
                  <a:srgbClr val="FFFFFF"/>
                </a:solidFill>
              </a:rPr>
              <a:t>_____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class.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4550" y="3044200"/>
            <a:ext cx="1787934" cy="20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382825" y="3376600"/>
            <a:ext cx="1624800" cy="16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4879800" y="2571750"/>
            <a:ext cx="37902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about school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excites </a:t>
            </a: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you? What about school do you </a:t>
            </a:r>
            <a:r>
              <a:rPr b="1"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dread</a:t>
            </a: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4581900" y="4089375"/>
            <a:ext cx="27141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incentives help you </a:t>
            </a: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participate</a:t>
            </a:r>
            <a:r>
              <a:rPr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 class?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0" y="2173500"/>
            <a:ext cx="9144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Interview Results</a:t>
            </a:r>
            <a:endParaRPr sz="7200">
              <a:solidFill>
                <a:srgbClr val="FFFFFF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0" l="0" r="10418" t="36467"/>
          <a:stretch/>
        </p:blipFill>
        <p:spPr>
          <a:xfrm>
            <a:off x="4749349" y="0"/>
            <a:ext cx="44148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ul Chandra"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1350" y="834775"/>
            <a:ext cx="2346600" cy="234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0" y="-148800"/>
            <a:ext cx="47493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Parul Chandra </a:t>
            </a:r>
            <a:endParaRPr sz="60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167251" y="3181375"/>
            <a:ext cx="4414800" cy="18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 [our] classroom… it’s all about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group teaching and learning</a:t>
            </a: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.... Our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lessons are based off of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students’ interests </a:t>
            </a: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- if it rains and they all talk about worms they see on the ground, we’ll teach them about worms.”</a:t>
            </a:r>
            <a:endParaRPr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4749350" y="0"/>
            <a:ext cx="4414800" cy="746700"/>
          </a:xfrm>
          <a:prstGeom prst="rect">
            <a:avLst/>
          </a:prstGeom>
          <a:solidFill>
            <a:srgbClr val="FFFFFF">
              <a:alpha val="6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4790450" y="38275"/>
            <a:ext cx="4332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Stations with specific resources together </a:t>
            </a: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encouraged interactions.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5539775" y="4821000"/>
            <a:ext cx="37032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Taken with permission at Bing Nursery School, do not copy.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12725" y="598375"/>
            <a:ext cx="47493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Head Teacher, Bing Nursery School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25439" r="0" t="0"/>
          <a:stretch/>
        </p:blipFill>
        <p:spPr>
          <a:xfrm>
            <a:off x="3119100" y="0"/>
            <a:ext cx="2876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/>
          <p:nvPr/>
        </p:nvSpPr>
        <p:spPr>
          <a:xfrm rot="-5400000">
            <a:off x="962700" y="2153700"/>
            <a:ext cx="5131500" cy="836100"/>
          </a:xfrm>
          <a:prstGeom prst="rect">
            <a:avLst/>
          </a:prstGeom>
          <a:gradFill>
            <a:gsLst>
              <a:gs pos="0">
                <a:srgbClr val="18A4FF"/>
              </a:gs>
              <a:gs pos="100000">
                <a:srgbClr val="73737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0" y="0"/>
            <a:ext cx="3110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Danielle</a:t>
            </a:r>
            <a:r>
              <a:rPr lang="en" sz="5200">
                <a:latin typeface="Covered By Your Grace"/>
                <a:ea typeface="Covered By Your Grace"/>
                <a:cs typeface="Covered By Your Grace"/>
                <a:sym typeface="Covered By Your Grace"/>
              </a:rPr>
              <a:t> </a:t>
            </a:r>
            <a:endParaRPr sz="52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Current Stanford PhD Student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Former Middle/High School  Teacher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6168600" y="722925"/>
            <a:ext cx="2718300" cy="4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She hardly ever used the textbooks. It’s all about knowing the kids and </a:t>
            </a:r>
            <a:r>
              <a:rPr b="1"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connecting </a:t>
            </a: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lessons</a:t>
            </a: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to their interests.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“If you don’t tell them 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why </a:t>
            </a: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they need to learn something, why does it matter? Be </a:t>
            </a:r>
            <a:r>
              <a:rPr b="1"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honest</a:t>
            </a: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with them.”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1149775" y="540075"/>
            <a:ext cx="20502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Green</a:t>
            </a:r>
            <a:endParaRPr sz="60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1127625" y="2847675"/>
            <a:ext cx="40413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“I’m a 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691400" y="3421550"/>
            <a:ext cx="68265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storyteller.”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/>
        </p:nvSpPr>
        <p:spPr>
          <a:xfrm>
            <a:off x="2661900" y="137125"/>
            <a:ext cx="6482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Ashley Diaz</a:t>
            </a:r>
            <a:endParaRPr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2873325" y="1247250"/>
            <a:ext cx="4670700" cy="3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“Our goal is to make sure students are </a:t>
            </a:r>
            <a:r>
              <a:rPr b="1"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improving</a:t>
            </a:r>
            <a:r>
              <a:rPr lang="en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.”</a:t>
            </a:r>
            <a:endParaRPr sz="3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Allowing students to figure out what their </a:t>
            </a:r>
            <a:r>
              <a:rPr b="1"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creative factor</a:t>
            </a: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is helps to keep them engaged.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She believes in sharing her own story to help </a:t>
            </a:r>
            <a:r>
              <a:rPr b="1"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connect</a:t>
            </a: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with the kids.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32966" r="0" t="0"/>
          <a:stretch/>
        </p:blipFill>
        <p:spPr>
          <a:xfrm>
            <a:off x="0" y="0"/>
            <a:ext cx="2585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2738100" y="602675"/>
            <a:ext cx="65295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Program Supervisor for Third Street Community Center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4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/>
        </p:nvSpPr>
        <p:spPr>
          <a:xfrm>
            <a:off x="221750" y="76200"/>
            <a:ext cx="80841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Jocelyn Miranda</a:t>
            </a: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43950" y="1148300"/>
            <a:ext cx="4734300" cy="3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Chicano Arts is exciting for her because she </a:t>
            </a: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learns something</a:t>
            </a: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 different</a:t>
            </a: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and it </a:t>
            </a: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connects</a:t>
            </a:r>
            <a:r>
              <a:rPr b="1"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to her heritage.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Enjoys socratic circles because it’s </a:t>
            </a: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student led</a:t>
            </a: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and a </a:t>
            </a: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collaborative</a:t>
            </a: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environment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0" l="0" r="4076" t="0"/>
          <a:stretch/>
        </p:blipFill>
        <p:spPr>
          <a:xfrm>
            <a:off x="5443525" y="0"/>
            <a:ext cx="37004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1776125" y="856625"/>
            <a:ext cx="68265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School Freshman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