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Raleway ExtraBold"/>
      <p:bold r:id="rId14"/>
      <p:boldItalic r:id="rId15"/>
    </p:embeddedFont>
    <p:embeddedFont>
      <p:font typeface="Raleway Ligh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ExtraBold-boldItalic.fntdata"/><Relationship Id="rId14" Type="http://schemas.openxmlformats.org/officeDocument/2006/relationships/font" Target="fonts/RalewayExtraBold-bold.fntdata"/><Relationship Id="rId17" Type="http://schemas.openxmlformats.org/officeDocument/2006/relationships/font" Target="fonts/RalewayLight-bold.fntdata"/><Relationship Id="rId16" Type="http://schemas.openxmlformats.org/officeDocument/2006/relationships/font" Target="fonts/RalewayLight-regular.fntdata"/><Relationship Id="rId5" Type="http://schemas.openxmlformats.org/officeDocument/2006/relationships/slide" Target="slides/slide1.xml"/><Relationship Id="rId19" Type="http://schemas.openxmlformats.org/officeDocument/2006/relationships/font" Target="fonts/RalewayLight-boldItalic.fntdata"/><Relationship Id="rId6" Type="http://schemas.openxmlformats.org/officeDocument/2006/relationships/slide" Target="slides/slide2.xml"/><Relationship Id="rId18" Type="http://schemas.openxmlformats.org/officeDocument/2006/relationships/font" Target="fonts/Raleway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512bdd30a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512bdd30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512bdd30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512bdd3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512bdd30a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512bdd30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Scene on left shows the task of inviting students to share how they’re feeling at the beginning of class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 scene shows task of collecting feedback from teachers and students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Scene on right shows task of synthesizing the feedback from students in order to tailor the classroom experience accordingly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did not include our complex task because we assume teachers pull student “outlier”s aside to have more personal conversations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4a1909fb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4a1909f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FFB6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ed">
  <p:cSld name="BLANK_1">
    <p:bg>
      <p:bgPr>
        <a:solidFill>
          <a:srgbClr val="FFB600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rgbClr val="FFB600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43434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rgbClr val="FFB600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43434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i="1" sz="3000">
                <a:solidFill>
                  <a:srgbClr val="434343"/>
                </a:solidFill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i="1" sz="3000">
                <a:solidFill>
                  <a:srgbClr val="434343"/>
                </a:solidFill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i="1" sz="3000">
                <a:solidFill>
                  <a:srgbClr val="434343"/>
                </a:solidFill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i="1" sz="3000">
                <a:solidFill>
                  <a:srgbClr val="434343"/>
                </a:solidFill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i="1" sz="3000">
                <a:solidFill>
                  <a:srgbClr val="434343"/>
                </a:solidFill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i="1" sz="3000">
                <a:solidFill>
                  <a:srgbClr val="434343"/>
                </a:solidFill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i="1" sz="3000">
                <a:solidFill>
                  <a:srgbClr val="434343"/>
                </a:solidFill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i="1" sz="3000">
                <a:solidFill>
                  <a:srgbClr val="434343"/>
                </a:solidFill>
              </a:defRPr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i="1" sz="3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205550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12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B6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B6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B6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B6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B6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390735" y="379877"/>
            <a:ext cx="8362529" cy="4383746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rgbClr val="FFB6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ctrTitle"/>
          </p:nvPr>
        </p:nvSpPr>
        <p:spPr>
          <a:xfrm>
            <a:off x="762000" y="3287213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EDUCONNECT</a:t>
            </a:r>
            <a:endParaRPr sz="8000"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3">
            <a:alphaModFix/>
          </a:blip>
          <a:srcRect b="37895" l="11691" r="62070" t="31740"/>
          <a:stretch/>
        </p:blipFill>
        <p:spPr>
          <a:xfrm>
            <a:off x="7839800" y="298900"/>
            <a:ext cx="943728" cy="109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922000" y="820574"/>
            <a:ext cx="3543300" cy="35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Problem</a:t>
            </a:r>
            <a:r>
              <a:rPr lang="en">
                <a:solidFill>
                  <a:schemeClr val="dk2"/>
                </a:solidFill>
              </a:rPr>
              <a:t>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How to effectively build positive student-teacher relationships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Solution</a:t>
            </a:r>
            <a:r>
              <a:rPr lang="en">
                <a:solidFill>
                  <a:schemeClr val="dk2"/>
                </a:solidFill>
              </a:rPr>
              <a:t>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An application that collects data on how a teacher and his/her students are feeling to suggest activities that help tailor the classroom experience 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" name="Google Shape;64;p13"/>
          <p:cNvSpPr txBox="1"/>
          <p:nvPr>
            <p:ph idx="2" type="body"/>
          </p:nvPr>
        </p:nvSpPr>
        <p:spPr>
          <a:xfrm>
            <a:off x="4678675" y="820575"/>
            <a:ext cx="3543300" cy="39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Value Proposition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Understand, connect, and engage with your students</a:t>
            </a:r>
            <a:endParaRPr/>
          </a:p>
        </p:txBody>
      </p:sp>
      <p:grpSp>
        <p:nvGrpSpPr>
          <p:cNvPr id="65" name="Google Shape;65;p13"/>
          <p:cNvGrpSpPr/>
          <p:nvPr/>
        </p:nvGrpSpPr>
        <p:grpSpPr>
          <a:xfrm>
            <a:off x="8054838" y="308799"/>
            <a:ext cx="796168" cy="763718"/>
            <a:chOff x="5241175" y="4959100"/>
            <a:chExt cx="539775" cy="517775"/>
          </a:xfrm>
        </p:grpSpPr>
        <p:sp>
          <p:nvSpPr>
            <p:cNvPr id="66" name="Google Shape;66;p1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22000" y="5107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</a:t>
            </a:r>
            <a:endParaRPr/>
          </a:p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388600" y="1625700"/>
            <a:ext cx="20574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Invite students to share how they’re feeling when class starts </a:t>
            </a:r>
            <a:r>
              <a:rPr lang="en" sz="1000">
                <a:solidFill>
                  <a:schemeClr val="dk2"/>
                </a:solidFill>
              </a:rPr>
              <a:t>(simple)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2535575" y="1930500"/>
            <a:ext cx="20109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Collect feedback from teachers and students </a:t>
            </a:r>
            <a:r>
              <a:rPr lang="en" sz="1000">
                <a:solidFill>
                  <a:schemeClr val="dk2"/>
                </a:solidFill>
              </a:rPr>
              <a:t>(simple)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9" name="Google Shape;79;p14"/>
          <p:cNvSpPr txBox="1"/>
          <p:nvPr>
            <p:ph idx="3" type="body"/>
          </p:nvPr>
        </p:nvSpPr>
        <p:spPr>
          <a:xfrm>
            <a:off x="4682551" y="1625700"/>
            <a:ext cx="20574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Synthesize feedback from students in order to tailor the classroom experience accordingly</a:t>
            </a:r>
            <a:r>
              <a:rPr lang="en" sz="1000">
                <a:solidFill>
                  <a:schemeClr val="dk2"/>
                </a:solidFill>
              </a:rPr>
              <a:t> (medium)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6816151" y="1930500"/>
            <a:ext cx="2057400" cy="29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Identify outliers in the class who might need extra attention</a:t>
            </a:r>
            <a:r>
              <a:rPr lang="en"/>
              <a:t> </a:t>
            </a:r>
            <a:r>
              <a:rPr lang="en" sz="1000"/>
              <a:t>(complex)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Google Shape;81;p14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82" name="Google Shape;82;p14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922000" y="4345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Storyboard</a:t>
            </a:r>
            <a:endParaRPr/>
          </a:p>
        </p:txBody>
      </p:sp>
      <p:grpSp>
        <p:nvGrpSpPr>
          <p:cNvPr id="92" name="Google Shape;92;p15"/>
          <p:cNvGrpSpPr/>
          <p:nvPr/>
        </p:nvGrpSpPr>
        <p:grpSpPr>
          <a:xfrm>
            <a:off x="7864658" y="371176"/>
            <a:ext cx="896264" cy="896314"/>
            <a:chOff x="570875" y="4322250"/>
            <a:chExt cx="443300" cy="443325"/>
          </a:xfrm>
        </p:grpSpPr>
        <p:sp>
          <p:nvSpPr>
            <p:cNvPr id="93" name="Google Shape;93;p15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575" y="1444375"/>
            <a:ext cx="2154902" cy="315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2574" y="1444375"/>
            <a:ext cx="2132800" cy="315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325" y="1444375"/>
            <a:ext cx="2132799" cy="3151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922000" y="358375"/>
            <a:ext cx="6866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FULL </a:t>
            </a:r>
            <a:r>
              <a:rPr lang="en" sz="2400"/>
              <a:t>Video Storyboard </a:t>
            </a:r>
            <a:endParaRPr sz="2400"/>
          </a:p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10064" l="0" r="0" t="5647"/>
          <a:stretch/>
        </p:blipFill>
        <p:spPr>
          <a:xfrm>
            <a:off x="1379200" y="905450"/>
            <a:ext cx="6717050" cy="19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9200" y="2734250"/>
            <a:ext cx="6717050" cy="195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