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0"/>
  </p:notesMasterIdLst>
  <p:sldIdLst>
    <p:sldId id="256" r:id="rId2"/>
    <p:sldId id="268" r:id="rId3"/>
    <p:sldId id="275" r:id="rId4"/>
    <p:sldId id="276" r:id="rId5"/>
    <p:sldId id="278" r:id="rId6"/>
    <p:sldId id="291" r:id="rId7"/>
    <p:sldId id="293" r:id="rId8"/>
    <p:sldId id="292" r:id="rId9"/>
    <p:sldId id="294" r:id="rId10"/>
    <p:sldId id="295" r:id="rId11"/>
    <p:sldId id="299" r:id="rId12"/>
    <p:sldId id="300" r:id="rId13"/>
    <p:sldId id="296" r:id="rId14"/>
    <p:sldId id="298" r:id="rId15"/>
    <p:sldId id="279" r:id="rId16"/>
    <p:sldId id="280" r:id="rId17"/>
    <p:sldId id="283" r:id="rId18"/>
    <p:sldId id="285" r:id="rId19"/>
    <p:sldId id="315" r:id="rId20"/>
    <p:sldId id="286" r:id="rId21"/>
    <p:sldId id="303" r:id="rId22"/>
    <p:sldId id="304" r:id="rId23"/>
    <p:sldId id="302" r:id="rId24"/>
    <p:sldId id="305" r:id="rId25"/>
    <p:sldId id="316" r:id="rId26"/>
    <p:sldId id="306" r:id="rId27"/>
    <p:sldId id="307" r:id="rId28"/>
    <p:sldId id="308" r:id="rId29"/>
    <p:sldId id="309" r:id="rId30"/>
    <p:sldId id="310" r:id="rId31"/>
    <p:sldId id="318" r:id="rId32"/>
    <p:sldId id="311" r:id="rId33"/>
    <p:sldId id="312" r:id="rId34"/>
    <p:sldId id="313" r:id="rId35"/>
    <p:sldId id="314" r:id="rId36"/>
    <p:sldId id="319" r:id="rId37"/>
    <p:sldId id="320" r:id="rId38"/>
    <p:sldId id="30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7" autoAdjust="0"/>
    <p:restoredTop sz="67463" autoAdjust="0"/>
  </p:normalViewPr>
  <p:slideViewPr>
    <p:cSldViewPr snapToGrid="0">
      <p:cViewPr>
        <p:scale>
          <a:sx n="60" d="100"/>
          <a:sy n="60" d="100"/>
        </p:scale>
        <p:origin x="1605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B223-FFC0-462A-A3B8-EAA7CE0F8CBD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49E9A-41F7-4779-A581-48A7C374A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02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met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Law professor from France.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were amazed to realize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he considered the best students to be not the ones with the best grade, but the ones with the most curiosity and interest.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would be game-changing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assist students’ curiosity.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2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226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642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93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045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96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F21A4-E71B-4D3A-AF45-E989C23A7BB1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>
                <a:latin typeface="Franklin Gothic Book" panose="020B0503020102020204" pitchFamily="34" charset="0"/>
                <a:cs typeface="Segoe UI" panose="020B0502040204020203" pitchFamily="34" charset="0"/>
              </a:rPr>
              <a:t>Redefining Education 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Open Book">
            <a:extLst>
              <a:ext uri="{FF2B5EF4-FFF2-40B4-BE49-F238E27FC236}">
                <a16:creationId xmlns:a16="http://schemas.microsoft.com/office/drawing/2014/main" id="{93E427C7-0218-4592-82DA-2431E4BF8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250" y="164573"/>
            <a:ext cx="1636279" cy="1636279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Chat">
            <a:extLst>
              <a:ext uri="{FF2B5EF4-FFF2-40B4-BE49-F238E27FC236}">
                <a16:creationId xmlns:a16="http://schemas.microsoft.com/office/drawing/2014/main" id="{EB71843F-0A0B-4317-B205-4B0A0B97C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0302" y="1293093"/>
            <a:ext cx="1827742" cy="1827742"/>
          </a:xfrm>
          <a:prstGeom prst="rect">
            <a:avLst/>
          </a:prstGeom>
        </p:spPr>
      </p:pic>
      <p:pic>
        <p:nvPicPr>
          <p:cNvPr id="7" name="Graphic 6" descr="Blackboard">
            <a:extLst>
              <a:ext uri="{FF2B5EF4-FFF2-40B4-BE49-F238E27FC236}">
                <a16:creationId xmlns:a16="http://schemas.microsoft.com/office/drawing/2014/main" id="{2696A1A4-8E43-47F6-A6DC-A9ADAB053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924" y="3621724"/>
            <a:ext cx="2594886" cy="2594886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Books on Shelf">
            <a:extLst>
              <a:ext uri="{FF2B5EF4-FFF2-40B4-BE49-F238E27FC236}">
                <a16:creationId xmlns:a16="http://schemas.microsoft.com/office/drawing/2014/main" id="{18A239E6-97C0-4A74-8E7A-C9FD39A8C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5024" y="327889"/>
            <a:ext cx="2260711" cy="22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BD403EE4-889E-4BB1-8D42-06DFBBB3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6278423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 Takeaways</a:t>
            </a:r>
          </a:p>
        </p:txBody>
      </p:sp>
      <p:sp>
        <p:nvSpPr>
          <p:cNvPr id="50" name="Rectangle: Diagonal Corners Rounded 49">
            <a:extLst>
              <a:ext uri="{FF2B5EF4-FFF2-40B4-BE49-F238E27FC236}">
                <a16:creationId xmlns:a16="http://schemas.microsoft.com/office/drawing/2014/main" id="{54A2E3BD-186D-4856-B84E-371A3F228C18}"/>
              </a:ext>
            </a:extLst>
          </p:cNvPr>
          <p:cNvSpPr/>
          <p:nvPr/>
        </p:nvSpPr>
        <p:spPr>
          <a:xfrm>
            <a:off x="1196942" y="2552280"/>
            <a:ext cx="10935578" cy="2545244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9C775B1-EC28-42C7-8CAF-A7D68C24F3CE}"/>
              </a:ext>
            </a:extLst>
          </p:cNvPr>
          <p:cNvCxnSpPr>
            <a:cxnSpLocks/>
          </p:cNvCxnSpPr>
          <p:nvPr/>
        </p:nvCxnSpPr>
        <p:spPr>
          <a:xfrm>
            <a:off x="4304432" y="4019537"/>
            <a:ext cx="13154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EF164E3-9031-4E24-A14C-2FDB5EE09C67}"/>
              </a:ext>
            </a:extLst>
          </p:cNvPr>
          <p:cNvSpPr txBox="1"/>
          <p:nvPr/>
        </p:nvSpPr>
        <p:spPr>
          <a:xfrm>
            <a:off x="5795439" y="2789234"/>
            <a:ext cx="6337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Differing baseline of understanding is detrimental for those ahead and behind in the content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A18F4DF-1C74-4DC1-9929-CC15121C6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14211" r="6502" b="4732"/>
          <a:stretch/>
        </p:blipFill>
        <p:spPr>
          <a:xfrm>
            <a:off x="1308911" y="2941307"/>
            <a:ext cx="1392546" cy="1856728"/>
          </a:xfrm>
          <a:prstGeom prst="round2Diag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7ED0CDA-670D-4F7A-A81B-5BA6C35178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20497" r="32429" b="26357"/>
          <a:stretch/>
        </p:blipFill>
        <p:spPr>
          <a:xfrm>
            <a:off x="2813426" y="2928810"/>
            <a:ext cx="1251947" cy="1914504"/>
          </a:xfrm>
          <a:prstGeom prst="round2DiagRect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85BAC1A2-F437-458C-9660-E134EF59CA5F}"/>
              </a:ext>
            </a:extLst>
          </p:cNvPr>
          <p:cNvSpPr txBox="1">
            <a:spLocks/>
          </p:cNvSpPr>
          <p:nvPr/>
        </p:nvSpPr>
        <p:spPr>
          <a:xfrm>
            <a:off x="231937" y="5334478"/>
            <a:ext cx="6278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1.</a:t>
            </a:r>
            <a:endParaRPr lang="en-US" b="1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0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BD403EE4-889E-4BB1-8D42-06DFBBB3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6278423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 Takeaways</a:t>
            </a:r>
          </a:p>
        </p:txBody>
      </p:sp>
      <p:sp>
        <p:nvSpPr>
          <p:cNvPr id="50" name="Rectangle: Diagonal Corners Rounded 49">
            <a:extLst>
              <a:ext uri="{FF2B5EF4-FFF2-40B4-BE49-F238E27FC236}">
                <a16:creationId xmlns:a16="http://schemas.microsoft.com/office/drawing/2014/main" id="{54A2E3BD-186D-4856-B84E-371A3F228C18}"/>
              </a:ext>
            </a:extLst>
          </p:cNvPr>
          <p:cNvSpPr/>
          <p:nvPr/>
        </p:nvSpPr>
        <p:spPr>
          <a:xfrm>
            <a:off x="1196942" y="2552280"/>
            <a:ext cx="10935578" cy="2545244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9C775B1-EC28-42C7-8CAF-A7D68C24F3CE}"/>
              </a:ext>
            </a:extLst>
          </p:cNvPr>
          <p:cNvCxnSpPr>
            <a:cxnSpLocks/>
          </p:cNvCxnSpPr>
          <p:nvPr/>
        </p:nvCxnSpPr>
        <p:spPr>
          <a:xfrm>
            <a:off x="3278241" y="4070908"/>
            <a:ext cx="13154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EF164E3-9031-4E24-A14C-2FDB5EE09C67}"/>
              </a:ext>
            </a:extLst>
          </p:cNvPr>
          <p:cNvSpPr txBox="1"/>
          <p:nvPr/>
        </p:nvSpPr>
        <p:spPr>
          <a:xfrm>
            <a:off x="4983777" y="2902250"/>
            <a:ext cx="6337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Technology can be an effective learning tool (no human interaction needed)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A18F4DF-1C74-4DC1-9929-CC15121C6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14211" r="6502" b="4732"/>
          <a:stretch/>
        </p:blipFill>
        <p:spPr>
          <a:xfrm>
            <a:off x="1375693" y="2789234"/>
            <a:ext cx="1665458" cy="2220611"/>
          </a:xfrm>
          <a:prstGeom prst="round2Diag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85BAC1A2-F437-458C-9660-E134EF59CA5F}"/>
              </a:ext>
            </a:extLst>
          </p:cNvPr>
          <p:cNvSpPr txBox="1">
            <a:spLocks/>
          </p:cNvSpPr>
          <p:nvPr/>
        </p:nvSpPr>
        <p:spPr>
          <a:xfrm>
            <a:off x="231937" y="5334478"/>
            <a:ext cx="6278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2.</a:t>
            </a:r>
            <a:endParaRPr lang="en-US" b="1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1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BD403EE4-889E-4BB1-8D42-06DFBBB3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6278423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 Takeaways</a:t>
            </a:r>
          </a:p>
        </p:txBody>
      </p:sp>
      <p:sp>
        <p:nvSpPr>
          <p:cNvPr id="50" name="Rectangle: Diagonal Corners Rounded 49">
            <a:extLst>
              <a:ext uri="{FF2B5EF4-FFF2-40B4-BE49-F238E27FC236}">
                <a16:creationId xmlns:a16="http://schemas.microsoft.com/office/drawing/2014/main" id="{54A2E3BD-186D-4856-B84E-371A3F228C18}"/>
              </a:ext>
            </a:extLst>
          </p:cNvPr>
          <p:cNvSpPr/>
          <p:nvPr/>
        </p:nvSpPr>
        <p:spPr>
          <a:xfrm>
            <a:off x="774522" y="1594935"/>
            <a:ext cx="11125653" cy="3689964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9C775B1-EC28-42C7-8CAF-A7D68C24F3CE}"/>
              </a:ext>
            </a:extLst>
          </p:cNvPr>
          <p:cNvCxnSpPr>
            <a:cxnSpLocks/>
          </p:cNvCxnSpPr>
          <p:nvPr/>
        </p:nvCxnSpPr>
        <p:spPr>
          <a:xfrm>
            <a:off x="3282200" y="3318200"/>
            <a:ext cx="13154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EF164E3-9031-4E24-A14C-2FDB5EE09C67}"/>
              </a:ext>
            </a:extLst>
          </p:cNvPr>
          <p:cNvSpPr txBox="1"/>
          <p:nvPr/>
        </p:nvSpPr>
        <p:spPr>
          <a:xfrm>
            <a:off x="4561363" y="1831047"/>
            <a:ext cx="7396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CONTRADICTION: </a:t>
            </a:r>
          </a:p>
          <a:p>
            <a:pPr algn="ctr"/>
            <a:r>
              <a:rPr lang="en-US" sz="3600" dirty="0"/>
              <a:t>Leverages technology to learn hobby                  </a:t>
            </a:r>
          </a:p>
          <a:p>
            <a:pPr algn="ctr"/>
            <a:r>
              <a:rPr lang="en-US" sz="3600" dirty="0"/>
              <a:t>vs </a:t>
            </a:r>
          </a:p>
          <a:p>
            <a:pPr algn="ctr"/>
            <a:r>
              <a:rPr lang="en-US" sz="3600" dirty="0"/>
              <a:t>Doesn’t try same for Spanish. Relies on human interaction</a:t>
            </a:r>
          </a:p>
          <a:p>
            <a:r>
              <a:rPr lang="en-US" sz="3600" dirty="0"/>
              <a:t>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A18F4DF-1C74-4DC1-9929-CC15121C6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14211" r="6502" b="4732"/>
          <a:stretch/>
        </p:blipFill>
        <p:spPr>
          <a:xfrm>
            <a:off x="954655" y="1993359"/>
            <a:ext cx="2235519" cy="2980692"/>
          </a:xfrm>
          <a:prstGeom prst="round2Diag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85BAC1A2-F437-458C-9660-E134EF59CA5F}"/>
              </a:ext>
            </a:extLst>
          </p:cNvPr>
          <p:cNvSpPr txBox="1">
            <a:spLocks/>
          </p:cNvSpPr>
          <p:nvPr/>
        </p:nvSpPr>
        <p:spPr>
          <a:xfrm>
            <a:off x="231937" y="5334478"/>
            <a:ext cx="6278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3.</a:t>
            </a:r>
            <a:endParaRPr lang="en-US" b="1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85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BD403EE4-889E-4BB1-8D42-06DFBBB3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6278423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 Takeaways</a:t>
            </a: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55B7D851-2AD1-44C3-A636-0FFEF9371ABF}"/>
              </a:ext>
            </a:extLst>
          </p:cNvPr>
          <p:cNvSpPr/>
          <p:nvPr/>
        </p:nvSpPr>
        <p:spPr>
          <a:xfrm>
            <a:off x="1472997" y="2430281"/>
            <a:ext cx="10459165" cy="2545244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BC457A-60D3-4DDA-97F6-305DAC0E70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24059" r="18782" b="31081"/>
          <a:stretch/>
        </p:blipFill>
        <p:spPr>
          <a:xfrm>
            <a:off x="1576914" y="2601611"/>
            <a:ext cx="2293750" cy="2293750"/>
          </a:xfrm>
          <a:prstGeom prst="round2DiagRect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623144-3A62-47C7-B15B-64253AF0AD63}"/>
              </a:ext>
            </a:extLst>
          </p:cNvPr>
          <p:cNvCxnSpPr>
            <a:cxnSpLocks/>
          </p:cNvCxnSpPr>
          <p:nvPr/>
        </p:nvCxnSpPr>
        <p:spPr>
          <a:xfrm>
            <a:off x="4104075" y="3897538"/>
            <a:ext cx="13154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D7EF4CB-728E-424C-ABD9-0242C0615051}"/>
              </a:ext>
            </a:extLst>
          </p:cNvPr>
          <p:cNvSpPr txBox="1"/>
          <p:nvPr/>
        </p:nvSpPr>
        <p:spPr>
          <a:xfrm>
            <a:off x="5595082" y="2667235"/>
            <a:ext cx="6337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Lack of personal attention can reduce desire to learn over time ... impossible to call on everyone every time (similar to Terry)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42F187C-5FC6-4ECD-89F5-88A85E0575E0}"/>
              </a:ext>
            </a:extLst>
          </p:cNvPr>
          <p:cNvSpPr txBox="1">
            <a:spLocks/>
          </p:cNvSpPr>
          <p:nvPr/>
        </p:nvSpPr>
        <p:spPr>
          <a:xfrm>
            <a:off x="231937" y="5334478"/>
            <a:ext cx="6278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4.</a:t>
            </a:r>
            <a:endParaRPr lang="en-US" b="1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BD403EE4-889E-4BB1-8D42-06DFBBB3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6278423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 Takeaways</a:t>
            </a:r>
          </a:p>
        </p:txBody>
      </p:sp>
      <p:sp>
        <p:nvSpPr>
          <p:cNvPr id="50" name="Rectangle: Diagonal Corners Rounded 49">
            <a:extLst>
              <a:ext uri="{FF2B5EF4-FFF2-40B4-BE49-F238E27FC236}">
                <a16:creationId xmlns:a16="http://schemas.microsoft.com/office/drawing/2014/main" id="{54A2E3BD-186D-4856-B84E-371A3F228C18}"/>
              </a:ext>
            </a:extLst>
          </p:cNvPr>
          <p:cNvSpPr/>
          <p:nvPr/>
        </p:nvSpPr>
        <p:spPr>
          <a:xfrm>
            <a:off x="517500" y="1881265"/>
            <a:ext cx="11339720" cy="302875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9C775B1-EC28-42C7-8CAF-A7D68C24F3CE}"/>
              </a:ext>
            </a:extLst>
          </p:cNvPr>
          <p:cNvCxnSpPr>
            <a:cxnSpLocks/>
          </p:cNvCxnSpPr>
          <p:nvPr/>
        </p:nvCxnSpPr>
        <p:spPr>
          <a:xfrm>
            <a:off x="3624990" y="3922100"/>
            <a:ext cx="136410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EF164E3-9031-4E24-A14C-2FDB5EE09C67}"/>
              </a:ext>
            </a:extLst>
          </p:cNvPr>
          <p:cNvSpPr txBox="1"/>
          <p:nvPr/>
        </p:nvSpPr>
        <p:spPr>
          <a:xfrm>
            <a:off x="5115997" y="2171610"/>
            <a:ext cx="6571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“Good Teacher, Good Student” is so variable based upon person + values (grades, credentials, teaching style)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806108-B2EC-41CE-9268-E3A3DCD1DA7E}"/>
              </a:ext>
            </a:extLst>
          </p:cNvPr>
          <p:cNvSpPr txBox="1">
            <a:spLocks/>
          </p:cNvSpPr>
          <p:nvPr/>
        </p:nvSpPr>
        <p:spPr>
          <a:xfrm>
            <a:off x="231937" y="5334478"/>
            <a:ext cx="6278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5.</a:t>
            </a:r>
            <a:endParaRPr lang="en-US" b="1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244266-6547-4121-9446-0F9A9453A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5" t="-393" r="15246" b="1231"/>
          <a:stretch/>
        </p:blipFill>
        <p:spPr>
          <a:xfrm>
            <a:off x="652937" y="2338775"/>
            <a:ext cx="1648845" cy="2278198"/>
          </a:xfrm>
          <a:prstGeom prst="round2Diag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0B593-3101-46DD-ABA0-78DCC7D59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8" t="8236" r="12371" b="-1693"/>
          <a:stretch/>
        </p:blipFill>
        <p:spPr>
          <a:xfrm>
            <a:off x="2101972" y="2338775"/>
            <a:ext cx="1546557" cy="2308324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4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67" y="2803161"/>
            <a:ext cx="10770537" cy="296420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7200" b="1" dirty="0">
                <a:latin typeface="Franklin Gothic Book" panose="020B0503020102020204" pitchFamily="34" charset="0"/>
              </a:rPr>
              <a:t>New Points of View (3)</a:t>
            </a:r>
          </a:p>
          <a:p>
            <a:pPr algn="ctr"/>
            <a:r>
              <a:rPr lang="en-US" sz="7200" b="1" dirty="0">
                <a:latin typeface="Franklin Gothic Book" panose="020B0503020102020204" pitchFamily="34" charset="0"/>
              </a:rPr>
              <a:t>+</a:t>
            </a:r>
          </a:p>
          <a:p>
            <a:pPr algn="ctr"/>
            <a:r>
              <a:rPr lang="en-US" sz="7200" b="1" dirty="0">
                <a:latin typeface="Franklin Gothic Book" panose="020B0503020102020204" pitchFamily="34" charset="0"/>
              </a:rPr>
              <a:t>How Might We</a:t>
            </a:r>
          </a:p>
        </p:txBody>
      </p:sp>
    </p:spTree>
    <p:extLst>
      <p:ext uri="{BB962C8B-B14F-4D97-AF65-F5344CB8AC3E}">
        <p14:creationId xmlns:p14="http://schemas.microsoft.com/office/powerpoint/2010/main" val="421275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CCA0A9-7BE3-40D8-BCB1-6195D81150E1}"/>
              </a:ext>
            </a:extLst>
          </p:cNvPr>
          <p:cNvSpPr txBox="1"/>
          <p:nvPr/>
        </p:nvSpPr>
        <p:spPr>
          <a:xfrm>
            <a:off x="254926" y="622085"/>
            <a:ext cx="118788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</a:rPr>
              <a:t>We met </a:t>
            </a:r>
          </a:p>
          <a:p>
            <a:r>
              <a:rPr lang="en-US" sz="4000" b="1" dirty="0"/>
              <a:t>	</a:t>
            </a:r>
            <a:r>
              <a:rPr lang="en-US" sz="4000" dirty="0"/>
              <a:t>Adrian, a recent Italian Business School grad</a:t>
            </a:r>
          </a:p>
          <a:p>
            <a:r>
              <a:rPr lang="en-US" sz="5000" b="1" dirty="0">
                <a:solidFill>
                  <a:schemeClr val="accent1"/>
                </a:solidFill>
              </a:rPr>
              <a:t>We were amazed to realize </a:t>
            </a:r>
          </a:p>
          <a:p>
            <a:r>
              <a:rPr lang="en-US" sz="4000" b="1" dirty="0"/>
              <a:t>	</a:t>
            </a:r>
            <a:r>
              <a:rPr lang="en-US" sz="4000" dirty="0"/>
              <a:t>that he dozes of in lecture when he does not feel 	connected to the material / can’t see its significance </a:t>
            </a:r>
          </a:p>
          <a:p>
            <a:r>
              <a:rPr lang="en-US" sz="5000" b="1" dirty="0">
                <a:solidFill>
                  <a:schemeClr val="accent1"/>
                </a:solidFill>
              </a:rPr>
              <a:t>It would be game changing if we could </a:t>
            </a:r>
          </a:p>
          <a:p>
            <a:r>
              <a:rPr lang="en-US" sz="5000" b="1" dirty="0"/>
              <a:t>	</a:t>
            </a:r>
            <a:r>
              <a:rPr lang="en-US" sz="4000" dirty="0"/>
              <a:t>help instructors ensure understanding of material 	by appealing to students needs and wants </a:t>
            </a:r>
          </a:p>
        </p:txBody>
      </p:sp>
    </p:spTree>
    <p:extLst>
      <p:ext uri="{BB962C8B-B14F-4D97-AF65-F5344CB8AC3E}">
        <p14:creationId xmlns:p14="http://schemas.microsoft.com/office/powerpoint/2010/main" val="434247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How Might We (Top 3) </a:t>
            </a:r>
          </a:p>
        </p:txBody>
      </p:sp>
    </p:spTree>
    <p:extLst>
      <p:ext uri="{BB962C8B-B14F-4D97-AF65-F5344CB8AC3E}">
        <p14:creationId xmlns:p14="http://schemas.microsoft.com/office/powerpoint/2010/main" val="314475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Experience Prototypes </a:t>
            </a:r>
          </a:p>
        </p:txBody>
      </p:sp>
    </p:spTree>
    <p:extLst>
      <p:ext uri="{BB962C8B-B14F-4D97-AF65-F5344CB8AC3E}">
        <p14:creationId xmlns:p14="http://schemas.microsoft.com/office/powerpoint/2010/main" val="3147435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CCA0A9-7BE3-40D8-BCB1-6195D81150E1}"/>
              </a:ext>
            </a:extLst>
          </p:cNvPr>
          <p:cNvSpPr txBox="1"/>
          <p:nvPr/>
        </p:nvSpPr>
        <p:spPr>
          <a:xfrm>
            <a:off x="254926" y="622085"/>
            <a:ext cx="1187888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</a:rPr>
              <a:t>We met </a:t>
            </a:r>
          </a:p>
          <a:p>
            <a:r>
              <a:rPr lang="en-US" sz="4000" b="1" dirty="0"/>
              <a:t>	</a:t>
            </a:r>
            <a:r>
              <a:rPr lang="en-US" sz="4000" dirty="0"/>
              <a:t>Annia, a kindergartener in Palo Alto </a:t>
            </a:r>
          </a:p>
          <a:p>
            <a:r>
              <a:rPr lang="en-US" sz="5000" b="1" dirty="0">
                <a:solidFill>
                  <a:schemeClr val="accent1"/>
                </a:solidFill>
              </a:rPr>
              <a:t>We were amazed to realize </a:t>
            </a:r>
          </a:p>
          <a:p>
            <a:r>
              <a:rPr lang="en-US" sz="4000" b="1" dirty="0"/>
              <a:t>	</a:t>
            </a:r>
            <a:r>
              <a:rPr lang="en-US" sz="4000" dirty="0"/>
              <a:t>in her first year of instruction, she already feels 	neglected by the school system</a:t>
            </a:r>
          </a:p>
          <a:p>
            <a:r>
              <a:rPr lang="en-US" sz="5000" b="1" dirty="0">
                <a:solidFill>
                  <a:schemeClr val="accent1"/>
                </a:solidFill>
              </a:rPr>
              <a:t>It would be game changing if we could </a:t>
            </a:r>
          </a:p>
          <a:p>
            <a:r>
              <a:rPr lang="en-US" sz="5000" b="1" dirty="0"/>
              <a:t>	</a:t>
            </a:r>
            <a:r>
              <a:rPr lang="en-US" sz="4000" dirty="0"/>
              <a:t>help Annia get more consistent feedback on her 	work and feel more connected to her education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33D0F-A390-4178-958D-D993EB073674}"/>
              </a:ext>
            </a:extLst>
          </p:cNvPr>
          <p:cNvSpPr txBox="1">
            <a:spLocks/>
          </p:cNvSpPr>
          <p:nvPr/>
        </p:nvSpPr>
        <p:spPr>
          <a:xfrm>
            <a:off x="10972694" y="324762"/>
            <a:ext cx="779593" cy="10768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b="1" dirty="0">
                <a:solidFill>
                  <a:schemeClr val="bg2">
                    <a:lumMod val="75000"/>
                  </a:schemeClr>
                </a:solidFill>
                <a:latin typeface="Franklin Gothic Book" panose="020B0503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005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824B-4279-4D47-92DD-71F5353F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3174787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Introduction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AFB0C-3797-414B-82AA-0A3F75654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1" y="1587730"/>
            <a:ext cx="2286000" cy="22860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E540C-D8C6-45DF-8319-AECBB8851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-1362" r="19832" b="1362"/>
          <a:stretch/>
        </p:blipFill>
        <p:spPr>
          <a:xfrm>
            <a:off x="3575160" y="1587730"/>
            <a:ext cx="2286000" cy="22860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976473-CB03-44FE-B5C1-4C5DF8800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9093" r="2021" b="17735"/>
          <a:stretch/>
        </p:blipFill>
        <p:spPr>
          <a:xfrm>
            <a:off x="3575160" y="4286045"/>
            <a:ext cx="2286000" cy="22860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0422A-5283-4F17-B114-CC7091AE6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3" b="217"/>
          <a:stretch/>
        </p:blipFill>
        <p:spPr>
          <a:xfrm>
            <a:off x="865211" y="4286045"/>
            <a:ext cx="2286000" cy="22860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1CFD55A-8C76-4EBE-A97E-24FBCBD19715}"/>
              </a:ext>
            </a:extLst>
          </p:cNvPr>
          <p:cNvSpPr/>
          <p:nvPr/>
        </p:nvSpPr>
        <p:spPr>
          <a:xfrm>
            <a:off x="523703" y="1321724"/>
            <a:ext cx="10939560" cy="536670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57E331E-E8C3-4CED-9BCF-DBD5DC35A81D}"/>
              </a:ext>
            </a:extLst>
          </p:cNvPr>
          <p:cNvSpPr/>
          <p:nvPr/>
        </p:nvSpPr>
        <p:spPr>
          <a:xfrm>
            <a:off x="6043364" y="1587730"/>
            <a:ext cx="1296786" cy="482969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B1E58-F907-4D99-A767-42616F4100F7}"/>
              </a:ext>
            </a:extLst>
          </p:cNvPr>
          <p:cNvSpPr txBox="1"/>
          <p:nvPr/>
        </p:nvSpPr>
        <p:spPr>
          <a:xfrm>
            <a:off x="7564582" y="2128062"/>
            <a:ext cx="37074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“We hope to improve the </a:t>
            </a:r>
            <a:r>
              <a:rPr lang="en-US" sz="4000" b="1" dirty="0"/>
              <a:t>educational landscape </a:t>
            </a:r>
            <a:r>
              <a:rPr lang="en-US" sz="4000" dirty="0"/>
              <a:t>for </a:t>
            </a:r>
            <a:r>
              <a:rPr lang="en-US" sz="4000" dirty="0">
                <a:latin typeface="Franklin Gothic Book" panose="020B0503020102020204" pitchFamily="34" charset="0"/>
              </a:rPr>
              <a:t>instructors</a:t>
            </a:r>
            <a:r>
              <a:rPr lang="en-US" sz="4000" dirty="0"/>
              <a:t> and students alike” </a:t>
            </a:r>
          </a:p>
        </p:txBody>
      </p:sp>
    </p:spTree>
    <p:extLst>
      <p:ext uri="{BB962C8B-B14F-4D97-AF65-F5344CB8AC3E}">
        <p14:creationId xmlns:p14="http://schemas.microsoft.com/office/powerpoint/2010/main" val="153491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442303" y="1764357"/>
            <a:ext cx="118788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How Might We </a:t>
            </a:r>
            <a:endParaRPr lang="en-US" sz="5000" dirty="0"/>
          </a:p>
          <a:p>
            <a:endParaRPr lang="en-US" sz="5000" dirty="0"/>
          </a:p>
          <a:p>
            <a:r>
              <a:rPr lang="en-US" sz="4400" dirty="0"/>
              <a:t>allow instructors to continuously provide personal and effective feedback to each student based on their performance and understanding of the material?</a:t>
            </a:r>
            <a:endParaRPr lang="en-US" sz="9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55671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79752" y="1684749"/>
            <a:ext cx="1187888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Intelligent homework that provides personalized feedback + instruction</a:t>
            </a:r>
          </a:p>
          <a:p>
            <a:pPr marL="2057400" lvl="3" indent="-685800">
              <a:buFont typeface="Courier New" panose="02070309020205020404" pitchFamily="49" charset="0"/>
              <a:buChar char="o"/>
            </a:pPr>
            <a:r>
              <a:rPr lang="en-US" sz="3600" dirty="0"/>
              <a:t>get question wrong </a:t>
            </a:r>
            <a:r>
              <a:rPr lang="en-US" sz="3600" dirty="0">
                <a:sym typeface="Wingdings" panose="05000000000000000000" pitchFamily="2" charset="2"/>
              </a:rPr>
              <a:t> refers to part of lecture where material taught </a:t>
            </a:r>
          </a:p>
          <a:p>
            <a:pPr marL="2057400" lvl="3" indent="-685800">
              <a:buFont typeface="Courier New" panose="02070309020205020404" pitchFamily="49" charset="0"/>
              <a:buChar char="o"/>
            </a:pPr>
            <a:r>
              <a:rPr lang="en-US" sz="3600" dirty="0">
                <a:sym typeface="Wingdings" panose="05000000000000000000" pitchFamily="2" charset="2"/>
              </a:rPr>
              <a:t>categorize student strengths + struggles </a:t>
            </a:r>
          </a:p>
          <a:p>
            <a:pPr marL="2057400" lvl="3" indent="-685800">
              <a:buFont typeface="Courier New" panose="02070309020205020404" pitchFamily="49" charset="0"/>
              <a:buChar char="o"/>
            </a:pPr>
            <a:r>
              <a:rPr lang="en-US" sz="3600" dirty="0">
                <a:sym typeface="Wingdings" panose="05000000000000000000" pitchFamily="2" charset="2"/>
              </a:rPr>
              <a:t>Provide resources for help 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4101D-B673-4F00-8DA6-EDAA5303C72C}"/>
              </a:ext>
            </a:extLst>
          </p:cNvPr>
          <p:cNvSpPr txBox="1"/>
          <p:nvPr/>
        </p:nvSpPr>
        <p:spPr>
          <a:xfrm>
            <a:off x="2141916" y="5549376"/>
            <a:ext cx="9722800" cy="120032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Assumption: </a:t>
            </a:r>
            <a:r>
              <a:rPr lang="en-US" sz="3600" dirty="0"/>
              <a:t>people are too lazy to look up resources but will use them if they are convenient 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505533B-2F9D-429C-813A-438A915F1998}"/>
              </a:ext>
            </a:extLst>
          </p:cNvPr>
          <p:cNvSpPr/>
          <p:nvPr/>
        </p:nvSpPr>
        <p:spPr>
          <a:xfrm>
            <a:off x="166304" y="1633926"/>
            <a:ext cx="11878885" cy="369594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C44C-4998-4106-A776-AFC8CDA026F4}"/>
              </a:ext>
            </a:extLst>
          </p:cNvPr>
          <p:cNvSpPr txBox="1"/>
          <p:nvPr/>
        </p:nvSpPr>
        <p:spPr>
          <a:xfrm>
            <a:off x="156557" y="310660"/>
            <a:ext cx="11878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Solution: Magic Homework</a:t>
            </a:r>
          </a:p>
        </p:txBody>
      </p:sp>
    </p:spTree>
    <p:extLst>
      <p:ext uri="{BB962C8B-B14F-4D97-AF65-F5344CB8AC3E}">
        <p14:creationId xmlns:p14="http://schemas.microsoft.com/office/powerpoint/2010/main" val="3910643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82343" y="467712"/>
            <a:ext cx="11878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Magic HW Experience Prototype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14D1F-5BC6-4944-BF76-53F3EF1E4FE1}"/>
              </a:ext>
            </a:extLst>
          </p:cNvPr>
          <p:cNvSpPr txBox="1"/>
          <p:nvPr/>
        </p:nvSpPr>
        <p:spPr>
          <a:xfrm>
            <a:off x="382343" y="1626758"/>
            <a:ext cx="118788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Methodology:</a:t>
            </a:r>
          </a:p>
          <a:p>
            <a:r>
              <a:rPr lang="en-US" sz="3600" dirty="0"/>
              <a:t>Instructor (us) shows student (subject) how to fold a butterfly</a:t>
            </a:r>
          </a:p>
          <a:p>
            <a:r>
              <a:rPr lang="en-US" sz="3600" b="1" dirty="0"/>
              <a:t>(5 Step Fold) </a:t>
            </a:r>
            <a:endParaRPr lang="en-US" sz="3600" dirty="0"/>
          </a:p>
          <a:p>
            <a:pPr lvl="3"/>
            <a:r>
              <a:rPr lang="en-US" sz="3600" dirty="0"/>
              <a:t>	</a:t>
            </a:r>
            <a:r>
              <a:rPr lang="en-US" sz="3600" b="1" dirty="0"/>
              <a:t>Trial 1: </a:t>
            </a:r>
            <a:r>
              <a:rPr lang="en-US" sz="3600" dirty="0"/>
              <a:t>Tell student to do whatever it takes to re-	create fold </a:t>
            </a:r>
          </a:p>
          <a:p>
            <a:pPr lvl="3"/>
            <a:r>
              <a:rPr lang="en-US" sz="4000" b="1" dirty="0"/>
              <a:t>	</a:t>
            </a:r>
          </a:p>
          <a:p>
            <a:pPr lvl="3"/>
            <a:r>
              <a:rPr lang="en-US" sz="4000" b="1" dirty="0"/>
              <a:t>	Trial 2: </a:t>
            </a:r>
            <a:r>
              <a:rPr lang="en-US" sz="4000" dirty="0"/>
              <a:t>Provide student with a video showing 	process. Do whatever it takes to re-create fold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34195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13115" y="324762"/>
            <a:ext cx="11878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Magic HW Prototype Results </a:t>
            </a: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1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D7BAAC58-D4A9-4A68-9CD1-402E130D45A0}"/>
              </a:ext>
            </a:extLst>
          </p:cNvPr>
          <p:cNvGrpSpPr/>
          <p:nvPr/>
        </p:nvGrpSpPr>
        <p:grpSpPr>
          <a:xfrm>
            <a:off x="399097" y="2109475"/>
            <a:ext cx="2808797" cy="2863900"/>
            <a:chOff x="925861" y="1879550"/>
            <a:chExt cx="1897116" cy="186755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5595D5A-46D9-420D-A670-949B2EE09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289" y="2202502"/>
              <a:ext cx="1316260" cy="1221653"/>
            </a:xfrm>
            <a:prstGeom prst="rect">
              <a:avLst/>
            </a:prstGeom>
          </p:spPr>
        </p:pic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BC5C3EC6-74AB-47E7-9FB4-87D2401946EA}"/>
                </a:ext>
              </a:extLst>
            </p:cNvPr>
            <p:cNvSpPr/>
            <p:nvPr/>
          </p:nvSpPr>
          <p:spPr>
            <a:xfrm>
              <a:off x="925861" y="1879550"/>
              <a:ext cx="1897116" cy="1867558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D0823C-7562-4B69-89FF-FAE30A48AC34}"/>
              </a:ext>
            </a:extLst>
          </p:cNvPr>
          <p:cNvSpPr txBox="1"/>
          <p:nvPr/>
        </p:nvSpPr>
        <p:spPr>
          <a:xfrm>
            <a:off x="184881" y="1401581"/>
            <a:ext cx="4649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Trial 1: No resources 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3E613-3261-4B75-B9A4-39353BE7ADC2}"/>
              </a:ext>
            </a:extLst>
          </p:cNvPr>
          <p:cNvSpPr txBox="1"/>
          <p:nvPr/>
        </p:nvSpPr>
        <p:spPr>
          <a:xfrm>
            <a:off x="2777898" y="2125719"/>
            <a:ext cx="254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Newton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910ED-87A3-4ABA-9C28-C60F077BE8B1}"/>
              </a:ext>
            </a:extLst>
          </p:cNvPr>
          <p:cNvSpPr txBox="1"/>
          <p:nvPr/>
        </p:nvSpPr>
        <p:spPr>
          <a:xfrm>
            <a:off x="3144186" y="2833605"/>
            <a:ext cx="254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Low 20s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65307-DFFD-438F-AE0B-5042571798B7}"/>
              </a:ext>
            </a:extLst>
          </p:cNvPr>
          <p:cNvSpPr txBox="1"/>
          <p:nvPr/>
        </p:nvSpPr>
        <p:spPr>
          <a:xfrm>
            <a:off x="3207894" y="3500424"/>
            <a:ext cx="254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Stanford</a:t>
            </a:r>
          </a:p>
          <a:p>
            <a:r>
              <a:rPr lang="en-US" sz="3200" dirty="0"/>
              <a:t>   Bookstore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35F657-ED62-48CC-B90B-EE788E47730F}"/>
              </a:ext>
            </a:extLst>
          </p:cNvPr>
          <p:cNvSpPr txBox="1"/>
          <p:nvPr/>
        </p:nvSpPr>
        <p:spPr>
          <a:xfrm>
            <a:off x="399097" y="5099520"/>
            <a:ext cx="4993401" cy="156966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Confused after step 1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Does random fold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Gave up (2-minute total)</a:t>
            </a: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05408FE7-B0C2-40FD-BD06-179FDC87152C}"/>
              </a:ext>
            </a:extLst>
          </p:cNvPr>
          <p:cNvGrpSpPr/>
          <p:nvPr/>
        </p:nvGrpSpPr>
        <p:grpSpPr>
          <a:xfrm>
            <a:off x="6537463" y="2079496"/>
            <a:ext cx="2808797" cy="2863900"/>
            <a:chOff x="925861" y="1879550"/>
            <a:chExt cx="1897116" cy="186755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288ED3A-DB00-4223-A45B-7B2BBDCDE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289" y="2202502"/>
              <a:ext cx="1316260" cy="1221653"/>
            </a:xfrm>
            <a:prstGeom prst="rect">
              <a:avLst/>
            </a:prstGeom>
          </p:spPr>
        </p:pic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E5C9DBFF-0243-48E1-A946-55FC29B2D974}"/>
                </a:ext>
              </a:extLst>
            </p:cNvPr>
            <p:cNvSpPr/>
            <p:nvPr/>
          </p:nvSpPr>
          <p:spPr>
            <a:xfrm>
              <a:off x="925861" y="1879550"/>
              <a:ext cx="1897116" cy="1867558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78C66BB-8A73-4007-8CB2-660D9997503D}"/>
              </a:ext>
            </a:extLst>
          </p:cNvPr>
          <p:cNvSpPr txBox="1"/>
          <p:nvPr/>
        </p:nvSpPr>
        <p:spPr>
          <a:xfrm>
            <a:off x="6323247" y="1371602"/>
            <a:ext cx="5683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Trial 2:  Video provided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AE5318-D8CD-4A3D-992D-EA72462D13D9}"/>
              </a:ext>
            </a:extLst>
          </p:cNvPr>
          <p:cNvSpPr txBox="1"/>
          <p:nvPr/>
        </p:nvSpPr>
        <p:spPr>
          <a:xfrm>
            <a:off x="8916264" y="2095740"/>
            <a:ext cx="254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04F703-D029-4E11-A88E-7EAED5BC9BCD}"/>
              </a:ext>
            </a:extLst>
          </p:cNvPr>
          <p:cNvSpPr txBox="1"/>
          <p:nvPr/>
        </p:nvSpPr>
        <p:spPr>
          <a:xfrm>
            <a:off x="9272291" y="2890391"/>
            <a:ext cx="2808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Journalism, Canada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66DCDA-05D5-46F4-A04A-E19FC9705542}"/>
              </a:ext>
            </a:extLst>
          </p:cNvPr>
          <p:cNvSpPr txBox="1"/>
          <p:nvPr/>
        </p:nvSpPr>
        <p:spPr>
          <a:xfrm>
            <a:off x="6537463" y="5069541"/>
            <a:ext cx="5342242" cy="156966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First 2 steps alone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Fast-forward video, replay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Completes task (6-minutes)</a:t>
            </a:r>
          </a:p>
        </p:txBody>
      </p:sp>
    </p:spTree>
    <p:extLst>
      <p:ext uri="{BB962C8B-B14F-4D97-AF65-F5344CB8AC3E}">
        <p14:creationId xmlns:p14="http://schemas.microsoft.com/office/powerpoint/2010/main" val="347700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4101D-B673-4F00-8DA6-EDAA5303C72C}"/>
              </a:ext>
            </a:extLst>
          </p:cNvPr>
          <p:cNvSpPr txBox="1"/>
          <p:nvPr/>
        </p:nvSpPr>
        <p:spPr>
          <a:xfrm>
            <a:off x="1152459" y="2228671"/>
            <a:ext cx="9722800" cy="120032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Assumption: </a:t>
            </a:r>
            <a:r>
              <a:rPr lang="en-US" sz="3600" dirty="0"/>
              <a:t>people are too lazy to look up resources but will use them if they are convenient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C44C-4998-4106-A776-AFC8CDA026F4}"/>
              </a:ext>
            </a:extLst>
          </p:cNvPr>
          <p:cNvSpPr txBox="1"/>
          <p:nvPr/>
        </p:nvSpPr>
        <p:spPr>
          <a:xfrm>
            <a:off x="156557" y="310660"/>
            <a:ext cx="11878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Experience Prototype Findings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8B79B9-2010-490E-AB22-8D7713145245}"/>
              </a:ext>
            </a:extLst>
          </p:cNvPr>
          <p:cNvCxnSpPr>
            <a:cxnSpLocks/>
          </p:cNvCxnSpPr>
          <p:nvPr/>
        </p:nvCxnSpPr>
        <p:spPr>
          <a:xfrm>
            <a:off x="1659303" y="3576234"/>
            <a:ext cx="0" cy="9657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check clipart">
            <a:extLst>
              <a:ext uri="{FF2B5EF4-FFF2-40B4-BE49-F238E27FC236}">
                <a16:creationId xmlns:a16="http://schemas.microsoft.com/office/drawing/2014/main" id="{F4A45E49-FD89-4927-9A64-DB92E583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1" y="4542020"/>
            <a:ext cx="1837462" cy="161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4E9C99-CE85-4098-9E04-4DCA5BDBFE22}"/>
              </a:ext>
            </a:extLst>
          </p:cNvPr>
          <p:cNvSpPr txBox="1"/>
          <p:nvPr/>
        </p:nvSpPr>
        <p:spPr>
          <a:xfrm>
            <a:off x="2611703" y="4819773"/>
            <a:ext cx="9875104" cy="1754326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Mistakes </a:t>
            </a:r>
            <a:r>
              <a:rPr lang="en-US" sz="3200" dirty="0">
                <a:sym typeface="Wingdings" panose="05000000000000000000" pitchFamily="2" charset="2"/>
              </a:rPr>
              <a:t>–&gt;  dig deeper hole, give up</a:t>
            </a:r>
          </a:p>
          <a:p>
            <a:r>
              <a:rPr lang="en-US" sz="1200" dirty="0">
                <a:sym typeface="Wingdings" panose="05000000000000000000" pitchFamily="2" charset="2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anose="05000000000000000000" pitchFamily="2" charset="2"/>
              </a:rPr>
              <a:t>Given right resources –&gt; use immediately when struggling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8013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CCA0A9-7BE3-40D8-BCB1-6195D81150E1}"/>
              </a:ext>
            </a:extLst>
          </p:cNvPr>
          <p:cNvSpPr txBox="1"/>
          <p:nvPr/>
        </p:nvSpPr>
        <p:spPr>
          <a:xfrm>
            <a:off x="254926" y="622085"/>
            <a:ext cx="1187888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</a:rPr>
              <a:t>We met </a:t>
            </a:r>
          </a:p>
          <a:p>
            <a:r>
              <a:rPr lang="en-US" sz="4000" b="1" dirty="0"/>
              <a:t>	</a:t>
            </a:r>
            <a:r>
              <a:rPr lang="en-US" sz="4000" dirty="0"/>
              <a:t>Albert, a high school junior living in East Palo Alto </a:t>
            </a:r>
          </a:p>
          <a:p>
            <a:r>
              <a:rPr lang="en-US" sz="5000" b="1" dirty="0">
                <a:solidFill>
                  <a:schemeClr val="accent1"/>
                </a:solidFill>
              </a:rPr>
              <a:t>We were amazed to realize </a:t>
            </a:r>
          </a:p>
          <a:p>
            <a:r>
              <a:rPr lang="en-US" sz="4000" b="1" dirty="0"/>
              <a:t>	</a:t>
            </a:r>
            <a:r>
              <a:rPr lang="en-US" sz="4000" dirty="0"/>
              <a:t>in his Spanish class, the teacher would skip over 	essential material because 40% of students spoke 	Spanish</a:t>
            </a:r>
          </a:p>
          <a:p>
            <a:r>
              <a:rPr lang="en-US" sz="5000" b="1" dirty="0">
                <a:solidFill>
                  <a:schemeClr val="accent1"/>
                </a:solidFill>
              </a:rPr>
              <a:t>It would be game changing if we could </a:t>
            </a:r>
          </a:p>
          <a:p>
            <a:r>
              <a:rPr lang="en-US" sz="5000" b="1" dirty="0"/>
              <a:t>	</a:t>
            </a:r>
            <a:r>
              <a:rPr lang="en-US" sz="4000" dirty="0"/>
              <a:t>help instructors accommodate students of all 	backgrounds in their curriculum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33D0F-A390-4178-958D-D993EB073674}"/>
              </a:ext>
            </a:extLst>
          </p:cNvPr>
          <p:cNvSpPr txBox="1">
            <a:spLocks/>
          </p:cNvSpPr>
          <p:nvPr/>
        </p:nvSpPr>
        <p:spPr>
          <a:xfrm>
            <a:off x="10972694" y="324762"/>
            <a:ext cx="779593" cy="10768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b="1" dirty="0">
                <a:solidFill>
                  <a:schemeClr val="bg2">
                    <a:lumMod val="75000"/>
                  </a:schemeClr>
                </a:solidFill>
                <a:latin typeface="Franklin Gothic Book" panose="020B0503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6543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442303" y="1764357"/>
            <a:ext cx="1187888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How Might We </a:t>
            </a:r>
            <a:endParaRPr lang="en-US" sz="5000" dirty="0"/>
          </a:p>
          <a:p>
            <a:endParaRPr lang="en-US" sz="5000" dirty="0"/>
          </a:p>
          <a:p>
            <a:r>
              <a:rPr lang="en-US" sz="4400" dirty="0"/>
              <a:t>assist instructors in ensuring a baseline understanding of material necessary for each lesson and course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5890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79752" y="1684749"/>
            <a:ext cx="1187888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Pair “expert” students in a class with beginners </a:t>
            </a:r>
          </a:p>
          <a:p>
            <a:pPr marL="2057400" lvl="3" indent="-685800">
              <a:buFont typeface="Courier New" panose="02070309020205020404" pitchFamily="49" charset="0"/>
              <a:buChar char="o"/>
            </a:pPr>
            <a:r>
              <a:rPr lang="en-US" sz="3600" dirty="0">
                <a:sym typeface="Wingdings" panose="05000000000000000000" pitchFamily="2" charset="2"/>
              </a:rPr>
              <a:t>Test for expertise in a subject </a:t>
            </a:r>
          </a:p>
          <a:p>
            <a:pPr marL="2057400" lvl="3" indent="-685800">
              <a:buFont typeface="Courier New" panose="02070309020205020404" pitchFamily="49" charset="0"/>
              <a:buChar char="o"/>
            </a:pPr>
            <a:r>
              <a:rPr lang="en-US" sz="3600" dirty="0">
                <a:sym typeface="Wingdings" panose="05000000000000000000" pitchFamily="2" charset="2"/>
              </a:rPr>
              <a:t>Reduce course load for “experts” in exchange for tutoring beginners </a:t>
            </a:r>
          </a:p>
          <a:p>
            <a:pPr marL="2057400" lvl="3" indent="-685800">
              <a:buFont typeface="Courier New" panose="02070309020205020404" pitchFamily="49" charset="0"/>
              <a:buChar char="o"/>
            </a:pPr>
            <a:r>
              <a:rPr lang="en-US" sz="3600" dirty="0">
                <a:sym typeface="Wingdings" panose="05000000000000000000" pitchFamily="2" charset="2"/>
              </a:rPr>
              <a:t>Intelligent pairing 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4101D-B673-4F00-8DA6-EDAA5303C72C}"/>
              </a:ext>
            </a:extLst>
          </p:cNvPr>
          <p:cNvSpPr txBox="1"/>
          <p:nvPr/>
        </p:nvSpPr>
        <p:spPr>
          <a:xfrm>
            <a:off x="620414" y="4882314"/>
            <a:ext cx="10862051" cy="187743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Assumptions: </a:t>
            </a:r>
          </a:p>
          <a:p>
            <a:pPr marL="514350" indent="-514350">
              <a:buAutoNum type="arabicPeriod"/>
            </a:pPr>
            <a:r>
              <a:rPr lang="en-US" sz="2800" dirty="0"/>
              <a:t>Struggling students would be willing to accept help from their peers</a:t>
            </a:r>
          </a:p>
          <a:p>
            <a:r>
              <a:rPr lang="en-US" sz="2600" dirty="0"/>
              <a:t>2.    Knowledgeable students would be willing to help out those struggling given            some incentive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505533B-2F9D-429C-813A-438A915F1998}"/>
              </a:ext>
            </a:extLst>
          </p:cNvPr>
          <p:cNvSpPr/>
          <p:nvPr/>
        </p:nvSpPr>
        <p:spPr>
          <a:xfrm>
            <a:off x="166304" y="1633926"/>
            <a:ext cx="11878885" cy="3095471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C44C-4998-4106-A776-AFC8CDA026F4}"/>
              </a:ext>
            </a:extLst>
          </p:cNvPr>
          <p:cNvSpPr txBox="1"/>
          <p:nvPr/>
        </p:nvSpPr>
        <p:spPr>
          <a:xfrm>
            <a:off x="156557" y="310660"/>
            <a:ext cx="898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Solution: Student Pairing </a:t>
            </a:r>
          </a:p>
        </p:txBody>
      </p:sp>
    </p:spTree>
    <p:extLst>
      <p:ext uri="{BB962C8B-B14F-4D97-AF65-F5344CB8AC3E}">
        <p14:creationId xmlns:p14="http://schemas.microsoft.com/office/powerpoint/2010/main" val="1863077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82343" y="467712"/>
            <a:ext cx="11878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Student Pairing Experience Prototype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14D1F-5BC6-4944-BF76-53F3EF1E4FE1}"/>
              </a:ext>
            </a:extLst>
          </p:cNvPr>
          <p:cNvSpPr txBox="1"/>
          <p:nvPr/>
        </p:nvSpPr>
        <p:spPr>
          <a:xfrm>
            <a:off x="382343" y="1626758"/>
            <a:ext cx="118788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Methodology:</a:t>
            </a:r>
          </a:p>
          <a:p>
            <a:r>
              <a:rPr lang="en-US" sz="3600" dirty="0"/>
              <a:t>On a language sheet, give expert student the ability to do less work by helping beginner student. Beginner student has a choice as well</a:t>
            </a:r>
          </a:p>
          <a:p>
            <a:endParaRPr lang="en-US" sz="3600" dirty="0"/>
          </a:p>
          <a:p>
            <a:pPr lvl="3"/>
            <a:r>
              <a:rPr lang="en-US" sz="3600" dirty="0"/>
              <a:t>	</a:t>
            </a:r>
            <a:r>
              <a:rPr lang="en-US" sz="3600" b="1" dirty="0"/>
              <a:t>Trial 1: </a:t>
            </a:r>
            <a:r>
              <a:rPr lang="en-US" sz="3600" dirty="0"/>
              <a:t>The subject is the “expert”, we are beginner</a:t>
            </a:r>
            <a:r>
              <a:rPr lang="en-US" sz="4000" b="1" dirty="0"/>
              <a:t>	</a:t>
            </a:r>
          </a:p>
          <a:p>
            <a:pPr lvl="3"/>
            <a:r>
              <a:rPr lang="en-US" sz="4000" b="1" dirty="0"/>
              <a:t>	</a:t>
            </a:r>
            <a:r>
              <a:rPr lang="en-US" sz="3600" b="1" dirty="0"/>
              <a:t>Trial 2: </a:t>
            </a:r>
            <a:r>
              <a:rPr lang="en-US" sz="3600" dirty="0"/>
              <a:t>We are the expert, subject is the beginner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65979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13115" y="324762"/>
            <a:ext cx="11878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Student Pairing Prototype Results </a:t>
            </a: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2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D7BAAC58-D4A9-4A68-9CD1-402E130D45A0}"/>
              </a:ext>
            </a:extLst>
          </p:cNvPr>
          <p:cNvGrpSpPr/>
          <p:nvPr/>
        </p:nvGrpSpPr>
        <p:grpSpPr>
          <a:xfrm>
            <a:off x="399097" y="2109475"/>
            <a:ext cx="2808797" cy="2863900"/>
            <a:chOff x="925861" y="1879550"/>
            <a:chExt cx="1897116" cy="186755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5595D5A-46D9-420D-A670-949B2EE09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289" y="2202502"/>
              <a:ext cx="1316260" cy="1221653"/>
            </a:xfrm>
            <a:prstGeom prst="rect">
              <a:avLst/>
            </a:prstGeom>
          </p:spPr>
        </p:pic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BC5C3EC6-74AB-47E7-9FB4-87D2401946EA}"/>
                </a:ext>
              </a:extLst>
            </p:cNvPr>
            <p:cNvSpPr/>
            <p:nvPr/>
          </p:nvSpPr>
          <p:spPr>
            <a:xfrm>
              <a:off x="925861" y="1879550"/>
              <a:ext cx="1897116" cy="1867558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D0823C-7562-4B69-89FF-FAE30A48AC34}"/>
              </a:ext>
            </a:extLst>
          </p:cNvPr>
          <p:cNvSpPr txBox="1"/>
          <p:nvPr/>
        </p:nvSpPr>
        <p:spPr>
          <a:xfrm>
            <a:off x="184881" y="1401581"/>
            <a:ext cx="546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Trial 1: Subject is expert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3E613-3261-4B75-B9A4-39353BE7ADC2}"/>
              </a:ext>
            </a:extLst>
          </p:cNvPr>
          <p:cNvSpPr txBox="1"/>
          <p:nvPr/>
        </p:nvSpPr>
        <p:spPr>
          <a:xfrm>
            <a:off x="2777898" y="2125719"/>
            <a:ext cx="254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Eva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910ED-87A3-4ABA-9C28-C60F077BE8B1}"/>
              </a:ext>
            </a:extLst>
          </p:cNvPr>
          <p:cNvSpPr txBox="1"/>
          <p:nvPr/>
        </p:nvSpPr>
        <p:spPr>
          <a:xfrm>
            <a:off x="3144186" y="2833605"/>
            <a:ext cx="254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Barista, </a:t>
            </a:r>
            <a:r>
              <a:rPr lang="en-US" sz="3200" dirty="0" err="1"/>
              <a:t>Coupa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65307-DFFD-438F-AE0B-5042571798B7}"/>
              </a:ext>
            </a:extLst>
          </p:cNvPr>
          <p:cNvSpPr txBox="1"/>
          <p:nvPr/>
        </p:nvSpPr>
        <p:spPr>
          <a:xfrm>
            <a:off x="3113703" y="3888824"/>
            <a:ext cx="254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HS, fluent Spanish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35F657-ED62-48CC-B90B-EE788E47730F}"/>
              </a:ext>
            </a:extLst>
          </p:cNvPr>
          <p:cNvSpPr txBox="1"/>
          <p:nvPr/>
        </p:nvSpPr>
        <p:spPr>
          <a:xfrm>
            <a:off x="241702" y="5114510"/>
            <a:ext cx="5696903" cy="156966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Chooses to help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Gave answers, couldn’t explain how she got to them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C66BB-8A73-4007-8CB2-660D9997503D}"/>
              </a:ext>
            </a:extLst>
          </p:cNvPr>
          <p:cNvSpPr txBox="1"/>
          <p:nvPr/>
        </p:nvSpPr>
        <p:spPr>
          <a:xfrm>
            <a:off x="6323246" y="1371602"/>
            <a:ext cx="614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Trial 2:  Subject is beginner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AE5318-D8CD-4A3D-992D-EA72462D13D9}"/>
              </a:ext>
            </a:extLst>
          </p:cNvPr>
          <p:cNvSpPr txBox="1"/>
          <p:nvPr/>
        </p:nvSpPr>
        <p:spPr>
          <a:xfrm>
            <a:off x="8773858" y="2095740"/>
            <a:ext cx="3945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Sami, Sabine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04F703-D029-4E11-A88E-7EAED5BC9BCD}"/>
              </a:ext>
            </a:extLst>
          </p:cNvPr>
          <p:cNvSpPr txBox="1"/>
          <p:nvPr/>
        </p:nvSpPr>
        <p:spPr>
          <a:xfrm>
            <a:off x="8867597" y="3082721"/>
            <a:ext cx="3162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STEM, grads @ Stanford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66DCDA-05D5-46F4-A04A-E19FC9705542}"/>
              </a:ext>
            </a:extLst>
          </p:cNvPr>
          <p:cNvSpPr txBox="1"/>
          <p:nvPr/>
        </p:nvSpPr>
        <p:spPr>
          <a:xfrm>
            <a:off x="6537463" y="5069540"/>
            <a:ext cx="5357232" cy="156966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Would want tutoring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Want to evaluate competency of student </a:t>
            </a:r>
          </a:p>
        </p:txBody>
      </p:sp>
      <p:pic>
        <p:nvPicPr>
          <p:cNvPr id="2050" name="Picture 2" descr="Image result for couple clipart">
            <a:extLst>
              <a:ext uri="{FF2B5EF4-FFF2-40B4-BE49-F238E27FC236}">
                <a16:creationId xmlns:a16="http://schemas.microsoft.com/office/drawing/2014/main" id="{0E868F8B-6C64-435C-9FCD-BB93EBD2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47" y="2023701"/>
            <a:ext cx="2724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10C698-3C04-4350-9006-4BAE6752CC6B}"/>
              </a:ext>
            </a:extLst>
          </p:cNvPr>
          <p:cNvSpPr txBox="1"/>
          <p:nvPr/>
        </p:nvSpPr>
        <p:spPr>
          <a:xfrm>
            <a:off x="8792646" y="4296426"/>
            <a:ext cx="375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Weak in French</a:t>
            </a:r>
          </a:p>
        </p:txBody>
      </p:sp>
    </p:spTree>
    <p:extLst>
      <p:ext uri="{BB962C8B-B14F-4D97-AF65-F5344CB8AC3E}">
        <p14:creationId xmlns:p14="http://schemas.microsoft.com/office/powerpoint/2010/main" val="606752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Initial Point of View </a:t>
            </a:r>
          </a:p>
        </p:txBody>
      </p:sp>
    </p:spTree>
    <p:extLst>
      <p:ext uri="{BB962C8B-B14F-4D97-AF65-F5344CB8AC3E}">
        <p14:creationId xmlns:p14="http://schemas.microsoft.com/office/powerpoint/2010/main" val="3149427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4101D-B673-4F00-8DA6-EDAA5303C72C}"/>
              </a:ext>
            </a:extLst>
          </p:cNvPr>
          <p:cNvSpPr txBox="1"/>
          <p:nvPr/>
        </p:nvSpPr>
        <p:spPr>
          <a:xfrm>
            <a:off x="156558" y="1532722"/>
            <a:ext cx="11475810" cy="187743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Assumptions: </a:t>
            </a:r>
          </a:p>
          <a:p>
            <a:pPr marL="514350" indent="-514350">
              <a:buAutoNum type="arabicPeriod"/>
            </a:pPr>
            <a:r>
              <a:rPr lang="en-US" sz="2800" dirty="0"/>
              <a:t>Struggling students would be willing to accept help from their peers</a:t>
            </a:r>
          </a:p>
          <a:p>
            <a:r>
              <a:rPr lang="en-US" sz="2800" dirty="0"/>
              <a:t>2.    Knowledgeable students would be willing to help out those struggling given some incentive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C44C-4998-4106-A776-AFC8CDA026F4}"/>
              </a:ext>
            </a:extLst>
          </p:cNvPr>
          <p:cNvSpPr txBox="1"/>
          <p:nvPr/>
        </p:nvSpPr>
        <p:spPr>
          <a:xfrm>
            <a:off x="156557" y="310660"/>
            <a:ext cx="10621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Experience Prototype Findings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8B79B9-2010-490E-AB22-8D7713145245}"/>
              </a:ext>
            </a:extLst>
          </p:cNvPr>
          <p:cNvCxnSpPr>
            <a:cxnSpLocks/>
          </p:cNvCxnSpPr>
          <p:nvPr/>
        </p:nvCxnSpPr>
        <p:spPr>
          <a:xfrm>
            <a:off x="1524392" y="3763611"/>
            <a:ext cx="0" cy="9657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check clipart">
            <a:extLst>
              <a:ext uri="{FF2B5EF4-FFF2-40B4-BE49-F238E27FC236}">
                <a16:creationId xmlns:a16="http://schemas.microsoft.com/office/drawing/2014/main" id="{F4A45E49-FD89-4927-9A64-DB92E583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3" y="4860538"/>
            <a:ext cx="1837462" cy="161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4E9C99-CE85-4098-9E04-4DCA5BDBFE22}"/>
              </a:ext>
            </a:extLst>
          </p:cNvPr>
          <p:cNvSpPr txBox="1"/>
          <p:nvPr/>
        </p:nvSpPr>
        <p:spPr>
          <a:xfrm>
            <a:off x="3046220" y="4246504"/>
            <a:ext cx="8603887" cy="1754326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BUT..... </a:t>
            </a:r>
            <a:r>
              <a:rPr lang="en-US" sz="5400" dirty="0"/>
              <a:t>assumed “experts” can teach (not the case)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516911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CCA0A9-7BE3-40D8-BCB1-6195D81150E1}"/>
              </a:ext>
            </a:extLst>
          </p:cNvPr>
          <p:cNvSpPr txBox="1"/>
          <p:nvPr/>
        </p:nvSpPr>
        <p:spPr>
          <a:xfrm>
            <a:off x="254926" y="789059"/>
            <a:ext cx="118788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We met </a:t>
            </a:r>
            <a:endParaRPr lang="en-US" sz="4000" dirty="0">
              <a:solidFill>
                <a:schemeClr val="accent1"/>
              </a:solidFill>
            </a:endParaRPr>
          </a:p>
          <a:p>
            <a:r>
              <a:rPr lang="en-US" sz="4000" b="1" dirty="0"/>
              <a:t>  </a:t>
            </a:r>
            <a:r>
              <a:rPr lang="en-US" sz="4000" dirty="0"/>
              <a:t>Adrian, a recent Italian Business School grad</a:t>
            </a:r>
          </a:p>
          <a:p>
            <a:r>
              <a:rPr lang="en-US" sz="4000" b="1" dirty="0">
                <a:solidFill>
                  <a:schemeClr val="accent1"/>
                </a:solidFill>
              </a:rPr>
              <a:t>We were amazed to realize </a:t>
            </a:r>
            <a:endParaRPr lang="en-US" sz="4000" dirty="0">
              <a:solidFill>
                <a:schemeClr val="accent1"/>
              </a:solidFill>
            </a:endParaRPr>
          </a:p>
          <a:p>
            <a:r>
              <a:rPr lang="en-US" sz="4000" b="1" dirty="0"/>
              <a:t>  	</a:t>
            </a:r>
            <a:r>
              <a:rPr lang="en-US" sz="4000" dirty="0"/>
              <a:t>that he dozes of in lecture when he does not 	feel   connected to the material / can’t see its 	significance </a:t>
            </a:r>
          </a:p>
          <a:p>
            <a:r>
              <a:rPr lang="en-US" sz="4000" b="1" dirty="0">
                <a:solidFill>
                  <a:schemeClr val="accent1"/>
                </a:solidFill>
              </a:rPr>
              <a:t>It would be game changing if we could </a:t>
            </a:r>
            <a:endParaRPr lang="en-US" sz="4000" dirty="0">
              <a:solidFill>
                <a:schemeClr val="accent1"/>
              </a:solidFill>
            </a:endParaRPr>
          </a:p>
          <a:p>
            <a:pPr lvl="1"/>
            <a:r>
              <a:rPr lang="en-US" sz="4000" dirty="0"/>
              <a:t>help instructors ensure understanding of material   by appealing to students needs and wants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36D2E-ECF4-4D00-ACAA-203DB293BF5F}"/>
              </a:ext>
            </a:extLst>
          </p:cNvPr>
          <p:cNvSpPr txBox="1">
            <a:spLocks/>
          </p:cNvSpPr>
          <p:nvPr/>
        </p:nvSpPr>
        <p:spPr>
          <a:xfrm>
            <a:off x="10972694" y="324762"/>
            <a:ext cx="779593" cy="10768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b="1" dirty="0">
                <a:solidFill>
                  <a:schemeClr val="bg2">
                    <a:lumMod val="75000"/>
                  </a:schemeClr>
                </a:solidFill>
                <a:latin typeface="Franklin Gothic Book" panose="020B0503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23022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442303" y="1764357"/>
            <a:ext cx="1187888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How Might We </a:t>
            </a:r>
            <a:endParaRPr lang="en-US" sz="5000" dirty="0"/>
          </a:p>
          <a:p>
            <a:endParaRPr lang="en-US" sz="5000" dirty="0"/>
          </a:p>
          <a:p>
            <a:r>
              <a:rPr lang="en-US" sz="4400" dirty="0"/>
              <a:t>increase student understanding of lecture material and content in real-time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4171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79752" y="1684749"/>
            <a:ext cx="1187888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Lecture Kit Includes:</a:t>
            </a:r>
          </a:p>
          <a:p>
            <a:pPr marL="2057400" lvl="3" indent="-685800">
              <a:buFont typeface="Courier New" panose="02070309020205020404" pitchFamily="49" charset="0"/>
              <a:buChar char="o"/>
            </a:pPr>
            <a:r>
              <a:rPr lang="en-US" sz="3600" dirty="0">
                <a:sym typeface="Wingdings" panose="05000000000000000000" pitchFamily="2" charset="2"/>
              </a:rPr>
              <a:t>Continuous student feedback on understanding (displayed visually) </a:t>
            </a:r>
          </a:p>
          <a:p>
            <a:pPr marL="2057400" lvl="3" indent="-685800">
              <a:buFont typeface="Courier New" panose="02070309020205020404" pitchFamily="49" charset="0"/>
              <a:buChar char="o"/>
            </a:pPr>
            <a:r>
              <a:rPr lang="en-US" sz="3600" dirty="0">
                <a:sym typeface="Wingdings" panose="05000000000000000000" pitchFamily="2" charset="2"/>
              </a:rPr>
              <a:t>Keep track of reactions, run analytics, provide suggestions for professor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4101D-B673-4F00-8DA6-EDAA5303C72C}"/>
              </a:ext>
            </a:extLst>
          </p:cNvPr>
          <p:cNvSpPr txBox="1"/>
          <p:nvPr/>
        </p:nvSpPr>
        <p:spPr>
          <a:xfrm>
            <a:off x="2840636" y="4957570"/>
            <a:ext cx="7952281" cy="175432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Biggest Assumption: </a:t>
            </a:r>
          </a:p>
          <a:p>
            <a:r>
              <a:rPr lang="en-US" sz="3600" dirty="0"/>
              <a:t>Giving lecturers information in real time will aid lecture teaching</a:t>
            </a:r>
            <a:endParaRPr lang="en-US" sz="3600" b="1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505533B-2F9D-429C-813A-438A915F1998}"/>
              </a:ext>
            </a:extLst>
          </p:cNvPr>
          <p:cNvSpPr/>
          <p:nvPr/>
        </p:nvSpPr>
        <p:spPr>
          <a:xfrm>
            <a:off x="166304" y="1633926"/>
            <a:ext cx="11878885" cy="3095471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C44C-4998-4106-A776-AFC8CDA026F4}"/>
              </a:ext>
            </a:extLst>
          </p:cNvPr>
          <p:cNvSpPr txBox="1"/>
          <p:nvPr/>
        </p:nvSpPr>
        <p:spPr>
          <a:xfrm>
            <a:off x="156557" y="310660"/>
            <a:ext cx="898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Solution: Lecture Kit </a:t>
            </a:r>
          </a:p>
        </p:txBody>
      </p:sp>
    </p:spTree>
    <p:extLst>
      <p:ext uri="{BB962C8B-B14F-4D97-AF65-F5344CB8AC3E}">
        <p14:creationId xmlns:p14="http://schemas.microsoft.com/office/powerpoint/2010/main" val="4288060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82343" y="467712"/>
            <a:ext cx="11878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Lecture Kit Experience Prototype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14D1F-5BC6-4944-BF76-53F3EF1E4FE1}"/>
              </a:ext>
            </a:extLst>
          </p:cNvPr>
          <p:cNvSpPr txBox="1"/>
          <p:nvPr/>
        </p:nvSpPr>
        <p:spPr>
          <a:xfrm>
            <a:off x="382343" y="1472436"/>
            <a:ext cx="118788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Methodology: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Have a subject give a 5-10 minute “lecture” to us (students) on anything they wanted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200" dirty="0"/>
              <a:t>Can draw from work or school experiences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200" dirty="0"/>
              <a:t>Given preparation time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Students provide live feedback </a:t>
            </a:r>
          </a:p>
        </p:txBody>
      </p:sp>
      <p:pic>
        <p:nvPicPr>
          <p:cNvPr id="3074" name="Picture 2" descr="https://lh6.googleusercontent.com/0BbQV-VA0LBtTTqOgqEbId8NMbkMgTT9A4jFS05Uf87I7Q5UsNS1zZtMpRGCj8yBdKHr--9uIEtbToZ7edXAbAG_jqhTkbwfU-esDNrwiay0CoY7TyI1GCLceOBBql2f99prxphN">
            <a:extLst>
              <a:ext uri="{FF2B5EF4-FFF2-40B4-BE49-F238E27FC236}">
                <a16:creationId xmlns:a16="http://schemas.microsoft.com/office/drawing/2014/main" id="{706544BE-0AE0-45E5-AE4A-D655106FE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5" t="5675" r="32515" b="6212"/>
          <a:stretch/>
        </p:blipFill>
        <p:spPr bwMode="auto">
          <a:xfrm rot="16200000">
            <a:off x="3284356" y="2434390"/>
            <a:ext cx="1001326" cy="691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6.googleusercontent.com/knNZHEpgvWcJRvbYg1JnBiyih4UXRJMdh9LmCx4l_pN7kJXNCYStZc-rcP8kHY6P7l3gGIGMa4imPnpO7V3fKhflAsywvanXfAHzdJt-L2_swqBBXNyCfAeUuDZJcr61Ao9IHxxh">
            <a:extLst>
              <a:ext uri="{FF2B5EF4-FFF2-40B4-BE49-F238E27FC236}">
                <a16:creationId xmlns:a16="http://schemas.microsoft.com/office/drawing/2014/main" id="{0DABD4A5-2081-4EAA-906B-6E7757FC9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b="27177"/>
          <a:stretch/>
        </p:blipFill>
        <p:spPr bwMode="auto">
          <a:xfrm>
            <a:off x="8019712" y="4057603"/>
            <a:ext cx="3342778" cy="26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141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13116" y="324762"/>
            <a:ext cx="80738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Lecture Kit Prototype Results </a:t>
            </a: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0823C-7562-4B69-89FF-FAE30A48AC34}"/>
              </a:ext>
            </a:extLst>
          </p:cNvPr>
          <p:cNvSpPr txBox="1"/>
          <p:nvPr/>
        </p:nvSpPr>
        <p:spPr>
          <a:xfrm>
            <a:off x="282316" y="1821304"/>
            <a:ext cx="546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John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910ED-87A3-4ABA-9C28-C60F077BE8B1}"/>
              </a:ext>
            </a:extLst>
          </p:cNvPr>
          <p:cNvSpPr txBox="1"/>
          <p:nvPr/>
        </p:nvSpPr>
        <p:spPr>
          <a:xfrm>
            <a:off x="3241621" y="3253328"/>
            <a:ext cx="254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Battery company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65307-DFFD-438F-AE0B-5042571798B7}"/>
              </a:ext>
            </a:extLst>
          </p:cNvPr>
          <p:cNvSpPr txBox="1"/>
          <p:nvPr/>
        </p:nvSpPr>
        <p:spPr>
          <a:xfrm>
            <a:off x="3211138" y="4308547"/>
            <a:ext cx="254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Battery lesson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35F657-ED62-48CC-B90B-EE788E47730F}"/>
              </a:ext>
            </a:extLst>
          </p:cNvPr>
          <p:cNvSpPr txBox="1"/>
          <p:nvPr/>
        </p:nvSpPr>
        <p:spPr>
          <a:xfrm>
            <a:off x="6160916" y="2341163"/>
            <a:ext cx="5696903" cy="30469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When lifted “I’m Confused”  he would stop and ask what students were confused on</a:t>
            </a:r>
          </a:p>
          <a:p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Wouldn’t move on until this was pinpointed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592F6-61FE-4608-BBFB-5EE62DB18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324080" y="2529190"/>
            <a:ext cx="2856575" cy="2856575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F8373B-2CF2-4863-9D5F-39F8CDF89CDA}"/>
              </a:ext>
            </a:extLst>
          </p:cNvPr>
          <p:cNvSpPr txBox="1"/>
          <p:nvPr/>
        </p:nvSpPr>
        <p:spPr>
          <a:xfrm>
            <a:off x="3079639" y="2241755"/>
            <a:ext cx="254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err="1"/>
              <a:t>Philz</a:t>
            </a:r>
            <a:r>
              <a:rPr lang="en-US" sz="3200" dirty="0"/>
              <a:t> coffee</a:t>
            </a:r>
          </a:p>
        </p:txBody>
      </p:sp>
    </p:spTree>
    <p:extLst>
      <p:ext uri="{BB962C8B-B14F-4D97-AF65-F5344CB8AC3E}">
        <p14:creationId xmlns:p14="http://schemas.microsoft.com/office/powerpoint/2010/main" val="223968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AABB5-2A34-4F64-9AC9-637F59599B81}"/>
              </a:ext>
            </a:extLst>
          </p:cNvPr>
          <p:cNvSpPr txBox="1"/>
          <p:nvPr/>
        </p:nvSpPr>
        <p:spPr>
          <a:xfrm>
            <a:off x="313116" y="324762"/>
            <a:ext cx="80738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Lecture Kit Prototype Results </a:t>
            </a: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0823C-7562-4B69-89FF-FAE30A48AC34}"/>
              </a:ext>
            </a:extLst>
          </p:cNvPr>
          <p:cNvSpPr txBox="1"/>
          <p:nvPr/>
        </p:nvSpPr>
        <p:spPr>
          <a:xfrm>
            <a:off x="282316" y="1821304"/>
            <a:ext cx="546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Nick 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910ED-87A3-4ABA-9C28-C60F077BE8B1}"/>
              </a:ext>
            </a:extLst>
          </p:cNvPr>
          <p:cNvSpPr txBox="1"/>
          <p:nvPr/>
        </p:nvSpPr>
        <p:spPr>
          <a:xfrm>
            <a:off x="2940917" y="3546409"/>
            <a:ext cx="2983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ML @ Credit Karma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65307-DFFD-438F-AE0B-5042571798B7}"/>
              </a:ext>
            </a:extLst>
          </p:cNvPr>
          <p:cNvSpPr txBox="1"/>
          <p:nvPr/>
        </p:nvSpPr>
        <p:spPr>
          <a:xfrm>
            <a:off x="2828890" y="4889063"/>
            <a:ext cx="254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Battery lesson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35F657-ED62-48CC-B90B-EE788E47730F}"/>
              </a:ext>
            </a:extLst>
          </p:cNvPr>
          <p:cNvSpPr txBox="1"/>
          <p:nvPr/>
        </p:nvSpPr>
        <p:spPr>
          <a:xfrm>
            <a:off x="6160916" y="2341163"/>
            <a:ext cx="5696903" cy="30469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Felt we took material in well. “could tell by looking at us [eye contact] (already looking for feedback) </a:t>
            </a:r>
          </a:p>
          <a:p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Got distracted by signs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592F6-61FE-4608-BBFB-5EE62DB18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117334" y="2661410"/>
            <a:ext cx="2823583" cy="2823583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F8373B-2CF2-4863-9D5F-39F8CDF89CDA}"/>
              </a:ext>
            </a:extLst>
          </p:cNvPr>
          <p:cNvSpPr txBox="1"/>
          <p:nvPr/>
        </p:nvSpPr>
        <p:spPr>
          <a:xfrm>
            <a:off x="2491671" y="2545839"/>
            <a:ext cx="2983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err="1"/>
              <a:t>Philz</a:t>
            </a:r>
            <a:r>
              <a:rPr lang="en-US" sz="3200" dirty="0"/>
              <a:t> Coffee</a:t>
            </a:r>
          </a:p>
        </p:txBody>
      </p:sp>
    </p:spTree>
    <p:extLst>
      <p:ext uri="{BB962C8B-B14F-4D97-AF65-F5344CB8AC3E}">
        <p14:creationId xmlns:p14="http://schemas.microsoft.com/office/powerpoint/2010/main" val="2654415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694" y="324762"/>
            <a:ext cx="779593" cy="1076819"/>
          </a:xfrm>
        </p:spPr>
        <p:txBody>
          <a:bodyPr>
            <a:normAutofit lnSpcReduction="10000"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4101D-B673-4F00-8DA6-EDAA5303C72C}"/>
              </a:ext>
            </a:extLst>
          </p:cNvPr>
          <p:cNvSpPr txBox="1"/>
          <p:nvPr/>
        </p:nvSpPr>
        <p:spPr>
          <a:xfrm>
            <a:off x="156558" y="1532722"/>
            <a:ext cx="11475810" cy="107721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Assumption: </a:t>
            </a:r>
          </a:p>
          <a:p>
            <a:r>
              <a:rPr lang="en-US" sz="3200" dirty="0"/>
              <a:t>Giving lecturers information in real time will aid lecture teaching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C44C-4998-4106-A776-AFC8CDA026F4}"/>
              </a:ext>
            </a:extLst>
          </p:cNvPr>
          <p:cNvSpPr txBox="1"/>
          <p:nvPr/>
        </p:nvSpPr>
        <p:spPr>
          <a:xfrm>
            <a:off x="156557" y="310660"/>
            <a:ext cx="10621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Experience Prototype Findings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8B79B9-2010-490E-AB22-8D7713145245}"/>
              </a:ext>
            </a:extLst>
          </p:cNvPr>
          <p:cNvCxnSpPr>
            <a:cxnSpLocks/>
          </p:cNvCxnSpPr>
          <p:nvPr/>
        </p:nvCxnSpPr>
        <p:spPr>
          <a:xfrm>
            <a:off x="1419461" y="3081559"/>
            <a:ext cx="0" cy="9657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4E9C99-CE85-4098-9E04-4DCA5BDBFE22}"/>
              </a:ext>
            </a:extLst>
          </p:cNvPr>
          <p:cNvSpPr txBox="1"/>
          <p:nvPr/>
        </p:nvSpPr>
        <p:spPr>
          <a:xfrm>
            <a:off x="3203616" y="3800964"/>
            <a:ext cx="8603887" cy="2585323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Our way of giving information was </a:t>
            </a:r>
            <a:r>
              <a:rPr lang="en-US" sz="5400" b="1" dirty="0"/>
              <a:t>distracting</a:t>
            </a:r>
            <a:r>
              <a:rPr lang="en-US" sz="5400" dirty="0"/>
              <a:t> + wouldn’t fully work for lectures. </a:t>
            </a:r>
          </a:p>
        </p:txBody>
      </p:sp>
      <p:pic>
        <p:nvPicPr>
          <p:cNvPr id="5124" name="Picture 4" descr="Image result for x wrong clipart">
            <a:extLst>
              <a:ext uri="{FF2B5EF4-FFF2-40B4-BE49-F238E27FC236}">
                <a16:creationId xmlns:a16="http://schemas.microsoft.com/office/drawing/2014/main" id="{D6709EE2-81A0-4A6F-92AE-A890B8D2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1" y="4184417"/>
            <a:ext cx="2201870" cy="22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47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CCA0A9-7BE3-40D8-BCB1-6195D81150E1}"/>
              </a:ext>
            </a:extLst>
          </p:cNvPr>
          <p:cNvSpPr txBox="1"/>
          <p:nvPr/>
        </p:nvSpPr>
        <p:spPr>
          <a:xfrm>
            <a:off x="254926" y="0"/>
            <a:ext cx="8731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Summary + Next Steps</a:t>
            </a:r>
            <a:r>
              <a:rPr lang="en-US" sz="4000" dirty="0"/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4FB2A-4831-45EF-9B38-0E16C820C0D6}"/>
              </a:ext>
            </a:extLst>
          </p:cNvPr>
          <p:cNvSpPr txBox="1"/>
          <p:nvPr/>
        </p:nvSpPr>
        <p:spPr>
          <a:xfrm>
            <a:off x="674557" y="1424065"/>
            <a:ext cx="113325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Learned a lot this week!</a:t>
            </a:r>
          </a:p>
          <a:p>
            <a:r>
              <a:rPr lang="en-US" sz="4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 Got to test out assumptions + brainstorm solutions </a:t>
            </a:r>
          </a:p>
          <a:p>
            <a:endParaRPr lang="en-US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Moving forward with Magic HW (assumption strongly reinforced) </a:t>
            </a:r>
          </a:p>
        </p:txBody>
      </p:sp>
    </p:spTree>
    <p:extLst>
      <p:ext uri="{BB962C8B-B14F-4D97-AF65-F5344CB8AC3E}">
        <p14:creationId xmlns:p14="http://schemas.microsoft.com/office/powerpoint/2010/main" val="276017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CCA0A9-7BE3-40D8-BCB1-6195D81150E1}"/>
              </a:ext>
            </a:extLst>
          </p:cNvPr>
          <p:cNvSpPr txBox="1"/>
          <p:nvPr/>
        </p:nvSpPr>
        <p:spPr>
          <a:xfrm>
            <a:off x="254926" y="0"/>
            <a:ext cx="1187888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</a:rPr>
              <a:t>We met </a:t>
            </a:r>
          </a:p>
          <a:p>
            <a:r>
              <a:rPr lang="en-US" sz="4000" b="1" dirty="0"/>
              <a:t>	</a:t>
            </a:r>
            <a:r>
              <a:rPr lang="en-US" sz="4000" dirty="0"/>
              <a:t>Terry, who is an instructor in a prison and a 	California college.  </a:t>
            </a:r>
          </a:p>
          <a:p>
            <a:r>
              <a:rPr lang="en-US" sz="5000" b="1" dirty="0">
                <a:solidFill>
                  <a:schemeClr val="accent1"/>
                </a:solidFill>
              </a:rPr>
              <a:t>We were amazed to realize </a:t>
            </a:r>
          </a:p>
          <a:p>
            <a:r>
              <a:rPr lang="en-US" sz="4000" b="1" dirty="0"/>
              <a:t>	</a:t>
            </a:r>
            <a:r>
              <a:rPr lang="en-US" sz="4000" dirty="0"/>
              <a:t>that he felt it was impossible to effectively teach all 	of his students since he could not connect with each 	of them and appeal to their ways of learning </a:t>
            </a:r>
          </a:p>
          <a:p>
            <a:r>
              <a:rPr lang="en-US" sz="5000" b="1" dirty="0">
                <a:solidFill>
                  <a:schemeClr val="accent1"/>
                </a:solidFill>
              </a:rPr>
              <a:t>It would be game changing if we could</a:t>
            </a:r>
            <a:r>
              <a:rPr lang="en-US" sz="5000" b="1" dirty="0"/>
              <a:t> </a:t>
            </a:r>
          </a:p>
          <a:p>
            <a:r>
              <a:rPr lang="en-US" sz="5000" b="1" dirty="0"/>
              <a:t>	</a:t>
            </a:r>
            <a:r>
              <a:rPr lang="en-US" sz="4000" dirty="0"/>
              <a:t>help Terry tailor his content to the majority of his 	students and to restore his faith in education</a:t>
            </a:r>
            <a:endParaRPr lang="en-US" sz="5000" dirty="0"/>
          </a:p>
          <a:p>
            <a:r>
              <a:rPr lang="en-US" sz="4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00880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6052-3BE6-4F80-8B73-0305487E6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Franklin Gothic Book" panose="020B0503020102020204" pitchFamily="34" charset="0"/>
              </a:rPr>
              <a:t>Additional Need finding</a:t>
            </a:r>
          </a:p>
        </p:txBody>
      </p:sp>
    </p:spTree>
    <p:extLst>
      <p:ext uri="{BB962C8B-B14F-4D97-AF65-F5344CB8AC3E}">
        <p14:creationId xmlns:p14="http://schemas.microsoft.com/office/powerpoint/2010/main" val="29789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AB39A0-7791-4CB9-852A-E42856FC3C63}"/>
              </a:ext>
            </a:extLst>
          </p:cNvPr>
          <p:cNvSpPr txBox="1">
            <a:spLocks/>
          </p:cNvSpPr>
          <p:nvPr/>
        </p:nvSpPr>
        <p:spPr>
          <a:xfrm>
            <a:off x="283308" y="169573"/>
            <a:ext cx="43884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Interviews</a:t>
            </a:r>
          </a:p>
        </p:txBody>
      </p:sp>
      <p:pic>
        <p:nvPicPr>
          <p:cNvPr id="2050" name="Picture 2" descr="Image result for school clipart">
            <a:extLst>
              <a:ext uri="{FF2B5EF4-FFF2-40B4-BE49-F238E27FC236}">
                <a16:creationId xmlns:a16="http://schemas.microsoft.com/office/drawing/2014/main" id="{67DB1AA8-F43B-4921-8CD0-FE29FAB47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1" y="2590280"/>
            <a:ext cx="1748435" cy="236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offee shop clipart">
            <a:extLst>
              <a:ext uri="{FF2B5EF4-FFF2-40B4-BE49-F238E27FC236}">
                <a16:creationId xmlns:a16="http://schemas.microsoft.com/office/drawing/2014/main" id="{52B65E14-63CE-447A-86A7-89BA0EAD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51" y="1999242"/>
            <a:ext cx="3002574" cy="30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neighborhood clipart">
            <a:extLst>
              <a:ext uri="{FF2B5EF4-FFF2-40B4-BE49-F238E27FC236}">
                <a16:creationId xmlns:a16="http://schemas.microsoft.com/office/drawing/2014/main" id="{0DA200BA-1A97-4A95-9C4E-E90F7AE2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34" y="2799964"/>
            <a:ext cx="3395077" cy="21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68DCECFA-ECE6-492F-A62D-35BD8DAC7888}"/>
              </a:ext>
            </a:extLst>
          </p:cNvPr>
          <p:cNvSpPr/>
          <p:nvPr/>
        </p:nvSpPr>
        <p:spPr>
          <a:xfrm rot="16200000">
            <a:off x="2894915" y="2399830"/>
            <a:ext cx="832420" cy="546117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7D21C1-6424-4432-8B9A-E9CAA485DEAB}"/>
              </a:ext>
            </a:extLst>
          </p:cNvPr>
          <p:cNvSpPr txBox="1">
            <a:spLocks/>
          </p:cNvSpPr>
          <p:nvPr/>
        </p:nvSpPr>
        <p:spPr>
          <a:xfrm>
            <a:off x="1664270" y="5404333"/>
            <a:ext cx="4388445" cy="89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East Palo Alto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7D383B-4071-494B-AA6D-DA78C8295C81}"/>
              </a:ext>
            </a:extLst>
          </p:cNvPr>
          <p:cNvSpPr txBox="1"/>
          <p:nvPr/>
        </p:nvSpPr>
        <p:spPr>
          <a:xfrm>
            <a:off x="446391" y="2169957"/>
            <a:ext cx="27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Elementary School </a:t>
            </a:r>
            <a:r>
              <a:rPr lang="en-US" b="1" dirty="0"/>
              <a:t>(2)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488413-31CA-4C2A-9C80-A2FAFB31AA54}"/>
              </a:ext>
            </a:extLst>
          </p:cNvPr>
          <p:cNvSpPr txBox="1"/>
          <p:nvPr/>
        </p:nvSpPr>
        <p:spPr>
          <a:xfrm>
            <a:off x="3397696" y="2171934"/>
            <a:ext cx="27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Neighborhood Walk </a:t>
            </a:r>
            <a:r>
              <a:rPr lang="en-US" b="1" dirty="0"/>
              <a:t>(1)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5D5ED9-3498-4DFC-A65C-8A4581967ACF}"/>
              </a:ext>
            </a:extLst>
          </p:cNvPr>
          <p:cNvSpPr txBox="1">
            <a:spLocks/>
          </p:cNvSpPr>
          <p:nvPr/>
        </p:nvSpPr>
        <p:spPr>
          <a:xfrm>
            <a:off x="7068688" y="5549370"/>
            <a:ext cx="4388445" cy="89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Downtown Palo Alto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ECBE2697-9569-4DBB-9025-CB6E3D606C92}"/>
              </a:ext>
            </a:extLst>
          </p:cNvPr>
          <p:cNvSpPr/>
          <p:nvPr/>
        </p:nvSpPr>
        <p:spPr>
          <a:xfrm rot="16200000">
            <a:off x="8545683" y="3742638"/>
            <a:ext cx="832420" cy="30025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FD785F-AF50-47AE-9223-B747AAC623D1}"/>
              </a:ext>
            </a:extLst>
          </p:cNvPr>
          <p:cNvSpPr txBox="1"/>
          <p:nvPr/>
        </p:nvSpPr>
        <p:spPr>
          <a:xfrm>
            <a:off x="8147714" y="1629910"/>
            <a:ext cx="27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Coffee + Boba (</a:t>
            </a:r>
            <a:r>
              <a:rPr lang="en-US" b="1" dirty="0"/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280650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824B-4279-4D47-92DD-71F5353F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-221410"/>
            <a:ext cx="6278423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AFB0C-3797-414B-82AA-0A3F75654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24059" r="18782" b="31081"/>
          <a:stretch/>
        </p:blipFill>
        <p:spPr>
          <a:xfrm>
            <a:off x="589713" y="1703209"/>
            <a:ext cx="2011680" cy="2011680"/>
          </a:xfrm>
          <a:prstGeom prst="round2DiagRect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1CFD55A-8C76-4EBE-A97E-24FBCBD19715}"/>
              </a:ext>
            </a:extLst>
          </p:cNvPr>
          <p:cNvSpPr/>
          <p:nvPr/>
        </p:nvSpPr>
        <p:spPr>
          <a:xfrm>
            <a:off x="170268" y="1088898"/>
            <a:ext cx="11738424" cy="5576763"/>
          </a:xfrm>
          <a:prstGeom prst="round2DiagRect">
            <a:avLst>
              <a:gd name="adj1" fmla="val 16667"/>
              <a:gd name="adj2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293029-1EA8-4FE5-8123-F6C69D57F886}"/>
              </a:ext>
            </a:extLst>
          </p:cNvPr>
          <p:cNvCxnSpPr>
            <a:cxnSpLocks/>
          </p:cNvCxnSpPr>
          <p:nvPr/>
        </p:nvCxnSpPr>
        <p:spPr>
          <a:xfrm>
            <a:off x="170268" y="3931431"/>
            <a:ext cx="1173842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7412319-79E6-4E84-A32A-A22C834B380E}"/>
              </a:ext>
            </a:extLst>
          </p:cNvPr>
          <p:cNvSpPr txBox="1">
            <a:spLocks/>
          </p:cNvSpPr>
          <p:nvPr/>
        </p:nvSpPr>
        <p:spPr>
          <a:xfrm>
            <a:off x="1051224" y="1088898"/>
            <a:ext cx="1451250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Annia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919A2-08FB-4C49-BF81-A68C94F15649}"/>
              </a:ext>
            </a:extLst>
          </p:cNvPr>
          <p:cNvSpPr txBox="1"/>
          <p:nvPr/>
        </p:nvSpPr>
        <p:spPr>
          <a:xfrm>
            <a:off x="2629012" y="1950943"/>
            <a:ext cx="234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- 5 years old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E58D9DC-101B-4398-8CF3-06AF2F871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0632" y="1958098"/>
            <a:ext cx="1031732" cy="10484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A2422A-E3F2-4966-80D8-6237CCF22E41}"/>
              </a:ext>
            </a:extLst>
          </p:cNvPr>
          <p:cNvSpPr txBox="1">
            <a:spLocks/>
          </p:cNvSpPr>
          <p:nvPr/>
        </p:nvSpPr>
        <p:spPr>
          <a:xfrm>
            <a:off x="4708950" y="3100911"/>
            <a:ext cx="2585544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“5..4..3..2..1..”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66F8F9C-87A5-4FAD-B3B1-9570BB6D9BFD}"/>
              </a:ext>
            </a:extLst>
          </p:cNvPr>
          <p:cNvSpPr/>
          <p:nvPr/>
        </p:nvSpPr>
        <p:spPr>
          <a:xfrm>
            <a:off x="7793931" y="2093254"/>
            <a:ext cx="2981839" cy="1298226"/>
          </a:xfrm>
          <a:prstGeom prst="wedgeRoundRectCallou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1674D8-60E3-4D16-8386-FE5BAA160CD2}"/>
              </a:ext>
            </a:extLst>
          </p:cNvPr>
          <p:cNvSpPr txBox="1"/>
          <p:nvPr/>
        </p:nvSpPr>
        <p:spPr>
          <a:xfrm>
            <a:off x="2651240" y="2831308"/>
            <a:ext cx="234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East Palo Alto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CABB78-42AC-4D7C-91D5-91A38E352219}"/>
              </a:ext>
            </a:extLst>
          </p:cNvPr>
          <p:cNvSpPr txBox="1"/>
          <p:nvPr/>
        </p:nvSpPr>
        <p:spPr>
          <a:xfrm>
            <a:off x="2651241" y="2391954"/>
            <a:ext cx="234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Kindergarten</a:t>
            </a:r>
          </a:p>
        </p:txBody>
      </p:sp>
      <p:pic>
        <p:nvPicPr>
          <p:cNvPr id="1026" name="Picture 2" descr="Image result for heart clipart">
            <a:extLst>
              <a:ext uri="{FF2B5EF4-FFF2-40B4-BE49-F238E27FC236}">
                <a16:creationId xmlns:a16="http://schemas.microsoft.com/office/drawing/2014/main" id="{19C7ED92-3D53-4055-B1A6-4380B592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36" y="1368989"/>
            <a:ext cx="535560" cy="49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1772343-30B1-4B39-BCDE-5BA150C4DABC}"/>
              </a:ext>
            </a:extLst>
          </p:cNvPr>
          <p:cNvSpPr txBox="1">
            <a:spLocks/>
          </p:cNvSpPr>
          <p:nvPr/>
        </p:nvSpPr>
        <p:spPr>
          <a:xfrm>
            <a:off x="5410784" y="1294727"/>
            <a:ext cx="1451250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Learning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CDAD75-EB45-42D1-A4C3-56051C81A2C7}"/>
              </a:ext>
            </a:extLst>
          </p:cNvPr>
          <p:cNvSpPr txBox="1">
            <a:spLocks/>
          </p:cNvSpPr>
          <p:nvPr/>
        </p:nvSpPr>
        <p:spPr>
          <a:xfrm>
            <a:off x="8101966" y="1291408"/>
            <a:ext cx="2498932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Feels Neglected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785D6E-E0B2-4851-9F07-948A871D3AAC}"/>
              </a:ext>
            </a:extLst>
          </p:cNvPr>
          <p:cNvSpPr txBox="1"/>
          <p:nvPr/>
        </p:nvSpPr>
        <p:spPr>
          <a:xfrm>
            <a:off x="7982307" y="2287538"/>
            <a:ext cx="2738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always raise my hand but the teacher does not call on me”</a:t>
            </a:r>
          </a:p>
        </p:txBody>
      </p:sp>
      <p:sp>
        <p:nvSpPr>
          <p:cNvPr id="29" name="AutoShape 18" descr="Image result for plant clipart">
            <a:extLst>
              <a:ext uri="{FF2B5EF4-FFF2-40B4-BE49-F238E27FC236}">
                <a16:creationId xmlns:a16="http://schemas.microsoft.com/office/drawing/2014/main" id="{14304610-955A-44E1-B33E-CC4BC2BF6D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4233" y="29928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00E2355-6286-45DE-AC6D-6DE5233510E3}"/>
              </a:ext>
            </a:extLst>
          </p:cNvPr>
          <p:cNvSpPr txBox="1">
            <a:spLocks/>
          </p:cNvSpPr>
          <p:nvPr/>
        </p:nvSpPr>
        <p:spPr>
          <a:xfrm>
            <a:off x="9317533" y="6104525"/>
            <a:ext cx="1189860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Liam</a:t>
            </a:r>
            <a:endParaRPr lang="en-US" sz="3600" b="1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9E9AB1E-CD34-4C75-9E30-3CBAB14D22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20497" r="19424" b="26357"/>
          <a:stretch/>
        </p:blipFill>
        <p:spPr>
          <a:xfrm>
            <a:off x="8909128" y="4162405"/>
            <a:ext cx="2011680" cy="2011680"/>
          </a:xfrm>
          <a:prstGeom prst="round2DiagRect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88B1DA-1CF5-4F15-B0A6-009B944E1504}"/>
              </a:ext>
            </a:extLst>
          </p:cNvPr>
          <p:cNvSpPr txBox="1"/>
          <p:nvPr/>
        </p:nvSpPr>
        <p:spPr>
          <a:xfrm>
            <a:off x="6492364" y="4539348"/>
            <a:ext cx="234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6 years old 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AABD44-B2A7-4F32-A98C-72815169349A}"/>
              </a:ext>
            </a:extLst>
          </p:cNvPr>
          <p:cNvSpPr txBox="1"/>
          <p:nvPr/>
        </p:nvSpPr>
        <p:spPr>
          <a:xfrm>
            <a:off x="6287424" y="4999478"/>
            <a:ext cx="255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First grade 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63F3D0-788D-4D23-91D0-64FEEE7D0CBF}"/>
              </a:ext>
            </a:extLst>
          </p:cNvPr>
          <p:cNvSpPr txBox="1"/>
          <p:nvPr/>
        </p:nvSpPr>
        <p:spPr>
          <a:xfrm>
            <a:off x="5687322" y="5522441"/>
            <a:ext cx="31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Bowman - </a:t>
            </a:r>
          </a:p>
        </p:txBody>
      </p:sp>
      <p:pic>
        <p:nvPicPr>
          <p:cNvPr id="1030" name="Picture 6" descr="Image result for soccer ball clipart">
            <a:extLst>
              <a:ext uri="{FF2B5EF4-FFF2-40B4-BE49-F238E27FC236}">
                <a16:creationId xmlns:a16="http://schemas.microsoft.com/office/drawing/2014/main" id="{FE4377DE-9C64-4849-8404-5F3472E5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27" y="4286423"/>
            <a:ext cx="888795" cy="88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rophy clipart">
            <a:extLst>
              <a:ext uri="{FF2B5EF4-FFF2-40B4-BE49-F238E27FC236}">
                <a16:creationId xmlns:a16="http://schemas.microsoft.com/office/drawing/2014/main" id="{BC37AE63-C9E7-4710-A4FC-2674B9F1A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67" y="4191587"/>
            <a:ext cx="1121905" cy="11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plant clipart">
            <a:extLst>
              <a:ext uri="{FF2B5EF4-FFF2-40B4-BE49-F238E27FC236}">
                <a16:creationId xmlns:a16="http://schemas.microsoft.com/office/drawing/2014/main" id="{0240904C-81AC-4F8E-9F61-814D0C64D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788" y="5348925"/>
            <a:ext cx="820942" cy="12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homework clipart">
            <a:extLst>
              <a:ext uri="{FF2B5EF4-FFF2-40B4-BE49-F238E27FC236}">
                <a16:creationId xmlns:a16="http://schemas.microsoft.com/office/drawing/2014/main" id="{A900C8D0-D3DC-4C35-A370-2AE788F8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27" y="5392087"/>
            <a:ext cx="1047876" cy="11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0B0DFDA7-38EC-4F08-AFBB-C2DB064C37D1}"/>
              </a:ext>
            </a:extLst>
          </p:cNvPr>
          <p:cNvSpPr txBox="1">
            <a:spLocks/>
          </p:cNvSpPr>
          <p:nvPr/>
        </p:nvSpPr>
        <p:spPr>
          <a:xfrm>
            <a:off x="773491" y="4201035"/>
            <a:ext cx="2893858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Boredom Strikes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45033AB1-7D4D-44F0-8C26-BD2B58ABBC4F}"/>
              </a:ext>
            </a:extLst>
          </p:cNvPr>
          <p:cNvSpPr/>
          <p:nvPr/>
        </p:nvSpPr>
        <p:spPr>
          <a:xfrm>
            <a:off x="679246" y="4954276"/>
            <a:ext cx="2981839" cy="1298226"/>
          </a:xfrm>
          <a:prstGeom prst="wedgeRoundRectCallou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BB7B8E-D1D6-4F3A-9344-C9203010B4A6}"/>
              </a:ext>
            </a:extLst>
          </p:cNvPr>
          <p:cNvSpPr txBox="1"/>
          <p:nvPr/>
        </p:nvSpPr>
        <p:spPr>
          <a:xfrm>
            <a:off x="867622" y="5035052"/>
            <a:ext cx="273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hate writing cursive. It takes so long and I’m a fast writer. I’m already good at it”</a:t>
            </a:r>
          </a:p>
        </p:txBody>
      </p:sp>
    </p:spTree>
    <p:extLst>
      <p:ext uri="{BB962C8B-B14F-4D97-AF65-F5344CB8AC3E}">
        <p14:creationId xmlns:p14="http://schemas.microsoft.com/office/powerpoint/2010/main" val="2703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824B-4279-4D47-92DD-71F5353F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6278423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1CFD55A-8C76-4EBE-A97E-24FBCBD19715}"/>
              </a:ext>
            </a:extLst>
          </p:cNvPr>
          <p:cNvSpPr/>
          <p:nvPr/>
        </p:nvSpPr>
        <p:spPr>
          <a:xfrm>
            <a:off x="176575" y="1321724"/>
            <a:ext cx="11843057" cy="536670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utoShape 18" descr="Image result for plant clipart">
            <a:extLst>
              <a:ext uri="{FF2B5EF4-FFF2-40B4-BE49-F238E27FC236}">
                <a16:creationId xmlns:a16="http://schemas.microsoft.com/office/drawing/2014/main" id="{14304610-955A-44E1-B33E-CC4BC2BF6D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0387" y="36865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0BBC1E8-DD39-473F-B942-8519C1A60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14211" r="6502" b="4732"/>
          <a:stretch/>
        </p:blipFill>
        <p:spPr>
          <a:xfrm>
            <a:off x="510841" y="2195184"/>
            <a:ext cx="2142678" cy="2856903"/>
          </a:xfrm>
          <a:prstGeom prst="round2Diag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DDAC4482-F9D0-4F4F-A769-E640C24E7774}"/>
              </a:ext>
            </a:extLst>
          </p:cNvPr>
          <p:cNvSpPr txBox="1">
            <a:spLocks/>
          </p:cNvSpPr>
          <p:nvPr/>
        </p:nvSpPr>
        <p:spPr>
          <a:xfrm>
            <a:off x="969276" y="1495136"/>
            <a:ext cx="1451250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Albert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4C7261-065C-477A-AB8D-0F02A8FAFE95}"/>
              </a:ext>
            </a:extLst>
          </p:cNvPr>
          <p:cNvSpPr txBox="1"/>
          <p:nvPr/>
        </p:nvSpPr>
        <p:spPr>
          <a:xfrm>
            <a:off x="466020" y="5307366"/>
            <a:ext cx="271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Junior @ Sequoia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Lives in East Palo Alto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Basketball Player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Physics lover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345A32-124A-40B1-AE72-1A2354041B72}"/>
              </a:ext>
            </a:extLst>
          </p:cNvPr>
          <p:cNvCxnSpPr>
            <a:cxnSpLocks/>
          </p:cNvCxnSpPr>
          <p:nvPr/>
        </p:nvCxnSpPr>
        <p:spPr>
          <a:xfrm>
            <a:off x="2761061" y="2708308"/>
            <a:ext cx="117754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basketball clipart">
            <a:extLst>
              <a:ext uri="{FF2B5EF4-FFF2-40B4-BE49-F238E27FC236}">
                <a16:creationId xmlns:a16="http://schemas.microsoft.com/office/drawing/2014/main" id="{7A4133CF-50FD-4AAA-9615-F64E260A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39" y="1906493"/>
            <a:ext cx="1420890" cy="14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717683F-1CC3-4A8C-99A6-A95E2852899F}"/>
              </a:ext>
            </a:extLst>
          </p:cNvPr>
          <p:cNvSpPr txBox="1"/>
          <p:nvPr/>
        </p:nvSpPr>
        <p:spPr>
          <a:xfrm>
            <a:off x="5292612" y="1900752"/>
            <a:ext cx="232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in 4</a:t>
            </a:r>
            <a:r>
              <a:rPr lang="en-US" baseline="30000" dirty="0"/>
              <a:t>th</a:t>
            </a:r>
            <a:r>
              <a:rPr lang="en-US" dirty="0"/>
              <a:t> grade 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05AB72-9E12-4EBB-9D61-4784EB863DE6}"/>
              </a:ext>
            </a:extLst>
          </p:cNvPr>
          <p:cNvSpPr txBox="1"/>
          <p:nvPr/>
        </p:nvSpPr>
        <p:spPr>
          <a:xfrm>
            <a:off x="5485963" y="2356487"/>
            <a:ext cx="232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YouTube Guidance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C669126-0F27-4E3A-9FDE-3F6A6211AB1A}"/>
              </a:ext>
            </a:extLst>
          </p:cNvPr>
          <p:cNvSpPr txBox="1"/>
          <p:nvPr/>
        </p:nvSpPr>
        <p:spPr>
          <a:xfrm>
            <a:off x="5402871" y="2823259"/>
            <a:ext cx="232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Joined team in Middle School  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76E017D-07B1-4F2A-9F2D-2552386324AA}"/>
              </a:ext>
            </a:extLst>
          </p:cNvPr>
          <p:cNvSpPr txBox="1"/>
          <p:nvPr/>
        </p:nvSpPr>
        <p:spPr>
          <a:xfrm>
            <a:off x="5943310" y="4177764"/>
            <a:ext cx="147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43B5F8-A66A-4A17-8F3B-E16DAC9D5163}"/>
              </a:ext>
            </a:extLst>
          </p:cNvPr>
          <p:cNvSpPr txBox="1"/>
          <p:nvPr/>
        </p:nvSpPr>
        <p:spPr>
          <a:xfrm>
            <a:off x="5943310" y="4631697"/>
            <a:ext cx="219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Tutor 1 month in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2672D1A-15AA-4712-AF10-566926A8581A}"/>
              </a:ext>
            </a:extLst>
          </p:cNvPr>
          <p:cNvSpPr txBox="1"/>
          <p:nvPr/>
        </p:nvSpPr>
        <p:spPr>
          <a:xfrm>
            <a:off x="5943310" y="5070297"/>
            <a:ext cx="232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40% of class speaks Spanish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B05B1C-D435-4161-8D08-14CB2CEF9BC2}"/>
              </a:ext>
            </a:extLst>
          </p:cNvPr>
          <p:cNvGrpSpPr/>
          <p:nvPr/>
        </p:nvGrpSpPr>
        <p:grpSpPr>
          <a:xfrm>
            <a:off x="8741899" y="1955975"/>
            <a:ext cx="2981839" cy="1298226"/>
            <a:chOff x="8297814" y="1546071"/>
            <a:chExt cx="2981839" cy="1298226"/>
          </a:xfrm>
        </p:grpSpPr>
        <p:sp>
          <p:nvSpPr>
            <p:cNvPr id="60" name="Speech Bubble: Rectangle with Corners Rounded 59">
              <a:extLst>
                <a:ext uri="{FF2B5EF4-FFF2-40B4-BE49-F238E27FC236}">
                  <a16:creationId xmlns:a16="http://schemas.microsoft.com/office/drawing/2014/main" id="{A479CDA3-F873-45DC-908D-43396FB2BAAA}"/>
                </a:ext>
              </a:extLst>
            </p:cNvPr>
            <p:cNvSpPr/>
            <p:nvPr/>
          </p:nvSpPr>
          <p:spPr>
            <a:xfrm>
              <a:off x="8297814" y="1546071"/>
              <a:ext cx="2981839" cy="1298226"/>
            </a:xfrm>
            <a:prstGeom prst="wedgeRoundRectCallou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4E5580B-6257-4141-8F01-A8C3EF16A783}"/>
                </a:ext>
              </a:extLst>
            </p:cNvPr>
            <p:cNvSpPr txBox="1"/>
            <p:nvPr/>
          </p:nvSpPr>
          <p:spPr>
            <a:xfrm>
              <a:off x="8419609" y="1595019"/>
              <a:ext cx="2738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“Learning from YouTube was as effective as having a coach... It was a smooth transition joining a team”</a:t>
              </a:r>
            </a:p>
          </p:txBody>
        </p:sp>
      </p:grpSp>
      <p:pic>
        <p:nvPicPr>
          <p:cNvPr id="3076" name="Picture 4" descr="Image result for spanish clipart">
            <a:extLst>
              <a:ext uri="{FF2B5EF4-FFF2-40B4-BE49-F238E27FC236}">
                <a16:creationId xmlns:a16="http://schemas.microsoft.com/office/drawing/2014/main" id="{190E9DED-9D02-4ADA-94C4-8568782D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34" y="4235621"/>
            <a:ext cx="1806514" cy="12003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ight Brace 52">
            <a:extLst>
              <a:ext uri="{FF2B5EF4-FFF2-40B4-BE49-F238E27FC236}">
                <a16:creationId xmlns:a16="http://schemas.microsoft.com/office/drawing/2014/main" id="{693EE011-C857-46A8-8EB1-898CB05664F6}"/>
              </a:ext>
            </a:extLst>
          </p:cNvPr>
          <p:cNvSpPr/>
          <p:nvPr/>
        </p:nvSpPr>
        <p:spPr>
          <a:xfrm>
            <a:off x="8037631" y="4129423"/>
            <a:ext cx="542333" cy="16496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04C6BA6-89CE-4E50-B12D-1263AFCA07B4}"/>
              </a:ext>
            </a:extLst>
          </p:cNvPr>
          <p:cNvCxnSpPr>
            <a:cxnSpLocks/>
          </p:cNvCxnSpPr>
          <p:nvPr/>
        </p:nvCxnSpPr>
        <p:spPr>
          <a:xfrm>
            <a:off x="2779980" y="4631697"/>
            <a:ext cx="117754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CDC58A3-6B18-4A10-8413-8D80C092CEC8}"/>
              </a:ext>
            </a:extLst>
          </p:cNvPr>
          <p:cNvGrpSpPr/>
          <p:nvPr/>
        </p:nvGrpSpPr>
        <p:grpSpPr>
          <a:xfrm>
            <a:off x="8741899" y="4305131"/>
            <a:ext cx="3041676" cy="1786666"/>
            <a:chOff x="8297814" y="1546071"/>
            <a:chExt cx="2981839" cy="1526276"/>
          </a:xfrm>
        </p:grpSpPr>
        <p:sp>
          <p:nvSpPr>
            <p:cNvPr id="84" name="Speech Bubble: Rectangle with Corners Rounded 83">
              <a:extLst>
                <a:ext uri="{FF2B5EF4-FFF2-40B4-BE49-F238E27FC236}">
                  <a16:creationId xmlns:a16="http://schemas.microsoft.com/office/drawing/2014/main" id="{0B0B02B8-C5C6-4D51-A9F9-D615F9B37C5B}"/>
                </a:ext>
              </a:extLst>
            </p:cNvPr>
            <p:cNvSpPr/>
            <p:nvPr/>
          </p:nvSpPr>
          <p:spPr>
            <a:xfrm>
              <a:off x="8297814" y="1546071"/>
              <a:ext cx="2981839" cy="1298226"/>
            </a:xfrm>
            <a:prstGeom prst="wedgeRoundRectCallou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5BF7B20-C92E-47D4-B052-13692B4FA3FD}"/>
                </a:ext>
              </a:extLst>
            </p:cNvPr>
            <p:cNvSpPr txBox="1"/>
            <p:nvPr/>
          </p:nvSpPr>
          <p:spPr>
            <a:xfrm>
              <a:off x="8419609" y="1595019"/>
              <a:ext cx="27382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“The teachers assume we know the basics... they test us on stuff not taught... 11/30 students have a tutor.</a:t>
              </a:r>
            </a:p>
          </p:txBody>
        </p:sp>
      </p:grpSp>
      <p:sp>
        <p:nvSpPr>
          <p:cNvPr id="86" name="Right Brace 85">
            <a:extLst>
              <a:ext uri="{FF2B5EF4-FFF2-40B4-BE49-F238E27FC236}">
                <a16:creationId xmlns:a16="http://schemas.microsoft.com/office/drawing/2014/main" id="{CE872F4B-FB54-45E3-9ED4-A1D490C60C6A}"/>
              </a:ext>
            </a:extLst>
          </p:cNvPr>
          <p:cNvSpPr/>
          <p:nvPr/>
        </p:nvSpPr>
        <p:spPr>
          <a:xfrm>
            <a:off x="7973896" y="1837036"/>
            <a:ext cx="542333" cy="16496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23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Image result for homework clipart">
            <a:extLst>
              <a:ext uri="{FF2B5EF4-FFF2-40B4-BE49-F238E27FC236}">
                <a16:creationId xmlns:a16="http://schemas.microsoft.com/office/drawing/2014/main" id="{CB9EBB61-32F7-4A92-9706-07E03B52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99" y="4344273"/>
            <a:ext cx="1154609" cy="10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1CFD55A-8C76-4EBE-A97E-24FBCBD19715}"/>
              </a:ext>
            </a:extLst>
          </p:cNvPr>
          <p:cNvSpPr/>
          <p:nvPr/>
        </p:nvSpPr>
        <p:spPr>
          <a:xfrm>
            <a:off x="176575" y="1572697"/>
            <a:ext cx="6085488" cy="4928995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utoShape 18" descr="Image result for plant clipart">
            <a:extLst>
              <a:ext uri="{FF2B5EF4-FFF2-40B4-BE49-F238E27FC236}">
                <a16:creationId xmlns:a16="http://schemas.microsoft.com/office/drawing/2014/main" id="{14304610-955A-44E1-B33E-CC4BC2BF6D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0387" y="34997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0BBC1E8-DD39-473F-B942-8519C1A60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5" t="-393" r="15246" b="1231"/>
          <a:stretch/>
        </p:blipFill>
        <p:spPr>
          <a:xfrm>
            <a:off x="504029" y="2383394"/>
            <a:ext cx="1923865" cy="2737237"/>
          </a:xfrm>
          <a:prstGeom prst="round2Diag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DDAC4482-F9D0-4F4F-A769-E640C24E7774}"/>
              </a:ext>
            </a:extLst>
          </p:cNvPr>
          <p:cNvSpPr txBox="1">
            <a:spLocks/>
          </p:cNvSpPr>
          <p:nvPr/>
        </p:nvSpPr>
        <p:spPr>
          <a:xfrm>
            <a:off x="843156" y="1723218"/>
            <a:ext cx="1451250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Adrian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4C7261-065C-477A-AB8D-0F02A8FAFE95}"/>
              </a:ext>
            </a:extLst>
          </p:cNvPr>
          <p:cNvSpPr txBox="1"/>
          <p:nvPr/>
        </p:nvSpPr>
        <p:spPr>
          <a:xfrm>
            <a:off x="314675" y="5319007"/>
            <a:ext cx="2718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American, recent Italian B-School grad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“Strong learner” 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5361310-C7D2-4DA7-92CD-3290F420EC98}"/>
              </a:ext>
            </a:extLst>
          </p:cNvPr>
          <p:cNvSpPr/>
          <p:nvPr/>
        </p:nvSpPr>
        <p:spPr>
          <a:xfrm flipH="1">
            <a:off x="6348469" y="1572697"/>
            <a:ext cx="5666956" cy="4928995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CE0045-93D4-4F96-9809-DFAC7D0A9F5D}"/>
              </a:ext>
            </a:extLst>
          </p:cNvPr>
          <p:cNvCxnSpPr>
            <a:cxnSpLocks/>
          </p:cNvCxnSpPr>
          <p:nvPr/>
        </p:nvCxnSpPr>
        <p:spPr>
          <a:xfrm flipV="1">
            <a:off x="2523628" y="2737768"/>
            <a:ext cx="477440" cy="504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Image result for teacher clip art">
            <a:extLst>
              <a:ext uri="{FF2B5EF4-FFF2-40B4-BE49-F238E27FC236}">
                <a16:creationId xmlns:a16="http://schemas.microsoft.com/office/drawing/2014/main" id="{5FA97653-25F6-43FF-A900-81412E0C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711" y="1918646"/>
            <a:ext cx="957238" cy="12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18C6E-2D10-460E-876F-ED8F7054004A}"/>
              </a:ext>
            </a:extLst>
          </p:cNvPr>
          <p:cNvSpPr txBox="1"/>
          <p:nvPr/>
        </p:nvSpPr>
        <p:spPr>
          <a:xfrm>
            <a:off x="4170910" y="1678437"/>
            <a:ext cx="1971812" cy="23083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Values: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Credentials + Experience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Wants relevant examples to understand importance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67EF2C0-BD8D-48C3-9D6E-61E44DF9D16A}"/>
              </a:ext>
            </a:extLst>
          </p:cNvPr>
          <p:cNvCxnSpPr>
            <a:cxnSpLocks/>
          </p:cNvCxnSpPr>
          <p:nvPr/>
        </p:nvCxnSpPr>
        <p:spPr>
          <a:xfrm>
            <a:off x="2534049" y="4848524"/>
            <a:ext cx="53077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F21B5C7-7C50-4F33-890E-6FCCB14E8BDF}"/>
              </a:ext>
            </a:extLst>
          </p:cNvPr>
          <p:cNvSpPr txBox="1"/>
          <p:nvPr/>
        </p:nvSpPr>
        <p:spPr>
          <a:xfrm>
            <a:off x="4174930" y="4369499"/>
            <a:ext cx="1715457" cy="175432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Formula derivations + sources</a:t>
            </a:r>
            <a:r>
              <a:rPr lang="en-US" b="1" dirty="0"/>
              <a:t>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4994E7E-410D-497A-99A6-670FADEDF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8" t="8236" r="12371" b="-1693"/>
          <a:stretch/>
        </p:blipFill>
        <p:spPr>
          <a:xfrm>
            <a:off x="6589517" y="2428129"/>
            <a:ext cx="1816223" cy="2754991"/>
          </a:xfrm>
          <a:prstGeom prst="round2Diag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D1DFF0C5-A2AE-467C-8F5D-600E089F0275}"/>
              </a:ext>
            </a:extLst>
          </p:cNvPr>
          <p:cNvSpPr txBox="1">
            <a:spLocks/>
          </p:cNvSpPr>
          <p:nvPr/>
        </p:nvSpPr>
        <p:spPr>
          <a:xfrm>
            <a:off x="6843436" y="1723218"/>
            <a:ext cx="1451250" cy="700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Allen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EC3134-28F3-4C4C-B83F-FD5B6269444F}"/>
              </a:ext>
            </a:extLst>
          </p:cNvPr>
          <p:cNvSpPr txBox="1"/>
          <p:nvPr/>
        </p:nvSpPr>
        <p:spPr>
          <a:xfrm>
            <a:off x="6630487" y="5319007"/>
            <a:ext cx="271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Law Professor, Paris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“Strong learner”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03291F-6696-4A81-810C-490D676DF283}"/>
              </a:ext>
            </a:extLst>
          </p:cNvPr>
          <p:cNvCxnSpPr>
            <a:cxnSpLocks/>
          </p:cNvCxnSpPr>
          <p:nvPr/>
        </p:nvCxnSpPr>
        <p:spPr>
          <a:xfrm flipV="1">
            <a:off x="8446247" y="3098376"/>
            <a:ext cx="477440" cy="504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Image result for teacher clip art">
            <a:extLst>
              <a:ext uri="{FF2B5EF4-FFF2-40B4-BE49-F238E27FC236}">
                <a16:creationId xmlns:a16="http://schemas.microsoft.com/office/drawing/2014/main" id="{43DBE389-A2E6-42E0-B71A-88CF83B7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745" y="2279254"/>
            <a:ext cx="957238" cy="12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945FAC-F1E9-46C8-9F10-B8F888FCF8FE}"/>
              </a:ext>
            </a:extLst>
          </p:cNvPr>
          <p:cNvSpPr txBox="1"/>
          <p:nvPr/>
        </p:nvSpPr>
        <p:spPr>
          <a:xfrm>
            <a:off x="9959253" y="1918646"/>
            <a:ext cx="1816223" cy="20313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Professor: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new knowledge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b="1" dirty="0"/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“Repeater”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important</a:t>
            </a:r>
          </a:p>
        </p:txBody>
      </p:sp>
      <p:pic>
        <p:nvPicPr>
          <p:cNvPr id="21" name="Picture 10" descr="Image result for homework clipart">
            <a:extLst>
              <a:ext uri="{FF2B5EF4-FFF2-40B4-BE49-F238E27FC236}">
                <a16:creationId xmlns:a16="http://schemas.microsoft.com/office/drawing/2014/main" id="{57AFE2BA-6DD8-45B6-B2DA-3DC28CCA8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87" y="4324097"/>
            <a:ext cx="1154609" cy="10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AEFFBA-84BE-4A5F-967A-85BF942D8099}"/>
              </a:ext>
            </a:extLst>
          </p:cNvPr>
          <p:cNvCxnSpPr>
            <a:cxnSpLocks/>
          </p:cNvCxnSpPr>
          <p:nvPr/>
        </p:nvCxnSpPr>
        <p:spPr>
          <a:xfrm>
            <a:off x="8481437" y="4828348"/>
            <a:ext cx="53077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C7F37CB-383D-4703-991D-36EF22D2256F}"/>
              </a:ext>
            </a:extLst>
          </p:cNvPr>
          <p:cNvSpPr txBox="1"/>
          <p:nvPr/>
        </p:nvSpPr>
        <p:spPr>
          <a:xfrm>
            <a:off x="10122318" y="4349323"/>
            <a:ext cx="1715457" cy="175432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Good Learners: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Curiosity </a:t>
            </a:r>
            <a:r>
              <a:rPr lang="en-US" dirty="0">
                <a:sym typeface="Wingdings" panose="05000000000000000000" pitchFamily="2" charset="2"/>
              </a:rPr>
              <a:t> true learning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True learning </a:t>
            </a:r>
            <a:r>
              <a:rPr lang="en-US" dirty="0">
                <a:sym typeface="Wingdings" panose="05000000000000000000" pitchFamily="2" charset="2"/>
              </a:rPr>
              <a:t> create “new things”</a:t>
            </a:r>
            <a:endParaRPr lang="en-US" b="1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D403EE4-889E-4BB1-8D42-06DFBBB3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6278423" cy="1325563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  <a:cs typeface="Segoe UI" panose="020B0502040204020203" pitchFamily="34" charset="0"/>
              </a:rPr>
              <a:t>New Interviews</a:t>
            </a:r>
          </a:p>
        </p:txBody>
      </p:sp>
    </p:spTree>
    <p:extLst>
      <p:ext uri="{BB962C8B-B14F-4D97-AF65-F5344CB8AC3E}">
        <p14:creationId xmlns:p14="http://schemas.microsoft.com/office/powerpoint/2010/main" val="1093793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earch Presentation.potx" id="{56FA722C-F846-4CAB-B731-AD623A5E3E2F}" vid="{D64B6417-52F1-44C8-A69F-2D9066A046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Research presentation</Template>
  <TotalTime>0</TotalTime>
  <Words>1123</Words>
  <Application>Microsoft Office PowerPoint</Application>
  <PresentationFormat>Widescreen</PresentationFormat>
  <Paragraphs>253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Franklin Gothic Book</vt:lpstr>
      <vt:lpstr>Segoe UI</vt:lpstr>
      <vt:lpstr>Wingdings</vt:lpstr>
      <vt:lpstr>Office Theme</vt:lpstr>
      <vt:lpstr>Redefining Education </vt:lpstr>
      <vt:lpstr>Introduction </vt:lpstr>
      <vt:lpstr>PowerPoint Presentation</vt:lpstr>
      <vt:lpstr>PowerPoint Presentation</vt:lpstr>
      <vt:lpstr>PowerPoint Presentation</vt:lpstr>
      <vt:lpstr>PowerPoint Presentation</vt:lpstr>
      <vt:lpstr>New Interviews</vt:lpstr>
      <vt:lpstr>New Interviews</vt:lpstr>
      <vt:lpstr>New Interviews</vt:lpstr>
      <vt:lpstr>New Interview Takeaways</vt:lpstr>
      <vt:lpstr>New Interview Takeaways</vt:lpstr>
      <vt:lpstr>New Interview Takeaways</vt:lpstr>
      <vt:lpstr>New Interview Takeaways</vt:lpstr>
      <vt:lpstr>New Interview Takeaways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2018-10-12T03:23:40Z</dcterms:created>
  <dcterms:modified xsi:type="dcterms:W3CDTF">2018-10-12T17:28:49Z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2018-08-20T21:31:52.5878850Z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