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Raleway"/>
      <p:regular r:id="rId38"/>
      <p:bold r:id="rId39"/>
      <p:italic r:id="rId40"/>
      <p:boldItalic r:id="rId41"/>
    </p:embeddedFont>
    <p:embeddedFont>
      <p:font typeface="Proxima Nova"/>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italic.fntdata"/><Relationship Id="rId20" Type="http://schemas.openxmlformats.org/officeDocument/2006/relationships/slide" Target="slides/slide15.xml"/><Relationship Id="rId42" Type="http://schemas.openxmlformats.org/officeDocument/2006/relationships/font" Target="fonts/ProximaNova-regular.fntdata"/><Relationship Id="rId41" Type="http://schemas.openxmlformats.org/officeDocument/2006/relationships/font" Target="fonts/Raleway-boldItalic.fntdata"/><Relationship Id="rId22" Type="http://schemas.openxmlformats.org/officeDocument/2006/relationships/slide" Target="slides/slide17.xml"/><Relationship Id="rId44" Type="http://schemas.openxmlformats.org/officeDocument/2006/relationships/font" Target="fonts/ProximaNova-italic.fntdata"/><Relationship Id="rId21" Type="http://schemas.openxmlformats.org/officeDocument/2006/relationships/slide" Target="slides/slide16.xml"/><Relationship Id="rId43" Type="http://schemas.openxmlformats.org/officeDocument/2006/relationships/font" Target="fonts/ProximaNova-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ProximaNova-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aleway-bold.fntdata"/><Relationship Id="rId16" Type="http://schemas.openxmlformats.org/officeDocument/2006/relationships/slide" Target="slides/slide11.xml"/><Relationship Id="rId38" Type="http://schemas.openxmlformats.org/officeDocument/2006/relationships/font" Target="fonts/Raleway-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596d72544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596d72544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596d72544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596d72544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4596d72544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4596d72544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596d72544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596d72544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596d72544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596d72544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4596d72544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4596d72544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4596d72544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4596d72544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596d72544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596d72544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4596d72544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596d72544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4596d72544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596d72544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596d7254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596d7254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latin typeface="Raleway"/>
              <a:ea typeface="Raleway"/>
              <a:cs typeface="Raleway"/>
              <a:sym typeface="Raleway"/>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4596d72544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4596d72544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4596d72544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4596d72544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4596d72544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4596d72544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4596d72544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4596d72544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4596d72544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4596d72544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4596d7254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4596d7254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4596d72544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4596d72544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459c92a8e8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459c92a8e8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4596d72544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4596d72544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4596d72544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4596d72544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4596d7254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596d7254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4596d72544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4596d72544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459c92a8e8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459c92a8e8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459c92a8e8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459c92a8e8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4596d7254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4596d7254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4596d72544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4596d72544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got feedback that all our tasks felt very similar, both in the functionality that they provided as well as the taskflows that were implemented for each. We modified our tasks to take this feedback into account</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4596d7254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4596d7254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596d7254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596d7254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596d72544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596d72544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596d72544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596d72544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Clr>
                <a:srgbClr val="D9D9D9"/>
              </a:buClr>
              <a:buSzPts val="1800"/>
              <a:buChar char="●"/>
              <a:defRPr>
                <a:solidFill>
                  <a:srgbClr val="D9D9D9"/>
                </a:solidFill>
              </a:defRPr>
            </a:lvl1pPr>
            <a:lvl2pPr indent="-317500" lvl="1" marL="914400">
              <a:spcBef>
                <a:spcPts val="1600"/>
              </a:spcBef>
              <a:spcAft>
                <a:spcPts val="0"/>
              </a:spcAft>
              <a:buClr>
                <a:srgbClr val="D9D9D9"/>
              </a:buClr>
              <a:buSzPts val="1400"/>
              <a:buChar char="○"/>
              <a:defRPr>
                <a:solidFill>
                  <a:srgbClr val="D9D9D9"/>
                </a:solidFill>
              </a:defRPr>
            </a:lvl2pPr>
            <a:lvl3pPr indent="-317500" lvl="2" marL="1371600">
              <a:spcBef>
                <a:spcPts val="1600"/>
              </a:spcBef>
              <a:spcAft>
                <a:spcPts val="0"/>
              </a:spcAft>
              <a:buClr>
                <a:srgbClr val="D9D9D9"/>
              </a:buClr>
              <a:buSzPts val="1400"/>
              <a:buChar char="■"/>
              <a:defRPr>
                <a:solidFill>
                  <a:srgbClr val="D9D9D9"/>
                </a:solidFill>
              </a:defRPr>
            </a:lvl3pPr>
            <a:lvl4pPr indent="-317500" lvl="3" marL="1828800">
              <a:spcBef>
                <a:spcPts val="1600"/>
              </a:spcBef>
              <a:spcAft>
                <a:spcPts val="0"/>
              </a:spcAft>
              <a:buClr>
                <a:srgbClr val="D9D9D9"/>
              </a:buClr>
              <a:buSzPts val="1400"/>
              <a:buChar char="●"/>
              <a:defRPr>
                <a:solidFill>
                  <a:srgbClr val="D9D9D9"/>
                </a:solidFill>
              </a:defRPr>
            </a:lvl4pPr>
            <a:lvl5pPr indent="-317500" lvl="4" marL="2286000">
              <a:spcBef>
                <a:spcPts val="1600"/>
              </a:spcBef>
              <a:spcAft>
                <a:spcPts val="0"/>
              </a:spcAft>
              <a:buClr>
                <a:srgbClr val="D9D9D9"/>
              </a:buClr>
              <a:buSzPts val="1400"/>
              <a:buChar char="○"/>
              <a:defRPr>
                <a:solidFill>
                  <a:srgbClr val="D9D9D9"/>
                </a:solidFill>
              </a:defRPr>
            </a:lvl5pPr>
            <a:lvl6pPr indent="-317500" lvl="5" marL="2743200">
              <a:spcBef>
                <a:spcPts val="1600"/>
              </a:spcBef>
              <a:spcAft>
                <a:spcPts val="0"/>
              </a:spcAft>
              <a:buClr>
                <a:srgbClr val="D9D9D9"/>
              </a:buClr>
              <a:buSzPts val="1400"/>
              <a:buChar char="■"/>
              <a:defRPr>
                <a:solidFill>
                  <a:srgbClr val="D9D9D9"/>
                </a:solidFill>
              </a:defRPr>
            </a:lvl6pPr>
            <a:lvl7pPr indent="-317500" lvl="6" marL="3200400">
              <a:spcBef>
                <a:spcPts val="1600"/>
              </a:spcBef>
              <a:spcAft>
                <a:spcPts val="0"/>
              </a:spcAft>
              <a:buClr>
                <a:srgbClr val="D9D9D9"/>
              </a:buClr>
              <a:buSzPts val="1400"/>
              <a:buChar char="●"/>
              <a:defRPr>
                <a:solidFill>
                  <a:srgbClr val="D9D9D9"/>
                </a:solidFill>
              </a:defRPr>
            </a:lvl7pPr>
            <a:lvl8pPr indent="-317500" lvl="7" marL="3657600">
              <a:spcBef>
                <a:spcPts val="1600"/>
              </a:spcBef>
              <a:spcAft>
                <a:spcPts val="0"/>
              </a:spcAft>
              <a:buClr>
                <a:srgbClr val="D9D9D9"/>
              </a:buClr>
              <a:buSzPts val="1400"/>
              <a:buChar char="○"/>
              <a:defRPr>
                <a:solidFill>
                  <a:srgbClr val="D9D9D9"/>
                </a:solidFill>
              </a:defRPr>
            </a:lvl8pPr>
            <a:lvl9pPr indent="-317500" lvl="8" marL="4114800">
              <a:spcBef>
                <a:spcPts val="1600"/>
              </a:spcBef>
              <a:spcAft>
                <a:spcPts val="1600"/>
              </a:spcAft>
              <a:buClr>
                <a:srgbClr val="D9D9D9"/>
              </a:buClr>
              <a:buSzPts val="1400"/>
              <a:buChar char="■"/>
              <a:defRPr>
                <a:solidFill>
                  <a:srgbClr val="D9D9D9"/>
                </a:solidFill>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Font typeface="Proxima Nova"/>
              <a:buChar char="●"/>
              <a:defRPr sz="1800">
                <a:solidFill>
                  <a:schemeClr val="lt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lt2"/>
              </a:buClr>
              <a:buSzPts val="1400"/>
              <a:buFont typeface="Proxima Nova"/>
              <a:buChar char="○"/>
              <a:defRPr>
                <a:solidFill>
                  <a:schemeClr val="lt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lt2"/>
              </a:buClr>
              <a:buSzPts val="1400"/>
              <a:buFont typeface="Proxima Nova"/>
              <a:buChar char="■"/>
              <a:defRPr>
                <a:solidFill>
                  <a:schemeClr val="lt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lt2"/>
              </a:buClr>
              <a:buSzPts val="1400"/>
              <a:buFont typeface="Proxima Nova"/>
              <a:buChar char="●"/>
              <a:defRPr>
                <a:solidFill>
                  <a:schemeClr val="lt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lt2"/>
              </a:buClr>
              <a:buSzPts val="1400"/>
              <a:buFont typeface="Proxima Nova"/>
              <a:buChar char="○"/>
              <a:defRPr>
                <a:solidFill>
                  <a:schemeClr val="lt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lt2"/>
              </a:buClr>
              <a:buSzPts val="1400"/>
              <a:buFont typeface="Proxima Nova"/>
              <a:buChar char="■"/>
              <a:defRPr>
                <a:solidFill>
                  <a:schemeClr val="lt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lt2"/>
              </a:buClr>
              <a:buSzPts val="1400"/>
              <a:buFont typeface="Proxima Nova"/>
              <a:buChar char="●"/>
              <a:defRPr>
                <a:solidFill>
                  <a:schemeClr val="lt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lt2"/>
              </a:buClr>
              <a:buSzPts val="1400"/>
              <a:buFont typeface="Proxima Nova"/>
              <a:buChar char="○"/>
              <a:defRPr>
                <a:solidFill>
                  <a:schemeClr val="lt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lt2"/>
              </a:buClr>
              <a:buSzPts val="1400"/>
              <a:buFont typeface="Proxima Nova"/>
              <a:buChar char="■"/>
              <a:defRPr>
                <a:solidFill>
                  <a:schemeClr val="lt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4.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3.jpg"/><Relationship Id="rId4" Type="http://schemas.openxmlformats.org/officeDocument/2006/relationships/image" Target="../media/image4.png"/><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9.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3.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Magic Hw: Med-Fi Prototype</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Aarti, </a:t>
            </a:r>
            <a:r>
              <a:rPr lang="en"/>
              <a:t>Richard</a:t>
            </a:r>
            <a:r>
              <a:rPr lang="en"/>
              <a:t>, Ryan, and Samantha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Simplified Analytics</a:t>
            </a:r>
            <a:endParaRPr/>
          </a:p>
        </p:txBody>
      </p:sp>
      <p:sp>
        <p:nvSpPr>
          <p:cNvPr id="112" name="Google Shape;112;p22"/>
          <p:cNvSpPr txBox="1"/>
          <p:nvPr/>
        </p:nvSpPr>
        <p:spPr>
          <a:xfrm>
            <a:off x="1111113" y="4342425"/>
            <a:ext cx="1815300" cy="34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400">
                <a:solidFill>
                  <a:srgbClr val="FFFFFF"/>
                </a:solidFill>
                <a:latin typeface="Proxima Nova"/>
                <a:ea typeface="Proxima Nova"/>
                <a:cs typeface="Proxima Nova"/>
                <a:sym typeface="Proxima Nova"/>
              </a:rPr>
              <a:t>Before</a:t>
            </a:r>
            <a:endParaRPr i="1" sz="2400">
              <a:solidFill>
                <a:srgbClr val="FFFFFF"/>
              </a:solidFill>
              <a:latin typeface="Proxima Nova"/>
              <a:ea typeface="Proxima Nova"/>
              <a:cs typeface="Proxima Nova"/>
              <a:sym typeface="Proxima Nova"/>
            </a:endParaRPr>
          </a:p>
        </p:txBody>
      </p:sp>
      <p:sp>
        <p:nvSpPr>
          <p:cNvPr id="113" name="Google Shape;113;p22"/>
          <p:cNvSpPr txBox="1"/>
          <p:nvPr/>
        </p:nvSpPr>
        <p:spPr>
          <a:xfrm>
            <a:off x="5416800" y="4342425"/>
            <a:ext cx="1815300" cy="34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400">
                <a:solidFill>
                  <a:srgbClr val="FFFFFF"/>
                </a:solidFill>
                <a:latin typeface="Proxima Nova"/>
                <a:ea typeface="Proxima Nova"/>
                <a:cs typeface="Proxima Nova"/>
                <a:sym typeface="Proxima Nova"/>
              </a:rPr>
              <a:t>After</a:t>
            </a:r>
            <a:endParaRPr i="1" sz="2400">
              <a:solidFill>
                <a:srgbClr val="FFFFFF"/>
              </a:solidFill>
              <a:latin typeface="Proxima Nova"/>
              <a:ea typeface="Proxima Nova"/>
              <a:cs typeface="Proxima Nova"/>
              <a:sym typeface="Proxima Nova"/>
            </a:endParaRPr>
          </a:p>
        </p:txBody>
      </p:sp>
      <p:sp>
        <p:nvSpPr>
          <p:cNvPr id="114" name="Google Shape;114;p22"/>
          <p:cNvSpPr/>
          <p:nvPr/>
        </p:nvSpPr>
        <p:spPr>
          <a:xfrm>
            <a:off x="3432275" y="2689875"/>
            <a:ext cx="425400" cy="264600"/>
          </a:xfrm>
          <a:prstGeom prst="rightArrow">
            <a:avLst>
              <a:gd fmla="val 50000" name="adj1"/>
              <a:gd fmla="val 5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5" name="Google Shape;115;p22"/>
          <p:cNvPicPr preferRelativeResize="0"/>
          <p:nvPr/>
        </p:nvPicPr>
        <p:blipFill rotWithShape="1">
          <a:blip r:embed="rId3">
            <a:alphaModFix/>
          </a:blip>
          <a:srcRect b="27686" l="44832" r="11019" t="49580"/>
          <a:stretch/>
        </p:blipFill>
        <p:spPr>
          <a:xfrm rot="-5400000">
            <a:off x="664360" y="1701486"/>
            <a:ext cx="2850702" cy="1957173"/>
          </a:xfrm>
          <a:prstGeom prst="rect">
            <a:avLst/>
          </a:prstGeom>
          <a:noFill/>
          <a:ln>
            <a:noFill/>
          </a:ln>
        </p:spPr>
      </p:pic>
      <p:pic>
        <p:nvPicPr>
          <p:cNvPr id="116" name="Google Shape;116;p22"/>
          <p:cNvPicPr preferRelativeResize="0"/>
          <p:nvPr/>
        </p:nvPicPr>
        <p:blipFill>
          <a:blip r:embed="rId4">
            <a:alphaModFix/>
          </a:blip>
          <a:stretch>
            <a:fillRect/>
          </a:stretch>
        </p:blipFill>
        <p:spPr>
          <a:xfrm>
            <a:off x="4369225" y="1340300"/>
            <a:ext cx="3910450" cy="2295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Simplified Analytics</a:t>
            </a:r>
            <a:endParaRPr/>
          </a:p>
        </p:txBody>
      </p:sp>
      <p:sp>
        <p:nvSpPr>
          <p:cNvPr id="122" name="Google Shape;122;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We switched from complex analytics showing time taken to study a topic, recommended review breakdown, progress, importance on midterm etc to a simple interface that sorts units as “recommended”. This weighs all the factors mentioned above and presents it in a simple list. The only metric presented is “time remaining” as a progress bar.</a:t>
            </a:r>
            <a:endParaRPr/>
          </a:p>
          <a:p>
            <a:pPr indent="-342900" lvl="0" marL="457200" rtl="0" algn="l">
              <a:spcBef>
                <a:spcPts val="0"/>
              </a:spcBef>
              <a:spcAft>
                <a:spcPts val="0"/>
              </a:spcAft>
              <a:buSzPts val="1800"/>
              <a:buChar char="●"/>
            </a:pPr>
            <a:r>
              <a:rPr b="1" lang="en"/>
              <a:t>Rationale -</a:t>
            </a:r>
            <a:r>
              <a:rPr lang="en"/>
              <a:t>Through all our interviews last week, we got the feedback that the analytics we presented were very confusing and hard to interpret. They did not help the students in any decisions about which modules to pick.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a:t>
            </a:r>
            <a:r>
              <a:rPr lang="en"/>
              <a:t>Previews/ Time taken</a:t>
            </a:r>
            <a:endParaRPr/>
          </a:p>
        </p:txBody>
      </p:sp>
      <p:sp>
        <p:nvSpPr>
          <p:cNvPr id="128" name="Google Shape;128;p24"/>
          <p:cNvSpPr txBox="1"/>
          <p:nvPr/>
        </p:nvSpPr>
        <p:spPr>
          <a:xfrm>
            <a:off x="1111113" y="4493700"/>
            <a:ext cx="1815300" cy="34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400">
                <a:solidFill>
                  <a:srgbClr val="FFFFFF"/>
                </a:solidFill>
                <a:latin typeface="Proxima Nova"/>
                <a:ea typeface="Proxima Nova"/>
                <a:cs typeface="Proxima Nova"/>
                <a:sym typeface="Proxima Nova"/>
              </a:rPr>
              <a:t>Before</a:t>
            </a:r>
            <a:endParaRPr i="1" sz="2400">
              <a:solidFill>
                <a:srgbClr val="FFFFFF"/>
              </a:solidFill>
              <a:latin typeface="Proxima Nova"/>
              <a:ea typeface="Proxima Nova"/>
              <a:cs typeface="Proxima Nova"/>
              <a:sym typeface="Proxima Nova"/>
            </a:endParaRPr>
          </a:p>
        </p:txBody>
      </p:sp>
      <p:sp>
        <p:nvSpPr>
          <p:cNvPr id="129" name="Google Shape;129;p24"/>
          <p:cNvSpPr txBox="1"/>
          <p:nvPr/>
        </p:nvSpPr>
        <p:spPr>
          <a:xfrm>
            <a:off x="5473525" y="4578800"/>
            <a:ext cx="1815300" cy="34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400">
                <a:solidFill>
                  <a:srgbClr val="FFFFFF"/>
                </a:solidFill>
                <a:latin typeface="Proxima Nova"/>
                <a:ea typeface="Proxima Nova"/>
                <a:cs typeface="Proxima Nova"/>
                <a:sym typeface="Proxima Nova"/>
              </a:rPr>
              <a:t>After</a:t>
            </a:r>
            <a:endParaRPr i="1" sz="2400">
              <a:solidFill>
                <a:srgbClr val="FFFFFF"/>
              </a:solidFill>
              <a:latin typeface="Proxima Nova"/>
              <a:ea typeface="Proxima Nova"/>
              <a:cs typeface="Proxima Nova"/>
              <a:sym typeface="Proxima Nova"/>
            </a:endParaRPr>
          </a:p>
        </p:txBody>
      </p:sp>
      <p:sp>
        <p:nvSpPr>
          <p:cNvPr id="130" name="Google Shape;130;p24"/>
          <p:cNvSpPr/>
          <p:nvPr/>
        </p:nvSpPr>
        <p:spPr>
          <a:xfrm>
            <a:off x="3794175" y="2689875"/>
            <a:ext cx="425400" cy="264600"/>
          </a:xfrm>
          <a:prstGeom prst="rightArrow">
            <a:avLst>
              <a:gd fmla="val 50000" name="adj1"/>
              <a:gd fmla="val 5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1" name="Google Shape;131;p24"/>
          <p:cNvPicPr preferRelativeResize="0"/>
          <p:nvPr/>
        </p:nvPicPr>
        <p:blipFill rotWithShape="1">
          <a:blip r:embed="rId3">
            <a:alphaModFix/>
          </a:blip>
          <a:srcRect b="40477" l="23655" r="38257" t="41726"/>
          <a:stretch/>
        </p:blipFill>
        <p:spPr>
          <a:xfrm rot="-5400000">
            <a:off x="-94639" y="1961613"/>
            <a:ext cx="2155726" cy="1343049"/>
          </a:xfrm>
          <a:prstGeom prst="rect">
            <a:avLst/>
          </a:prstGeom>
          <a:noFill/>
          <a:ln>
            <a:noFill/>
          </a:ln>
        </p:spPr>
      </p:pic>
      <p:pic>
        <p:nvPicPr>
          <p:cNvPr id="132" name="Google Shape;132;p24"/>
          <p:cNvPicPr preferRelativeResize="0"/>
          <p:nvPr/>
        </p:nvPicPr>
        <p:blipFill rotWithShape="1">
          <a:blip r:embed="rId3">
            <a:alphaModFix/>
          </a:blip>
          <a:srcRect b="20701" l="25901" r="37348" t="61763"/>
          <a:stretch/>
        </p:blipFill>
        <p:spPr>
          <a:xfrm rot="-5400000">
            <a:off x="1445676" y="1981797"/>
            <a:ext cx="2136826" cy="1359429"/>
          </a:xfrm>
          <a:prstGeom prst="rect">
            <a:avLst/>
          </a:prstGeom>
          <a:noFill/>
          <a:ln>
            <a:noFill/>
          </a:ln>
        </p:spPr>
      </p:pic>
      <p:pic>
        <p:nvPicPr>
          <p:cNvPr id="133" name="Google Shape;133;p24"/>
          <p:cNvPicPr preferRelativeResize="0"/>
          <p:nvPr/>
        </p:nvPicPr>
        <p:blipFill>
          <a:blip r:embed="rId4">
            <a:alphaModFix/>
          </a:blip>
          <a:stretch>
            <a:fillRect/>
          </a:stretch>
        </p:blipFill>
        <p:spPr>
          <a:xfrm>
            <a:off x="4819950" y="1255935"/>
            <a:ext cx="2541751" cy="1433950"/>
          </a:xfrm>
          <a:prstGeom prst="rect">
            <a:avLst/>
          </a:prstGeom>
          <a:noFill/>
          <a:ln>
            <a:noFill/>
          </a:ln>
        </p:spPr>
      </p:pic>
      <p:pic>
        <p:nvPicPr>
          <p:cNvPr id="134" name="Google Shape;134;p24"/>
          <p:cNvPicPr preferRelativeResize="0"/>
          <p:nvPr/>
        </p:nvPicPr>
        <p:blipFill>
          <a:blip r:embed="rId5">
            <a:alphaModFix/>
          </a:blip>
          <a:stretch>
            <a:fillRect/>
          </a:stretch>
        </p:blipFill>
        <p:spPr>
          <a:xfrm>
            <a:off x="4863874" y="2869976"/>
            <a:ext cx="2541751" cy="14193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Previews/ Time taken</a:t>
            </a:r>
            <a:endParaRPr/>
          </a:p>
          <a:p>
            <a:pPr indent="0" lvl="0" marL="0" rtl="0" algn="l">
              <a:spcBef>
                <a:spcPts val="0"/>
              </a:spcBef>
              <a:spcAft>
                <a:spcPts val="0"/>
              </a:spcAft>
              <a:buNone/>
            </a:pPr>
            <a:r>
              <a:t/>
            </a:r>
            <a:endParaRPr/>
          </a:p>
        </p:txBody>
      </p:sp>
      <p:sp>
        <p:nvSpPr>
          <p:cNvPr id="140" name="Google Shape;140;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Another recurring feedback that we got from our users last week was it was hard to know what problem/PSET they should start working on (given their time constraints). The app interface also provided no knowledge about a problem/PSET before it’s clicked on</a:t>
            </a:r>
            <a:endParaRPr/>
          </a:p>
          <a:p>
            <a:pPr indent="-342900" lvl="0" marL="457200" rtl="0" algn="l">
              <a:spcBef>
                <a:spcPts val="0"/>
              </a:spcBef>
              <a:spcAft>
                <a:spcPts val="0"/>
              </a:spcAft>
              <a:buSzPts val="1800"/>
              <a:buChar char="●"/>
            </a:pPr>
            <a:r>
              <a:rPr lang="en"/>
              <a:t>To remedy these issues, we added “Estimated time taken” to each problem/PSET as well as each midterm review Unit</a:t>
            </a:r>
            <a:endParaRPr/>
          </a:p>
          <a:p>
            <a:pPr indent="-342900" lvl="0" marL="457200" rtl="0" algn="l">
              <a:spcBef>
                <a:spcPts val="0"/>
              </a:spcBef>
              <a:spcAft>
                <a:spcPts val="0"/>
              </a:spcAft>
              <a:buSzPts val="1800"/>
              <a:buChar char="●"/>
            </a:pPr>
            <a:r>
              <a:rPr lang="en"/>
              <a:t>In addition, we added short snippets of text describing the content of each PSET/ problem, along with useful information such as number of points for each question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Task Flows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1: Access material relevant to upcoming PSET</a:t>
            </a:r>
            <a:endParaRPr/>
          </a:p>
        </p:txBody>
      </p:sp>
      <p:pic>
        <p:nvPicPr>
          <p:cNvPr id="151" name="Google Shape;151;p27"/>
          <p:cNvPicPr preferRelativeResize="0"/>
          <p:nvPr/>
        </p:nvPicPr>
        <p:blipFill>
          <a:blip r:embed="rId3">
            <a:alphaModFix/>
          </a:blip>
          <a:stretch>
            <a:fillRect/>
          </a:stretch>
        </p:blipFill>
        <p:spPr>
          <a:xfrm>
            <a:off x="311700" y="1274125"/>
            <a:ext cx="3762074" cy="2740276"/>
          </a:xfrm>
          <a:prstGeom prst="rect">
            <a:avLst/>
          </a:prstGeom>
          <a:noFill/>
          <a:ln>
            <a:noFill/>
          </a:ln>
        </p:spPr>
      </p:pic>
      <p:pic>
        <p:nvPicPr>
          <p:cNvPr id="152" name="Google Shape;152;p27"/>
          <p:cNvPicPr preferRelativeResize="0"/>
          <p:nvPr/>
        </p:nvPicPr>
        <p:blipFill>
          <a:blip r:embed="rId4">
            <a:alphaModFix/>
          </a:blip>
          <a:stretch>
            <a:fillRect/>
          </a:stretch>
        </p:blipFill>
        <p:spPr>
          <a:xfrm>
            <a:off x="4524350" y="1274125"/>
            <a:ext cx="3872986" cy="2740276"/>
          </a:xfrm>
          <a:prstGeom prst="rect">
            <a:avLst/>
          </a:prstGeom>
          <a:noFill/>
          <a:ln>
            <a:noFill/>
          </a:ln>
        </p:spPr>
      </p:pic>
      <p:sp>
        <p:nvSpPr>
          <p:cNvPr id="153" name="Google Shape;153;p27"/>
          <p:cNvSpPr txBox="1"/>
          <p:nvPr/>
        </p:nvSpPr>
        <p:spPr>
          <a:xfrm>
            <a:off x="595775" y="4127025"/>
            <a:ext cx="3290400" cy="2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FFFFFF"/>
                </a:solidFill>
                <a:latin typeface="Proxima Nova"/>
                <a:ea typeface="Proxima Nova"/>
                <a:cs typeface="Proxima Nova"/>
                <a:sym typeface="Proxima Nova"/>
              </a:rPr>
              <a:t>Click on “Assignments”</a:t>
            </a:r>
            <a:endParaRPr i="1" sz="1800">
              <a:solidFill>
                <a:srgbClr val="FFFFFF"/>
              </a:solidFill>
              <a:latin typeface="Proxima Nova"/>
              <a:ea typeface="Proxima Nova"/>
              <a:cs typeface="Proxima Nova"/>
              <a:sym typeface="Proxima Nova"/>
            </a:endParaRPr>
          </a:p>
        </p:txBody>
      </p:sp>
      <p:sp>
        <p:nvSpPr>
          <p:cNvPr id="154" name="Google Shape;154;p27"/>
          <p:cNvSpPr txBox="1"/>
          <p:nvPr/>
        </p:nvSpPr>
        <p:spPr>
          <a:xfrm>
            <a:off x="4815638" y="4203800"/>
            <a:ext cx="3290400" cy="2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FFFFFF"/>
                </a:solidFill>
                <a:latin typeface="Proxima Nova"/>
                <a:ea typeface="Proxima Nova"/>
                <a:cs typeface="Proxima Nova"/>
                <a:sym typeface="Proxima Nova"/>
              </a:rPr>
              <a:t>Click on “PSET 3”</a:t>
            </a:r>
            <a:endParaRPr i="1" sz="1800">
              <a:solidFill>
                <a:srgbClr val="FFFFFF"/>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1 (Continued)</a:t>
            </a:r>
            <a:endParaRPr/>
          </a:p>
        </p:txBody>
      </p:sp>
      <p:pic>
        <p:nvPicPr>
          <p:cNvPr id="160" name="Google Shape;160;p28"/>
          <p:cNvPicPr preferRelativeResize="0"/>
          <p:nvPr/>
        </p:nvPicPr>
        <p:blipFill>
          <a:blip r:embed="rId3">
            <a:alphaModFix/>
          </a:blip>
          <a:stretch>
            <a:fillRect/>
          </a:stretch>
        </p:blipFill>
        <p:spPr>
          <a:xfrm>
            <a:off x="133475" y="1126400"/>
            <a:ext cx="3954998" cy="2890698"/>
          </a:xfrm>
          <a:prstGeom prst="rect">
            <a:avLst/>
          </a:prstGeom>
          <a:noFill/>
          <a:ln>
            <a:noFill/>
          </a:ln>
        </p:spPr>
      </p:pic>
      <p:pic>
        <p:nvPicPr>
          <p:cNvPr id="161" name="Google Shape;161;p28"/>
          <p:cNvPicPr preferRelativeResize="0"/>
          <p:nvPr/>
        </p:nvPicPr>
        <p:blipFill>
          <a:blip r:embed="rId4">
            <a:alphaModFix/>
          </a:blip>
          <a:stretch>
            <a:fillRect/>
          </a:stretch>
        </p:blipFill>
        <p:spPr>
          <a:xfrm>
            <a:off x="4615400" y="1126388"/>
            <a:ext cx="4025600" cy="2890725"/>
          </a:xfrm>
          <a:prstGeom prst="rect">
            <a:avLst/>
          </a:prstGeom>
          <a:noFill/>
          <a:ln>
            <a:noFill/>
          </a:ln>
        </p:spPr>
      </p:pic>
      <p:sp>
        <p:nvSpPr>
          <p:cNvPr id="162" name="Google Shape;162;p28"/>
          <p:cNvSpPr txBox="1"/>
          <p:nvPr/>
        </p:nvSpPr>
        <p:spPr>
          <a:xfrm>
            <a:off x="465763" y="4241625"/>
            <a:ext cx="3290400" cy="2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FFFFFF"/>
                </a:solidFill>
                <a:latin typeface="Proxima Nova"/>
                <a:ea typeface="Proxima Nova"/>
                <a:cs typeface="Proxima Nova"/>
                <a:sym typeface="Proxima Nova"/>
              </a:rPr>
              <a:t>Click on “Begin”</a:t>
            </a:r>
            <a:endParaRPr i="1" sz="1800">
              <a:solidFill>
                <a:srgbClr val="FFFFFF"/>
              </a:solidFill>
              <a:latin typeface="Proxima Nova"/>
              <a:ea typeface="Proxima Nova"/>
              <a:cs typeface="Proxima Nova"/>
              <a:sym typeface="Proxima Nova"/>
            </a:endParaRPr>
          </a:p>
        </p:txBody>
      </p:sp>
      <p:sp>
        <p:nvSpPr>
          <p:cNvPr id="163" name="Google Shape;163;p28"/>
          <p:cNvSpPr txBox="1"/>
          <p:nvPr/>
        </p:nvSpPr>
        <p:spPr>
          <a:xfrm>
            <a:off x="4982988" y="4241625"/>
            <a:ext cx="3290400" cy="2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FFFFFF"/>
                </a:solidFill>
                <a:latin typeface="Proxima Nova"/>
                <a:ea typeface="Proxima Nova"/>
                <a:cs typeface="Proxima Nova"/>
                <a:sym typeface="Proxima Nova"/>
              </a:rPr>
              <a:t>Click on “Expand”</a:t>
            </a:r>
            <a:endParaRPr i="1" sz="1800">
              <a:solidFill>
                <a:srgbClr val="FFFFFF"/>
              </a:solidFill>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1 (Continued)</a:t>
            </a:r>
            <a:endParaRPr/>
          </a:p>
        </p:txBody>
      </p:sp>
      <p:pic>
        <p:nvPicPr>
          <p:cNvPr id="169" name="Google Shape;169;p29"/>
          <p:cNvPicPr preferRelativeResize="0"/>
          <p:nvPr/>
        </p:nvPicPr>
        <p:blipFill>
          <a:blip r:embed="rId3">
            <a:alphaModFix/>
          </a:blip>
          <a:stretch>
            <a:fillRect/>
          </a:stretch>
        </p:blipFill>
        <p:spPr>
          <a:xfrm>
            <a:off x="4775875" y="1236300"/>
            <a:ext cx="4142624" cy="2986649"/>
          </a:xfrm>
          <a:prstGeom prst="rect">
            <a:avLst/>
          </a:prstGeom>
          <a:noFill/>
          <a:ln>
            <a:noFill/>
          </a:ln>
        </p:spPr>
      </p:pic>
      <p:sp>
        <p:nvSpPr>
          <p:cNvPr id="170" name="Google Shape;170;p29"/>
          <p:cNvSpPr txBox="1"/>
          <p:nvPr/>
        </p:nvSpPr>
        <p:spPr>
          <a:xfrm>
            <a:off x="854013" y="4355075"/>
            <a:ext cx="3290400" cy="2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FFFFFF"/>
                </a:solidFill>
                <a:latin typeface="Proxima Nova"/>
                <a:ea typeface="Proxima Nova"/>
                <a:cs typeface="Proxima Nova"/>
                <a:sym typeface="Proxima Nova"/>
              </a:rPr>
              <a:t>Click on grey button at top</a:t>
            </a:r>
            <a:endParaRPr i="1" sz="1800">
              <a:solidFill>
                <a:srgbClr val="FFFFFF"/>
              </a:solidFill>
              <a:latin typeface="Proxima Nova"/>
              <a:ea typeface="Proxima Nova"/>
              <a:cs typeface="Proxima Nova"/>
              <a:sym typeface="Proxima Nova"/>
            </a:endParaRPr>
          </a:p>
        </p:txBody>
      </p:sp>
      <p:pic>
        <p:nvPicPr>
          <p:cNvPr id="171" name="Google Shape;171;p29"/>
          <p:cNvPicPr preferRelativeResize="0"/>
          <p:nvPr/>
        </p:nvPicPr>
        <p:blipFill>
          <a:blip r:embed="rId4">
            <a:alphaModFix/>
          </a:blip>
          <a:stretch>
            <a:fillRect/>
          </a:stretch>
        </p:blipFill>
        <p:spPr>
          <a:xfrm>
            <a:off x="311700" y="1236300"/>
            <a:ext cx="4142622" cy="2967501"/>
          </a:xfrm>
          <a:prstGeom prst="rect">
            <a:avLst/>
          </a:prstGeom>
          <a:noFill/>
          <a:ln>
            <a:noFill/>
          </a:ln>
        </p:spPr>
      </p:pic>
      <p:sp>
        <p:nvSpPr>
          <p:cNvPr id="172" name="Google Shape;172;p29"/>
          <p:cNvSpPr txBox="1"/>
          <p:nvPr/>
        </p:nvSpPr>
        <p:spPr>
          <a:xfrm>
            <a:off x="5201975" y="4441525"/>
            <a:ext cx="3290400" cy="2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FFFFFF"/>
                </a:solidFill>
                <a:latin typeface="Proxima Nova"/>
                <a:ea typeface="Proxima Nova"/>
                <a:cs typeface="Proxima Nova"/>
                <a:sym typeface="Proxima Nova"/>
              </a:rPr>
              <a:t>Click on the first pin</a:t>
            </a:r>
            <a:endParaRPr i="1" sz="1800">
              <a:solidFill>
                <a:srgbClr val="FFFFFF"/>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1 (Continued)</a:t>
            </a:r>
            <a:endParaRPr/>
          </a:p>
        </p:txBody>
      </p:sp>
      <p:pic>
        <p:nvPicPr>
          <p:cNvPr id="178" name="Google Shape;178;p30"/>
          <p:cNvPicPr preferRelativeResize="0"/>
          <p:nvPr/>
        </p:nvPicPr>
        <p:blipFill>
          <a:blip r:embed="rId3">
            <a:alphaModFix/>
          </a:blip>
          <a:stretch>
            <a:fillRect/>
          </a:stretch>
        </p:blipFill>
        <p:spPr>
          <a:xfrm>
            <a:off x="361675" y="1189025"/>
            <a:ext cx="4087149" cy="287182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311700" y="1519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2: Get feedback when you get a problem wrong and connect with a student  </a:t>
            </a:r>
            <a:endParaRPr/>
          </a:p>
        </p:txBody>
      </p:sp>
      <p:pic>
        <p:nvPicPr>
          <p:cNvPr id="184" name="Google Shape;184;p31"/>
          <p:cNvPicPr preferRelativeResize="0"/>
          <p:nvPr/>
        </p:nvPicPr>
        <p:blipFill>
          <a:blip r:embed="rId3">
            <a:alphaModFix/>
          </a:blip>
          <a:stretch>
            <a:fillRect/>
          </a:stretch>
        </p:blipFill>
        <p:spPr>
          <a:xfrm>
            <a:off x="425150" y="1425400"/>
            <a:ext cx="3823424" cy="2767801"/>
          </a:xfrm>
          <a:prstGeom prst="rect">
            <a:avLst/>
          </a:prstGeom>
          <a:noFill/>
          <a:ln>
            <a:noFill/>
          </a:ln>
        </p:spPr>
      </p:pic>
      <p:sp>
        <p:nvSpPr>
          <p:cNvPr id="185" name="Google Shape;185;p31"/>
          <p:cNvSpPr txBox="1"/>
          <p:nvPr/>
        </p:nvSpPr>
        <p:spPr>
          <a:xfrm>
            <a:off x="691650" y="4288900"/>
            <a:ext cx="3290400" cy="2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FFFFFF"/>
                </a:solidFill>
                <a:latin typeface="Proxima Nova"/>
                <a:ea typeface="Proxima Nova"/>
                <a:cs typeface="Proxima Nova"/>
                <a:sym typeface="Proxima Nova"/>
              </a:rPr>
              <a:t>Click on “PSET 1”</a:t>
            </a:r>
            <a:endParaRPr i="1" sz="1800">
              <a:solidFill>
                <a:srgbClr val="FFFFFF"/>
              </a:solidFill>
              <a:latin typeface="Proxima Nova"/>
              <a:ea typeface="Proxima Nova"/>
              <a:cs typeface="Proxima Nova"/>
              <a:sym typeface="Proxima Nova"/>
            </a:endParaRPr>
          </a:p>
        </p:txBody>
      </p:sp>
      <p:sp>
        <p:nvSpPr>
          <p:cNvPr id="186" name="Google Shape;186;p31"/>
          <p:cNvSpPr txBox="1"/>
          <p:nvPr/>
        </p:nvSpPr>
        <p:spPr>
          <a:xfrm>
            <a:off x="4838513" y="4288900"/>
            <a:ext cx="3290400" cy="2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FFFFFF"/>
                </a:solidFill>
                <a:latin typeface="Proxima Nova"/>
                <a:ea typeface="Proxima Nova"/>
                <a:cs typeface="Proxima Nova"/>
                <a:sym typeface="Proxima Nova"/>
              </a:rPr>
              <a:t>Click on “Expand” for Q3</a:t>
            </a:r>
            <a:endParaRPr i="1" sz="1800">
              <a:solidFill>
                <a:srgbClr val="FFFFFF"/>
              </a:solidFill>
              <a:latin typeface="Proxima Nova"/>
              <a:ea typeface="Proxima Nova"/>
              <a:cs typeface="Proxima Nova"/>
              <a:sym typeface="Proxima Nova"/>
            </a:endParaRPr>
          </a:p>
        </p:txBody>
      </p:sp>
      <p:pic>
        <p:nvPicPr>
          <p:cNvPr id="187" name="Google Shape;187;p31"/>
          <p:cNvPicPr preferRelativeResize="0"/>
          <p:nvPr/>
        </p:nvPicPr>
        <p:blipFill rotWithShape="1">
          <a:blip r:embed="rId4">
            <a:alphaModFix/>
          </a:blip>
          <a:srcRect b="0" l="1642" r="0" t="2248"/>
          <a:stretch/>
        </p:blipFill>
        <p:spPr>
          <a:xfrm>
            <a:off x="4634938" y="1503813"/>
            <a:ext cx="3697574" cy="26109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Value Proposition</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a:t>With long lecture videos, multitudinous lecture slides, and little one-on-one time with instructors, it’s difficult for students to get the information they need. MagicHW aims to make it easy for students to find the exact resources that they need and connect with other students, as well as to provide personalized feedback on homework assignments and tailored exam review material to cater to their unique strengths and weaknesses.</a:t>
            </a:r>
            <a:br>
              <a:rPr lang="en" sz="2400"/>
            </a:br>
            <a:endParaRPr sz="2400"/>
          </a:p>
          <a:p>
            <a:pPr indent="0" lvl="0" marL="0" rtl="0" algn="l">
              <a:spcBef>
                <a:spcPts val="1600"/>
              </a:spcBef>
              <a:spcAft>
                <a:spcPts val="1600"/>
              </a:spcAft>
              <a:buNone/>
            </a:pPr>
            <a:r>
              <a:t/>
            </a:r>
            <a:endParaRPr/>
          </a:p>
        </p:txBody>
      </p:sp>
      <p:sp>
        <p:nvSpPr>
          <p:cNvPr id="62" name="Google Shape;62;p14"/>
          <p:cNvSpPr/>
          <p:nvPr/>
        </p:nvSpPr>
        <p:spPr>
          <a:xfrm>
            <a:off x="426125" y="1216250"/>
            <a:ext cx="4320638" cy="34487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gradFill>
                  <a:gsLst>
                    <a:gs pos="0">
                      <a:srgbClr val="FFC982"/>
                    </a:gs>
                    <a:gs pos="100000">
                      <a:srgbClr val="F58F09"/>
                    </a:gs>
                  </a:gsLst>
                  <a:path path="circle">
                    <a:fillToRect b="50%" l="50%" r="50%" t="50%"/>
                  </a:path>
                  <a:tileRect/>
                </a:gradFill>
                <a:latin typeface="Arial"/>
              </a:rPr>
              <a:t>Homework that Helps You</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2 (Continued)</a:t>
            </a:r>
            <a:endParaRPr/>
          </a:p>
        </p:txBody>
      </p:sp>
      <p:pic>
        <p:nvPicPr>
          <p:cNvPr id="193" name="Google Shape;193;p32"/>
          <p:cNvPicPr preferRelativeResize="0"/>
          <p:nvPr/>
        </p:nvPicPr>
        <p:blipFill>
          <a:blip r:embed="rId3">
            <a:alphaModFix/>
          </a:blip>
          <a:stretch>
            <a:fillRect/>
          </a:stretch>
        </p:blipFill>
        <p:spPr>
          <a:xfrm>
            <a:off x="445500" y="1321400"/>
            <a:ext cx="4017374" cy="2916776"/>
          </a:xfrm>
          <a:prstGeom prst="rect">
            <a:avLst/>
          </a:prstGeom>
          <a:noFill/>
          <a:ln>
            <a:noFill/>
          </a:ln>
        </p:spPr>
      </p:pic>
      <p:pic>
        <p:nvPicPr>
          <p:cNvPr id="194" name="Google Shape;194;p32"/>
          <p:cNvPicPr preferRelativeResize="0"/>
          <p:nvPr/>
        </p:nvPicPr>
        <p:blipFill>
          <a:blip r:embed="rId4">
            <a:alphaModFix/>
          </a:blip>
          <a:stretch>
            <a:fillRect/>
          </a:stretch>
        </p:blipFill>
        <p:spPr>
          <a:xfrm>
            <a:off x="4619275" y="1353338"/>
            <a:ext cx="3928949" cy="2852899"/>
          </a:xfrm>
          <a:prstGeom prst="rect">
            <a:avLst/>
          </a:prstGeom>
          <a:noFill/>
          <a:ln>
            <a:noFill/>
          </a:ln>
        </p:spPr>
      </p:pic>
      <p:sp>
        <p:nvSpPr>
          <p:cNvPr id="195" name="Google Shape;195;p32"/>
          <p:cNvSpPr txBox="1"/>
          <p:nvPr/>
        </p:nvSpPr>
        <p:spPr>
          <a:xfrm>
            <a:off x="682200" y="4238175"/>
            <a:ext cx="3290400" cy="2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FFFFFF"/>
                </a:solidFill>
                <a:latin typeface="Proxima Nova"/>
                <a:ea typeface="Proxima Nova"/>
                <a:cs typeface="Proxima Nova"/>
                <a:sym typeface="Proxima Nova"/>
              </a:rPr>
              <a:t>Click on “Connect with Another Student”</a:t>
            </a:r>
            <a:endParaRPr i="1" sz="1800">
              <a:solidFill>
                <a:srgbClr val="FFFFFF"/>
              </a:solidFill>
              <a:latin typeface="Proxima Nova"/>
              <a:ea typeface="Proxima Nova"/>
              <a:cs typeface="Proxima Nova"/>
              <a:sym typeface="Proxima Nova"/>
            </a:endParaRPr>
          </a:p>
        </p:txBody>
      </p:sp>
      <p:sp>
        <p:nvSpPr>
          <p:cNvPr id="196" name="Google Shape;196;p32"/>
          <p:cNvSpPr txBox="1"/>
          <p:nvPr/>
        </p:nvSpPr>
        <p:spPr>
          <a:xfrm>
            <a:off x="4938550" y="4314950"/>
            <a:ext cx="3290400" cy="2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FFFFFF"/>
                </a:solidFill>
                <a:latin typeface="Proxima Nova"/>
                <a:ea typeface="Proxima Nova"/>
                <a:cs typeface="Proxima Nova"/>
                <a:sym typeface="Proxima Nova"/>
              </a:rPr>
              <a:t>Optional : </a:t>
            </a:r>
            <a:r>
              <a:rPr i="1" lang="en" sz="1800">
                <a:solidFill>
                  <a:srgbClr val="FFFFFF"/>
                </a:solidFill>
                <a:latin typeface="Proxima Nova"/>
                <a:ea typeface="Proxima Nova"/>
                <a:cs typeface="Proxima Nova"/>
                <a:sym typeface="Proxima Nova"/>
              </a:rPr>
              <a:t>Click on “Find other”</a:t>
            </a:r>
            <a:endParaRPr i="1" sz="1800">
              <a:solidFill>
                <a:srgbClr val="FFFFFF"/>
              </a:solidFill>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2 (Continued)</a:t>
            </a:r>
            <a:endParaRPr/>
          </a:p>
        </p:txBody>
      </p:sp>
      <p:pic>
        <p:nvPicPr>
          <p:cNvPr id="202" name="Google Shape;202;p33"/>
          <p:cNvPicPr preferRelativeResize="0"/>
          <p:nvPr/>
        </p:nvPicPr>
        <p:blipFill>
          <a:blip r:embed="rId3">
            <a:alphaModFix/>
          </a:blip>
          <a:stretch>
            <a:fillRect/>
          </a:stretch>
        </p:blipFill>
        <p:spPr>
          <a:xfrm>
            <a:off x="445500" y="1378150"/>
            <a:ext cx="3650977" cy="26354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4"/>
          <p:cNvSpPr txBox="1"/>
          <p:nvPr>
            <p:ph type="title"/>
          </p:nvPr>
        </p:nvSpPr>
        <p:spPr>
          <a:xfrm>
            <a:off x="311700" y="1519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3: Create a custom review sheet </a:t>
            </a:r>
            <a:endParaRPr/>
          </a:p>
        </p:txBody>
      </p:sp>
      <p:sp>
        <p:nvSpPr>
          <p:cNvPr id="208" name="Google Shape;208;p34"/>
          <p:cNvSpPr txBox="1"/>
          <p:nvPr/>
        </p:nvSpPr>
        <p:spPr>
          <a:xfrm>
            <a:off x="691650" y="4288900"/>
            <a:ext cx="3497100" cy="2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FFFFFF"/>
                </a:solidFill>
                <a:latin typeface="Proxima Nova"/>
                <a:ea typeface="Proxima Nova"/>
                <a:cs typeface="Proxima Nova"/>
                <a:sym typeface="Proxima Nova"/>
              </a:rPr>
              <a:t>Click on “Review” for Midterm 1</a:t>
            </a:r>
            <a:endParaRPr i="1" sz="1800">
              <a:solidFill>
                <a:srgbClr val="FFFFFF"/>
              </a:solidFill>
              <a:latin typeface="Proxima Nova"/>
              <a:ea typeface="Proxima Nova"/>
              <a:cs typeface="Proxima Nova"/>
              <a:sym typeface="Proxima Nova"/>
            </a:endParaRPr>
          </a:p>
        </p:txBody>
      </p:sp>
      <p:sp>
        <p:nvSpPr>
          <p:cNvPr id="209" name="Google Shape;209;p34"/>
          <p:cNvSpPr txBox="1"/>
          <p:nvPr/>
        </p:nvSpPr>
        <p:spPr>
          <a:xfrm>
            <a:off x="5415263" y="4136500"/>
            <a:ext cx="3290400" cy="2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FFFFFF"/>
                </a:solidFill>
                <a:latin typeface="Proxima Nova"/>
                <a:ea typeface="Proxima Nova"/>
                <a:cs typeface="Proxima Nova"/>
                <a:sym typeface="Proxima Nova"/>
              </a:rPr>
              <a:t>Click on “Review” next to “Study Guide 1”</a:t>
            </a:r>
            <a:endParaRPr i="1" sz="1800">
              <a:solidFill>
                <a:srgbClr val="FFFFFF"/>
              </a:solidFill>
              <a:latin typeface="Proxima Nova"/>
              <a:ea typeface="Proxima Nova"/>
              <a:cs typeface="Proxima Nova"/>
              <a:sym typeface="Proxima Nova"/>
            </a:endParaRPr>
          </a:p>
        </p:txBody>
      </p:sp>
      <p:pic>
        <p:nvPicPr>
          <p:cNvPr id="210" name="Google Shape;210;p34"/>
          <p:cNvPicPr preferRelativeResize="0"/>
          <p:nvPr/>
        </p:nvPicPr>
        <p:blipFill>
          <a:blip r:embed="rId3">
            <a:alphaModFix/>
          </a:blip>
          <a:stretch>
            <a:fillRect/>
          </a:stretch>
        </p:blipFill>
        <p:spPr>
          <a:xfrm>
            <a:off x="152400" y="877025"/>
            <a:ext cx="4511933" cy="3259474"/>
          </a:xfrm>
          <a:prstGeom prst="rect">
            <a:avLst/>
          </a:prstGeom>
          <a:noFill/>
          <a:ln>
            <a:noFill/>
          </a:ln>
        </p:spPr>
      </p:pic>
      <p:pic>
        <p:nvPicPr>
          <p:cNvPr id="211" name="Google Shape;211;p34"/>
          <p:cNvPicPr preferRelativeResize="0"/>
          <p:nvPr/>
        </p:nvPicPr>
        <p:blipFill>
          <a:blip r:embed="rId4">
            <a:alphaModFix/>
          </a:blip>
          <a:stretch>
            <a:fillRect/>
          </a:stretch>
        </p:blipFill>
        <p:spPr>
          <a:xfrm>
            <a:off x="4816733" y="877025"/>
            <a:ext cx="4174866" cy="293689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3 (Continued)</a:t>
            </a:r>
            <a:endParaRPr/>
          </a:p>
        </p:txBody>
      </p:sp>
      <p:pic>
        <p:nvPicPr>
          <p:cNvPr id="217" name="Google Shape;217;p35"/>
          <p:cNvPicPr preferRelativeResize="0"/>
          <p:nvPr/>
        </p:nvPicPr>
        <p:blipFill>
          <a:blip r:embed="rId3">
            <a:alphaModFix/>
          </a:blip>
          <a:stretch>
            <a:fillRect/>
          </a:stretch>
        </p:blipFill>
        <p:spPr>
          <a:xfrm>
            <a:off x="483325" y="1189050"/>
            <a:ext cx="4028649" cy="2881249"/>
          </a:xfrm>
          <a:prstGeom prst="rect">
            <a:avLst/>
          </a:prstGeom>
          <a:noFill/>
          <a:ln>
            <a:noFill/>
          </a:ln>
        </p:spPr>
      </p:pic>
      <p:pic>
        <p:nvPicPr>
          <p:cNvPr id="218" name="Google Shape;218;p35"/>
          <p:cNvPicPr preferRelativeResize="0"/>
          <p:nvPr/>
        </p:nvPicPr>
        <p:blipFill rotWithShape="1">
          <a:blip r:embed="rId4">
            <a:alphaModFix/>
          </a:blip>
          <a:srcRect b="0" l="0" r="2865" t="0"/>
          <a:stretch/>
        </p:blipFill>
        <p:spPr>
          <a:xfrm>
            <a:off x="4664375" y="1170125"/>
            <a:ext cx="3987051" cy="2881251"/>
          </a:xfrm>
          <a:prstGeom prst="rect">
            <a:avLst/>
          </a:prstGeom>
          <a:noFill/>
          <a:ln>
            <a:noFill/>
          </a:ln>
        </p:spPr>
      </p:pic>
      <p:sp>
        <p:nvSpPr>
          <p:cNvPr id="219" name="Google Shape;219;p35"/>
          <p:cNvSpPr txBox="1"/>
          <p:nvPr/>
        </p:nvSpPr>
        <p:spPr>
          <a:xfrm>
            <a:off x="691650" y="4288900"/>
            <a:ext cx="3497100" cy="2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FFFFFF"/>
                </a:solidFill>
                <a:latin typeface="Proxima Nova"/>
                <a:ea typeface="Proxima Nova"/>
                <a:cs typeface="Proxima Nova"/>
                <a:sym typeface="Proxima Nova"/>
              </a:rPr>
              <a:t>Click on “Unit 3”</a:t>
            </a:r>
            <a:endParaRPr i="1" sz="1800">
              <a:solidFill>
                <a:srgbClr val="FFFFFF"/>
              </a:solidFill>
              <a:latin typeface="Proxima Nova"/>
              <a:ea typeface="Proxima Nova"/>
              <a:cs typeface="Proxima Nova"/>
              <a:sym typeface="Proxima Nova"/>
            </a:endParaRPr>
          </a:p>
        </p:txBody>
      </p:sp>
      <p:sp>
        <p:nvSpPr>
          <p:cNvPr id="220" name="Google Shape;220;p35"/>
          <p:cNvSpPr txBox="1"/>
          <p:nvPr/>
        </p:nvSpPr>
        <p:spPr>
          <a:xfrm>
            <a:off x="4994450" y="4288900"/>
            <a:ext cx="3497100" cy="28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800">
                <a:solidFill>
                  <a:srgbClr val="FFFFFF"/>
                </a:solidFill>
                <a:latin typeface="Proxima Nova"/>
                <a:ea typeface="Proxima Nova"/>
                <a:cs typeface="Proxima Nova"/>
                <a:sym typeface="Proxima Nova"/>
              </a:rPr>
              <a:t>Click on “Expand” next to </a:t>
            </a:r>
            <a:br>
              <a:rPr i="1" lang="en" sz="1800">
                <a:solidFill>
                  <a:srgbClr val="FFFFFF"/>
                </a:solidFill>
                <a:latin typeface="Proxima Nova"/>
                <a:ea typeface="Proxima Nova"/>
                <a:cs typeface="Proxima Nova"/>
                <a:sym typeface="Proxima Nova"/>
              </a:rPr>
            </a:br>
            <a:r>
              <a:rPr i="1" lang="en" sz="1800">
                <a:solidFill>
                  <a:srgbClr val="FFFFFF"/>
                </a:solidFill>
                <a:latin typeface="Proxima Nova"/>
                <a:ea typeface="Proxima Nova"/>
                <a:cs typeface="Proxima Nova"/>
                <a:sym typeface="Proxima Nova"/>
              </a:rPr>
              <a:t> past HW problems</a:t>
            </a:r>
            <a:endParaRPr i="1" sz="1800">
              <a:solidFill>
                <a:srgbClr val="FFFFFF"/>
              </a:solidFill>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3 (Continued)</a:t>
            </a:r>
            <a:endParaRPr/>
          </a:p>
        </p:txBody>
      </p:sp>
      <p:pic>
        <p:nvPicPr>
          <p:cNvPr id="226" name="Google Shape;226;p36"/>
          <p:cNvPicPr preferRelativeResize="0"/>
          <p:nvPr/>
        </p:nvPicPr>
        <p:blipFill>
          <a:blip r:embed="rId3">
            <a:alphaModFix/>
          </a:blip>
          <a:stretch>
            <a:fillRect/>
          </a:stretch>
        </p:blipFill>
        <p:spPr>
          <a:xfrm>
            <a:off x="492775" y="1170125"/>
            <a:ext cx="4906124" cy="32654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Prototype Overview</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Prototyping Tools</a:t>
            </a:r>
            <a:endParaRPr/>
          </a:p>
        </p:txBody>
      </p:sp>
      <p:sp>
        <p:nvSpPr>
          <p:cNvPr id="237" name="Google Shape;237;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a:t>We used</a:t>
            </a:r>
            <a:r>
              <a:rPr lang="en"/>
              <a:t> </a:t>
            </a:r>
            <a:endParaRPr/>
          </a:p>
          <a:p>
            <a:pPr indent="-342900" lvl="1" marL="914400" rtl="0" algn="l">
              <a:spcBef>
                <a:spcPts val="0"/>
              </a:spcBef>
              <a:spcAft>
                <a:spcPts val="0"/>
              </a:spcAft>
              <a:buSzPts val="1800"/>
              <a:buChar char="○"/>
            </a:pPr>
            <a:r>
              <a:rPr lang="en" sz="1800"/>
              <a:t>Figma</a:t>
            </a:r>
            <a:endParaRPr sz="1800"/>
          </a:p>
          <a:p>
            <a:pPr indent="-342900" lvl="1" marL="914400" rtl="0" algn="l">
              <a:spcBef>
                <a:spcPts val="0"/>
              </a:spcBef>
              <a:spcAft>
                <a:spcPts val="0"/>
              </a:spcAft>
              <a:buSzPts val="1800"/>
              <a:buChar char="○"/>
            </a:pPr>
            <a:r>
              <a:rPr lang="en" sz="1800"/>
              <a:t>Marvel</a:t>
            </a:r>
            <a:endParaRPr sz="1800"/>
          </a:p>
          <a:p>
            <a:pPr indent="-342900" lvl="0" marL="457200" rtl="0" algn="l">
              <a:spcBef>
                <a:spcPts val="0"/>
              </a:spcBef>
              <a:spcAft>
                <a:spcPts val="0"/>
              </a:spcAft>
              <a:buSzPts val="1800"/>
              <a:buChar char="●"/>
            </a:pPr>
            <a:r>
              <a:rPr b="1" lang="en"/>
              <a:t>How the tools helped</a:t>
            </a:r>
            <a:endParaRPr b="1"/>
          </a:p>
          <a:p>
            <a:pPr indent="-342900" lvl="1" marL="914400" rtl="0" algn="l">
              <a:spcBef>
                <a:spcPts val="0"/>
              </a:spcBef>
              <a:spcAft>
                <a:spcPts val="0"/>
              </a:spcAft>
              <a:buSzPts val="1800"/>
              <a:buChar char="○"/>
            </a:pPr>
            <a:r>
              <a:rPr lang="en" sz="1800"/>
              <a:t>Collaborative - all members could work on different aspects of the project at the same time</a:t>
            </a:r>
            <a:endParaRPr sz="1800"/>
          </a:p>
          <a:p>
            <a:pPr indent="-342900" lvl="1" marL="914400" rtl="0" algn="l">
              <a:spcBef>
                <a:spcPts val="0"/>
              </a:spcBef>
              <a:spcAft>
                <a:spcPts val="0"/>
              </a:spcAft>
              <a:buSzPts val="1800"/>
              <a:buChar char="○"/>
            </a:pPr>
            <a:r>
              <a:rPr lang="en" sz="1800"/>
              <a:t>Keyboard shortcuts were consistent with other tools (i.e. Adobe Illustrator) and intuitive</a:t>
            </a:r>
            <a:endParaRPr sz="1800"/>
          </a:p>
          <a:p>
            <a:pPr indent="-342900" lvl="1" marL="914400" rtl="0" algn="l">
              <a:spcBef>
                <a:spcPts val="0"/>
              </a:spcBef>
              <a:spcAft>
                <a:spcPts val="0"/>
              </a:spcAft>
              <a:buSzPts val="1800"/>
              <a:buChar char="○"/>
            </a:pPr>
            <a:r>
              <a:rPr lang="en" sz="1800"/>
              <a:t>Easy to make aesthetically pleasing screens</a:t>
            </a:r>
            <a:endParaRPr sz="1800"/>
          </a:p>
          <a:p>
            <a:pPr indent="-304800" lvl="0" marL="457200" marR="0" rtl="0" algn="l">
              <a:lnSpc>
                <a:spcPct val="115000"/>
              </a:lnSpc>
              <a:spcBef>
                <a:spcPts val="0"/>
              </a:spcBef>
              <a:spcAft>
                <a:spcPts val="0"/>
              </a:spcAft>
              <a:buClr>
                <a:srgbClr val="D9D9D9"/>
              </a:buClr>
              <a:buSzPts val="1200"/>
              <a:buFont typeface="Proxima Nova"/>
              <a:buChar char="●"/>
            </a:pPr>
            <a:r>
              <a:t/>
            </a:r>
            <a:endParaRPr sz="1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Prototyping Tools cont.</a:t>
            </a:r>
            <a:endParaRPr/>
          </a:p>
        </p:txBody>
      </p:sp>
      <p:sp>
        <p:nvSpPr>
          <p:cNvPr id="243" name="Google Shape;243;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b="1" lang="en" sz="1200"/>
              <a:t>How the tools did not help (especially in comparison to Adobe)</a:t>
            </a:r>
            <a:endParaRPr b="1" sz="1200"/>
          </a:p>
          <a:p>
            <a:pPr indent="-304800" lvl="1" marL="914400" rtl="0" algn="l">
              <a:spcBef>
                <a:spcPts val="0"/>
              </a:spcBef>
              <a:spcAft>
                <a:spcPts val="0"/>
              </a:spcAft>
              <a:buSzPts val="1200"/>
              <a:buChar char="○"/>
            </a:pPr>
            <a:r>
              <a:rPr lang="en" sz="1200"/>
              <a:t>Fonts were limited to ones included on Figma, or those available free online. A complicated process to have everyone install the fonts</a:t>
            </a:r>
            <a:endParaRPr sz="1200"/>
          </a:p>
          <a:p>
            <a:pPr indent="-304800" lvl="2" marL="1371600" rtl="0" algn="l">
              <a:spcBef>
                <a:spcPts val="0"/>
              </a:spcBef>
              <a:spcAft>
                <a:spcPts val="0"/>
              </a:spcAft>
              <a:buSzPts val="1200"/>
              <a:buChar char="■"/>
            </a:pPr>
            <a:r>
              <a:rPr lang="en" sz="1200"/>
              <a:t>If using Adobe Creative Cloud, font integration is much easier</a:t>
            </a:r>
            <a:endParaRPr sz="1200"/>
          </a:p>
          <a:p>
            <a:pPr indent="-304800" lvl="1" marL="914400" rtl="0" algn="l">
              <a:spcBef>
                <a:spcPts val="0"/>
              </a:spcBef>
              <a:spcAft>
                <a:spcPts val="0"/>
              </a:spcAft>
              <a:buSzPts val="1200"/>
              <a:buChar char="○"/>
            </a:pPr>
            <a:r>
              <a:rPr lang="en" sz="1200"/>
              <a:t>Tools are less robust than Adobe software</a:t>
            </a:r>
            <a:endParaRPr sz="1200"/>
          </a:p>
          <a:p>
            <a:pPr indent="-304800" lvl="1" marL="914400" rtl="0" algn="l">
              <a:spcBef>
                <a:spcPts val="0"/>
              </a:spcBef>
              <a:spcAft>
                <a:spcPts val="0"/>
              </a:spcAft>
              <a:buSzPts val="1200"/>
              <a:buChar char="○"/>
            </a:pPr>
            <a:r>
              <a:rPr lang="en" sz="1200"/>
              <a:t>Various functionality requests:</a:t>
            </a:r>
            <a:endParaRPr sz="1200"/>
          </a:p>
          <a:p>
            <a:pPr indent="-304800" lvl="2" marL="1371600" rtl="0" algn="l">
              <a:spcBef>
                <a:spcPts val="0"/>
              </a:spcBef>
              <a:spcAft>
                <a:spcPts val="0"/>
              </a:spcAft>
              <a:buSzPts val="1200"/>
              <a:buChar char="■"/>
            </a:pPr>
            <a:r>
              <a:rPr lang="en" sz="1200"/>
              <a:t>Figma</a:t>
            </a:r>
            <a:endParaRPr sz="1200"/>
          </a:p>
          <a:p>
            <a:pPr indent="-304800" lvl="3" marL="1828800" rtl="0" algn="l">
              <a:spcBef>
                <a:spcPts val="0"/>
              </a:spcBef>
              <a:spcAft>
                <a:spcPts val="0"/>
              </a:spcAft>
              <a:buSzPts val="1200"/>
              <a:buChar char="●"/>
            </a:pPr>
            <a:r>
              <a:rPr lang="en" sz="1200"/>
              <a:t>Make it easier to un-make a component</a:t>
            </a:r>
            <a:endParaRPr sz="1200"/>
          </a:p>
          <a:p>
            <a:pPr indent="-304800" lvl="3" marL="1828800" rtl="0" algn="l">
              <a:spcBef>
                <a:spcPts val="0"/>
              </a:spcBef>
              <a:spcAft>
                <a:spcPts val="0"/>
              </a:spcAft>
              <a:buSzPts val="1200"/>
              <a:buChar char="●"/>
            </a:pPr>
            <a:r>
              <a:rPr lang="en" sz="1200"/>
              <a:t>Capability to lock placement of components/objects across screens or make it easier to align the same object between frames</a:t>
            </a:r>
            <a:endParaRPr sz="1200"/>
          </a:p>
          <a:p>
            <a:pPr indent="-304800" lvl="3" marL="1828800" rtl="0" algn="l">
              <a:spcBef>
                <a:spcPts val="0"/>
              </a:spcBef>
              <a:spcAft>
                <a:spcPts val="0"/>
              </a:spcAft>
              <a:buSzPts val="1200"/>
              <a:buChar char="●"/>
            </a:pPr>
            <a:r>
              <a:rPr lang="en" sz="1200"/>
              <a:t>A general master screen</a:t>
            </a:r>
            <a:endParaRPr sz="1200"/>
          </a:p>
          <a:p>
            <a:pPr indent="-304800" lvl="2" marL="1371600" rtl="0" algn="l">
              <a:spcBef>
                <a:spcPts val="0"/>
              </a:spcBef>
              <a:spcAft>
                <a:spcPts val="0"/>
              </a:spcAft>
              <a:buSzPts val="1200"/>
              <a:buChar char="■"/>
            </a:pPr>
            <a:r>
              <a:rPr lang="en" sz="1200"/>
              <a:t>Marvel</a:t>
            </a:r>
            <a:endParaRPr sz="1200"/>
          </a:p>
          <a:p>
            <a:pPr indent="-304800" lvl="3" marL="1828800" rtl="0" algn="l">
              <a:spcBef>
                <a:spcPts val="0"/>
              </a:spcBef>
              <a:spcAft>
                <a:spcPts val="0"/>
              </a:spcAft>
              <a:buSzPts val="1200"/>
              <a:buChar char="●"/>
            </a:pPr>
            <a:r>
              <a:rPr lang="en" sz="1200"/>
              <a:t>Allow manipulation from the Userflows page</a:t>
            </a:r>
            <a:endParaRPr sz="1200"/>
          </a:p>
          <a:p>
            <a:pPr indent="-304800" lvl="3" marL="1828800" rtl="0" algn="l">
              <a:spcBef>
                <a:spcPts val="0"/>
              </a:spcBef>
              <a:spcAft>
                <a:spcPts val="0"/>
              </a:spcAft>
              <a:buSzPts val="1200"/>
              <a:buChar char="●"/>
            </a:pPr>
            <a:r>
              <a:rPr lang="en" sz="1200"/>
              <a:t>Make it easier to access the Userflows page</a:t>
            </a:r>
            <a:endParaRPr sz="1200"/>
          </a:p>
          <a:p>
            <a:pPr indent="-304800" lvl="3" marL="1828800" rtl="0" algn="l">
              <a:spcBef>
                <a:spcPts val="0"/>
              </a:spcBef>
              <a:spcAft>
                <a:spcPts val="0"/>
              </a:spcAft>
              <a:buSzPts val="1200"/>
              <a:buChar char="●"/>
            </a:pPr>
            <a:r>
              <a:rPr lang="en" sz="1200"/>
              <a:t>Make the screens smaller when editing so the entire screen can be viewed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Limitations of Current Prototype</a:t>
            </a:r>
            <a:endParaRPr/>
          </a:p>
        </p:txBody>
      </p:sp>
      <p:sp>
        <p:nvSpPr>
          <p:cNvPr id="249" name="Google Shape;249;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D9D9D9"/>
              </a:buClr>
              <a:buSzPts val="1800"/>
              <a:buFont typeface="Proxima Nova"/>
              <a:buChar char="●"/>
            </a:pPr>
            <a:r>
              <a:rPr lang="en"/>
              <a:t>We did not implement the following things for task 3 -</a:t>
            </a:r>
            <a:endParaRPr/>
          </a:p>
          <a:p>
            <a:pPr indent="-317500" lvl="1" marL="914400" marR="0" rtl="0" algn="l">
              <a:lnSpc>
                <a:spcPct val="115000"/>
              </a:lnSpc>
              <a:spcBef>
                <a:spcPts val="0"/>
              </a:spcBef>
              <a:spcAft>
                <a:spcPts val="0"/>
              </a:spcAft>
              <a:buSzPts val="1400"/>
              <a:buChar char="○"/>
            </a:pPr>
            <a:r>
              <a:rPr lang="en"/>
              <a:t>Creating a new review sheet/ Customizing a review sheet</a:t>
            </a:r>
            <a:endParaRPr/>
          </a:p>
          <a:p>
            <a:pPr indent="-317500" lvl="1" marL="914400" marR="0" rtl="0" algn="l">
              <a:lnSpc>
                <a:spcPct val="115000"/>
              </a:lnSpc>
              <a:spcBef>
                <a:spcPts val="0"/>
              </a:spcBef>
              <a:spcAft>
                <a:spcPts val="0"/>
              </a:spcAft>
              <a:buSzPts val="1400"/>
              <a:buChar char="○"/>
            </a:pPr>
            <a:r>
              <a:rPr lang="en"/>
              <a:t>We added place holders for adding/removing parts of the review sheet but the </a:t>
            </a:r>
            <a:r>
              <a:rPr lang="en"/>
              <a:t>envisioned</a:t>
            </a:r>
            <a:r>
              <a:rPr lang="en"/>
              <a:t> implementation for a custom review sheet (</a:t>
            </a:r>
            <a:r>
              <a:rPr lang="en"/>
              <a:t>drag and drop system</a:t>
            </a:r>
            <a:r>
              <a:rPr lang="en"/>
              <a:t>) was too complicated given the time constraints. We </a:t>
            </a:r>
            <a:r>
              <a:rPr lang="en"/>
              <a:t>had to reduce our interactions all to click interactions</a:t>
            </a:r>
            <a:endParaRPr/>
          </a:p>
          <a:p>
            <a:pPr indent="-342900" lvl="0" marL="457200" marR="0" rtl="0" algn="l">
              <a:lnSpc>
                <a:spcPct val="115000"/>
              </a:lnSpc>
              <a:spcBef>
                <a:spcPts val="0"/>
              </a:spcBef>
              <a:spcAft>
                <a:spcPts val="0"/>
              </a:spcAft>
              <a:buSzPts val="1800"/>
              <a:buChar char="●"/>
            </a:pPr>
            <a:r>
              <a:rPr lang="en"/>
              <a:t>We did not implement the “Resources” tab since it was not a part of our task workflows</a:t>
            </a:r>
            <a:endParaRPr/>
          </a:p>
          <a:p>
            <a:pPr indent="-342900" lvl="0" marL="457200" marR="0" rtl="0" algn="l">
              <a:lnSpc>
                <a:spcPct val="115000"/>
              </a:lnSpc>
              <a:spcBef>
                <a:spcPts val="0"/>
              </a:spcBef>
              <a:spcAft>
                <a:spcPts val="0"/>
              </a:spcAft>
              <a:buSzPts val="1800"/>
              <a:buChar char="●"/>
            </a:pPr>
            <a:r>
              <a:rPr lang="en"/>
              <a:t>We only implemented the task workflows for a single class </a:t>
            </a:r>
            <a:endParaRPr/>
          </a:p>
          <a:p>
            <a:pPr indent="-317500" lvl="1" marL="914400" marR="0" rtl="0" algn="l">
              <a:lnSpc>
                <a:spcPct val="115000"/>
              </a:lnSpc>
              <a:spcBef>
                <a:spcPts val="0"/>
              </a:spcBef>
              <a:spcAft>
                <a:spcPts val="0"/>
              </a:spcAft>
              <a:buSzPts val="1400"/>
              <a:buChar char="○"/>
            </a:pPr>
            <a:r>
              <a:rPr lang="en"/>
              <a:t>Assignment related workflows are only implemented for CS103</a:t>
            </a:r>
            <a:endParaRPr/>
          </a:p>
          <a:p>
            <a:pPr indent="-317500" lvl="1" marL="914400" marR="0" rtl="0" algn="l">
              <a:lnSpc>
                <a:spcPct val="115000"/>
              </a:lnSpc>
              <a:spcBef>
                <a:spcPts val="0"/>
              </a:spcBef>
              <a:spcAft>
                <a:spcPts val="0"/>
              </a:spcAft>
              <a:buSzPts val="1400"/>
              <a:buChar char="○"/>
            </a:pPr>
            <a:r>
              <a:rPr lang="en"/>
              <a:t>Midterm related workflows are only implemented for PSYCH 1</a:t>
            </a:r>
            <a:endParaRPr/>
          </a:p>
          <a:p>
            <a:pPr indent="-317500" lvl="1" marL="914400" marR="0" rtl="0" algn="l">
              <a:lnSpc>
                <a:spcPct val="115000"/>
              </a:lnSpc>
              <a:spcBef>
                <a:spcPts val="0"/>
              </a:spcBef>
              <a:spcAft>
                <a:spcPts val="0"/>
              </a:spcAft>
              <a:buSzPts val="1400"/>
              <a:buChar char="○"/>
            </a:pPr>
            <a:r>
              <a:rPr lang="en"/>
              <a:t>This was because we had limited time and the core functionality would simply have to be duplicated across classes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Hardcoded features</a:t>
            </a:r>
            <a:endParaRPr/>
          </a:p>
        </p:txBody>
      </p:sp>
      <p:sp>
        <p:nvSpPr>
          <p:cNvPr id="255" name="Google Shape;255;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D9D9D9"/>
              </a:buClr>
              <a:buSzPts val="1800"/>
              <a:buFont typeface="Proxima Nova"/>
              <a:buChar char="●"/>
            </a:pPr>
            <a:r>
              <a:rPr lang="en"/>
              <a:t>Login screen is there to show a login system but doesn’t actually let you put in your own information</a:t>
            </a:r>
            <a:endParaRPr/>
          </a:p>
          <a:p>
            <a:pPr indent="-317500" lvl="1" marL="914400" rtl="0" algn="l">
              <a:spcBef>
                <a:spcPts val="0"/>
              </a:spcBef>
              <a:spcAft>
                <a:spcPts val="0"/>
              </a:spcAft>
              <a:buSzPts val="1400"/>
              <a:buChar char="○"/>
            </a:pPr>
            <a:r>
              <a:rPr b="1" lang="en"/>
              <a:t>Why hardcoded -</a:t>
            </a:r>
            <a:r>
              <a:rPr lang="en"/>
              <a:t> Hard to track user input in Marvel</a:t>
            </a:r>
            <a:endParaRPr/>
          </a:p>
          <a:p>
            <a:pPr indent="-342900" lvl="0" marL="457200" rtl="0" algn="l">
              <a:spcBef>
                <a:spcPts val="0"/>
              </a:spcBef>
              <a:spcAft>
                <a:spcPts val="0"/>
              </a:spcAft>
              <a:buSzPts val="1800"/>
              <a:buChar char="●"/>
            </a:pPr>
            <a:r>
              <a:rPr lang="en"/>
              <a:t>The settings page is populated with hardcoded info</a:t>
            </a:r>
            <a:endParaRPr/>
          </a:p>
          <a:p>
            <a:pPr indent="-317500" lvl="1" marL="914400" marR="0" rtl="0" algn="l">
              <a:lnSpc>
                <a:spcPct val="115000"/>
              </a:lnSpc>
              <a:spcBef>
                <a:spcPts val="0"/>
              </a:spcBef>
              <a:spcAft>
                <a:spcPts val="0"/>
              </a:spcAft>
              <a:buSzPts val="1400"/>
              <a:buChar char="○"/>
            </a:pPr>
            <a:r>
              <a:rPr b="1" lang="en"/>
              <a:t>Why hardcoded -</a:t>
            </a:r>
            <a:r>
              <a:rPr lang="en"/>
              <a:t> Same as above</a:t>
            </a:r>
            <a:endParaRPr/>
          </a:p>
          <a:p>
            <a:pPr indent="-342900" lvl="0" marL="457200" marR="0" rtl="0" algn="l">
              <a:lnSpc>
                <a:spcPct val="115000"/>
              </a:lnSpc>
              <a:spcBef>
                <a:spcPts val="0"/>
              </a:spcBef>
              <a:spcAft>
                <a:spcPts val="0"/>
              </a:spcAft>
              <a:buClr>
                <a:srgbClr val="D9D9D9"/>
              </a:buClr>
              <a:buSzPts val="1800"/>
              <a:buFont typeface="Proxima Nova"/>
              <a:buChar char="●"/>
            </a:pPr>
            <a:r>
              <a:rPr lang="en"/>
              <a:t>The classes and assignments are currently hardcoded in while the actual version will pull from the user’s classes. </a:t>
            </a:r>
            <a:endParaRPr/>
          </a:p>
          <a:p>
            <a:pPr indent="-317500" lvl="1" marL="914400" marR="0" rtl="0" algn="l">
              <a:lnSpc>
                <a:spcPct val="115000"/>
              </a:lnSpc>
              <a:spcBef>
                <a:spcPts val="0"/>
              </a:spcBef>
              <a:spcAft>
                <a:spcPts val="0"/>
              </a:spcAft>
              <a:buSzPts val="1400"/>
              <a:buChar char="○"/>
            </a:pPr>
            <a:r>
              <a:rPr b="1" lang="en"/>
              <a:t>Why hardcoded - </a:t>
            </a:r>
            <a:r>
              <a:rPr lang="en"/>
              <a:t>We haven’t implemented the integration with Canvas to have this feature</a:t>
            </a:r>
            <a:endParaRPr/>
          </a:p>
          <a:p>
            <a:pPr indent="-342900" lvl="0" marL="457200" marR="0" rtl="0" algn="l">
              <a:lnSpc>
                <a:spcPct val="115000"/>
              </a:lnSpc>
              <a:spcBef>
                <a:spcPts val="0"/>
              </a:spcBef>
              <a:spcAft>
                <a:spcPts val="0"/>
              </a:spcAft>
              <a:buClr>
                <a:srgbClr val="D9D9D9"/>
              </a:buClr>
              <a:buSzPts val="1800"/>
              <a:buFont typeface="Proxima Nova"/>
              <a:buChar char="●"/>
            </a:pPr>
            <a:r>
              <a:rPr lang="en"/>
              <a:t>When selecting a new student to review with on problems you got wrong, we hard coded in 2 people </a:t>
            </a:r>
            <a:endParaRPr/>
          </a:p>
          <a:p>
            <a:pPr indent="-317500" lvl="1" marL="914400" marR="0" rtl="0" algn="l">
              <a:lnSpc>
                <a:spcPct val="115000"/>
              </a:lnSpc>
              <a:spcBef>
                <a:spcPts val="0"/>
              </a:spcBef>
              <a:spcAft>
                <a:spcPts val="0"/>
              </a:spcAft>
              <a:buSzPts val="1400"/>
              <a:buChar char="○"/>
            </a:pPr>
            <a:r>
              <a:rPr b="1" lang="en"/>
              <a:t>Why hardcoded - </a:t>
            </a:r>
            <a:r>
              <a:rPr lang="en"/>
              <a:t>We don’t have any real users to match with</a:t>
            </a:r>
            <a:endParaRPr/>
          </a:p>
          <a:p>
            <a:pPr indent="-342900" lvl="0" marL="457200" marR="0" rtl="0" algn="l">
              <a:lnSpc>
                <a:spcPct val="115000"/>
              </a:lnSpc>
              <a:spcBef>
                <a:spcPts val="0"/>
              </a:spcBef>
              <a:spcAft>
                <a:spcPts val="0"/>
              </a:spcAft>
              <a:buClr>
                <a:srgbClr val="D9D9D9"/>
              </a:buClr>
              <a:buSzPts val="1800"/>
              <a:buFont typeface="Proxima Nova"/>
              <a:buChar char="●"/>
            </a:pPr>
            <a:r>
              <a:rPr lang="en"/>
              <a:t>The review material and progress is all hardcoded</a:t>
            </a:r>
            <a:endParaRPr/>
          </a:p>
          <a:p>
            <a:pPr indent="-317500" lvl="1" marL="914400" rtl="0" algn="l">
              <a:spcBef>
                <a:spcPts val="0"/>
              </a:spcBef>
              <a:spcAft>
                <a:spcPts val="0"/>
              </a:spcAft>
              <a:buSzPts val="1400"/>
              <a:buChar char="○"/>
            </a:pPr>
            <a:r>
              <a:rPr b="1" lang="en"/>
              <a:t>Why hardcoded -</a:t>
            </a:r>
            <a:r>
              <a:rPr lang="en"/>
              <a:t> We picked two classes just to demonstrate basic functionality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Tasks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Wizard of Oz</a:t>
            </a:r>
            <a:r>
              <a:rPr lang="en"/>
              <a:t> features</a:t>
            </a:r>
            <a:endParaRPr/>
          </a:p>
        </p:txBody>
      </p:sp>
      <p:sp>
        <p:nvSpPr>
          <p:cNvPr id="261" name="Google Shape;261;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D9D9D9"/>
              </a:buClr>
              <a:buSzPts val="1800"/>
              <a:buFont typeface="Proxima Nova"/>
              <a:buChar char="●"/>
            </a:pPr>
            <a:r>
              <a:rPr lang="en"/>
              <a:t>Time taken for a unit for midterm review/ a problem on the PSET</a:t>
            </a:r>
            <a:endParaRPr/>
          </a:p>
          <a:p>
            <a:pPr indent="-317500" lvl="1" marL="914400" marR="0" rtl="0" algn="l">
              <a:lnSpc>
                <a:spcPct val="115000"/>
              </a:lnSpc>
              <a:spcBef>
                <a:spcPts val="0"/>
              </a:spcBef>
              <a:spcAft>
                <a:spcPts val="0"/>
              </a:spcAft>
              <a:buSzPts val="1400"/>
              <a:buChar char="○"/>
            </a:pPr>
            <a:r>
              <a:rPr lang="en"/>
              <a:t>Currently, random numbers. Ideally, these will be predictions based on a student’s past performance</a:t>
            </a:r>
            <a:endParaRPr/>
          </a:p>
          <a:p>
            <a:pPr indent="-342900" lvl="0" marL="457200" marR="0" rtl="0" algn="l">
              <a:lnSpc>
                <a:spcPct val="115000"/>
              </a:lnSpc>
              <a:spcBef>
                <a:spcPts val="0"/>
              </a:spcBef>
              <a:spcAft>
                <a:spcPts val="0"/>
              </a:spcAft>
              <a:buClr>
                <a:srgbClr val="D9D9D9"/>
              </a:buClr>
              <a:buSzPts val="1800"/>
              <a:buFont typeface="Proxima Nova"/>
              <a:buChar char="●"/>
            </a:pPr>
            <a:r>
              <a:rPr lang="en"/>
              <a:t>There are “pins” on key words in problem sets that provide more information about that concept.</a:t>
            </a:r>
            <a:endParaRPr/>
          </a:p>
          <a:p>
            <a:pPr indent="-342900" lvl="0" marL="457200" rtl="0" algn="l">
              <a:spcBef>
                <a:spcPts val="0"/>
              </a:spcBef>
              <a:spcAft>
                <a:spcPts val="0"/>
              </a:spcAft>
              <a:buSzPts val="1800"/>
              <a:buChar char="●"/>
            </a:pPr>
            <a:r>
              <a:rPr lang="en"/>
              <a:t>The videos accompanying each problem set/midterm unit </a:t>
            </a:r>
            <a:endParaRPr/>
          </a:p>
          <a:p>
            <a:pPr indent="-342900" lvl="0" marL="457200" rtl="0" algn="l">
              <a:spcBef>
                <a:spcPts val="0"/>
              </a:spcBef>
              <a:spcAft>
                <a:spcPts val="0"/>
              </a:spcAft>
              <a:buSzPts val="1800"/>
              <a:buChar char="●"/>
            </a:pPr>
            <a:r>
              <a:rPr lang="en"/>
              <a:t>The explanation for why a problem was done incorrectly </a:t>
            </a:r>
            <a:endParaRPr/>
          </a:p>
          <a:p>
            <a:pPr indent="-342900" lvl="0" marL="457200" rtl="0" algn="l">
              <a:spcBef>
                <a:spcPts val="0"/>
              </a:spcBef>
              <a:spcAft>
                <a:spcPts val="0"/>
              </a:spcAft>
              <a:buSzPts val="1800"/>
              <a:buChar char="●"/>
            </a:pPr>
            <a:r>
              <a:rPr lang="en"/>
              <a:t>Generating a custom review sheet </a:t>
            </a:r>
            <a:endParaRPr/>
          </a:p>
          <a:p>
            <a:pPr indent="-317500" lvl="1" marL="914400" rtl="0" algn="l">
              <a:spcBef>
                <a:spcPts val="0"/>
              </a:spcBef>
              <a:spcAft>
                <a:spcPts val="0"/>
              </a:spcAft>
              <a:buSzPts val="1400"/>
              <a:buChar char="○"/>
            </a:pPr>
            <a:r>
              <a:rPr lang="en"/>
              <a:t>This will ideally be done using an AI that takes into account a student’s past performance on PSETs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Additional Prototype Screenshots</a:t>
            </a:r>
            <a:endParaRPr/>
          </a:p>
        </p:txBody>
      </p:sp>
      <p:pic>
        <p:nvPicPr>
          <p:cNvPr id="267" name="Google Shape;267;p43"/>
          <p:cNvPicPr preferRelativeResize="0"/>
          <p:nvPr/>
        </p:nvPicPr>
        <p:blipFill rotWithShape="1">
          <a:blip r:embed="rId3">
            <a:alphaModFix/>
          </a:blip>
          <a:srcRect b="0" l="2448" r="0" t="2695"/>
          <a:stretch/>
        </p:blipFill>
        <p:spPr>
          <a:xfrm>
            <a:off x="2915163" y="1440883"/>
            <a:ext cx="3313676" cy="2335242"/>
          </a:xfrm>
          <a:prstGeom prst="rect">
            <a:avLst/>
          </a:prstGeom>
          <a:noFill/>
          <a:ln>
            <a:noFill/>
          </a:ln>
        </p:spPr>
      </p:pic>
      <p:sp>
        <p:nvSpPr>
          <p:cNvPr id="268" name="Google Shape;268;p43"/>
          <p:cNvSpPr txBox="1"/>
          <p:nvPr/>
        </p:nvSpPr>
        <p:spPr>
          <a:xfrm>
            <a:off x="4071450" y="3986200"/>
            <a:ext cx="1001100" cy="3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aleway"/>
                <a:ea typeface="Raleway"/>
                <a:cs typeface="Raleway"/>
                <a:sym typeface="Raleway"/>
              </a:rPr>
              <a:t>Settings</a:t>
            </a:r>
            <a:endParaRPr>
              <a:solidFill>
                <a:srgbClr val="FFFFFF"/>
              </a:solidFill>
              <a:latin typeface="Raleway"/>
              <a:ea typeface="Raleway"/>
              <a:cs typeface="Raleway"/>
              <a:sym typeface="Raleway"/>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Additional Prototype Screenshots</a:t>
            </a:r>
            <a:endParaRPr/>
          </a:p>
          <a:p>
            <a:pPr indent="0" lvl="0" marL="0" rtl="0" algn="l">
              <a:spcBef>
                <a:spcPts val="0"/>
              </a:spcBef>
              <a:spcAft>
                <a:spcPts val="0"/>
              </a:spcAft>
              <a:buNone/>
            </a:pPr>
            <a:r>
              <a:t/>
            </a:r>
            <a:endParaRPr/>
          </a:p>
        </p:txBody>
      </p:sp>
      <p:pic>
        <p:nvPicPr>
          <p:cNvPr id="274" name="Google Shape;274;p44"/>
          <p:cNvPicPr preferRelativeResize="0"/>
          <p:nvPr/>
        </p:nvPicPr>
        <p:blipFill rotWithShape="1">
          <a:blip r:embed="rId3">
            <a:alphaModFix/>
          </a:blip>
          <a:srcRect b="0" l="2066" r="0" t="1941"/>
          <a:stretch/>
        </p:blipFill>
        <p:spPr>
          <a:xfrm>
            <a:off x="4528125" y="1322625"/>
            <a:ext cx="3596051" cy="2548826"/>
          </a:xfrm>
          <a:prstGeom prst="rect">
            <a:avLst/>
          </a:prstGeom>
          <a:noFill/>
          <a:ln>
            <a:noFill/>
          </a:ln>
        </p:spPr>
      </p:pic>
      <p:pic>
        <p:nvPicPr>
          <p:cNvPr id="275" name="Google Shape;275;p44"/>
          <p:cNvPicPr preferRelativeResize="0"/>
          <p:nvPr/>
        </p:nvPicPr>
        <p:blipFill rotWithShape="1">
          <a:blip r:embed="rId4">
            <a:alphaModFix/>
          </a:blip>
          <a:srcRect b="0" l="1293" r="0" t="1941"/>
          <a:stretch/>
        </p:blipFill>
        <p:spPr>
          <a:xfrm>
            <a:off x="505175" y="1322625"/>
            <a:ext cx="3634575" cy="2548825"/>
          </a:xfrm>
          <a:prstGeom prst="rect">
            <a:avLst/>
          </a:prstGeom>
          <a:noFill/>
          <a:ln>
            <a:noFill/>
          </a:ln>
        </p:spPr>
      </p:pic>
      <p:sp>
        <p:nvSpPr>
          <p:cNvPr id="276" name="Google Shape;276;p44"/>
          <p:cNvSpPr txBox="1"/>
          <p:nvPr/>
        </p:nvSpPr>
        <p:spPr>
          <a:xfrm>
            <a:off x="1910450" y="4371975"/>
            <a:ext cx="5290500" cy="6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Raleway"/>
                <a:ea typeface="Raleway"/>
                <a:cs typeface="Raleway"/>
                <a:sym typeface="Raleway"/>
              </a:rPr>
              <a:t>Login Process</a:t>
            </a:r>
            <a:endParaRPr sz="2400">
              <a:solidFill>
                <a:srgbClr val="FFFFFF"/>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Task 1 </a:t>
            </a:r>
            <a:endParaRPr b="1"/>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You can use MagicHW to look at an upcoming pset, and easily get access to relevant material </a:t>
            </a:r>
            <a:endParaRPr sz="3000"/>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2</a:t>
            </a:r>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t>OLD</a:t>
            </a:r>
            <a:r>
              <a:rPr b="1" lang="en" sz="2400"/>
              <a:t>: </a:t>
            </a:r>
            <a:r>
              <a:rPr lang="en" sz="2400"/>
              <a:t>You can receive personalized feedback on graded pset.</a:t>
            </a:r>
            <a:endParaRPr b="1" sz="2400"/>
          </a:p>
          <a:p>
            <a:pPr indent="0" lvl="0" marL="0" rtl="0" algn="l">
              <a:spcBef>
                <a:spcPts val="1600"/>
              </a:spcBef>
              <a:spcAft>
                <a:spcPts val="1600"/>
              </a:spcAft>
              <a:buNone/>
            </a:pPr>
            <a:r>
              <a:rPr b="1" lang="en" sz="3000"/>
              <a:t>NEW</a:t>
            </a:r>
            <a:r>
              <a:rPr b="1" lang="en" sz="2400"/>
              <a:t>: </a:t>
            </a:r>
            <a:r>
              <a:rPr lang="en" sz="2400"/>
              <a:t>Added - </a:t>
            </a:r>
            <a:r>
              <a:rPr lang="en" sz="2400"/>
              <a:t>When you get a question wrong you can connect with someone who got it right.</a:t>
            </a:r>
            <a:r>
              <a:rPr lang="en" sz="3000">
                <a:solidFill>
                  <a:srgbClr val="D9D9D9"/>
                </a:solidFill>
              </a:rPr>
              <a:t> </a:t>
            </a:r>
            <a:endParaRPr b="1"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3</a:t>
            </a:r>
            <a:endParaRPr/>
          </a:p>
        </p:txBody>
      </p:sp>
      <p:sp>
        <p:nvSpPr>
          <p:cNvPr id="85" name="Google Shape;85;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t>OLD</a:t>
            </a:r>
            <a:r>
              <a:rPr b="1" lang="en" sz="2400"/>
              <a:t>: </a:t>
            </a:r>
            <a:r>
              <a:rPr lang="en" sz="2400"/>
              <a:t>You can receive a review sheet comprised of past missed problems and  problems from previous exams</a:t>
            </a:r>
            <a:endParaRPr sz="2400">
              <a:solidFill>
                <a:srgbClr val="D9D9D9"/>
              </a:solidFill>
            </a:endParaRPr>
          </a:p>
          <a:p>
            <a:pPr indent="0" lvl="0" marL="0" rtl="0" algn="l">
              <a:spcBef>
                <a:spcPts val="1600"/>
              </a:spcBef>
              <a:spcAft>
                <a:spcPts val="1600"/>
              </a:spcAft>
              <a:buNone/>
            </a:pPr>
            <a:r>
              <a:rPr b="1" lang="en" sz="3000"/>
              <a:t>NEW</a:t>
            </a:r>
            <a:r>
              <a:rPr b="1" lang="en" sz="2400"/>
              <a:t>: </a:t>
            </a:r>
            <a:r>
              <a:rPr lang="en" sz="2400"/>
              <a:t>You can create a custom review sheet that covers multiple units with recommendations from our AI </a:t>
            </a:r>
            <a:endParaRPr b="1"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Major Design Changes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Mobile to Tablet</a:t>
            </a:r>
            <a:endParaRPr/>
          </a:p>
        </p:txBody>
      </p:sp>
      <p:pic>
        <p:nvPicPr>
          <p:cNvPr id="96" name="Google Shape;96;p20"/>
          <p:cNvPicPr preferRelativeResize="0"/>
          <p:nvPr/>
        </p:nvPicPr>
        <p:blipFill rotWithShape="1">
          <a:blip r:embed="rId3">
            <a:alphaModFix/>
          </a:blip>
          <a:srcRect b="77113" l="21528" r="38086" t="2308"/>
          <a:stretch/>
        </p:blipFill>
        <p:spPr>
          <a:xfrm rot="-5400000">
            <a:off x="536625" y="1758739"/>
            <a:ext cx="2964299" cy="2013924"/>
          </a:xfrm>
          <a:prstGeom prst="rect">
            <a:avLst/>
          </a:prstGeom>
          <a:noFill/>
          <a:ln>
            <a:noFill/>
          </a:ln>
        </p:spPr>
      </p:pic>
      <p:pic>
        <p:nvPicPr>
          <p:cNvPr id="97" name="Google Shape;97;p20"/>
          <p:cNvPicPr preferRelativeResize="0"/>
          <p:nvPr/>
        </p:nvPicPr>
        <p:blipFill>
          <a:blip r:embed="rId4">
            <a:alphaModFix/>
          </a:blip>
          <a:stretch>
            <a:fillRect/>
          </a:stretch>
        </p:blipFill>
        <p:spPr>
          <a:xfrm>
            <a:off x="4161450" y="1236275"/>
            <a:ext cx="4325989" cy="2964300"/>
          </a:xfrm>
          <a:prstGeom prst="rect">
            <a:avLst/>
          </a:prstGeom>
          <a:noFill/>
          <a:ln>
            <a:noFill/>
          </a:ln>
        </p:spPr>
      </p:pic>
      <p:sp>
        <p:nvSpPr>
          <p:cNvPr id="98" name="Google Shape;98;p20"/>
          <p:cNvSpPr txBox="1"/>
          <p:nvPr/>
        </p:nvSpPr>
        <p:spPr>
          <a:xfrm>
            <a:off x="1111113" y="4342425"/>
            <a:ext cx="1815300" cy="34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400">
                <a:solidFill>
                  <a:srgbClr val="FFFFFF"/>
                </a:solidFill>
                <a:latin typeface="Proxima Nova"/>
                <a:ea typeface="Proxima Nova"/>
                <a:cs typeface="Proxima Nova"/>
                <a:sym typeface="Proxima Nova"/>
              </a:rPr>
              <a:t>Before</a:t>
            </a:r>
            <a:endParaRPr i="1" sz="2400">
              <a:solidFill>
                <a:srgbClr val="FFFFFF"/>
              </a:solidFill>
              <a:latin typeface="Proxima Nova"/>
              <a:ea typeface="Proxima Nova"/>
              <a:cs typeface="Proxima Nova"/>
              <a:sym typeface="Proxima Nova"/>
            </a:endParaRPr>
          </a:p>
        </p:txBody>
      </p:sp>
      <p:sp>
        <p:nvSpPr>
          <p:cNvPr id="99" name="Google Shape;99;p20"/>
          <p:cNvSpPr txBox="1"/>
          <p:nvPr/>
        </p:nvSpPr>
        <p:spPr>
          <a:xfrm>
            <a:off x="5416800" y="4342425"/>
            <a:ext cx="1815300" cy="34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400">
                <a:solidFill>
                  <a:srgbClr val="FFFFFF"/>
                </a:solidFill>
                <a:latin typeface="Proxima Nova"/>
                <a:ea typeface="Proxima Nova"/>
                <a:cs typeface="Proxima Nova"/>
                <a:sym typeface="Proxima Nova"/>
              </a:rPr>
              <a:t>After</a:t>
            </a:r>
            <a:endParaRPr i="1" sz="2400">
              <a:solidFill>
                <a:srgbClr val="FFFFFF"/>
              </a:solidFill>
              <a:latin typeface="Proxima Nova"/>
              <a:ea typeface="Proxima Nova"/>
              <a:cs typeface="Proxima Nova"/>
              <a:sym typeface="Proxima Nova"/>
            </a:endParaRPr>
          </a:p>
        </p:txBody>
      </p:sp>
      <p:sp>
        <p:nvSpPr>
          <p:cNvPr id="100" name="Google Shape;100;p20"/>
          <p:cNvSpPr/>
          <p:nvPr/>
        </p:nvSpPr>
        <p:spPr>
          <a:xfrm>
            <a:off x="3432275" y="2689875"/>
            <a:ext cx="425400" cy="264600"/>
          </a:xfrm>
          <a:prstGeom prst="rightArrow">
            <a:avLst>
              <a:gd fmla="val 50000" name="adj1"/>
              <a:gd fmla="val 5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Mobile to Tablet</a:t>
            </a:r>
            <a:endParaRPr/>
          </a:p>
        </p:txBody>
      </p:sp>
      <p:sp>
        <p:nvSpPr>
          <p:cNvPr id="106" name="Google Shape;106;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Our biggest change between the low-fi sketches and the new sketches this week was moving from a mobile application to a tablet application</a:t>
            </a:r>
            <a:endParaRPr/>
          </a:p>
          <a:p>
            <a:pPr indent="-342900" lvl="0" marL="457200" rtl="0" algn="l">
              <a:spcBef>
                <a:spcPts val="1600"/>
              </a:spcBef>
              <a:spcAft>
                <a:spcPts val="0"/>
              </a:spcAft>
              <a:buSzPts val="1800"/>
              <a:buChar char="●"/>
            </a:pPr>
            <a:r>
              <a:rPr lang="en"/>
              <a:t>We modified all the design elements to adapt to a tablet interface (eg: menu on the side, as opposed to on the top, bigger menu items) </a:t>
            </a:r>
            <a:endParaRPr/>
          </a:p>
          <a:p>
            <a:pPr indent="-342900" lvl="0" marL="457200" rtl="0" algn="l">
              <a:spcBef>
                <a:spcPts val="1600"/>
              </a:spcBef>
              <a:spcAft>
                <a:spcPts val="1600"/>
              </a:spcAft>
              <a:buSzPts val="1800"/>
              <a:buChar char="●"/>
            </a:pPr>
            <a:r>
              <a:rPr b="1" lang="en"/>
              <a:t>Rationale </a:t>
            </a:r>
            <a:r>
              <a:rPr lang="en"/>
              <a:t>- The tablet application has more screen space which provides a better interface for a homework application. Students are more likely to do their homework on a tablet, as opposed to on their phone.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