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55c3bebad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55c3bebad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455c3bebad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455c3bebad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55c3bebad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55c3bebad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55c3bebad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55c3bebad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55c3bebad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55c3bebad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Overall, we made great progress this week thanks to the Low Fi Prototype. We initially tried out many interfaces before settling on a combination of our web and mobile interfaces. </a:t>
            </a:r>
            <a:r>
              <a:rPr lang="en"/>
              <a:t>Afterwards</a:t>
            </a:r>
            <a:r>
              <a:rPr lang="en"/>
              <a:t> we created and conducted tests with our lowfi prototype which gave us great feedback in both people greatly enjoying the product, and seeing how they used the interface and what difficulties they had. Going into next week, we have good plans for how we want to change and update the interface both to provide better information to the user, as well as to disambiguate the different features.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55c3beba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55c3beba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55c3beba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55c3beba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mission statement is Homework that Helps You. The idea behind this is that our homework helps everyone that uses it. Not only does it provide </a:t>
            </a:r>
            <a:r>
              <a:rPr lang="en"/>
              <a:t>personalized</a:t>
            </a:r>
            <a:r>
              <a:rPr lang="en"/>
              <a:t> statistics and feedback, it provides easy access to course content, review material and assignment breakdowns. The entire idea of this app is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455c3beba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55c3beba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liked the global menu from web interface, The visual feedback from the smart watch interface, and the organization and cleanliness of the mobile interface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Initially we wanted to make our product a desktop application so that we could provide </a:t>
            </a:r>
            <a:r>
              <a:rPr lang="en"/>
              <a:t>assistance</a:t>
            </a:r>
            <a:r>
              <a:rPr lang="en"/>
              <a:t> and resources while actively completing the assignment. What we realized, however, was that by altering things slightly for use as a mobile app, we could provide all the same information and resources even more conveniently. You can always have access to your assignment, feedback, and </a:t>
            </a:r>
            <a:r>
              <a:rPr lang="en"/>
              <a:t>resources</a:t>
            </a:r>
            <a:r>
              <a:rPr lang="en"/>
              <a:t> no matter where you are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55c3bebad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55c3bebad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55c3bebad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55c3bebad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55c3bebad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55c3bebad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55c3bebad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55c3bebad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much time it will take to study each unit, how much progress/studying you have already done, and a recommendation of what is the most important to study.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55c3bebad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55c3bebad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AutoNum type="alphaLcPeriod"/>
            </a:pPr>
            <a:r>
              <a:rPr lang="en"/>
              <a:t>Participants: demographics, how recruited/compensated: students because its a learning app. We also are trying to provide useful analytics to our users so we also had 1 woman who works professional in analytics try our app and give us feedback. I just want to clarify that we did get permission in class from minh-an to interview more than 1 student as our app is most relevant to college students.</a:t>
            </a:r>
            <a:endParaRPr/>
          </a:p>
          <a:p>
            <a:pPr indent="-298450" lvl="0" marL="457200" rtl="0" algn="l">
              <a:lnSpc>
                <a:spcPct val="115000"/>
              </a:lnSpc>
              <a:spcBef>
                <a:spcPts val="0"/>
              </a:spcBef>
              <a:spcAft>
                <a:spcPts val="0"/>
              </a:spcAft>
              <a:buSzPts val="1100"/>
              <a:buAutoNum type="alphaLcPeriod"/>
            </a:pPr>
            <a:r>
              <a:rPr lang="en"/>
              <a:t>Environment: We conducted all 5 of these interviews in the huang engineering building </a:t>
            </a:r>
            <a:endParaRPr/>
          </a:p>
          <a:p>
            <a:pPr indent="-298450" lvl="0" marL="457200" rtl="0" algn="l">
              <a:lnSpc>
                <a:spcPct val="115000"/>
              </a:lnSpc>
              <a:spcBef>
                <a:spcPts val="0"/>
              </a:spcBef>
              <a:spcAft>
                <a:spcPts val="0"/>
              </a:spcAft>
              <a:buSzPts val="1100"/>
              <a:buAutoNum type="alphaLcPeriod"/>
            </a:pPr>
            <a:r>
              <a:rPr lang="en"/>
              <a:t>Tasks</a:t>
            </a:r>
            <a:endParaRPr/>
          </a:p>
          <a:p>
            <a:pPr indent="-298450" lvl="0" marL="457200" rtl="0" algn="l">
              <a:lnSpc>
                <a:spcPct val="115000"/>
              </a:lnSpc>
              <a:spcBef>
                <a:spcPts val="0"/>
              </a:spcBef>
              <a:spcAft>
                <a:spcPts val="0"/>
              </a:spcAft>
              <a:buSzPts val="1100"/>
              <a:buAutoNum type="alphaLcPeriod"/>
            </a:pPr>
            <a:r>
              <a:rPr lang="en"/>
              <a:t>Procedure</a:t>
            </a:r>
            <a:endParaRPr/>
          </a:p>
          <a:p>
            <a:pPr indent="-298450" lvl="0" marL="457200" rtl="0" algn="l">
              <a:lnSpc>
                <a:spcPct val="115000"/>
              </a:lnSpc>
              <a:spcBef>
                <a:spcPts val="0"/>
              </a:spcBef>
              <a:spcAft>
                <a:spcPts val="0"/>
              </a:spcAft>
              <a:buSzPts val="1100"/>
              <a:buAutoNum type="alphaLcPeriod"/>
            </a:pPr>
            <a:r>
              <a:rPr lang="en"/>
              <a:t>Test Measures</a:t>
            </a:r>
            <a:endParaRPr/>
          </a:p>
          <a:p>
            <a:pPr indent="-298450" lvl="0" marL="457200" rtl="0" algn="l">
              <a:lnSpc>
                <a:spcPct val="115000"/>
              </a:lnSpc>
              <a:spcBef>
                <a:spcPts val="0"/>
              </a:spcBef>
              <a:spcAft>
                <a:spcPts val="0"/>
              </a:spcAft>
              <a:buSzPts val="1100"/>
              <a:buAutoNum type="alphaLcPeriod"/>
            </a:pPr>
            <a:r>
              <a:rPr lang="en"/>
              <a:t>Team Member Roles:</a:t>
            </a:r>
            <a:endParaRPr/>
          </a:p>
          <a:p>
            <a:pPr indent="0" lvl="0" marL="457200" rtl="0" algn="l">
              <a:lnSpc>
                <a:spcPct val="115000"/>
              </a:lnSpc>
              <a:spcBef>
                <a:spcPts val="0"/>
              </a:spcBef>
              <a:spcAft>
                <a:spcPts val="0"/>
              </a:spcAft>
              <a:buNone/>
            </a:pPr>
            <a:r>
              <a:rPr lang="en"/>
              <a:t>I acted as both the computer and the facilitator and we had two group members taking down information and observations.</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Magic Hw: Low-Fi Prototype</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Aarti, </a:t>
            </a:r>
            <a:r>
              <a:rPr lang="en"/>
              <a:t>Richard</a:t>
            </a:r>
            <a:r>
              <a:rPr lang="en"/>
              <a:t>, Ryan, and Samantha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p:nvPr/>
        </p:nvSpPr>
        <p:spPr>
          <a:xfrm>
            <a:off x="3591808" y="90600"/>
            <a:ext cx="1960384" cy="44362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Results</a:t>
            </a:r>
          </a:p>
        </p:txBody>
      </p:sp>
      <p:sp>
        <p:nvSpPr>
          <p:cNvPr id="122" name="Google Shape;122;p22"/>
          <p:cNvSpPr txBox="1"/>
          <p:nvPr/>
        </p:nvSpPr>
        <p:spPr>
          <a:xfrm>
            <a:off x="485100" y="920275"/>
            <a:ext cx="8346600" cy="40164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rgbClr val="FFFFFF"/>
              </a:buClr>
              <a:buSzPts val="3000"/>
              <a:buChar char="●"/>
            </a:pPr>
            <a:r>
              <a:rPr lang="en" sz="3000">
                <a:solidFill>
                  <a:srgbClr val="FFFFFF"/>
                </a:solidFill>
              </a:rPr>
              <a:t>The Home page was</a:t>
            </a:r>
            <a:endParaRPr sz="3000">
              <a:solidFill>
                <a:srgbClr val="FFFFFF"/>
              </a:solidFill>
            </a:endParaRPr>
          </a:p>
          <a:p>
            <a:pPr indent="0" lvl="0" marL="457200" rtl="0" algn="l">
              <a:spcBef>
                <a:spcPts val="0"/>
              </a:spcBef>
              <a:spcAft>
                <a:spcPts val="0"/>
              </a:spcAft>
              <a:buNone/>
            </a:pPr>
            <a:r>
              <a:rPr lang="en" sz="3000">
                <a:solidFill>
                  <a:srgbClr val="FFFFFF"/>
                </a:solidFill>
              </a:rPr>
              <a:t>extremely effective </a:t>
            </a:r>
            <a:endParaRPr sz="3000">
              <a:solidFill>
                <a:srgbClr val="FFFFFF"/>
              </a:solidFill>
            </a:endParaRPr>
          </a:p>
          <a:p>
            <a:pPr indent="0" lvl="0" marL="457200" rtl="0" algn="l">
              <a:spcBef>
                <a:spcPts val="0"/>
              </a:spcBef>
              <a:spcAft>
                <a:spcPts val="0"/>
              </a:spcAft>
              <a:buNone/>
            </a:pPr>
            <a:r>
              <a:rPr lang="en" sz="3000">
                <a:solidFill>
                  <a:srgbClr val="FFFFFF"/>
                </a:solidFill>
              </a:rPr>
              <a:t>for those who used it.</a:t>
            </a:r>
            <a:endParaRPr sz="3000">
              <a:solidFill>
                <a:srgbClr val="FFFFFF"/>
              </a:solidFill>
            </a:endParaRPr>
          </a:p>
        </p:txBody>
      </p:sp>
      <p:pic>
        <p:nvPicPr>
          <p:cNvPr id="123" name="Google Shape;123;p22"/>
          <p:cNvPicPr preferRelativeResize="0"/>
          <p:nvPr/>
        </p:nvPicPr>
        <p:blipFill rotWithShape="1">
          <a:blip r:embed="rId3">
            <a:alphaModFix/>
          </a:blip>
          <a:srcRect b="77638" l="18466" r="43969" t="4829"/>
          <a:stretch/>
        </p:blipFill>
        <p:spPr>
          <a:xfrm rot="-5400000">
            <a:off x="4511721" y="1465674"/>
            <a:ext cx="4323178" cy="26902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3"/>
          <p:cNvSpPr/>
          <p:nvPr/>
        </p:nvSpPr>
        <p:spPr>
          <a:xfrm>
            <a:off x="2214471" y="97750"/>
            <a:ext cx="4887857" cy="45094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Results Continued</a:t>
            </a:r>
          </a:p>
        </p:txBody>
      </p:sp>
      <p:sp>
        <p:nvSpPr>
          <p:cNvPr id="129" name="Google Shape;129;p23"/>
          <p:cNvSpPr txBox="1"/>
          <p:nvPr/>
        </p:nvSpPr>
        <p:spPr>
          <a:xfrm>
            <a:off x="485100" y="920275"/>
            <a:ext cx="8346600" cy="40164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rgbClr val="FFFFFF"/>
              </a:buClr>
              <a:buSzPts val="3000"/>
              <a:buChar char="●"/>
            </a:pPr>
            <a:r>
              <a:rPr lang="en" sz="3000">
                <a:solidFill>
                  <a:srgbClr val="FFFFFF"/>
                </a:solidFill>
              </a:rPr>
              <a:t>The Learn button generally confused users</a:t>
            </a:r>
            <a:endParaRPr sz="3000">
              <a:solidFill>
                <a:srgbClr val="FFFFFF"/>
              </a:solidFill>
            </a:endParaRPr>
          </a:p>
        </p:txBody>
      </p:sp>
      <p:pic>
        <p:nvPicPr>
          <p:cNvPr id="130" name="Google Shape;130;p23"/>
          <p:cNvPicPr preferRelativeResize="0"/>
          <p:nvPr/>
        </p:nvPicPr>
        <p:blipFill rotWithShape="1">
          <a:blip r:embed="rId3">
            <a:alphaModFix/>
          </a:blip>
          <a:srcRect b="0" l="0" r="53051" t="0"/>
          <a:stretch/>
        </p:blipFill>
        <p:spPr>
          <a:xfrm rot="-5400000">
            <a:off x="3298891" y="-497842"/>
            <a:ext cx="2719022" cy="77219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4"/>
          <p:cNvSpPr/>
          <p:nvPr/>
        </p:nvSpPr>
        <p:spPr>
          <a:xfrm>
            <a:off x="1340140" y="97750"/>
            <a:ext cx="6463720" cy="45094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Results Continued More</a:t>
            </a:r>
          </a:p>
        </p:txBody>
      </p:sp>
      <p:sp>
        <p:nvSpPr>
          <p:cNvPr id="136" name="Google Shape;136;p24"/>
          <p:cNvSpPr txBox="1"/>
          <p:nvPr/>
        </p:nvSpPr>
        <p:spPr>
          <a:xfrm>
            <a:off x="456575" y="927425"/>
            <a:ext cx="4765500" cy="40164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rgbClr val="FFFFFF"/>
              </a:buClr>
              <a:buSzPts val="3000"/>
              <a:buChar char="●"/>
            </a:pPr>
            <a:r>
              <a:rPr lang="en" sz="3000">
                <a:solidFill>
                  <a:srgbClr val="FFFFFF"/>
                </a:solidFill>
              </a:rPr>
              <a:t>Analytics were </a:t>
            </a:r>
            <a:r>
              <a:rPr lang="en" sz="3000">
                <a:solidFill>
                  <a:srgbClr val="FFFFFF"/>
                </a:solidFill>
              </a:rPr>
              <a:t>enjoyed</a:t>
            </a:r>
            <a:r>
              <a:rPr lang="en" sz="3000">
                <a:solidFill>
                  <a:srgbClr val="FFFFFF"/>
                </a:solidFill>
              </a:rPr>
              <a:t> but unclear</a:t>
            </a:r>
            <a:endParaRPr sz="3000">
              <a:solidFill>
                <a:srgbClr val="FFFFFF"/>
              </a:solidFill>
            </a:endParaRPr>
          </a:p>
          <a:p>
            <a:pPr indent="0" lvl="0" marL="457200" rtl="0" algn="l">
              <a:spcBef>
                <a:spcPts val="0"/>
              </a:spcBef>
              <a:spcAft>
                <a:spcPts val="0"/>
              </a:spcAft>
              <a:buNone/>
            </a:pPr>
            <a:r>
              <a:t/>
            </a:r>
            <a:endParaRPr sz="3000">
              <a:solidFill>
                <a:srgbClr val="FFFFFF"/>
              </a:solidFill>
            </a:endParaRPr>
          </a:p>
          <a:p>
            <a:pPr indent="-419100" lvl="0" marL="457200" rtl="0" algn="l">
              <a:spcBef>
                <a:spcPts val="0"/>
              </a:spcBef>
              <a:spcAft>
                <a:spcPts val="0"/>
              </a:spcAft>
              <a:buClr>
                <a:srgbClr val="FFFFFF"/>
              </a:buClr>
              <a:buSzPts val="3000"/>
              <a:buChar char="●"/>
            </a:pPr>
            <a:r>
              <a:rPr lang="en" sz="3000">
                <a:solidFill>
                  <a:srgbClr val="FFFFFF"/>
                </a:solidFill>
              </a:rPr>
              <a:t>People loved </a:t>
            </a:r>
            <a:r>
              <a:rPr lang="en" sz="3000">
                <a:solidFill>
                  <a:srgbClr val="FFFFFF"/>
                </a:solidFill>
              </a:rPr>
              <a:t>personalized</a:t>
            </a:r>
            <a:r>
              <a:rPr lang="en" sz="3000">
                <a:solidFill>
                  <a:srgbClr val="FFFFFF"/>
                </a:solidFill>
              </a:rPr>
              <a:t> feedback, approximate study times, and recommendations</a:t>
            </a:r>
            <a:endParaRPr sz="3000">
              <a:solidFill>
                <a:srgbClr val="FFFFFF"/>
              </a:solidFill>
            </a:endParaRPr>
          </a:p>
        </p:txBody>
      </p:sp>
      <p:pic>
        <p:nvPicPr>
          <p:cNvPr id="137" name="Google Shape;137;p24"/>
          <p:cNvPicPr preferRelativeResize="0"/>
          <p:nvPr/>
        </p:nvPicPr>
        <p:blipFill rotWithShape="1">
          <a:blip r:embed="rId3">
            <a:alphaModFix/>
          </a:blip>
          <a:srcRect b="28732" l="46620" r="11987" t="51129"/>
          <a:stretch/>
        </p:blipFill>
        <p:spPr>
          <a:xfrm rot="-5400000">
            <a:off x="4918689" y="1366235"/>
            <a:ext cx="4244827" cy="27536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5"/>
          <p:cNvSpPr/>
          <p:nvPr/>
        </p:nvSpPr>
        <p:spPr>
          <a:xfrm>
            <a:off x="2998574" y="90600"/>
            <a:ext cx="3146851" cy="57159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UI Changes</a:t>
            </a:r>
          </a:p>
        </p:txBody>
      </p:sp>
      <p:sp>
        <p:nvSpPr>
          <p:cNvPr id="143" name="Google Shape;143;p25"/>
          <p:cNvSpPr txBox="1"/>
          <p:nvPr/>
        </p:nvSpPr>
        <p:spPr>
          <a:xfrm>
            <a:off x="485100" y="920275"/>
            <a:ext cx="8346600" cy="40164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rgbClr val="FFFFFF"/>
              </a:buClr>
              <a:buSzPts val="3000"/>
              <a:buChar char="●"/>
            </a:pPr>
            <a:r>
              <a:rPr lang="en" sz="3000">
                <a:solidFill>
                  <a:srgbClr val="FFFFFF"/>
                </a:solidFill>
              </a:rPr>
              <a:t>Label every button with more information</a:t>
            </a:r>
            <a:endParaRPr sz="3000">
              <a:solidFill>
                <a:srgbClr val="FFFFFF"/>
              </a:solidFill>
            </a:endParaRPr>
          </a:p>
          <a:p>
            <a:pPr indent="0" lvl="0" marL="457200" rtl="0" algn="l">
              <a:spcBef>
                <a:spcPts val="0"/>
              </a:spcBef>
              <a:spcAft>
                <a:spcPts val="0"/>
              </a:spcAft>
              <a:buNone/>
            </a:pPr>
            <a:r>
              <a:t/>
            </a:r>
            <a:endParaRPr sz="3000">
              <a:solidFill>
                <a:srgbClr val="FFFFFF"/>
              </a:solidFill>
            </a:endParaRPr>
          </a:p>
          <a:p>
            <a:pPr indent="0" lvl="0" marL="457200" rtl="0" algn="l">
              <a:spcBef>
                <a:spcPts val="0"/>
              </a:spcBef>
              <a:spcAft>
                <a:spcPts val="0"/>
              </a:spcAft>
              <a:buNone/>
            </a:pPr>
            <a:r>
              <a:t/>
            </a:r>
            <a:endParaRPr sz="3000">
              <a:solidFill>
                <a:srgbClr val="FFFFFF"/>
              </a:solidFill>
            </a:endParaRPr>
          </a:p>
          <a:p>
            <a:pPr indent="-419100" lvl="0" marL="457200" rtl="0" algn="l">
              <a:spcBef>
                <a:spcPts val="0"/>
              </a:spcBef>
              <a:spcAft>
                <a:spcPts val="0"/>
              </a:spcAft>
              <a:buClr>
                <a:srgbClr val="FFFFFF"/>
              </a:buClr>
              <a:buSzPts val="3000"/>
              <a:buChar char="●"/>
            </a:pPr>
            <a:r>
              <a:rPr lang="en" sz="3000">
                <a:solidFill>
                  <a:srgbClr val="FFFFFF"/>
                </a:solidFill>
              </a:rPr>
              <a:t>Rename and position Learn to Course Content</a:t>
            </a:r>
            <a:endParaRPr sz="3000">
              <a:solidFill>
                <a:srgbClr val="FFFFFF"/>
              </a:solidFill>
            </a:endParaRPr>
          </a:p>
          <a:p>
            <a:pPr indent="0" lvl="0" marL="457200" rtl="0" algn="l">
              <a:spcBef>
                <a:spcPts val="0"/>
              </a:spcBef>
              <a:spcAft>
                <a:spcPts val="0"/>
              </a:spcAft>
              <a:buNone/>
            </a:pPr>
            <a:r>
              <a:t/>
            </a:r>
            <a:endParaRPr sz="3000">
              <a:solidFill>
                <a:srgbClr val="FFFFFF"/>
              </a:solidFill>
            </a:endParaRPr>
          </a:p>
          <a:p>
            <a:pPr indent="0" lvl="0" marL="457200" rtl="0" algn="l">
              <a:spcBef>
                <a:spcPts val="0"/>
              </a:spcBef>
              <a:spcAft>
                <a:spcPts val="0"/>
              </a:spcAft>
              <a:buNone/>
            </a:pPr>
            <a:r>
              <a:t/>
            </a:r>
            <a:endParaRPr sz="3000">
              <a:solidFill>
                <a:srgbClr val="FFFFFF"/>
              </a:solidFill>
            </a:endParaRPr>
          </a:p>
          <a:p>
            <a:pPr indent="-419100" lvl="0" marL="457200" rtl="0" algn="l">
              <a:spcBef>
                <a:spcPts val="0"/>
              </a:spcBef>
              <a:spcAft>
                <a:spcPts val="0"/>
              </a:spcAft>
              <a:buClr>
                <a:srgbClr val="FFFFFF"/>
              </a:buClr>
              <a:buSzPts val="3000"/>
              <a:buChar char="●"/>
            </a:pPr>
            <a:r>
              <a:rPr lang="en" sz="3000">
                <a:solidFill>
                  <a:srgbClr val="FFFFFF"/>
                </a:solidFill>
              </a:rPr>
              <a:t>Redo the Analytics to be more clear</a:t>
            </a:r>
            <a:endParaRPr sz="30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6"/>
          <p:cNvSpPr/>
          <p:nvPr/>
        </p:nvSpPr>
        <p:spPr>
          <a:xfrm>
            <a:off x="631210" y="1967863"/>
            <a:ext cx="7881580" cy="120777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Conclusion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p:nvPr/>
        </p:nvSpPr>
        <p:spPr>
          <a:xfrm>
            <a:off x="2816206" y="1171838"/>
            <a:ext cx="3511571" cy="31907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Mission Statement</a:t>
            </a:r>
          </a:p>
        </p:txBody>
      </p:sp>
      <p:sp>
        <p:nvSpPr>
          <p:cNvPr id="61" name="Google Shape;61;p14"/>
          <p:cNvSpPr/>
          <p:nvPr/>
        </p:nvSpPr>
        <p:spPr>
          <a:xfrm>
            <a:off x="2852856" y="1646227"/>
            <a:ext cx="3438269" cy="31907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Selected Interface</a:t>
            </a:r>
          </a:p>
        </p:txBody>
      </p:sp>
      <p:sp>
        <p:nvSpPr>
          <p:cNvPr id="62" name="Google Shape;62;p14"/>
          <p:cNvSpPr/>
          <p:nvPr/>
        </p:nvSpPr>
        <p:spPr>
          <a:xfrm>
            <a:off x="3038913" y="2120616"/>
            <a:ext cx="3066157" cy="4044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Low-fi Prototype</a:t>
            </a:r>
          </a:p>
        </p:txBody>
      </p:sp>
      <p:sp>
        <p:nvSpPr>
          <p:cNvPr id="63" name="Google Shape;63;p14"/>
          <p:cNvSpPr/>
          <p:nvPr/>
        </p:nvSpPr>
        <p:spPr>
          <a:xfrm>
            <a:off x="3319398" y="2680379"/>
            <a:ext cx="2505185" cy="31519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3 Task Flows</a:t>
            </a:r>
          </a:p>
        </p:txBody>
      </p:sp>
      <p:sp>
        <p:nvSpPr>
          <p:cNvPr id="64" name="Google Shape;64;p14"/>
          <p:cNvSpPr/>
          <p:nvPr/>
        </p:nvSpPr>
        <p:spPr>
          <a:xfrm>
            <a:off x="3500281" y="3150888"/>
            <a:ext cx="2143421" cy="394532"/>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Experiment</a:t>
            </a:r>
          </a:p>
        </p:txBody>
      </p:sp>
      <p:sp>
        <p:nvSpPr>
          <p:cNvPr id="65" name="Google Shape;65;p14"/>
          <p:cNvSpPr/>
          <p:nvPr/>
        </p:nvSpPr>
        <p:spPr>
          <a:xfrm>
            <a:off x="3884466" y="3700746"/>
            <a:ext cx="1375049" cy="3139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Method</a:t>
            </a:r>
          </a:p>
        </p:txBody>
      </p:sp>
      <p:sp>
        <p:nvSpPr>
          <p:cNvPr id="66" name="Google Shape;66;p14"/>
          <p:cNvSpPr/>
          <p:nvPr/>
        </p:nvSpPr>
        <p:spPr>
          <a:xfrm>
            <a:off x="3878430" y="4169948"/>
            <a:ext cx="1387122" cy="3139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Results</a:t>
            </a:r>
          </a:p>
        </p:txBody>
      </p:sp>
      <p:sp>
        <p:nvSpPr>
          <p:cNvPr id="67" name="Google Shape;67;p14"/>
          <p:cNvSpPr/>
          <p:nvPr/>
        </p:nvSpPr>
        <p:spPr>
          <a:xfrm>
            <a:off x="3458671" y="4639163"/>
            <a:ext cx="2226639" cy="4044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UI Changes</a:t>
            </a:r>
          </a:p>
        </p:txBody>
      </p:sp>
      <p:sp>
        <p:nvSpPr>
          <p:cNvPr id="68" name="Google Shape;68;p14"/>
          <p:cNvSpPr/>
          <p:nvPr/>
        </p:nvSpPr>
        <p:spPr>
          <a:xfrm>
            <a:off x="3319401" y="90600"/>
            <a:ext cx="2505171" cy="45155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Overview</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p:nvPr/>
        </p:nvSpPr>
        <p:spPr>
          <a:xfrm>
            <a:off x="2090594" y="90600"/>
            <a:ext cx="4962811" cy="45094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Mission Statement</a:t>
            </a:r>
          </a:p>
        </p:txBody>
      </p:sp>
      <p:sp>
        <p:nvSpPr>
          <p:cNvPr id="74" name="Google Shape;74;p15"/>
          <p:cNvSpPr/>
          <p:nvPr/>
        </p:nvSpPr>
        <p:spPr>
          <a:xfrm>
            <a:off x="139201" y="2217925"/>
            <a:ext cx="8865598" cy="7076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gradFill>
                  <a:gsLst>
                    <a:gs pos="0">
                      <a:srgbClr val="FFC982"/>
                    </a:gs>
                    <a:gs pos="100000">
                      <a:srgbClr val="F58F09"/>
                    </a:gs>
                  </a:gsLst>
                  <a:path path="circle">
                    <a:fillToRect b="50%" l="50%" r="50%" t="50%"/>
                  </a:path>
                  <a:tileRect/>
                </a:gradFill>
                <a:latin typeface="Arial"/>
              </a:rPr>
              <a:t>Homework that Helps You</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p:nvPr/>
        </p:nvSpPr>
        <p:spPr>
          <a:xfrm>
            <a:off x="2142392" y="90600"/>
            <a:ext cx="4859216" cy="45094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Selected Interface</a:t>
            </a:r>
          </a:p>
        </p:txBody>
      </p:sp>
      <p:pic>
        <p:nvPicPr>
          <p:cNvPr id="80" name="Google Shape;80;p16"/>
          <p:cNvPicPr preferRelativeResize="0"/>
          <p:nvPr/>
        </p:nvPicPr>
        <p:blipFill>
          <a:blip r:embed="rId3">
            <a:alphaModFix/>
          </a:blip>
          <a:stretch>
            <a:fillRect/>
          </a:stretch>
        </p:blipFill>
        <p:spPr>
          <a:xfrm rot="-5400000">
            <a:off x="456076" y="1152936"/>
            <a:ext cx="2414702" cy="3219602"/>
          </a:xfrm>
          <a:prstGeom prst="rect">
            <a:avLst/>
          </a:prstGeom>
          <a:noFill/>
          <a:ln>
            <a:noFill/>
          </a:ln>
        </p:spPr>
      </p:pic>
      <p:pic>
        <p:nvPicPr>
          <p:cNvPr id="81" name="Google Shape;81;p16"/>
          <p:cNvPicPr preferRelativeResize="0"/>
          <p:nvPr/>
        </p:nvPicPr>
        <p:blipFill>
          <a:blip r:embed="rId4">
            <a:alphaModFix/>
          </a:blip>
          <a:stretch>
            <a:fillRect/>
          </a:stretch>
        </p:blipFill>
        <p:spPr>
          <a:xfrm>
            <a:off x="6124344" y="1144448"/>
            <a:ext cx="2928525" cy="3904680"/>
          </a:xfrm>
          <a:prstGeom prst="rect">
            <a:avLst/>
          </a:prstGeom>
          <a:noFill/>
          <a:ln>
            <a:noFill/>
          </a:ln>
        </p:spPr>
      </p:pic>
      <p:sp>
        <p:nvSpPr>
          <p:cNvPr id="82" name="Google Shape;82;p16"/>
          <p:cNvSpPr/>
          <p:nvPr/>
        </p:nvSpPr>
        <p:spPr>
          <a:xfrm>
            <a:off x="6432975" y="726381"/>
            <a:ext cx="2206067" cy="2332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Mobile Interface</a:t>
            </a:r>
          </a:p>
        </p:txBody>
      </p:sp>
      <p:sp>
        <p:nvSpPr>
          <p:cNvPr id="83" name="Google Shape;83;p16"/>
          <p:cNvSpPr/>
          <p:nvPr/>
        </p:nvSpPr>
        <p:spPr>
          <a:xfrm>
            <a:off x="690888" y="726381"/>
            <a:ext cx="1945084" cy="2332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Web Interface</a:t>
            </a:r>
          </a:p>
        </p:txBody>
      </p:sp>
      <p:sp>
        <p:nvSpPr>
          <p:cNvPr id="84" name="Google Shape;84;p16"/>
          <p:cNvSpPr/>
          <p:nvPr/>
        </p:nvSpPr>
        <p:spPr>
          <a:xfrm>
            <a:off x="3017913" y="726381"/>
            <a:ext cx="3108163" cy="2332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Smart Watch Interface</a:t>
            </a:r>
          </a:p>
        </p:txBody>
      </p:sp>
      <p:pic>
        <p:nvPicPr>
          <p:cNvPr id="85" name="Google Shape;85;p16"/>
          <p:cNvPicPr preferRelativeResize="0"/>
          <p:nvPr/>
        </p:nvPicPr>
        <p:blipFill rotWithShape="1">
          <a:blip r:embed="rId5">
            <a:alphaModFix/>
          </a:blip>
          <a:srcRect b="6770" l="5087" r="4717" t="5077"/>
          <a:stretch/>
        </p:blipFill>
        <p:spPr>
          <a:xfrm rot="-5400000">
            <a:off x="3521798" y="1308501"/>
            <a:ext cx="2296826" cy="29928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p:nvPr/>
        </p:nvSpPr>
        <p:spPr>
          <a:xfrm>
            <a:off x="2405338" y="104875"/>
            <a:ext cx="4333319" cy="57159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Low-fi Prototype</a:t>
            </a:r>
          </a:p>
        </p:txBody>
      </p:sp>
      <p:pic>
        <p:nvPicPr>
          <p:cNvPr id="91" name="Google Shape;91;p17"/>
          <p:cNvPicPr preferRelativeResize="0"/>
          <p:nvPr/>
        </p:nvPicPr>
        <p:blipFill>
          <a:blip r:embed="rId3">
            <a:alphaModFix/>
          </a:blip>
          <a:stretch>
            <a:fillRect/>
          </a:stretch>
        </p:blipFill>
        <p:spPr>
          <a:xfrm rot="5400000">
            <a:off x="2400902" y="-4425"/>
            <a:ext cx="4342199" cy="5789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p:nvPr/>
        </p:nvSpPr>
        <p:spPr>
          <a:xfrm>
            <a:off x="2576882" y="90600"/>
            <a:ext cx="3990237" cy="56489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Task 1: Simple</a:t>
            </a:r>
          </a:p>
        </p:txBody>
      </p:sp>
      <p:pic>
        <p:nvPicPr>
          <p:cNvPr id="97" name="Google Shape;97;p18"/>
          <p:cNvPicPr preferRelativeResize="0"/>
          <p:nvPr/>
        </p:nvPicPr>
        <p:blipFill rotWithShape="1">
          <a:blip r:embed="rId3">
            <a:alphaModFix/>
          </a:blip>
          <a:srcRect b="0" l="17306" r="29079" t="0"/>
          <a:stretch/>
        </p:blipFill>
        <p:spPr>
          <a:xfrm rot="-5400000">
            <a:off x="2927663" y="-1517677"/>
            <a:ext cx="3288676" cy="81788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p:nvPr/>
        </p:nvSpPr>
        <p:spPr>
          <a:xfrm>
            <a:off x="2221002" y="90600"/>
            <a:ext cx="4701995" cy="444847"/>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Task 2: Moderate</a:t>
            </a:r>
          </a:p>
        </p:txBody>
      </p:sp>
      <p:pic>
        <p:nvPicPr>
          <p:cNvPr id="103" name="Google Shape;103;p19"/>
          <p:cNvPicPr preferRelativeResize="0"/>
          <p:nvPr/>
        </p:nvPicPr>
        <p:blipFill rotWithShape="1">
          <a:blip r:embed="rId3">
            <a:alphaModFix/>
          </a:blip>
          <a:srcRect b="0" l="24296" r="22723" t="0"/>
          <a:stretch/>
        </p:blipFill>
        <p:spPr>
          <a:xfrm rot="-5400000">
            <a:off x="2893839" y="-1651614"/>
            <a:ext cx="3356300" cy="84467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p:nvPr/>
        </p:nvSpPr>
        <p:spPr>
          <a:xfrm>
            <a:off x="2576882" y="90600"/>
            <a:ext cx="4553306" cy="56489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Task 3: Complex</a:t>
            </a:r>
          </a:p>
        </p:txBody>
      </p:sp>
      <p:pic>
        <p:nvPicPr>
          <p:cNvPr id="109" name="Google Shape;109;p20"/>
          <p:cNvPicPr preferRelativeResize="0"/>
          <p:nvPr/>
        </p:nvPicPr>
        <p:blipFill>
          <a:blip r:embed="rId3">
            <a:alphaModFix/>
          </a:blip>
          <a:stretch>
            <a:fillRect/>
          </a:stretch>
        </p:blipFill>
        <p:spPr>
          <a:xfrm rot="-5400000">
            <a:off x="2419687" y="-61950"/>
            <a:ext cx="4304626" cy="57395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1"/>
          <p:cNvSpPr/>
          <p:nvPr/>
        </p:nvSpPr>
        <p:spPr>
          <a:xfrm>
            <a:off x="3600340" y="90600"/>
            <a:ext cx="1943321" cy="44362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Method</a:t>
            </a:r>
          </a:p>
        </p:txBody>
      </p:sp>
      <p:pic>
        <p:nvPicPr>
          <p:cNvPr id="115" name="Google Shape;115;p21"/>
          <p:cNvPicPr preferRelativeResize="0"/>
          <p:nvPr/>
        </p:nvPicPr>
        <p:blipFill>
          <a:blip r:embed="rId3">
            <a:alphaModFix/>
          </a:blip>
          <a:stretch>
            <a:fillRect/>
          </a:stretch>
        </p:blipFill>
        <p:spPr>
          <a:xfrm>
            <a:off x="145250" y="672379"/>
            <a:ext cx="5739290" cy="4304467"/>
          </a:xfrm>
          <a:prstGeom prst="rect">
            <a:avLst/>
          </a:prstGeom>
          <a:noFill/>
          <a:ln>
            <a:noFill/>
          </a:ln>
        </p:spPr>
      </p:pic>
      <p:sp>
        <p:nvSpPr>
          <p:cNvPr id="116" name="Google Shape;116;p21"/>
          <p:cNvSpPr txBox="1"/>
          <p:nvPr/>
        </p:nvSpPr>
        <p:spPr>
          <a:xfrm>
            <a:off x="6227850" y="877475"/>
            <a:ext cx="2775000" cy="39450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rgbClr val="FFFFFF"/>
              </a:buClr>
              <a:buSzPts val="3000"/>
              <a:buChar char="●"/>
            </a:pPr>
            <a:r>
              <a:rPr lang="en" sz="3000">
                <a:solidFill>
                  <a:srgbClr val="FFFFFF"/>
                </a:solidFill>
              </a:rPr>
              <a:t>5 interviews</a:t>
            </a:r>
            <a:endParaRPr sz="3000">
              <a:solidFill>
                <a:srgbClr val="FFFFFF"/>
              </a:solidFill>
            </a:endParaRPr>
          </a:p>
          <a:p>
            <a:pPr indent="0" lvl="0" marL="0" rtl="0" algn="l">
              <a:spcBef>
                <a:spcPts val="0"/>
              </a:spcBef>
              <a:spcAft>
                <a:spcPts val="0"/>
              </a:spcAft>
              <a:buNone/>
            </a:pPr>
            <a:r>
              <a:t/>
            </a:r>
            <a:endParaRPr sz="3000">
              <a:solidFill>
                <a:srgbClr val="FFFFFF"/>
              </a:solidFill>
            </a:endParaRPr>
          </a:p>
          <a:p>
            <a:pPr indent="0" lvl="0" marL="0" rtl="0" algn="l">
              <a:spcBef>
                <a:spcPts val="0"/>
              </a:spcBef>
              <a:spcAft>
                <a:spcPts val="0"/>
              </a:spcAft>
              <a:buNone/>
            </a:pPr>
            <a:r>
              <a:t/>
            </a:r>
            <a:endParaRPr sz="3000">
              <a:solidFill>
                <a:srgbClr val="FFFFFF"/>
              </a:solidFill>
            </a:endParaRPr>
          </a:p>
          <a:p>
            <a:pPr indent="-419100" lvl="0" marL="457200" rtl="0" algn="l">
              <a:spcBef>
                <a:spcPts val="0"/>
              </a:spcBef>
              <a:spcAft>
                <a:spcPts val="0"/>
              </a:spcAft>
              <a:buClr>
                <a:srgbClr val="FFFFFF"/>
              </a:buClr>
              <a:buSzPts val="3000"/>
              <a:buChar char="●"/>
            </a:pPr>
            <a:r>
              <a:rPr lang="en" sz="3000">
                <a:solidFill>
                  <a:srgbClr val="FFFFFF"/>
                </a:solidFill>
              </a:rPr>
              <a:t>4 students</a:t>
            </a:r>
            <a:endParaRPr sz="3000">
              <a:solidFill>
                <a:srgbClr val="FFFFFF"/>
              </a:solidFill>
            </a:endParaRPr>
          </a:p>
          <a:p>
            <a:pPr indent="0" lvl="0" marL="0" rtl="0" algn="l">
              <a:spcBef>
                <a:spcPts val="0"/>
              </a:spcBef>
              <a:spcAft>
                <a:spcPts val="0"/>
              </a:spcAft>
              <a:buNone/>
            </a:pPr>
            <a:r>
              <a:t/>
            </a:r>
            <a:endParaRPr sz="3000">
              <a:solidFill>
                <a:srgbClr val="FFFFFF"/>
              </a:solidFill>
            </a:endParaRPr>
          </a:p>
          <a:p>
            <a:pPr indent="0" lvl="0" marL="0" rtl="0" algn="l">
              <a:spcBef>
                <a:spcPts val="0"/>
              </a:spcBef>
              <a:spcAft>
                <a:spcPts val="0"/>
              </a:spcAft>
              <a:buNone/>
            </a:pPr>
            <a:r>
              <a:t/>
            </a:r>
            <a:endParaRPr sz="3000">
              <a:solidFill>
                <a:srgbClr val="FFFFFF"/>
              </a:solidFill>
            </a:endParaRPr>
          </a:p>
          <a:p>
            <a:pPr indent="-419100" lvl="0" marL="457200" rtl="0" algn="l">
              <a:spcBef>
                <a:spcPts val="0"/>
              </a:spcBef>
              <a:spcAft>
                <a:spcPts val="0"/>
              </a:spcAft>
              <a:buClr>
                <a:srgbClr val="FFFFFF"/>
              </a:buClr>
              <a:buSzPts val="3000"/>
              <a:buChar char="●"/>
            </a:pPr>
            <a:r>
              <a:rPr lang="en" sz="3000">
                <a:solidFill>
                  <a:srgbClr val="FFFFFF"/>
                </a:solidFill>
              </a:rPr>
              <a:t>1 analytics</a:t>
            </a:r>
            <a:endParaRPr sz="3000">
              <a:solidFill>
                <a:srgbClr val="FFFFFF"/>
              </a:solidFill>
            </a:endParaRPr>
          </a:p>
          <a:p>
            <a:pPr indent="0" lvl="0" marL="457200" rtl="0" algn="l">
              <a:spcBef>
                <a:spcPts val="0"/>
              </a:spcBef>
              <a:spcAft>
                <a:spcPts val="0"/>
              </a:spcAft>
              <a:buNone/>
            </a:pPr>
            <a:r>
              <a:rPr lang="en" sz="3000">
                <a:solidFill>
                  <a:srgbClr val="FFFFFF"/>
                </a:solidFill>
              </a:rPr>
              <a:t>professional</a:t>
            </a:r>
            <a:endParaRPr sz="30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