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Muli"/>
      <p:regular r:id="rId29"/>
      <p:bold r:id="rId30"/>
      <p:italic r:id="rId31"/>
      <p:boldItalic r:id="rId32"/>
    </p:embeddedFont>
    <p:embeddedFont>
      <p:font typeface="Nixie One"/>
      <p:regular r:id="rId33"/>
    </p:embeddedFont>
    <p:embeddedFont>
      <p:font typeface="Helvetica Neue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uli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uli-italic.fntdata"/><Relationship Id="rId30" Type="http://schemas.openxmlformats.org/officeDocument/2006/relationships/font" Target="fonts/Muli-bold.fntdata"/><Relationship Id="rId11" Type="http://schemas.openxmlformats.org/officeDocument/2006/relationships/slide" Target="slides/slide7.xml"/><Relationship Id="rId33" Type="http://schemas.openxmlformats.org/officeDocument/2006/relationships/font" Target="fonts/NixieOne-regular.fntdata"/><Relationship Id="rId10" Type="http://schemas.openxmlformats.org/officeDocument/2006/relationships/slide" Target="slides/slide6.xml"/><Relationship Id="rId32" Type="http://schemas.openxmlformats.org/officeDocument/2006/relationships/font" Target="fonts/Muli-boldItalic.fntdata"/><Relationship Id="rId13" Type="http://schemas.openxmlformats.org/officeDocument/2006/relationships/slide" Target="slides/slide9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31bb804d6_2_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31bb804d6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rPr>
              <a:t>“If somebody wanted to listen to Alex G, a difficult artist, I send them easy songs to get into him in order.”</a:t>
            </a:r>
            <a:endParaRPr sz="2400">
              <a:solidFill>
                <a:srgbClr val="19BBD5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31bb804d6_2_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431bb804d6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31bb804d6_2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31bb804d6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31bb804d6_2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31bb804d6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31bb804d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31bb804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31bb8030c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31bb8030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31bb8030c_0_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431bb8030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31bb804d6_2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31bb804d6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31bb804d6_2_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31bb804d6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31bb804d6_2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31bb804d6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431bb804d6_2_1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431bb804d6_2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431bb8030c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431bb8030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431bb8030c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431bb8030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431bb8030c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431bb8030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31bb8030c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31bb8030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31bb8030c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431bb803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31bb804d6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31bb804d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31bb804d6_2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31bb804d6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31bb804d6_2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31bb804d6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31bb804d6_2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31bb804d6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31bb804d6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31bb804d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 rot="10800000">
            <a:off x="3919993" y="3977033"/>
            <a:ext cx="1303500" cy="11283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3809057" y="-81000"/>
            <a:ext cx="1525500" cy="17616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 flipH="1" rot="10800000">
            <a:off x="2809875" y="-172875"/>
            <a:ext cx="1111500" cy="962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 rot="10800000">
            <a:off x="3602723" y="1360109"/>
            <a:ext cx="493800" cy="427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flipH="1" rot="10800000">
            <a:off x="5278915" y="855279"/>
            <a:ext cx="944700" cy="818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 rot="10800000">
            <a:off x="5365799" y="352324"/>
            <a:ext cx="493800" cy="4272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49153" y="1029780"/>
            <a:ext cx="404640" cy="374059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3253021" y="113273"/>
            <a:ext cx="225085" cy="38996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4380526" y="515192"/>
            <a:ext cx="382958" cy="60711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3199464" y="902959"/>
            <a:ext cx="395018" cy="403297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 flipH="1" rot="10800000">
            <a:off x="5010533" y="4576648"/>
            <a:ext cx="1032900" cy="8946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 flipH="1" rot="10800000">
            <a:off x="5133679" y="4056450"/>
            <a:ext cx="540000" cy="4674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flipH="1" rot="10800000">
            <a:off x="3101709" y="3629719"/>
            <a:ext cx="1032900" cy="8940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flipH="1" rot="10800000">
            <a:off x="3530384" y="4576662"/>
            <a:ext cx="452100" cy="3912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370705" y="4867761"/>
            <a:ext cx="312503" cy="312484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5772008" y="4056440"/>
            <a:ext cx="573943" cy="550550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3429208" y="3904791"/>
            <a:ext cx="377839" cy="343685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flipH="1" rot="10800000">
            <a:off x="-94969" y="303826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559400" y="1538825"/>
            <a:ext cx="1788000" cy="20646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/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" name="Google Shape;52;p3"/>
          <p:cNvSpPr txBox="1"/>
          <p:nvPr>
            <p:ph idx="1" type="subTitle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"/>
          <p:cNvSpPr/>
          <p:nvPr/>
        </p:nvSpPr>
        <p:spPr>
          <a:xfrm flipH="1" rot="10800000">
            <a:off x="66674" y="313542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"/>
          <p:cNvSpPr/>
          <p:nvPr/>
        </p:nvSpPr>
        <p:spPr>
          <a:xfrm flipH="1" rot="10800000">
            <a:off x="828675" y="351655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/>
          <p:nvPr/>
        </p:nvSpPr>
        <p:spPr>
          <a:xfrm flipH="1" rot="10800000">
            <a:off x="761999" y="8779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/>
          <p:nvPr/>
        </p:nvSpPr>
        <p:spPr>
          <a:xfrm flipH="1" rot="10800000">
            <a:off x="793851" y="4692801"/>
            <a:ext cx="517500" cy="4479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>
            <a:off x="996359" y="1070668"/>
            <a:ext cx="351204" cy="32466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393600" y="334662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305253" y="553856"/>
            <a:ext cx="247469" cy="392302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419984" y="3634331"/>
            <a:ext cx="342882" cy="350068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3"/>
          <p:cNvSpPr/>
          <p:nvPr/>
        </p:nvSpPr>
        <p:spPr>
          <a:xfrm flipH="1" rot="10800000">
            <a:off x="733424" y="393602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"/>
          <p:cNvSpPr/>
          <p:nvPr/>
        </p:nvSpPr>
        <p:spPr>
          <a:xfrm flipH="1" rot="10800000">
            <a:off x="738525" y="10085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"/>
          <p:cNvSpPr/>
          <p:nvPr/>
        </p:nvSpPr>
        <p:spPr>
          <a:xfrm flipH="1" rot="10800000">
            <a:off x="-291325" y="4148475"/>
            <a:ext cx="1182300" cy="10236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 flipH="1" rot="10800000">
            <a:off x="420725" y="-652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1019338" y="416705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50285" y="1452794"/>
            <a:ext cx="624844" cy="599376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7199" y="4430470"/>
            <a:ext cx="505231" cy="459562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flipH="1" rot="10800000">
            <a:off x="-94969" y="619169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499599" y="1905237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/>
          <p:nvPr>
            <p:ph idx="1" type="body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latin typeface="Nixie One"/>
                <a:ea typeface="Nixie One"/>
                <a:cs typeface="Nixie One"/>
                <a:sym typeface="Nixie One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92" name="Google Shape;92;p4"/>
          <p:cNvSpPr/>
          <p:nvPr/>
        </p:nvSpPr>
        <p:spPr>
          <a:xfrm flipH="1" rot="10800000">
            <a:off x="-123826" y="28115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"/>
          <p:cNvSpPr/>
          <p:nvPr/>
        </p:nvSpPr>
        <p:spPr>
          <a:xfrm flipH="1" rot="10800000">
            <a:off x="638175" y="3192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 flipH="1" rot="10800000">
            <a:off x="752474" y="120180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4"/>
          <p:cNvSpPr/>
          <p:nvPr/>
        </p:nvSpPr>
        <p:spPr>
          <a:xfrm flipH="1" rot="10800000">
            <a:off x="657225" y="4380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>
            <a:off x="986834" y="1394518"/>
            <a:ext cx="351204" cy="32466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03100" y="30227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295728" y="877706"/>
            <a:ext cx="247469" cy="392302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229484" y="3310481"/>
            <a:ext cx="342882" cy="350068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4"/>
          <p:cNvSpPr/>
          <p:nvPr/>
        </p:nvSpPr>
        <p:spPr>
          <a:xfrm flipH="1" rot="10800000">
            <a:off x="542924" y="36121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 flipH="1" rot="10800000">
            <a:off x="729000" y="424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"/>
          <p:cNvSpPr/>
          <p:nvPr/>
        </p:nvSpPr>
        <p:spPr>
          <a:xfrm flipH="1" rot="10800000">
            <a:off x="-115052" y="3996025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"/>
          <p:cNvSpPr/>
          <p:nvPr/>
        </p:nvSpPr>
        <p:spPr>
          <a:xfrm flipH="1" rot="10800000">
            <a:off x="411200" y="2586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828838" y="38432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4"/>
          <p:cNvGrpSpPr/>
          <p:nvPr/>
        </p:nvGrpSpPr>
        <p:grpSpPr>
          <a:xfrm>
            <a:off x="67092" y="1681690"/>
            <a:ext cx="455624" cy="437054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44926" y="4214500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94000" y="1929581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20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33" name="Google Shape;133;p5"/>
          <p:cNvSpPr txBox="1"/>
          <p:nvPr>
            <p:ph idx="1" type="body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134" name="Google Shape;134;p5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5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" name="Google Shape;155;p5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5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74" name="Google Shape;174;p6"/>
          <p:cNvSpPr txBox="1"/>
          <p:nvPr>
            <p:ph idx="1" type="body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6"/>
          <p:cNvSpPr txBox="1"/>
          <p:nvPr>
            <p:ph idx="2" type="body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p6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6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6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0" name="Google Shape;180;p6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6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" name="Google Shape;203;p6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15" name="Google Shape;215;p7"/>
          <p:cNvSpPr txBox="1"/>
          <p:nvPr>
            <p:ph idx="1" type="body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" name="Google Shape;216;p7"/>
          <p:cNvSpPr txBox="1"/>
          <p:nvPr>
            <p:ph idx="2" type="body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7" name="Google Shape;217;p7"/>
          <p:cNvSpPr txBox="1"/>
          <p:nvPr>
            <p:ph idx="3" type="body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8" name="Google Shape;218;p7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7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7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2" name="Google Shape;222;p7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7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/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45" name="Google Shape;245;p8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8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8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8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" name="Google Shape;249;p8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8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" name="Google Shape;267;p8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8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8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8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8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8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285" name="Google Shape;285;p9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9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9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9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" name="Google Shape;289;p9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9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" name="Google Shape;307;p9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9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9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9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" name="Google Shape;312;p9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9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flipH="1" rot="10800000">
            <a:off x="8218352" y="4121459"/>
            <a:ext cx="685200" cy="5934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388487" y="105212"/>
            <a:ext cx="944100" cy="10902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 rot="10800000">
            <a:off x="-123825" y="847792"/>
            <a:ext cx="674400" cy="584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0"/>
          <p:cNvSpPr/>
          <p:nvPr/>
        </p:nvSpPr>
        <p:spPr>
          <a:xfrm flipH="1" rot="10800000">
            <a:off x="503116" y="1161450"/>
            <a:ext cx="352800" cy="3054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0"/>
          <p:cNvSpPr/>
          <p:nvPr/>
        </p:nvSpPr>
        <p:spPr>
          <a:xfrm flipH="1" rot="10800000">
            <a:off x="1208424" y="-131812"/>
            <a:ext cx="674400" cy="584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0"/>
          <p:cNvSpPr/>
          <p:nvPr/>
        </p:nvSpPr>
        <p:spPr>
          <a:xfrm flipH="1" rot="10800000">
            <a:off x="247753" y="49693"/>
            <a:ext cx="295200" cy="2556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0"/>
          <p:cNvSpPr/>
          <p:nvPr/>
        </p:nvSpPr>
        <p:spPr>
          <a:xfrm flipH="1" rot="10800000">
            <a:off x="8763568" y="4485979"/>
            <a:ext cx="543000" cy="470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0"/>
          <p:cNvSpPr/>
          <p:nvPr/>
        </p:nvSpPr>
        <p:spPr>
          <a:xfrm flipH="1" rot="10800000">
            <a:off x="8523810" y="4741100"/>
            <a:ext cx="284100" cy="2457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0"/>
          <p:cNvSpPr/>
          <p:nvPr/>
        </p:nvSpPr>
        <p:spPr>
          <a:xfrm flipH="1" rot="10800000">
            <a:off x="8322785" y="3628023"/>
            <a:ext cx="543000" cy="470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0"/>
          <p:cNvSpPr/>
          <p:nvPr/>
        </p:nvSpPr>
        <p:spPr>
          <a:xfrm flipH="1" rot="10800000">
            <a:off x="8763569" y="4009882"/>
            <a:ext cx="237600" cy="2058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0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0E293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/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and Culture Needfinding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"/>
          <p:cNvSpPr txBox="1"/>
          <p:nvPr>
            <p:ph type="ctrTitle"/>
          </p:nvPr>
        </p:nvSpPr>
        <p:spPr>
          <a:xfrm>
            <a:off x="2722450" y="3824425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“My CD player only held one at a time so you really spent a lot of time with each album”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“My folders are separated by ‘high-energy’, ‘low-energy’, ‘in a mood’”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“One of my favorite conversations is, what are your top 10 favorite albums?”</a:t>
            </a:r>
            <a:endParaRPr sz="2400"/>
          </a:p>
        </p:txBody>
      </p:sp>
      <p:sp>
        <p:nvSpPr>
          <p:cNvPr id="407" name="Google Shape;407;p20"/>
          <p:cNvSpPr txBox="1"/>
          <p:nvPr>
            <p:ph type="ctrTitle"/>
          </p:nvPr>
        </p:nvSpPr>
        <p:spPr>
          <a:xfrm>
            <a:off x="2722450" y="-352375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Ben</a:t>
            </a:r>
            <a:endParaRPr b="1"/>
          </a:p>
        </p:txBody>
      </p:sp>
      <p:pic>
        <p:nvPicPr>
          <p:cNvPr id="408" name="Google Shape;408;p20"/>
          <p:cNvPicPr preferRelativeResize="0"/>
          <p:nvPr/>
        </p:nvPicPr>
        <p:blipFill rotWithShape="1">
          <a:blip r:embed="rId3">
            <a:alphaModFix/>
          </a:blip>
          <a:srcRect b="0" l="0" r="0" t="3605"/>
          <a:stretch/>
        </p:blipFill>
        <p:spPr>
          <a:xfrm>
            <a:off x="425175" y="1666975"/>
            <a:ext cx="2073900" cy="1809600"/>
          </a:xfrm>
          <a:prstGeom prst="hexagon">
            <a:avLst>
              <a:gd fmla="val 28081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 txBox="1"/>
          <p:nvPr>
            <p:ph type="ctrTitle"/>
          </p:nvPr>
        </p:nvSpPr>
        <p:spPr>
          <a:xfrm>
            <a:off x="2722450" y="1337725"/>
            <a:ext cx="5638800" cy="309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“Music is all in the production.”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“Listening to music with others is cool when everyone enjoys it.”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“Making a playlist is a lot of work.”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414" name="Google Shape;414;p21"/>
          <p:cNvSpPr txBox="1"/>
          <p:nvPr>
            <p:ph type="ctrTitle"/>
          </p:nvPr>
        </p:nvSpPr>
        <p:spPr>
          <a:xfrm>
            <a:off x="2722450" y="109225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Josiah</a:t>
            </a:r>
            <a:endParaRPr b="1"/>
          </a:p>
        </p:txBody>
      </p:sp>
      <p:pic>
        <p:nvPicPr>
          <p:cNvPr id="415" name="Google Shape;4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00" y="1669500"/>
            <a:ext cx="2074200" cy="1804500"/>
          </a:xfrm>
          <a:prstGeom prst="hexagon">
            <a:avLst>
              <a:gd fmla="val 28735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>
            <p:ph type="ctrTitle"/>
          </p:nvPr>
        </p:nvSpPr>
        <p:spPr>
          <a:xfrm>
            <a:off x="2743200" y="1543500"/>
            <a:ext cx="5638800" cy="320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“I’m listening to music 90% of the day.”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“What I listen to always relates to my mood.”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“It’s annoying when I’m at a pregame or party and they’re only playing stuff I don’t like.”</a:t>
            </a:r>
            <a:endParaRPr sz="2400"/>
          </a:p>
        </p:txBody>
      </p:sp>
      <p:sp>
        <p:nvSpPr>
          <p:cNvPr id="421" name="Google Shape;421;p22"/>
          <p:cNvSpPr txBox="1"/>
          <p:nvPr>
            <p:ph type="ctrTitle"/>
          </p:nvPr>
        </p:nvSpPr>
        <p:spPr>
          <a:xfrm>
            <a:off x="2743200" y="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Rocco</a:t>
            </a:r>
            <a:endParaRPr b="1"/>
          </a:p>
        </p:txBody>
      </p:sp>
      <p:pic>
        <p:nvPicPr>
          <p:cNvPr id="422" name="Google Shape;4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00" y="1676550"/>
            <a:ext cx="2105100" cy="1790400"/>
          </a:xfrm>
          <a:prstGeom prst="hexagon">
            <a:avLst>
              <a:gd fmla="val 27801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3"/>
          <p:cNvSpPr txBox="1"/>
          <p:nvPr>
            <p:ph type="ctrTitle"/>
          </p:nvPr>
        </p:nvSpPr>
        <p:spPr>
          <a:xfrm>
            <a:off x="2722450" y="327050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“The older I get the more things mash together.”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“I always multitask with Spotify, but with a record player I just listen.”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“I liked Spotify’s year in review to show off my taste and see friends’.”</a:t>
            </a:r>
            <a:endParaRPr sz="2400"/>
          </a:p>
        </p:txBody>
      </p:sp>
      <p:sp>
        <p:nvSpPr>
          <p:cNvPr id="428" name="Google Shape;428;p23"/>
          <p:cNvSpPr txBox="1"/>
          <p:nvPr>
            <p:ph type="ctrTitle"/>
          </p:nvPr>
        </p:nvSpPr>
        <p:spPr>
          <a:xfrm>
            <a:off x="2722450" y="109225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Emily</a:t>
            </a:r>
            <a:endParaRPr b="1"/>
          </a:p>
        </p:txBody>
      </p:sp>
      <p:pic>
        <p:nvPicPr>
          <p:cNvPr id="429" name="Google Shape;4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00" y="1671150"/>
            <a:ext cx="2084400" cy="1801200"/>
          </a:xfrm>
          <a:prstGeom prst="hexagon">
            <a:avLst>
              <a:gd fmla="val 28786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"/>
          <p:cNvSpPr txBox="1"/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440" name="Google Shape;440;p25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1" name="Google Shape;4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575" y="1097300"/>
            <a:ext cx="4808220" cy="36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7" name="Google Shape;447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8" name="Google Shape;448;p26"/>
          <p:cNvCxnSpPr>
            <a:stCxn id="447" idx="0"/>
          </p:cNvCxnSpPr>
          <p:nvPr/>
        </p:nvCxnSpPr>
        <p:spPr>
          <a:xfrm>
            <a:off x="45720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26"/>
          <p:cNvCxnSpPr>
            <a:stCxn id="447" idx="1"/>
          </p:cNvCxnSpPr>
          <p:nvPr/>
        </p:nvCxnSpPr>
        <p:spPr>
          <a:xfrm>
            <a:off x="0" y="257175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26"/>
          <p:cNvSpPr/>
          <p:nvPr/>
        </p:nvSpPr>
        <p:spPr>
          <a:xfrm>
            <a:off x="0" y="0"/>
            <a:ext cx="4572000" cy="2571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6"/>
          <p:cNvSpPr/>
          <p:nvPr/>
        </p:nvSpPr>
        <p:spPr>
          <a:xfrm>
            <a:off x="4572000" y="0"/>
            <a:ext cx="4572000" cy="25716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6"/>
          <p:cNvSpPr/>
          <p:nvPr/>
        </p:nvSpPr>
        <p:spPr>
          <a:xfrm>
            <a:off x="4572000" y="2571900"/>
            <a:ext cx="4572000" cy="25716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6"/>
          <p:cNvSpPr/>
          <p:nvPr/>
        </p:nvSpPr>
        <p:spPr>
          <a:xfrm>
            <a:off x="0" y="2571900"/>
            <a:ext cx="4572000" cy="2571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6"/>
          <p:cNvSpPr txBox="1"/>
          <p:nvPr/>
        </p:nvSpPr>
        <p:spPr>
          <a:xfrm>
            <a:off x="25150" y="-76400"/>
            <a:ext cx="9627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SAY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5" name="Google Shape;455;p26"/>
          <p:cNvSpPr txBox="1"/>
          <p:nvPr/>
        </p:nvSpPr>
        <p:spPr>
          <a:xfrm>
            <a:off x="4598750" y="-76400"/>
            <a:ext cx="1241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THINK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6" name="Google Shape;456;p26"/>
          <p:cNvSpPr txBox="1"/>
          <p:nvPr/>
        </p:nvSpPr>
        <p:spPr>
          <a:xfrm>
            <a:off x="25150" y="2495525"/>
            <a:ext cx="1241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DO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7" name="Google Shape;457;p26"/>
          <p:cNvSpPr txBox="1"/>
          <p:nvPr/>
        </p:nvSpPr>
        <p:spPr>
          <a:xfrm>
            <a:off x="4598750" y="2495525"/>
            <a:ext cx="9627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FEEL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1621125" y="842150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My playlist are disorganized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9" name="Google Shape;459;p26"/>
          <p:cNvSpPr txBox="1"/>
          <p:nvPr/>
        </p:nvSpPr>
        <p:spPr>
          <a:xfrm>
            <a:off x="3092300" y="1799600"/>
            <a:ext cx="12912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Having a playlist doesn’t feel like I “own” anything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0" name="Google Shape;460;p26"/>
          <p:cNvSpPr txBox="1"/>
          <p:nvPr/>
        </p:nvSpPr>
        <p:spPr>
          <a:xfrm>
            <a:off x="2053300" y="8122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always end up listening to the same stuff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1" name="Google Shape;461;p26"/>
          <p:cNvSpPr txBox="1"/>
          <p:nvPr/>
        </p:nvSpPr>
        <p:spPr>
          <a:xfrm>
            <a:off x="3092300" y="1027300"/>
            <a:ext cx="9627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don’t know how to build playlists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2" name="Google Shape;462;p26"/>
          <p:cNvSpPr txBox="1"/>
          <p:nvPr/>
        </p:nvSpPr>
        <p:spPr>
          <a:xfrm>
            <a:off x="3248950" y="184850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It’s hard to find music everyone will like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3" name="Google Shape;463;p26"/>
          <p:cNvSpPr txBox="1"/>
          <p:nvPr/>
        </p:nvSpPr>
        <p:spPr>
          <a:xfrm>
            <a:off x="120900" y="1826138"/>
            <a:ext cx="13710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The producer plays such a big role in the sound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4" name="Google Shape;464;p26"/>
          <p:cNvSpPr txBox="1"/>
          <p:nvPr/>
        </p:nvSpPr>
        <p:spPr>
          <a:xfrm>
            <a:off x="1606600" y="1452475"/>
            <a:ext cx="1371000" cy="465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Wants to conform to social setting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5" name="Google Shape;465;p26"/>
          <p:cNvSpPr txBox="1"/>
          <p:nvPr/>
        </p:nvSpPr>
        <p:spPr>
          <a:xfrm>
            <a:off x="198550" y="1249450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Vinyl is great for relaxation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6" name="Google Shape;466;p26"/>
          <p:cNvSpPr txBox="1"/>
          <p:nvPr/>
        </p:nvSpPr>
        <p:spPr>
          <a:xfrm>
            <a:off x="149950" y="662725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Always have music playing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7" name="Google Shape;467;p26"/>
          <p:cNvSpPr txBox="1"/>
          <p:nvPr/>
        </p:nvSpPr>
        <p:spPr>
          <a:xfrm>
            <a:off x="987850" y="36225"/>
            <a:ext cx="10137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Music is critical to my life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8" name="Google Shape;468;p26"/>
          <p:cNvSpPr txBox="1"/>
          <p:nvPr/>
        </p:nvSpPr>
        <p:spPr>
          <a:xfrm>
            <a:off x="4695950" y="300222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Pressure to stay up to date with music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26"/>
          <p:cNvSpPr txBox="1"/>
          <p:nvPr/>
        </p:nvSpPr>
        <p:spPr>
          <a:xfrm>
            <a:off x="5075150" y="430300"/>
            <a:ext cx="1143900" cy="963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want nicely built playlists without the effort of making them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0" name="Google Shape;470;p26"/>
          <p:cNvSpPr txBox="1"/>
          <p:nvPr/>
        </p:nvSpPr>
        <p:spPr>
          <a:xfrm>
            <a:off x="6347950" y="141200"/>
            <a:ext cx="1143900" cy="8862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wish everyone could know what music I liked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1" name="Google Shape;471;p26"/>
          <p:cNvSpPr txBox="1"/>
          <p:nvPr/>
        </p:nvSpPr>
        <p:spPr>
          <a:xfrm>
            <a:off x="346425" y="3017488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Listen to music based on mood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p26"/>
          <p:cNvSpPr txBox="1"/>
          <p:nvPr/>
        </p:nvSpPr>
        <p:spPr>
          <a:xfrm>
            <a:off x="1577325" y="2687825"/>
            <a:ext cx="1241100" cy="465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Constantly listening to music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3" name="Google Shape;473;p26"/>
          <p:cNvSpPr txBox="1"/>
          <p:nvPr/>
        </p:nvSpPr>
        <p:spPr>
          <a:xfrm>
            <a:off x="2903800" y="2779025"/>
            <a:ext cx="1143900" cy="7989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Use apps to research more about a song’s production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4" name="Google Shape;474;p26"/>
          <p:cNvSpPr txBox="1"/>
          <p:nvPr/>
        </p:nvSpPr>
        <p:spPr>
          <a:xfrm>
            <a:off x="5963800" y="273417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Loves music that makes you move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5" name="Google Shape;475;p26"/>
          <p:cNvSpPr txBox="1"/>
          <p:nvPr/>
        </p:nvSpPr>
        <p:spPr>
          <a:xfrm>
            <a:off x="389000" y="3665400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Attempt to make playlists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6" name="Google Shape;476;p26"/>
          <p:cNvSpPr txBox="1"/>
          <p:nvPr/>
        </p:nvSpPr>
        <p:spPr>
          <a:xfrm>
            <a:off x="3189650" y="3821300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Seek out music actively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7" name="Google Shape;477;p26"/>
          <p:cNvSpPr txBox="1"/>
          <p:nvPr/>
        </p:nvSpPr>
        <p:spPr>
          <a:xfrm>
            <a:off x="4664988" y="3711800"/>
            <a:ext cx="1143900" cy="674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Desire to discover new music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8" name="Google Shape;478;p26"/>
          <p:cNvSpPr txBox="1"/>
          <p:nvPr/>
        </p:nvSpPr>
        <p:spPr>
          <a:xfrm>
            <a:off x="6815300" y="3553900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Proud to show off favorite artists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9" name="Google Shape;479;p26"/>
          <p:cNvSpPr txBox="1"/>
          <p:nvPr/>
        </p:nvSpPr>
        <p:spPr>
          <a:xfrm>
            <a:off x="7944800" y="437362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Content when finding music that fits taste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0" name="Google Shape;480;p26"/>
          <p:cNvSpPr txBox="1"/>
          <p:nvPr/>
        </p:nvSpPr>
        <p:spPr>
          <a:xfrm>
            <a:off x="149950" y="4328325"/>
            <a:ext cx="1143900" cy="7989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Find new music passively through discover weekly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1" name="Google Shape;481;p26"/>
          <p:cNvSpPr txBox="1"/>
          <p:nvPr/>
        </p:nvSpPr>
        <p:spPr>
          <a:xfrm>
            <a:off x="8035400" y="3553900"/>
            <a:ext cx="9627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Inspired by music they really enjoy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2" name="Google Shape;482;p26"/>
          <p:cNvSpPr txBox="1"/>
          <p:nvPr/>
        </p:nvSpPr>
        <p:spPr>
          <a:xfrm>
            <a:off x="7814575" y="273417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Annoyed when music is playing they don’t like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3" name="Google Shape;483;p26"/>
          <p:cNvSpPr txBox="1"/>
          <p:nvPr/>
        </p:nvSpPr>
        <p:spPr>
          <a:xfrm>
            <a:off x="1714050" y="4579225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Categorize by genre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4" name="Google Shape;484;p26"/>
          <p:cNvSpPr txBox="1"/>
          <p:nvPr/>
        </p:nvSpPr>
        <p:spPr>
          <a:xfrm>
            <a:off x="3143025" y="4398225"/>
            <a:ext cx="11439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Listen to music for different purposes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5" name="Google Shape;485;p26"/>
          <p:cNvSpPr txBox="1"/>
          <p:nvPr/>
        </p:nvSpPr>
        <p:spPr>
          <a:xfrm>
            <a:off x="1646400" y="3250900"/>
            <a:ext cx="1143900" cy="506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Lose good music over time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6" name="Google Shape;486;p26"/>
          <p:cNvSpPr txBox="1"/>
          <p:nvPr/>
        </p:nvSpPr>
        <p:spPr>
          <a:xfrm>
            <a:off x="1646500" y="3838875"/>
            <a:ext cx="12912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Asks others what music they’ve been listening to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7" name="Google Shape;487;p26"/>
          <p:cNvSpPr txBox="1"/>
          <p:nvPr/>
        </p:nvSpPr>
        <p:spPr>
          <a:xfrm>
            <a:off x="6319375" y="4439025"/>
            <a:ext cx="14400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In awe with group experiences like concerts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8" name="Google Shape;488;p26"/>
          <p:cNvSpPr txBox="1"/>
          <p:nvPr/>
        </p:nvSpPr>
        <p:spPr>
          <a:xfrm>
            <a:off x="4695950" y="4438475"/>
            <a:ext cx="14400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Invested in experiences that required resources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9" name="Google Shape;489;p26"/>
          <p:cNvSpPr txBox="1"/>
          <p:nvPr/>
        </p:nvSpPr>
        <p:spPr>
          <a:xfrm>
            <a:off x="5901875" y="3553900"/>
            <a:ext cx="851400" cy="7989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Respect for more than just the artists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0" name="Google Shape;490;p26"/>
          <p:cNvSpPr txBox="1"/>
          <p:nvPr/>
        </p:nvSpPr>
        <p:spPr>
          <a:xfrm>
            <a:off x="7647650" y="950950"/>
            <a:ext cx="13710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am missing out on good music that is older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1" name="Google Shape;491;p26"/>
          <p:cNvSpPr txBox="1"/>
          <p:nvPr/>
        </p:nvSpPr>
        <p:spPr>
          <a:xfrm>
            <a:off x="7620750" y="184850"/>
            <a:ext cx="13710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Others will be upset if I try to change their music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2" name="Google Shape;492;p26"/>
          <p:cNvSpPr txBox="1"/>
          <p:nvPr/>
        </p:nvSpPr>
        <p:spPr>
          <a:xfrm>
            <a:off x="4665000" y="1462925"/>
            <a:ext cx="14709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 wish understanding production style was easier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3" name="Google Shape;493;p26"/>
          <p:cNvSpPr txBox="1"/>
          <p:nvPr/>
        </p:nvSpPr>
        <p:spPr>
          <a:xfrm>
            <a:off x="6287750" y="1174150"/>
            <a:ext cx="12912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The amount of effort impacts the  experience (</a:t>
            </a:r>
            <a:r>
              <a:rPr lang="en" sz="1200">
                <a:latin typeface="Avenir"/>
                <a:ea typeface="Avenir"/>
                <a:cs typeface="Avenir"/>
                <a:sym typeface="Avenir"/>
              </a:rPr>
              <a:t>vinyl</a:t>
            </a:r>
            <a:r>
              <a:rPr lang="en" sz="1200">
                <a:latin typeface="Avenir"/>
                <a:ea typeface="Avenir"/>
                <a:cs typeface="Avenir"/>
                <a:sym typeface="Avenir"/>
              </a:rPr>
              <a:t>)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4" name="Google Shape;494;p26"/>
          <p:cNvSpPr txBox="1"/>
          <p:nvPr/>
        </p:nvSpPr>
        <p:spPr>
          <a:xfrm>
            <a:off x="1606600" y="1978138"/>
            <a:ext cx="1371000" cy="465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Wants to “show off” selection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5" name="Google Shape;495;p26"/>
          <p:cNvSpPr txBox="1"/>
          <p:nvPr/>
        </p:nvSpPr>
        <p:spPr>
          <a:xfrm>
            <a:off x="7652100" y="1761425"/>
            <a:ext cx="1371000" cy="657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Making a playlist is only worth it for large events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6" name="Google Shape;496;p26"/>
          <p:cNvSpPr txBox="1"/>
          <p:nvPr/>
        </p:nvSpPr>
        <p:spPr>
          <a:xfrm>
            <a:off x="6248400" y="1901975"/>
            <a:ext cx="1291200" cy="599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4570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Too much new music, not enough quality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</a:t>
            </a:r>
            <a:endParaRPr b="1"/>
          </a:p>
        </p:txBody>
      </p:sp>
      <p:sp>
        <p:nvSpPr>
          <p:cNvPr id="502" name="Google Shape;502;p27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27"/>
          <p:cNvSpPr txBox="1"/>
          <p:nvPr/>
        </p:nvSpPr>
        <p:spPr>
          <a:xfrm>
            <a:off x="2291750" y="1406800"/>
            <a:ext cx="50382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Listen to/categorize music based on mood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Constantly listening to music either passively or actively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Use apps to research more about a song’s production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Attempt to make playlists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8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Say</a:t>
            </a:r>
            <a:endParaRPr b="1"/>
          </a:p>
        </p:txBody>
      </p:sp>
      <p:sp>
        <p:nvSpPr>
          <p:cNvPr id="509" name="Google Shape;509;p28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28"/>
          <p:cNvSpPr txBox="1"/>
          <p:nvPr/>
        </p:nvSpPr>
        <p:spPr>
          <a:xfrm>
            <a:off x="2208800" y="1150600"/>
            <a:ext cx="5568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My playlists are disorganized and I don’t know how to build them.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It is hard to find music everyone will like.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 always end up listening to the same stuff.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Having just a playlist doesn’t feel like I ‘own’ anything.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Think</a:t>
            </a:r>
            <a:endParaRPr b="1"/>
          </a:p>
        </p:txBody>
      </p:sp>
      <p:sp>
        <p:nvSpPr>
          <p:cNvPr id="516" name="Google Shape;516;p29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7" name="Google Shape;517;p29"/>
          <p:cNvSpPr txBox="1"/>
          <p:nvPr/>
        </p:nvSpPr>
        <p:spPr>
          <a:xfrm>
            <a:off x="2208800" y="1469375"/>
            <a:ext cx="4707900" cy="33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 wish I could know what music everyone liked.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 want nicely built playlists without the effort of making them.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 want more low effort ways of discovering music that I will like.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 want more ownership of the music I listen to.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 txBox="1"/>
          <p:nvPr>
            <p:ph type="title"/>
          </p:nvPr>
        </p:nvSpPr>
        <p:spPr>
          <a:xfrm>
            <a:off x="2697125" y="3253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Team.</a:t>
            </a:r>
            <a:endParaRPr/>
          </a:p>
        </p:txBody>
      </p:sp>
      <p:sp>
        <p:nvSpPr>
          <p:cNvPr id="343" name="Google Shape;343;p12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12"/>
          <p:cNvSpPr txBox="1"/>
          <p:nvPr>
            <p:ph type="title"/>
          </p:nvPr>
        </p:nvSpPr>
        <p:spPr>
          <a:xfrm>
            <a:off x="2007950" y="2540650"/>
            <a:ext cx="13998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Isaac Goldstein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SymSys ‘19</a:t>
            </a:r>
            <a:endParaRPr sz="1200"/>
          </a:p>
        </p:txBody>
      </p:sp>
      <p:pic>
        <p:nvPicPr>
          <p:cNvPr id="345" name="Google Shape;345;p12"/>
          <p:cNvPicPr preferRelativeResize="0"/>
          <p:nvPr/>
        </p:nvPicPr>
        <p:blipFill rotWithShape="1">
          <a:blip r:embed="rId3">
            <a:alphaModFix/>
          </a:blip>
          <a:srcRect b="25628" l="0" r="3873" t="8404"/>
          <a:stretch/>
        </p:blipFill>
        <p:spPr>
          <a:xfrm>
            <a:off x="3490850" y="1088863"/>
            <a:ext cx="1399800" cy="14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2"/>
          <p:cNvSpPr txBox="1"/>
          <p:nvPr>
            <p:ph type="title"/>
          </p:nvPr>
        </p:nvSpPr>
        <p:spPr>
          <a:xfrm>
            <a:off x="3490875" y="2540650"/>
            <a:ext cx="13998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Cody Hankins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CS ‘19</a:t>
            </a:r>
            <a:endParaRPr sz="1200"/>
          </a:p>
        </p:txBody>
      </p:sp>
      <p:sp>
        <p:nvSpPr>
          <p:cNvPr id="347" name="Google Shape;347;p12"/>
          <p:cNvSpPr txBox="1"/>
          <p:nvPr>
            <p:ph type="title"/>
          </p:nvPr>
        </p:nvSpPr>
        <p:spPr>
          <a:xfrm>
            <a:off x="4973800" y="2540650"/>
            <a:ext cx="13998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Mischa Nee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CS ‘20</a:t>
            </a:r>
            <a:endParaRPr sz="1200"/>
          </a:p>
        </p:txBody>
      </p:sp>
      <p:pic>
        <p:nvPicPr>
          <p:cNvPr id="348" name="Google Shape;34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6650" y="1099213"/>
            <a:ext cx="1399951" cy="1399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2"/>
          <p:cNvSpPr txBox="1"/>
          <p:nvPr>
            <p:ph type="title"/>
          </p:nvPr>
        </p:nvSpPr>
        <p:spPr>
          <a:xfrm>
            <a:off x="6456725" y="2540650"/>
            <a:ext cx="13998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Ian Hodge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CS ‘19</a:t>
            </a:r>
            <a:endParaRPr sz="1200"/>
          </a:p>
        </p:txBody>
      </p:sp>
      <p:sp>
        <p:nvSpPr>
          <p:cNvPr id="350" name="Google Shape;350;p12"/>
          <p:cNvSpPr txBox="1"/>
          <p:nvPr>
            <p:ph type="title"/>
          </p:nvPr>
        </p:nvSpPr>
        <p:spPr>
          <a:xfrm>
            <a:off x="1189500" y="3131700"/>
            <a:ext cx="5094600" cy="139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Experiencing Music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51" name="Google Shape;351;p12"/>
          <p:cNvPicPr preferRelativeResize="0"/>
          <p:nvPr/>
        </p:nvPicPr>
        <p:blipFill rotWithShape="1">
          <a:blip r:embed="rId5">
            <a:alphaModFix/>
          </a:blip>
          <a:srcRect b="17811" l="15812" r="50124" t="36772"/>
          <a:stretch/>
        </p:blipFill>
        <p:spPr>
          <a:xfrm>
            <a:off x="4973800" y="1098900"/>
            <a:ext cx="1420625" cy="142062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2" name="Google Shape;35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7075" y="1088875"/>
            <a:ext cx="1420625" cy="14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0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Feel</a:t>
            </a:r>
            <a:endParaRPr b="1"/>
          </a:p>
        </p:txBody>
      </p:sp>
      <p:sp>
        <p:nvSpPr>
          <p:cNvPr id="523" name="Google Shape;523;p30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30"/>
          <p:cNvSpPr txBox="1"/>
          <p:nvPr/>
        </p:nvSpPr>
        <p:spPr>
          <a:xfrm>
            <a:off x="2218050" y="1063900"/>
            <a:ext cx="4707900" cy="25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Annoyed when there’s music playing they don’t like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Inspired by music they really enjoy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9BBD5"/>
              </a:buClr>
              <a:buSzPts val="1800"/>
              <a:buFont typeface="Muli"/>
              <a:buChar char="◇"/>
            </a:pPr>
            <a:r>
              <a:rPr lang="en" sz="18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Proud to show off their top artists </a:t>
            </a:r>
            <a:endParaRPr sz="18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1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530" name="Google Shape;530;p31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1" name="Google Shape;5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575" y="1097300"/>
            <a:ext cx="4808200" cy="36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2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537" name="Google Shape;537;p32"/>
          <p:cNvSpPr txBox="1"/>
          <p:nvPr>
            <p:ph idx="1" type="body"/>
          </p:nvPr>
        </p:nvSpPr>
        <p:spPr>
          <a:xfrm>
            <a:off x="1716175" y="1109575"/>
            <a:ext cx="5781300" cy="37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Needs</a:t>
            </a:r>
            <a:endParaRPr b="1" sz="1800"/>
          </a:p>
          <a:p>
            <a:pPr indent="-342900" lvl="0" marL="45720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Faster creation of playlists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Guidance in entering a new genre of music and music discovery in general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Better organized music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Playlists that others will like</a:t>
            </a:r>
            <a:endParaRPr sz="1800"/>
          </a:p>
          <a:p>
            <a:pPr indent="-3429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Char char="◇"/>
            </a:pPr>
            <a:r>
              <a:rPr lang="en" sz="1800"/>
              <a:t>Music that supports current mood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38" name="Google Shape;538;p32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3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544" name="Google Shape;544;p33"/>
          <p:cNvSpPr txBox="1"/>
          <p:nvPr>
            <p:ph idx="1" type="body"/>
          </p:nvPr>
        </p:nvSpPr>
        <p:spPr>
          <a:xfrm>
            <a:off x="1716175" y="1109575"/>
            <a:ext cx="5781300" cy="37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Insights</a:t>
            </a:r>
            <a:endParaRPr b="1"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People want specific curated playlists, but it takes too long to create them</a:t>
            </a:r>
            <a:r>
              <a:rPr lang="en" sz="1800"/>
              <a:t> 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It is hard to discover a common ground in music tastes between even a small group of people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People think about different types of music by mood and use, not genre…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People want to find new music, but they don’t know where to start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45" name="Google Shape;545;p33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33"/>
          <p:cNvSpPr/>
          <p:nvPr/>
        </p:nvSpPr>
        <p:spPr>
          <a:xfrm>
            <a:off x="2153675" y="2306450"/>
            <a:ext cx="5447400" cy="645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4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Summary</a:t>
            </a:r>
            <a:endParaRPr/>
          </a:p>
        </p:txBody>
      </p:sp>
      <p:sp>
        <p:nvSpPr>
          <p:cNvPr id="552" name="Google Shape;552;p34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34"/>
          <p:cNvSpPr txBox="1"/>
          <p:nvPr>
            <p:ph idx="1" type="body"/>
          </p:nvPr>
        </p:nvSpPr>
        <p:spPr>
          <a:xfrm>
            <a:off x="1716175" y="1109575"/>
            <a:ext cx="5781300" cy="37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We met…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/>
              <a:t>People who consider music a big part of their life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We were amazed to realize…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/>
              <a:t>It is hard to discover a common ground in music tastes between even a small group of people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It would be game-changing to...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/>
              <a:t>Actually bring people together by revealing music of shared tastes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"/>
          <p:cNvSpPr txBox="1"/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"/>
          <p:cNvSpPr txBox="1"/>
          <p:nvPr>
            <p:ph type="title"/>
          </p:nvPr>
        </p:nvSpPr>
        <p:spPr>
          <a:xfrm>
            <a:off x="3196200" y="502375"/>
            <a:ext cx="27516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363" name="Google Shape;363;p14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14"/>
          <p:cNvSpPr txBox="1"/>
          <p:nvPr>
            <p:ph idx="1" type="body"/>
          </p:nvPr>
        </p:nvSpPr>
        <p:spPr>
          <a:xfrm>
            <a:off x="1925300" y="1037200"/>
            <a:ext cx="57813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What is your relationship to music?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Can you talk to me about a typical experience listening to music?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When do you share music with friends? How do you go about that?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When do you listen to music alone versus with friends?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What was one of the best experiences with music you’ve had?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370" name="Google Shape;370;p15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525" y="1420324"/>
            <a:ext cx="2523902" cy="336520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5"/>
          <p:cNvSpPr txBox="1"/>
          <p:nvPr>
            <p:ph idx="1" type="body"/>
          </p:nvPr>
        </p:nvSpPr>
        <p:spPr>
          <a:xfrm>
            <a:off x="233275" y="2057225"/>
            <a:ext cx="57813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Interview </a:t>
            </a:r>
            <a:r>
              <a:rPr b="1" lang="en" sz="2000"/>
              <a:t>Overview</a:t>
            </a:r>
            <a:endParaRPr b="1" sz="2000"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Ben Josie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MST major at CCRMA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Domain expertise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Messaged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CCRMA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378" name="Google Shape;378;p16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16"/>
          <p:cNvSpPr txBox="1"/>
          <p:nvPr>
            <p:ph idx="1" type="body"/>
          </p:nvPr>
        </p:nvSpPr>
        <p:spPr>
          <a:xfrm>
            <a:off x="233275" y="2057225"/>
            <a:ext cx="57813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Interview </a:t>
            </a:r>
            <a:r>
              <a:rPr b="1" lang="en" sz="2000"/>
              <a:t>Overview</a:t>
            </a:r>
            <a:endParaRPr b="1" sz="2000"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Josiah Burnham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Barista at Philz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Very avid music listener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Friend of a friend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Philz, Palo Alto</a:t>
            </a:r>
            <a:endParaRPr sz="2000"/>
          </a:p>
        </p:txBody>
      </p:sp>
      <p:pic>
        <p:nvPicPr>
          <p:cNvPr id="380" name="Google Shape;3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250" y="1744125"/>
            <a:ext cx="3102524" cy="232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386" name="Google Shape;386;p17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7" name="Google Shape;387;p17"/>
          <p:cNvSpPr txBox="1"/>
          <p:nvPr>
            <p:ph idx="1" type="body"/>
          </p:nvPr>
        </p:nvSpPr>
        <p:spPr>
          <a:xfrm>
            <a:off x="233275" y="2057225"/>
            <a:ext cx="57813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Interview </a:t>
            </a:r>
            <a:r>
              <a:rPr b="1" lang="en" sz="2000"/>
              <a:t>Overview</a:t>
            </a:r>
            <a:endParaRPr b="1" sz="2000"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Rocco Cervantes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Tech worker in SF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‘Older’ demographic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Connected through a friend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Facetime interview</a:t>
            </a:r>
            <a:endParaRPr sz="2000"/>
          </a:p>
        </p:txBody>
      </p:sp>
      <p:pic>
        <p:nvPicPr>
          <p:cNvPr id="388" name="Google Shape;3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600" y="1255725"/>
            <a:ext cx="2824624" cy="3529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/>
          <p:nvPr>
            <p:ph type="title"/>
          </p:nvPr>
        </p:nvSpPr>
        <p:spPr>
          <a:xfrm>
            <a:off x="2603775" y="418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394" name="Google Shape;394;p18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450" y="1229975"/>
            <a:ext cx="2681624" cy="320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8"/>
          <p:cNvSpPr txBox="1"/>
          <p:nvPr>
            <p:ph idx="1" type="body"/>
          </p:nvPr>
        </p:nvSpPr>
        <p:spPr>
          <a:xfrm>
            <a:off x="217175" y="2079150"/>
            <a:ext cx="57813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/>
              <a:t>Interview </a:t>
            </a:r>
            <a:r>
              <a:rPr b="1" lang="en" sz="2000"/>
              <a:t>Overview</a:t>
            </a:r>
            <a:endParaRPr b="1" sz="2000"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Emily Crist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Student at Foothill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Non-Stanford youth opinion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Friend of friend from high school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◇"/>
            </a:pPr>
            <a:r>
              <a:rPr lang="en" sz="2000"/>
              <a:t>Philz, Palo Alto</a:t>
            </a:r>
            <a:endParaRPr sz="2000"/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Results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