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Dosis Light"/>
      <p:regular r:id="rId11"/>
      <p:bold r:id="rId12"/>
    </p:embeddedFont>
    <p:embeddedFont>
      <p:font typeface="Dosis"/>
      <p:regular r:id="rId13"/>
      <p:bold r:id="rId14"/>
    </p:embeddedFont>
    <p:embeddedFont>
      <p:font typeface="Titillium Web"/>
      <p:regular r:id="rId15"/>
      <p:bold r:id="rId16"/>
      <p:italic r:id="rId17"/>
      <p:boldItalic r:id="rId18"/>
    </p:embeddedFont>
    <p:embeddedFont>
      <p:font typeface="Titillium Web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Light-bold.fntdata"/><Relationship Id="rId11" Type="http://schemas.openxmlformats.org/officeDocument/2006/relationships/font" Target="fonts/DosisLight-regular.fntdata"/><Relationship Id="rId22" Type="http://schemas.openxmlformats.org/officeDocument/2006/relationships/font" Target="fonts/TitilliumWebLight-boldItalic.fntdata"/><Relationship Id="rId10" Type="http://schemas.openxmlformats.org/officeDocument/2006/relationships/slide" Target="slides/slide4.xml"/><Relationship Id="rId21" Type="http://schemas.openxmlformats.org/officeDocument/2006/relationships/font" Target="fonts/TitilliumWebLight-italic.fntdata"/><Relationship Id="rId13" Type="http://schemas.openxmlformats.org/officeDocument/2006/relationships/font" Target="fonts/Dosis-regular.fntdata"/><Relationship Id="rId12" Type="http://schemas.openxmlformats.org/officeDocument/2006/relationships/font" Target="fonts/Dosis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TitilliumWeb-regular.fntdata"/><Relationship Id="rId14" Type="http://schemas.openxmlformats.org/officeDocument/2006/relationships/font" Target="fonts/Dosis-bold.fntdata"/><Relationship Id="rId17" Type="http://schemas.openxmlformats.org/officeDocument/2006/relationships/font" Target="fonts/TitilliumWeb-italic.fntdata"/><Relationship Id="rId16" Type="http://schemas.openxmlformats.org/officeDocument/2006/relationships/font" Target="fonts/TitilliumWeb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TitilliumWebLigh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TitilliumWeb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7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457ce77a1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457ce77a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3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457ce77a1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457ce77a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457ce77a1d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3" name="Google Shape;3893;g457ce77a1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g457ce77a1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2" name="Google Shape;3902;g457ce77a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3B5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56" name="Google Shape;56;p1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7" name="Google Shape;57;p1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38" name="Google Shape;138;p1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1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58" name="Google Shape;258;p1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1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68" name="Google Shape;468;p1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5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3" name="Google Shape;573;p15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574" name="Google Shape;574;p15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75" name="Google Shape;575;p15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15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56" name="Google Shape;656;p15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15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76" name="Google Shape;776;p15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15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86" name="Google Shape;986;p15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0B87A1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6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1" name="Google Shape;1091;p1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92" name="Google Shape;1092;p16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93" name="Google Shape;1093;p16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3" name="Google Shape;1173;p16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74" name="Google Shape;1174;p16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16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94" name="Google Shape;1294;p16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16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504" name="Google Shape;1504;p16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7" name="Google Shape;1607;p1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10" name="Google Shape;1610;p17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611" name="Google Shape;1611;p1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612" name="Google Shape;1612;p1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70" name="Google Shape;1670;p1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2" name="Google Shape;1732;p1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733" name="Google Shape;1733;p1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1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835" name="Google Shape;1835;p1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5" name="Google Shape;1885;p1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1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88" name="Google Shape;1888;p18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89" name="Google Shape;1889;p18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1890" name="Google Shape;1890;p1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91" name="Google Shape;1891;p1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8" name="Google Shape;1948;p1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49" name="Google Shape;1949;p1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1" name="Google Shape;2011;p1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012" name="Google Shape;2012;p1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1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1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1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1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1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1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1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1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1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1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1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1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1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1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1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114" name="Google Shape;2114;p1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1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1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1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1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1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1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1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1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1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1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1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1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4" name="Google Shape;2164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1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67" name="Google Shape;2167;p19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68" name="Google Shape;2168;p19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69" name="Google Shape;2169;p19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170" name="Google Shape;2170;p1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71" name="Google Shape;2171;p1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1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1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1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1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1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1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1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1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1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1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8" name="Google Shape;2228;p1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229" name="Google Shape;2229;p1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1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1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1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1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1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1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1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1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1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1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1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1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1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1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1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1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1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1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1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1" name="Google Shape;2291;p1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92" name="Google Shape;2292;p1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1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1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1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1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1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1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1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1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1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1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1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1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1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1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1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1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1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1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1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1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1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1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1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1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1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1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1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1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1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1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1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1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1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1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1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1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1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3" name="Google Shape;2393;p1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94" name="Google Shape;2394;p1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4" name="Google Shape;2444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45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2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447" name="Google Shape;2447;p2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48" name="Google Shape;2448;p2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5" name="Google Shape;2505;p2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506" name="Google Shape;2506;p2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2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69" name="Google Shape;2569;p2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0" name="Google Shape;2670;p2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71" name="Google Shape;2671;p2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1" name="Google Shape;2721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722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p21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grpSp>
        <p:nvGrpSpPr>
          <p:cNvPr id="2724" name="Google Shape;2724;p2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725" name="Google Shape;2725;p2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2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2" name="Google Shape;2782;p2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83" name="Google Shape;2783;p2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5" name="Google Shape;2845;p2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46" name="Google Shape;2846;p2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7" name="Google Shape;2947;p2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48" name="Google Shape;2948;p2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8" name="Google Shape;2998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" name="Google Shape;3000;p22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001" name="Google Shape;3001;p22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2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2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2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2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2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2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2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2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2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2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2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2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2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2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2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2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2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2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2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2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2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2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2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2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2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2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2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2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2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2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2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2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2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2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2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2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2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2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2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2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2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2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2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2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22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22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22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22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22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22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22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22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22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22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2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22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8" name="Google Shape;3058;p22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59" name="Google Shape;3059;p22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2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2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2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2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2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2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2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2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2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2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2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2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2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2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2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2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2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2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2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2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2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2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2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2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2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2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2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2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2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2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2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2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22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2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2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2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2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2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2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2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2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2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2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2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2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2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2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2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2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22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22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2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2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2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2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2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2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2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22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22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2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1" name="Google Shape;3121;p2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122" name="Google Shape;3122;p22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2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2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2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2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2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2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2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2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2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2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2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2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2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2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2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2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2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2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2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22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22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2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2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2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2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2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2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2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2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2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2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2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2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22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22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22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22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22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22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22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22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22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22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22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22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22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22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22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22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22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22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22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22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22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22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22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22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22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22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22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22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22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22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22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22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22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22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22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22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22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22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22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22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22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22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22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22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22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22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22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22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22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22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22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22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22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22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22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22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22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22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22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22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22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22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22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22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3" name="Google Shape;3223;p22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224" name="Google Shape;3224;p22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22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22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22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22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22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22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22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22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22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22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22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22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22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22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22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22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22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22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22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22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22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22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22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22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22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22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22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22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22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22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22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22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22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22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22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22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22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22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22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22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2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2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2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2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2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2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2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22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2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4" name="Google Shape;3274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rgbClr val="003B55"/>
        </a:solidFill>
      </p:bgPr>
    </p:bg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" name="Google Shape;3276;p23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77" name="Google Shape;3277;p23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3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3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3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3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3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3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3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3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3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3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23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23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23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23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23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23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23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23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23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23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23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23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23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23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23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23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23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23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23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23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3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3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3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3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3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4" name="Google Shape;3334;p2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335" name="Google Shape;3335;p23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3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3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3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23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23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23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23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23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23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23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23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23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23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23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23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23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23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23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23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23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23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23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23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23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23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23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23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23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23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23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23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23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23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23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23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23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23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23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23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23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23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23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23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23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23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23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23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23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23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23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23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23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7" name="Google Shape;3397;p23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98" name="Google Shape;3398;p23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23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23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23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23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23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23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23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23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23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23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23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23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23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23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23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23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23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23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23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23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23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23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23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23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23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23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23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23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23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23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23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23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23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23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23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23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23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23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23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23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23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23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23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23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23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23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23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23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23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23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23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23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23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23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23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23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23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23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23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23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23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23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23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23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23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23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23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23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23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23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23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23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23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23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23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23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23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23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23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23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23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23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23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23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23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23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23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23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23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23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23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23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23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23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23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9" name="Google Shape;3499;p23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500" name="Google Shape;3500;p23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23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23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23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23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23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23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23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23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23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23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23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23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23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23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23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23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23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23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23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23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23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23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23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23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23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23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23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23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23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23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23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23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23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23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23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23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23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23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23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23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23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23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23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23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23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23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23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0" name="Google Shape;3550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80BFB7"/>
                </a:solidFill>
              </a:defRPr>
            </a:lvl1pPr>
            <a:lvl2pPr lvl="1" rtl="0">
              <a:buNone/>
              <a:defRPr>
                <a:solidFill>
                  <a:srgbClr val="80BFB7"/>
                </a:solidFill>
              </a:defRPr>
            </a:lvl2pPr>
            <a:lvl3pPr lvl="2" rtl="0">
              <a:buNone/>
              <a:defRPr>
                <a:solidFill>
                  <a:srgbClr val="80BFB7"/>
                </a:solidFill>
              </a:defRPr>
            </a:lvl3pPr>
            <a:lvl4pPr lvl="3" rtl="0">
              <a:buNone/>
              <a:defRPr>
                <a:solidFill>
                  <a:srgbClr val="80BFB7"/>
                </a:solidFill>
              </a:defRPr>
            </a:lvl4pPr>
            <a:lvl5pPr lvl="4" rtl="0">
              <a:buNone/>
              <a:defRPr>
                <a:solidFill>
                  <a:srgbClr val="80BFB7"/>
                </a:solidFill>
              </a:defRPr>
            </a:lvl5pPr>
            <a:lvl6pPr lvl="5" rtl="0">
              <a:buNone/>
              <a:defRPr>
                <a:solidFill>
                  <a:srgbClr val="80BFB7"/>
                </a:solidFill>
              </a:defRPr>
            </a:lvl6pPr>
            <a:lvl7pPr lvl="6" rtl="0">
              <a:buNone/>
              <a:defRPr>
                <a:solidFill>
                  <a:srgbClr val="80BFB7"/>
                </a:solidFill>
              </a:defRPr>
            </a:lvl7pPr>
            <a:lvl8pPr lvl="7" rtl="0">
              <a:buNone/>
              <a:defRPr>
                <a:solidFill>
                  <a:srgbClr val="80BFB7"/>
                </a:solidFill>
              </a:defRPr>
            </a:lvl8pPr>
            <a:lvl9pPr lvl="8" rtl="0">
              <a:buNone/>
              <a:defRPr>
                <a:solidFill>
                  <a:srgbClr val="80BFB7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rgbClr val="1D1D1B"/>
        </a:solidFill>
      </p:bgPr>
    </p:bg>
    <p:spTree>
      <p:nvGrpSpPr>
        <p:cNvPr id="355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2" name="Google Shape;3552;p24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53" name="Google Shape;3553;p24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24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24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24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2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24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2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24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24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24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24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24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24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24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2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24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24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24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24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24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24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24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24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2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24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2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24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24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24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24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24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24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24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2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24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2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24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24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24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24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24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24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24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2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24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24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24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24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24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24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2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24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4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24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24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24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2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24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24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2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24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24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24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24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24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24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24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2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24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2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24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24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24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24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24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24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24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24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2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24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24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24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24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4" name="Google Shape;3714;p24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715" name="Google Shape;3715;p24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24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24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24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2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24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2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24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24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24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24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24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24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2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24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24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24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24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24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2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24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2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24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24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24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24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24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24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24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2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24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2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24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24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24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24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24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24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24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2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24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2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24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24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24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24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24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24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24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24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2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24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24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24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24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24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24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24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2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24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2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24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24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24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24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24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24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24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2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24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24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24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24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24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24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24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24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24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2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24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2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24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24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24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24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24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24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24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24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24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2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24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24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24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24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24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24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24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2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24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2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24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24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24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24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24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24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24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2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24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24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24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24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24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24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2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24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2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24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24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24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24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24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24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24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2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24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2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24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24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24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24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24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24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24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2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24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2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24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24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24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24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24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24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24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24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2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24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24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24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24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6" name="Google Shape;3876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0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25"/>
          <p:cNvSpPr txBox="1"/>
          <p:nvPr>
            <p:ph type="ctrTitle"/>
          </p:nvPr>
        </p:nvSpPr>
        <p:spPr>
          <a:xfrm>
            <a:off x="685800" y="8488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</a:rPr>
              <a:t>OX</a:t>
            </a:r>
            <a:endParaRPr sz="12000">
              <a:solidFill>
                <a:srgbClr val="D3EBD5"/>
              </a:solidFill>
            </a:endParaRPr>
          </a:p>
        </p:txBody>
      </p:sp>
      <p:sp>
        <p:nvSpPr>
          <p:cNvPr id="3882" name="Google Shape;3882;p25"/>
          <p:cNvSpPr txBox="1"/>
          <p:nvPr>
            <p:ph type="ctrTitle"/>
          </p:nvPr>
        </p:nvSpPr>
        <p:spPr>
          <a:xfrm>
            <a:off x="762000" y="28300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3EBD5"/>
                </a:solidFill>
              </a:rPr>
              <a:t>Isaac Goldstein</a:t>
            </a:r>
            <a:endParaRPr sz="2400"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3EBD5"/>
                </a:solidFill>
              </a:rPr>
              <a:t>Ian Hodge</a:t>
            </a:r>
            <a:endParaRPr sz="2400"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3EBD5"/>
                </a:solidFill>
              </a:rPr>
              <a:t>Cody Hankins</a:t>
            </a:r>
            <a:endParaRPr sz="2400"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3EBD5"/>
                </a:solidFill>
              </a:rPr>
              <a:t>Mischa Nee</a:t>
            </a:r>
            <a:endParaRPr sz="2400">
              <a:solidFill>
                <a:srgbClr val="D3EBD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6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26"/>
          <p:cNvSpPr txBox="1"/>
          <p:nvPr>
            <p:ph type="title"/>
          </p:nvPr>
        </p:nvSpPr>
        <p:spPr>
          <a:xfrm>
            <a:off x="718300" y="301800"/>
            <a:ext cx="7192500" cy="17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OX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become closer through shared music,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seamlessly</a:t>
            </a:r>
            <a:endParaRPr sz="3000"/>
          </a:p>
        </p:txBody>
      </p:sp>
      <p:sp>
        <p:nvSpPr>
          <p:cNvPr id="3888" name="Google Shape;3888;p26"/>
          <p:cNvSpPr txBox="1"/>
          <p:nvPr>
            <p:ph idx="2" type="body"/>
          </p:nvPr>
        </p:nvSpPr>
        <p:spPr>
          <a:xfrm>
            <a:off x="4232275" y="2219850"/>
            <a:ext cx="3242400" cy="24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SOLUTION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OX finds the intersection of music tastes both through automatically providing common songs  and curating music profiles for intimate interpersonal discovery.</a:t>
            </a:r>
            <a:endParaRPr b="1"/>
          </a:p>
        </p:txBody>
      </p:sp>
      <p:sp>
        <p:nvSpPr>
          <p:cNvPr id="3889" name="Google Shape;3889;p26"/>
          <p:cNvSpPr txBox="1"/>
          <p:nvPr>
            <p:ph idx="1" type="body"/>
          </p:nvPr>
        </p:nvSpPr>
        <p:spPr>
          <a:xfrm>
            <a:off x="718300" y="22198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PROBLEM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College students want to listen to music with friends but don’t know what music others will like and find it uncomfortable to figure that out.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90" name="Google Shape;3890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4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27"/>
          <p:cNvSpPr txBox="1"/>
          <p:nvPr>
            <p:ph type="title"/>
          </p:nvPr>
        </p:nvSpPr>
        <p:spPr>
          <a:xfrm>
            <a:off x="718300" y="358375"/>
            <a:ext cx="7192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Tasks</a:t>
            </a:r>
            <a:endParaRPr sz="3000"/>
          </a:p>
        </p:txBody>
      </p:sp>
      <p:sp>
        <p:nvSpPr>
          <p:cNvPr id="3896" name="Google Shape;3896;p27"/>
          <p:cNvSpPr txBox="1"/>
          <p:nvPr>
            <p:ph idx="1" type="body"/>
          </p:nvPr>
        </p:nvSpPr>
        <p:spPr>
          <a:xfrm>
            <a:off x="718300" y="1610250"/>
            <a:ext cx="588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1. Simple: 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Find songs of common interest with others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97" name="Google Shape;3897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8" name="Google Shape;3898;p27"/>
          <p:cNvSpPr txBox="1"/>
          <p:nvPr>
            <p:ph idx="1" type="body"/>
          </p:nvPr>
        </p:nvSpPr>
        <p:spPr>
          <a:xfrm>
            <a:off x="718300" y="2372250"/>
            <a:ext cx="65757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Medium: </a:t>
            </a:r>
            <a:r>
              <a:rPr lang="en">
                <a:solidFill>
                  <a:srgbClr val="003B55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Gain the “language” to talk about shared music tastes</a:t>
            </a:r>
            <a:endParaRPr>
              <a:solidFill>
                <a:srgbClr val="003B5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1597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99" name="Google Shape;3899;p27"/>
          <p:cNvSpPr txBox="1"/>
          <p:nvPr>
            <p:ph idx="1" type="body"/>
          </p:nvPr>
        </p:nvSpPr>
        <p:spPr>
          <a:xfrm>
            <a:off x="718300" y="3134250"/>
            <a:ext cx="588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3. Complex: 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Discover new music with multiple other people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28"/>
          <p:cNvSpPr txBox="1"/>
          <p:nvPr>
            <p:ph type="title"/>
          </p:nvPr>
        </p:nvSpPr>
        <p:spPr>
          <a:xfrm>
            <a:off x="718300" y="282175"/>
            <a:ext cx="7192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Storyboard</a:t>
            </a:r>
            <a:endParaRPr sz="3000"/>
          </a:p>
        </p:txBody>
      </p:sp>
      <p:sp>
        <p:nvSpPr>
          <p:cNvPr id="3905" name="Google Shape;3905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6" name="Google Shape;39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25" y="1215775"/>
            <a:ext cx="5299510" cy="3504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