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82" r:id="rId1"/>
  </p:sldMasterIdLst>
  <p:notesMasterIdLst>
    <p:notesMasterId r:id="rId89"/>
  </p:notesMasterIdLst>
  <p:handoutMasterIdLst>
    <p:handoutMasterId r:id="rId90"/>
  </p:handoutMasterIdLst>
  <p:sldIdLst>
    <p:sldId id="322" r:id="rId2"/>
    <p:sldId id="918" r:id="rId3"/>
    <p:sldId id="919" r:id="rId4"/>
    <p:sldId id="920" r:id="rId5"/>
    <p:sldId id="931" r:id="rId6"/>
    <p:sldId id="921" r:id="rId7"/>
    <p:sldId id="922" r:id="rId8"/>
    <p:sldId id="930" r:id="rId9"/>
    <p:sldId id="325" r:id="rId10"/>
    <p:sldId id="670" r:id="rId11"/>
    <p:sldId id="678" r:id="rId12"/>
    <p:sldId id="669" r:id="rId13"/>
    <p:sldId id="672" r:id="rId14"/>
    <p:sldId id="671" r:id="rId15"/>
    <p:sldId id="923" r:id="rId16"/>
    <p:sldId id="666" r:id="rId17"/>
    <p:sldId id="674" r:id="rId18"/>
    <p:sldId id="679" r:id="rId19"/>
    <p:sldId id="694" r:id="rId20"/>
    <p:sldId id="695" r:id="rId21"/>
    <p:sldId id="696" r:id="rId22"/>
    <p:sldId id="693" r:id="rId23"/>
    <p:sldId id="924" r:id="rId24"/>
    <p:sldId id="698" r:id="rId25"/>
    <p:sldId id="700" r:id="rId26"/>
    <p:sldId id="702" r:id="rId27"/>
    <p:sldId id="701" r:id="rId28"/>
    <p:sldId id="929" r:id="rId29"/>
    <p:sldId id="681" r:id="rId30"/>
    <p:sldId id="703" r:id="rId31"/>
    <p:sldId id="704" r:id="rId32"/>
    <p:sldId id="705" r:id="rId33"/>
    <p:sldId id="707" r:id="rId34"/>
    <p:sldId id="706" r:id="rId35"/>
    <p:sldId id="925" r:id="rId36"/>
    <p:sldId id="710" r:id="rId37"/>
    <p:sldId id="926" r:id="rId38"/>
    <p:sldId id="712" r:id="rId39"/>
    <p:sldId id="713" r:id="rId40"/>
    <p:sldId id="686" r:id="rId41"/>
    <p:sldId id="714" r:id="rId42"/>
    <p:sldId id="715" r:id="rId43"/>
    <p:sldId id="716" r:id="rId44"/>
    <p:sldId id="848" r:id="rId45"/>
    <p:sldId id="849" r:id="rId46"/>
    <p:sldId id="900" r:id="rId47"/>
    <p:sldId id="850" r:id="rId48"/>
    <p:sldId id="851" r:id="rId49"/>
    <p:sldId id="852" r:id="rId50"/>
    <p:sldId id="853" r:id="rId51"/>
    <p:sldId id="854" r:id="rId52"/>
    <p:sldId id="898" r:id="rId53"/>
    <p:sldId id="856" r:id="rId54"/>
    <p:sldId id="857" r:id="rId55"/>
    <p:sldId id="858" r:id="rId56"/>
    <p:sldId id="859" r:id="rId57"/>
    <p:sldId id="860" r:id="rId58"/>
    <p:sldId id="861" r:id="rId59"/>
    <p:sldId id="901" r:id="rId60"/>
    <p:sldId id="902" r:id="rId61"/>
    <p:sldId id="862" r:id="rId62"/>
    <p:sldId id="863" r:id="rId63"/>
    <p:sldId id="864" r:id="rId64"/>
    <p:sldId id="865" r:id="rId65"/>
    <p:sldId id="866" r:id="rId66"/>
    <p:sldId id="867" r:id="rId67"/>
    <p:sldId id="868" r:id="rId68"/>
    <p:sldId id="927" r:id="rId69"/>
    <p:sldId id="932" r:id="rId70"/>
    <p:sldId id="916" r:id="rId71"/>
    <p:sldId id="879" r:id="rId72"/>
    <p:sldId id="880" r:id="rId73"/>
    <p:sldId id="881" r:id="rId74"/>
    <p:sldId id="882" r:id="rId75"/>
    <p:sldId id="883" r:id="rId76"/>
    <p:sldId id="884" r:id="rId77"/>
    <p:sldId id="885" r:id="rId78"/>
    <p:sldId id="886" r:id="rId79"/>
    <p:sldId id="887" r:id="rId80"/>
    <p:sldId id="888" r:id="rId81"/>
    <p:sldId id="889" r:id="rId82"/>
    <p:sldId id="890" r:id="rId83"/>
    <p:sldId id="891" r:id="rId84"/>
    <p:sldId id="892" r:id="rId85"/>
    <p:sldId id="893" r:id="rId86"/>
    <p:sldId id="895" r:id="rId87"/>
    <p:sldId id="897" r:id="rId8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23">
          <p15:clr>
            <a:srgbClr val="A4A3A4"/>
          </p15:clr>
        </p15:guide>
        <p15:guide id="2" pos="30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CC00FF"/>
    <a:srgbClr val="6600CC"/>
    <a:srgbClr val="0066FF"/>
    <a:srgbClr val="F8F8F8"/>
    <a:srgbClr val="FF99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9" autoAdjust="0"/>
    <p:restoredTop sz="88123" autoAdjust="0"/>
  </p:normalViewPr>
  <p:slideViewPr>
    <p:cSldViewPr snapToGrid="0" showGuides="1">
      <p:cViewPr varScale="1">
        <p:scale>
          <a:sx n="103" d="100"/>
          <a:sy n="103" d="100"/>
        </p:scale>
        <p:origin x="1616" y="192"/>
      </p:cViewPr>
      <p:guideLst>
        <p:guide orient="horz" pos="2112"/>
        <p:guide pos="274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4656"/>
    </p:cViewPr>
  </p:sorterViewPr>
  <p:notesViewPr>
    <p:cSldViewPr snapToGrid="0" showGuides="1">
      <p:cViewPr>
        <p:scale>
          <a:sx n="183" d="100"/>
          <a:sy n="183" d="100"/>
        </p:scale>
        <p:origin x="1568" y="144"/>
      </p:cViewPr>
      <p:guideLst>
        <p:guide orient="horz" pos="2223"/>
        <p:guide pos="30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220662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8" tIns="0" rIns="19758" bIns="0" numCol="1" anchor="t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2018/11/26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8" tIns="0" rIns="19758" bIns="0" numCol="1" anchor="b" anchorCtr="0" compatLnSpc="1">
            <a:prstTxWarp prst="textNoShape">
              <a:avLst/>
            </a:prstTxWarp>
          </a:bodyPr>
          <a:lstStyle>
            <a:lvl1pPr defTabSz="982663"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8" tIns="0" rIns="19758" bIns="0" numCol="1" anchor="b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000" i="1"/>
            </a:lvl1pPr>
          </a:lstStyle>
          <a:p>
            <a:fld id="{4C996BBE-401A-B64A-A6EA-284350C30A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1775" y="230188"/>
            <a:ext cx="522105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8" tIns="0" rIns="19418" bIns="0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000" i="1"/>
            </a:lvl1pPr>
          </a:lstStyle>
          <a:p>
            <a:r>
              <a:rPr lang="en-US" dirty="0"/>
              <a:t>CS 147 – HCI+D: User Interface Design, Prototyping, &amp; Evaluation</a:t>
            </a:r>
            <a:br>
              <a:rPr lang="en-US" dirty="0"/>
            </a:br>
            <a:r>
              <a:rPr lang="en-US" dirty="0"/>
              <a:t>Autumn 2018</a:t>
            </a:r>
          </a:p>
          <a:p>
            <a:r>
              <a:rPr lang="en-US" dirty="0"/>
              <a:t>Professor James A. Landay</a:t>
            </a:r>
          </a:p>
          <a:p>
            <a:r>
              <a:rPr lang="en-US" dirty="0"/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606774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8" tIns="0" rIns="19758" bIns="0" numCol="1" anchor="t" anchorCtr="0" compatLnSpc="1">
            <a:prstTxWarp prst="textNoShape">
              <a:avLst/>
            </a:prstTxWarp>
          </a:bodyPr>
          <a:lstStyle>
            <a:lvl1pPr defTabSz="982663"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8" tIns="0" rIns="19758" bIns="0" numCol="1" anchor="t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5488"/>
            <a:ext cx="4786312" cy="3589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42" tIns="49394" rIns="97142" bIns="493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8" tIns="0" rIns="19758" bIns="0" numCol="1" anchor="b" anchorCtr="0" compatLnSpc="1">
            <a:prstTxWarp prst="textNoShape">
              <a:avLst/>
            </a:prstTxWarp>
          </a:bodyPr>
          <a:lstStyle>
            <a:lvl1pPr defTabSz="982663"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58" tIns="0" rIns="19758" bIns="0" numCol="1" anchor="b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000" i="1"/>
            </a:lvl1pPr>
          </a:lstStyle>
          <a:p>
            <a:fld id="{BCD41F71-7C74-0F4E-8DD5-1D6852C33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36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42487E-ECE5-BF40-B9CE-F2148D3FD525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4088">
              <a:spcBef>
                <a:spcPct val="0"/>
              </a:spcBef>
            </a:pPr>
            <a:r>
              <a:rPr kumimoji="0" lang="en-US" sz="2500" dirty="0">
                <a:latin typeface="Times New Roman" charset="0"/>
              </a:rPr>
              <a:t>58 min + 5 min quiz + 35 min break (was supposed to be 20) + 10 min to do patterns in exploration (fast)</a:t>
            </a:r>
          </a:p>
          <a:p>
            <a:pPr marL="342900" indent="-342900" defTabSz="954088">
              <a:spcBef>
                <a:spcPct val="0"/>
              </a:spcBef>
              <a:buFontTx/>
              <a:buChar char="-"/>
            </a:pPr>
            <a:r>
              <a:rPr kumimoji="0" lang="en-US" sz="2500">
                <a:latin typeface="Times New Roman" charset="0"/>
              </a:rPr>
              <a:t>Should work fine with 20-25 min break</a:t>
            </a:r>
          </a:p>
          <a:p>
            <a:pPr marL="342900" indent="-342900" defTabSz="954088">
              <a:spcBef>
                <a:spcPct val="0"/>
              </a:spcBef>
              <a:buFontTx/>
              <a:buChar char="-"/>
            </a:pPr>
            <a:endParaRPr kumimoji="0" lang="en-US" sz="25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D731F5-B169-BA4A-83D0-D8AC999AC1B3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b="1">
                <a:latin typeface="Times New Roman" charset="0"/>
              </a:rPr>
              <a:t>Action Buttons</a:t>
            </a:r>
          </a:p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b="1">
                <a:latin typeface="Times New Roman" charset="0"/>
              </a:rPr>
              <a:t>High-visibility Action Buttons</a:t>
            </a:r>
          </a:p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b="1">
                <a:latin typeface="Times New Roman" charset="0"/>
              </a:rPr>
              <a:t>Error messages</a:t>
            </a:r>
          </a:p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b="1">
                <a:latin typeface="Times New Roman" charset="0"/>
              </a:rPr>
              <a:t>Value Proposition</a:t>
            </a:r>
          </a:p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b="1">
                <a:latin typeface="Times New Roman" charset="0"/>
              </a:rPr>
              <a:t>Process Funnel</a:t>
            </a:r>
          </a:p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b="1">
                <a:latin typeface="Times New Roman" charset="0"/>
              </a:rPr>
              <a:t>Product Details</a:t>
            </a:r>
          </a:p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b="1">
                <a:latin typeface="Times New Roman" charset="0"/>
              </a:rPr>
              <a:t>Obvious Links</a:t>
            </a:r>
            <a:endParaRPr kumimoji="0"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801A10-D5E4-5E4A-B5D2-3812073A9576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5C3D0B-7FE8-8F43-8738-5F63304996C4}" type="slidenum">
              <a:rPr lang="en-US" sz="1000"/>
              <a:pPr/>
              <a:t>12</a:t>
            </a:fld>
            <a:endParaRPr lang="en-US" sz="10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824ECD-D3AA-5C45-9A57-76746C8B4E1E}" type="slidenum">
              <a:rPr lang="en-US" sz="1000"/>
              <a:pPr/>
              <a:t>13</a:t>
            </a:fld>
            <a:endParaRPr lang="en-US" sz="10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A9D184-3407-BE4A-93A0-2FBC74C4ED9E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824ECD-D3AA-5C45-9A57-76746C8B4E1E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2500" dirty="0">
                <a:latin typeface="Times New Roman" charset="0"/>
              </a:rPr>
              <a:t>strange how the credit cards align with PayPal</a:t>
            </a:r>
            <a:r>
              <a:rPr kumimoji="0" lang="is-IS" sz="2500" dirty="0">
                <a:latin typeface="Times New Roman" charset="0"/>
              </a:rPr>
              <a:t>….</a:t>
            </a:r>
            <a:endParaRPr kumimoji="0" lang="en-US" sz="25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35F49E-3B11-6B4D-928E-BAD1108E4FF1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B4972F-4BC5-0147-9BBC-92CE6B15352A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>
              <a:spcBef>
                <a:spcPct val="0"/>
              </a:spcBef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20B24B1-AA91-5B4B-B1AB-E8B1A7B92A43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Clear logo in top-left corner (a</a:t>
            </a:r>
            <a:r>
              <a:rPr kumimoji="0" lang="en-US" sz="1000" b="1" baseline="0" dirty="0">
                <a:latin typeface="Times" charset="0"/>
              </a:rPr>
              <a:t> </a:t>
            </a:r>
            <a:r>
              <a:rPr kumimoji="0" lang="en-US" sz="1000" b="1" dirty="0">
                <a:latin typeface="Times" charset="0"/>
              </a:rPr>
              <a:t>standard), click to go home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Another logo at the top right (eBay)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Easy link to shopping cart, suggests that it's an ecommerce site even if you've never seen it before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Tab row (another standard) along with top ten books</a:t>
            </a:r>
            <a:r>
              <a:rPr kumimoji="0" lang="en-US" sz="1000" b="1" baseline="0" dirty="0">
                <a:latin typeface="Times" charset="0"/>
              </a:rPr>
              <a:t> </a:t>
            </a:r>
            <a:r>
              <a:rPr kumimoji="0" lang="en-US" sz="1000" b="1" dirty="0">
                <a:latin typeface="Times" charset="0"/>
              </a:rPr>
              <a:t>box on the side, reinforcing that it's an ecommerce site and suggests what this site sells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 welcome module here that makes it easy for people who don't know anything about this site to learn what it does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 large content area in the center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 large "New Arrivals" to suggest things that people might like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Majority of the content "Above the Fold” (BUT what has changed over the years is a BIG AD!)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 dirty="0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Grid layouts?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Content modules?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Obvious links and Action Buttons (know where you can click)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 dirty="0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Above the fold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Welcome content module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High-visibility 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Error messages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Value Proposition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First Reads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Process Funnel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Product Details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Obvious Links</a:t>
            </a:r>
            <a:endParaRPr kumimoji="0" lang="en-US" sz="1000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D084FB-B225-2C49-9B91-F6FBF80FDBDC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Clear logo in top-left corner (a</a:t>
            </a:r>
            <a:r>
              <a:rPr kumimoji="0" lang="en-US" sz="1000" b="1" baseline="0" dirty="0">
                <a:latin typeface="Times" charset="0"/>
              </a:rPr>
              <a:t> </a:t>
            </a:r>
            <a:r>
              <a:rPr kumimoji="0" lang="en-US" sz="1000" b="1" dirty="0">
                <a:latin typeface="Times" charset="0"/>
              </a:rPr>
              <a:t>standard), click to go home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Another logo at the top right (eBay)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Easy link to shopping cart, suggests that it's an ecommerce site even if you've never seen it before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Tab row (another standard) along with top ten books</a:t>
            </a:r>
            <a:r>
              <a:rPr kumimoji="0" lang="en-US" sz="1000" b="1" baseline="0" dirty="0">
                <a:latin typeface="Times" charset="0"/>
              </a:rPr>
              <a:t> </a:t>
            </a:r>
            <a:r>
              <a:rPr kumimoji="0" lang="en-US" sz="1000" b="1" dirty="0">
                <a:latin typeface="Times" charset="0"/>
              </a:rPr>
              <a:t>box on the side, reinforcing that it's an ecommerce site and suggests what this site sells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 welcome module here that makes it easy for people who don't know anything about this site to learn what it does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 large content area in the center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 large "New Arrivals" to suggest things that people might like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Majority of the content "Above the Fold” (BUT what has changed over the years is a BIG AD!)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 dirty="0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Grid layouts?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Content modules?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Obvious links and Action Buttons (know where you can click)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 dirty="0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Above the fold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Welcome content module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High-visibility 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Error messages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Value Proposition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First Reads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Process Funnel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Product Details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Obvious Links</a:t>
            </a:r>
            <a:endParaRPr kumimoji="0" lang="en-US" sz="1000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39" indent="-285708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31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99962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095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226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360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491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623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F189D5-D365-4351-BFDE-B12FD522BE73}" type="slidenum">
              <a:rPr lang="en-US" sz="900"/>
              <a:pPr/>
              <a:t>2</a:t>
            </a:fld>
            <a:endParaRPr lang="en-US" sz="9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4931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7F76D0-CAEE-E546-851C-38C4014ADE4A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Clear logo in top-left corner (a</a:t>
            </a:r>
            <a:r>
              <a:rPr kumimoji="0" lang="en-US" sz="1000" b="1" baseline="0" dirty="0">
                <a:latin typeface="Times" charset="0"/>
              </a:rPr>
              <a:t> </a:t>
            </a:r>
            <a:r>
              <a:rPr kumimoji="0" lang="en-US" sz="1000" b="1" dirty="0">
                <a:latin typeface="Times" charset="0"/>
              </a:rPr>
              <a:t>standard), click to go home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Another logo at the top right (eBay)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Easy link to shopping cart, suggests that it's an ecommerce site even if you've never seen it before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Tab row (another standard) along with top ten books</a:t>
            </a:r>
            <a:r>
              <a:rPr kumimoji="0" lang="en-US" sz="1000" b="1" baseline="0" dirty="0">
                <a:latin typeface="Times" charset="0"/>
              </a:rPr>
              <a:t> </a:t>
            </a:r>
            <a:r>
              <a:rPr kumimoji="0" lang="en-US" sz="1000" b="1" dirty="0">
                <a:latin typeface="Times" charset="0"/>
              </a:rPr>
              <a:t>box on the side, reinforcing that it's an ecommerce site and suggests what this site sells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 welcome module here that makes it easy for people who don't know anything about this site to learn what it does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 large content area in the center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 large "New Arrivals" to suggest things that people might like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Majority of the content "Above the Fold” (BUT what has changed over the years is a BIG AD!)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 dirty="0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Grid layouts?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Content modules?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Obvious links and Action Buttons (know where you can click)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 dirty="0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Above the fold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Welcome content module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High-visibility 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Error messages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Value Proposition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First Reads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Process Funnel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Product Details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Obvious Links</a:t>
            </a:r>
            <a:endParaRPr kumimoji="0" lang="en-US" sz="1000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527138-9271-4740-84C9-3E226C5CE1A2}" type="slidenum">
              <a:rPr lang="en-US" sz="1000"/>
              <a:pPr/>
              <a:t>21</a:t>
            </a:fld>
            <a:endParaRPr lang="en-US" sz="10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Clear logo in top-left corner (a</a:t>
            </a:r>
            <a:r>
              <a:rPr kumimoji="0" lang="en-US" sz="1000" b="1" baseline="0" dirty="0">
                <a:latin typeface="Times" charset="0"/>
              </a:rPr>
              <a:t> </a:t>
            </a:r>
            <a:r>
              <a:rPr kumimoji="0" lang="en-US" sz="1000" b="1" dirty="0">
                <a:latin typeface="Times" charset="0"/>
              </a:rPr>
              <a:t>standard), click to go home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Another logo at the top right (eBay)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Easy link to shopping cart, suggests that it's an ecommerce site even if you've never seen it before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Tab row (another standard) along with top ten books</a:t>
            </a:r>
            <a:r>
              <a:rPr kumimoji="0" lang="en-US" sz="1000" b="1" baseline="0" dirty="0">
                <a:latin typeface="Times" charset="0"/>
              </a:rPr>
              <a:t> </a:t>
            </a:r>
            <a:r>
              <a:rPr kumimoji="0" lang="en-US" sz="1000" b="1" dirty="0">
                <a:latin typeface="Times" charset="0"/>
              </a:rPr>
              <a:t>box on the side, reinforcing that it's an ecommerce site and suggests what this site sells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 welcome module here that makes it easy for people who don't know anything about this site to learn what it does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 large content area in the center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 large "New Arrivals" to suggest things that people might like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Majority of the content "Above the Fold” (BUT what has changed over the years is a BIG AD!)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 dirty="0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Grid layouts?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Content modules?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Obvious links and Action Buttons (know where you can click)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 dirty="0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Above the fold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Welcome content module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High-visibility 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Error messages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Value Proposition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First Reads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Process Funnel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Product Details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Obvious Links</a:t>
            </a:r>
            <a:endParaRPr kumimoji="0" lang="en-US" sz="1000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F93D21-84CF-7146-8E0D-5BE21CCF7D47}" type="slidenum">
              <a:rPr lang="en-US" sz="1000"/>
              <a:pPr/>
              <a:t>22</a:t>
            </a:fld>
            <a:endParaRPr lang="en-US" sz="10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Clear logo in top-left corner (a</a:t>
            </a:r>
            <a:r>
              <a:rPr kumimoji="0" lang="en-US" sz="1000" b="1" baseline="0" dirty="0">
                <a:latin typeface="Times" charset="0"/>
              </a:rPr>
              <a:t> </a:t>
            </a:r>
            <a:r>
              <a:rPr kumimoji="0" lang="en-US" sz="1000" b="1" dirty="0">
                <a:latin typeface="Times" charset="0"/>
              </a:rPr>
              <a:t>standard), click to go home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Another logo at the top right (eBay)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Easy link to shopping cart, suggests that it's an ecommerce site even if you've never seen it before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Tab row (another standard) along with top ten books</a:t>
            </a:r>
            <a:r>
              <a:rPr kumimoji="0" lang="en-US" sz="1000" b="1" baseline="0" dirty="0">
                <a:latin typeface="Times" charset="0"/>
              </a:rPr>
              <a:t> </a:t>
            </a:r>
            <a:r>
              <a:rPr kumimoji="0" lang="en-US" sz="1000" b="1" dirty="0">
                <a:latin typeface="Times" charset="0"/>
              </a:rPr>
              <a:t>box on the side, reinforcing that it's an ecommerce site and suggests what this site sells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 welcome module here that makes it easy for people who don't know anything about this site to learn what it does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 large content area in the center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 large "New Arrivals" to suggest things that people might like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Majority of the content "Above the Fold” (BUT what has changed over the years is a BIG AD!)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 dirty="0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Grid layouts?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Content modules?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Obvious links and Action Buttons (know where you can click)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1000" b="1" dirty="0">
              <a:latin typeface="Times" charset="0"/>
            </a:endParaRP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Above the fold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Welcome content module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High-visibility Action Buttons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Error messages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Value Proposition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First Reads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Process Funnel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Product Details</a:t>
            </a:r>
          </a:p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1000" b="1" dirty="0">
                <a:latin typeface="Times" charset="0"/>
              </a:rPr>
              <a:t>Obvious Links</a:t>
            </a:r>
            <a:endParaRPr kumimoji="0" lang="en-US" sz="1000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801A10-D5E4-5E4A-B5D2-3812073A9576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63440A-41E2-5449-9655-4BD84018BE12}" type="slidenum">
              <a:rPr lang="en-US" sz="1000"/>
              <a:pPr/>
              <a:t>24</a:t>
            </a:fld>
            <a:endParaRPr lang="en-US" sz="10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2CC6AB-48C7-3A41-B359-B13471EB5898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D91681-824B-DA46-BB13-4B3CF139E966}" type="slidenum">
              <a:rPr lang="en-US" sz="1000"/>
              <a:pPr/>
              <a:t>26</a:t>
            </a:fld>
            <a:endParaRPr lang="en-US" sz="10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2728CC-B8B5-C544-8524-23F560522685}" type="slidenum">
              <a:rPr lang="en-US" sz="1000"/>
              <a:pPr/>
              <a:t>27</a:t>
            </a:fld>
            <a:endParaRPr lang="en-US" sz="10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2728CC-B8B5-C544-8524-23F560522685}" type="slidenum">
              <a:rPr lang="en-US" sz="1000"/>
              <a:pPr/>
              <a:t>28</a:t>
            </a:fld>
            <a:endParaRPr lang="en-US" sz="10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20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DA024C-0F0A-8343-9B35-390A3DA061AF}" type="slidenum">
              <a:rPr lang="en-US" sz="1000"/>
              <a:pPr/>
              <a:t>29</a:t>
            </a:fld>
            <a:endParaRPr lang="en-US" sz="10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2400" dirty="0">
                <a:latin typeface="Times New Roman" charset="0"/>
              </a:rPr>
              <a:t>More books in different conditions:</a:t>
            </a:r>
          </a:p>
          <a:p>
            <a:pPr lvl="1"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2400" dirty="0">
                <a:latin typeface="Times New Roman" charset="0"/>
              </a:rPr>
              <a:t>Very</a:t>
            </a:r>
            <a:r>
              <a:rPr kumimoji="0" lang="en-US" sz="2400" baseline="0" dirty="0">
                <a:latin typeface="Times New Roman" charset="0"/>
              </a:rPr>
              <a:t> Good, Good, Acceptable</a:t>
            </a:r>
          </a:p>
          <a:p>
            <a:pPr lvl="0"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2400" baseline="0" dirty="0">
                <a:latin typeface="Times New Roman" charset="0"/>
              </a:rPr>
              <a:t>Details about the book (Synopsys, size, other editions), similar items</a:t>
            </a:r>
          </a:p>
          <a:p>
            <a:pPr lvl="0"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 dirty="0">
              <a:latin typeface="Times New Roman" charset="0"/>
            </a:endParaRPr>
          </a:p>
          <a:p>
            <a:pPr lvl="0"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sz="2400" dirty="0">
                <a:latin typeface="Times New Roman" charset="0"/>
              </a:rPr>
              <a:t>REMOVED ALL REVIES &amp; RECOMMENDATIONS!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39" indent="-285708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31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99962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095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226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360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491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623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F189D5-D365-4351-BFDE-B12FD522BE73}" type="slidenum">
              <a:rPr lang="en-US" sz="900"/>
              <a:pPr/>
              <a:t>3</a:t>
            </a:fld>
            <a:endParaRPr lang="en-US" sz="9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What do I come to an</a:t>
            </a:r>
            <a:r>
              <a:rPr lang="en-US" baseline="0" dirty="0">
                <a:latin typeface="Times New Roman" pitchFamily="18" charset="0"/>
                <a:ea typeface="ＭＳ Ｐゴシック" pitchFamily="34" charset="-128"/>
              </a:rPr>
              <a:t> airline site to do????</a:t>
            </a:r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8032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77DE305-B553-8743-A855-0D913D6C3355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96BB4D-77B7-DD45-B91D-E7D8B6747DE4}" type="slidenum">
              <a:rPr lang="en-US" sz="1000"/>
              <a:pPr/>
              <a:t>31</a:t>
            </a:fld>
            <a:endParaRPr lang="en-US" sz="10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723A0F-167E-7047-A9B8-9549290E1A05}" type="slidenum">
              <a:rPr lang="en-US" sz="1000"/>
              <a:pPr/>
              <a:t>32</a:t>
            </a:fld>
            <a:endParaRPr lang="en-US" sz="10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25771A-949F-4340-B988-4D1856F2C107}" type="slidenum">
              <a:rPr lang="en-US" sz="1000"/>
              <a:pPr/>
              <a:t>33</a:t>
            </a:fld>
            <a:endParaRPr lang="en-US" sz="10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105E47-9B43-5346-B6A4-1AF32FBA5A88}" type="slidenum">
              <a:rPr lang="en-US" sz="1000"/>
              <a:pPr/>
              <a:t>34</a:t>
            </a:fld>
            <a:endParaRPr lang="en-US" sz="10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824ECD-D3AA-5C45-9A57-76746C8B4E1E}" type="slidenum">
              <a:rPr lang="en-US" sz="1000"/>
              <a:pPr/>
              <a:t>35</a:t>
            </a:fld>
            <a:endParaRPr lang="en-US" sz="10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A18453-D417-B145-AC89-B882B8D55AB2}" type="slidenum">
              <a:rPr lang="en-US" sz="1000"/>
              <a:pPr/>
              <a:t>36</a:t>
            </a:fld>
            <a:endParaRPr lang="en-US" sz="10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A9D184-3407-BE4A-93A0-2FBC74C4ED9E}" type="slidenum">
              <a:rPr lang="en-US" sz="1000"/>
              <a:pPr/>
              <a:t>37</a:t>
            </a:fld>
            <a:endParaRPr lang="en-US" sz="10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408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260A63-8CC6-C64C-A2F8-CC46AF63B17D}" type="slidenum">
              <a:rPr lang="en-US" sz="1000"/>
              <a:pPr/>
              <a:t>38</a:t>
            </a:fld>
            <a:endParaRPr lang="en-US" sz="10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078712-510B-734F-9818-8F51D67F1041}" type="slidenum">
              <a:rPr lang="en-US" sz="1000"/>
              <a:pPr/>
              <a:t>39</a:t>
            </a:fld>
            <a:endParaRPr lang="en-US" sz="10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39" indent="-285708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31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99962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095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226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360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491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623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F189D5-D365-4351-BFDE-B12FD522BE73}" type="slidenum">
              <a:rPr lang="en-US" sz="900"/>
              <a:pPr/>
              <a:t>4</a:t>
            </a:fld>
            <a:endParaRPr lang="en-US" sz="9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latin typeface="Times New Roman" pitchFamily="18" charset="0"/>
                <a:ea typeface="ＭＳ Ｐゴシック" pitchFamily="34" charset="-128"/>
              </a:rPr>
              <a:t>Southwest.com</a:t>
            </a:r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 as of 2/25/2014</a:t>
            </a:r>
          </a:p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Note how it highlights the obvious things you’ll want to do on a airline web site.</a:t>
            </a:r>
          </a:p>
          <a:p>
            <a:pPr marL="231366" indent="-231366">
              <a:buAutoNum type="arabicParenR"/>
            </a:pPr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Purchase air flights</a:t>
            </a:r>
          </a:p>
          <a:p>
            <a:pPr marL="231366" indent="-231366">
              <a:buAutoNum type="arabicParenR"/>
            </a:pPr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Hotels, cars, vacations</a:t>
            </a:r>
          </a:p>
          <a:p>
            <a:pPr marL="231366" indent="-231366">
              <a:buAutoNum type="arabicParenR"/>
            </a:pPr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Frequent</a:t>
            </a:r>
            <a:r>
              <a:rPr lang="en-US" baseline="0" dirty="0">
                <a:latin typeface="Times New Roman" pitchFamily="18" charset="0"/>
                <a:ea typeface="ＭＳ Ｐゴシック" pitchFamily="34" charset="-128"/>
              </a:rPr>
              <a:t> flyer</a:t>
            </a:r>
          </a:p>
          <a:p>
            <a:pPr marL="231366" indent="-231366">
              <a:buAutoNum type="arabicParenR"/>
            </a:pPr>
            <a:r>
              <a:rPr lang="en-US" baseline="0" dirty="0">
                <a:latin typeface="Times New Roman" pitchFamily="18" charset="0"/>
                <a:ea typeface="ＭＳ Ｐゴシック" pitchFamily="34" charset="-128"/>
              </a:rPr>
              <a:t>Special offers</a:t>
            </a:r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8645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65DD09-59BC-5342-8EF0-E80C35367471}" type="slidenum">
              <a:rPr lang="en-US" sz="1000"/>
              <a:pPr/>
              <a:t>40</a:t>
            </a:fld>
            <a:endParaRPr lang="en-US" sz="10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F714E2-8172-6D48-8DAA-D4B0FBE02826}" type="slidenum">
              <a:rPr lang="en-US" sz="1000"/>
              <a:pPr/>
              <a:t>41</a:t>
            </a:fld>
            <a:endParaRPr lang="en-US" sz="10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C08B99-A1A2-6040-B9C7-B2C713459AFC}" type="slidenum">
              <a:rPr lang="en-US" sz="1000"/>
              <a:pPr/>
              <a:t>42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3B55CD0-A4DE-1A4C-9784-05A3F2CC0B0B}" type="slidenum">
              <a:rPr lang="en-US" sz="1000"/>
              <a:pPr/>
              <a:t>43</a:t>
            </a:fld>
            <a:endParaRPr lang="en-US" sz="10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5513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31C7AC-66D0-EB46-8550-E817AF415E47}" type="slidenum">
              <a:rPr lang="en-US" sz="1000"/>
              <a:pPr/>
              <a:t>44</a:t>
            </a:fld>
            <a:endParaRPr lang="en-US" sz="10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C8C149-CBA1-824D-A49B-93AC05E86019}" type="slidenum">
              <a:rPr lang="en-US" sz="1000"/>
              <a:pPr/>
              <a:t>45</a:t>
            </a:fld>
            <a:endParaRPr lang="en-US" sz="10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6201D4-2A84-2B4E-867E-32D2C85B3026}" type="slidenum">
              <a:rPr lang="en-US" sz="1000"/>
              <a:pPr/>
              <a:t>46</a:t>
            </a:fld>
            <a:endParaRPr lang="en-US" sz="10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599166-6B9B-7746-9948-495F07209FE7}" type="slidenum">
              <a:rPr lang="en-US" sz="1000"/>
              <a:pPr/>
              <a:t>47</a:t>
            </a:fld>
            <a:endParaRPr lang="en-US" sz="10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CCC5563-7C2E-7D45-8DBF-906521768613}" type="slidenum">
              <a:rPr lang="en-US" sz="1000"/>
              <a:pPr/>
              <a:t>48</a:t>
            </a:fld>
            <a:endParaRPr lang="en-US" sz="10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7E3E70-1F33-A842-8635-ACAE8A2228A6}" type="slidenum">
              <a:rPr lang="en-US" sz="1000"/>
              <a:pPr/>
              <a:t>49</a:t>
            </a:fld>
            <a:endParaRPr lang="en-US" sz="10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39" indent="-285708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31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99962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095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226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360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491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623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F189D5-D365-4351-BFDE-B12FD522BE73}" type="slidenum">
              <a:rPr lang="en-US" sz="900"/>
              <a:pPr/>
              <a:t>5</a:t>
            </a:fld>
            <a:endParaRPr lang="en-US" sz="9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Southwest.com as of 11/25/2018</a:t>
            </a:r>
          </a:p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Credit card offer may be too much…</a:t>
            </a:r>
          </a:p>
        </p:txBody>
      </p:sp>
    </p:spTree>
    <p:extLst>
      <p:ext uri="{BB962C8B-B14F-4D97-AF65-F5344CB8AC3E}">
        <p14:creationId xmlns:p14="http://schemas.microsoft.com/office/powerpoint/2010/main" val="17590481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23D0F2-40DA-4E4A-9CF5-7B8748DDA103}" type="slidenum">
              <a:rPr lang="en-US" sz="1000"/>
              <a:pPr/>
              <a:t>50</a:t>
            </a:fld>
            <a:endParaRPr lang="en-US" sz="10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A25E7E-15C7-AC44-8F35-411B02A79DE1}" type="slidenum">
              <a:rPr lang="en-US" sz="1000"/>
              <a:pPr/>
              <a:t>51</a:t>
            </a:fld>
            <a:endParaRPr lang="en-US" sz="10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763237-E2A5-6A49-AFEA-CAFF0CC55EE0}" type="slidenum">
              <a:rPr lang="en-US" sz="1000"/>
              <a:pPr/>
              <a:t>52</a:t>
            </a:fld>
            <a:endParaRPr lang="en-US" sz="10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0C5E86-D1BA-3740-A5A7-8CCE8CB53069}" type="slidenum">
              <a:rPr lang="en-US" sz="1000"/>
              <a:pPr/>
              <a:t>53</a:t>
            </a:fld>
            <a:endParaRPr lang="en-US" sz="10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7A672F-0D89-1D4E-8FB0-0101AE06A49B}" type="slidenum">
              <a:rPr lang="en-US" sz="1000"/>
              <a:pPr/>
              <a:t>54</a:t>
            </a:fld>
            <a:endParaRPr lang="en-US" sz="10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CDBF858-6989-3646-8AF5-A4103BBA7FA5}" type="slidenum">
              <a:rPr lang="en-US" sz="1000"/>
              <a:pPr/>
              <a:t>55</a:t>
            </a:fld>
            <a:endParaRPr lang="en-US" sz="10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74419F-1EA9-754F-996D-8254B45FF6E4}" type="slidenum">
              <a:rPr lang="en-US" sz="1000"/>
              <a:pPr/>
              <a:t>56</a:t>
            </a:fld>
            <a:endParaRPr lang="en-US" sz="10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2979D1-F913-114D-B899-09892B1C0E29}" type="slidenum">
              <a:rPr lang="en-US" sz="1000"/>
              <a:pPr/>
              <a:t>57</a:t>
            </a:fld>
            <a:endParaRPr lang="en-US" sz="10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5488"/>
            <a:ext cx="4786313" cy="358933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2475"/>
            <a:ext cx="5368925" cy="43164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A273DD-939D-DF4C-8634-B6B7B80009E5}" type="slidenum">
              <a:rPr lang="en-US" sz="1000"/>
              <a:pPr/>
              <a:t>58</a:t>
            </a:fld>
            <a:endParaRPr lang="en-US" sz="10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5488"/>
            <a:ext cx="4786313" cy="3589337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2475"/>
            <a:ext cx="5368925" cy="43164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If you search for this topic on Google, you will come up with thousands of articles on how to disable popup blocking so contextual information can show – problem!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4A024E-E952-4F49-856B-E20101DF21A0}" type="slidenum">
              <a:rPr lang="en-US" sz="1000"/>
              <a:pPr/>
              <a:t>59</a:t>
            </a:fld>
            <a:endParaRPr lang="en-US" sz="10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5488"/>
            <a:ext cx="4786313" cy="358933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2475"/>
            <a:ext cx="5368925" cy="43164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39" indent="-285708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31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99962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095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226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360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491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623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F189D5-D365-4351-BFDE-B12FD522BE73}" type="slidenum">
              <a:rPr lang="en-US" sz="900"/>
              <a:pPr/>
              <a:t>6</a:t>
            </a:fld>
            <a:endParaRPr lang="en-US" sz="9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What was good about this when it came out?</a:t>
            </a:r>
          </a:p>
          <a:p>
            <a:br>
              <a:rPr lang="en-US" dirty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What might have been wrong?</a:t>
            </a:r>
          </a:p>
        </p:txBody>
      </p:sp>
    </p:spTree>
    <p:extLst>
      <p:ext uri="{BB962C8B-B14F-4D97-AF65-F5344CB8AC3E}">
        <p14:creationId xmlns:p14="http://schemas.microsoft.com/office/powerpoint/2010/main" val="23836359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D8C786-D69A-6846-9E42-A20F65E5DC45}" type="slidenum">
              <a:rPr lang="en-US" sz="1000"/>
              <a:pPr/>
              <a:t>60</a:t>
            </a:fld>
            <a:endParaRPr lang="en-US" sz="10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5488"/>
            <a:ext cx="4786313" cy="3589337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2475"/>
            <a:ext cx="5368925" cy="431641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F6B545-1E04-6044-95D1-46EA2F259A8F}" type="slidenum">
              <a:rPr lang="en-US" sz="1000"/>
              <a:pPr/>
              <a:t>61</a:t>
            </a:fld>
            <a:endParaRPr lang="en-US" sz="10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34349E-FF92-424E-9BF9-E59158BE52B6}" type="slidenum">
              <a:rPr lang="en-US" sz="1000"/>
              <a:pPr/>
              <a:t>62</a:t>
            </a:fld>
            <a:endParaRPr lang="en-US" sz="10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A92C61-FBC5-1E45-98A8-AEEDBDC9851C}" type="slidenum">
              <a:rPr lang="en-US" sz="1000"/>
              <a:pPr/>
              <a:t>63</a:t>
            </a:fld>
            <a:endParaRPr lang="en-US" sz="10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/>
            <a:r>
              <a:rPr lang="en-US">
                <a:latin typeface="Times New Roman" charset="0"/>
              </a:rPr>
              <a:t>(e.g., Yahoo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s breadcrumbs)</a:t>
            </a: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DFFF49-38D1-8F4F-AD7C-A2B815C34412}" type="slidenum">
              <a:rPr lang="en-US" sz="1000"/>
              <a:pPr/>
              <a:t>64</a:t>
            </a:fld>
            <a:endParaRPr lang="en-US" sz="100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CBE094-A237-B247-8426-3FCFB1804727}" type="slidenum">
              <a:rPr lang="en-US" sz="1000"/>
              <a:pPr/>
              <a:t>65</a:t>
            </a:fld>
            <a:endParaRPr lang="en-US" sz="10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3C08C-097D-C54C-A13E-5667421F06F7}" type="slidenum">
              <a:rPr lang="en-US" sz="1000"/>
              <a:pPr/>
              <a:t>66</a:t>
            </a:fld>
            <a:endParaRPr lang="en-US" sz="10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98226D-A7DE-024A-AB49-E566256B4EC2}" type="slidenum">
              <a:rPr lang="en-US" sz="1000"/>
              <a:pPr/>
              <a:t>67</a:t>
            </a:fld>
            <a:endParaRPr lang="en-US" sz="100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1F71-7C74-0F4E-8DD5-1D6852C33595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852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 quiz – took 58 minutes to get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1F71-7C74-0F4E-8DD5-1D6852C33595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13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39" indent="-285708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31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99962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095" indent="-228567" defTabSz="98886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226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360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491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623" indent="-228567" defTabSz="9888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F189D5-D365-4351-BFDE-B12FD522BE73}" type="slidenum">
              <a:rPr lang="en-US" sz="900"/>
              <a:pPr/>
              <a:t>7</a:t>
            </a:fld>
            <a:endParaRPr lang="en-US" sz="9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  <a:ea typeface="ＭＳ Ｐゴシック" pitchFamily="34" charset="-128"/>
              </a:rPr>
              <a:t>mixed result and some of the initial</a:t>
            </a:r>
            <a:r>
              <a:rPr lang="en-US" baseline="0" dirty="0">
                <a:latin typeface="Times New Roman" pitchFamily="18" charset="0"/>
                <a:ea typeface="ＭＳ Ｐゴシック" pitchFamily="34" charset="-128"/>
              </a:rPr>
              <a:t> problems were fixed.</a:t>
            </a:r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79629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1F71-7C74-0F4E-8DD5-1D6852C33595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4993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1FEDEB-40EF-5840-87B4-3130BB987F40}" type="slidenum">
              <a:rPr lang="en-US" sz="1000"/>
              <a:pPr/>
              <a:t>71</a:t>
            </a:fld>
            <a:endParaRPr lang="en-US" sz="100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CA632A-E590-0B4B-BEA2-9D54929D5228}" type="slidenum">
              <a:rPr lang="en-US" sz="1000"/>
              <a:pPr/>
              <a:t>72</a:t>
            </a:fld>
            <a:endParaRPr lang="en-US" sz="100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D4910F7-BF54-A94A-955C-28A329FEB21E}" type="slidenum">
              <a:rPr lang="en-US" sz="1000"/>
              <a:pPr/>
              <a:t>73</a:t>
            </a:fld>
            <a:endParaRPr lang="en-US" sz="100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8B4B7-19D9-F549-9F97-39BA83EEC465}" type="slidenum">
              <a:rPr lang="en-US" sz="1000"/>
              <a:pPr/>
              <a:t>74</a:t>
            </a:fld>
            <a:endParaRPr lang="en-US" sz="100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15 minutes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B1D8ACA-A91A-DD4A-98A8-647F8F13B107}" type="slidenum">
              <a:rPr lang="en-US" sz="1000"/>
              <a:pPr/>
              <a:t>75</a:t>
            </a:fld>
            <a:endParaRPr lang="en-US" sz="100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D3B2D0-1492-9443-B12F-FA7777917A60}" type="slidenum">
              <a:rPr lang="en-US" sz="1000"/>
              <a:pPr/>
              <a:t>76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B72FF5-FAB3-FA4B-8BE0-44CE9D67BF08}" type="slidenum">
              <a:rPr lang="en-US" sz="1000"/>
              <a:pPr/>
              <a:t>77</a:t>
            </a:fld>
            <a:endParaRPr lang="en-US" sz="100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15 minutes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1B8E17-02F8-E146-A43B-79DD1F2EDCF7}" type="slidenum">
              <a:rPr lang="en-US" sz="1000"/>
              <a:pPr/>
              <a:t>78</a:t>
            </a:fld>
            <a:endParaRPr lang="en-US" sz="100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15 minutes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465E20-0C3F-654C-9872-C35E89206691}" type="slidenum">
              <a:rPr lang="en-US" sz="1000"/>
              <a:pPr/>
              <a:t>79</a:t>
            </a:fld>
            <a:endParaRPr lang="en-US" sz="10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15 minutes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42487E-ECE5-BF40-B9CE-F2148D3FD525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4088">
              <a:spcBef>
                <a:spcPct val="0"/>
              </a:spcBef>
            </a:pPr>
            <a:r>
              <a:rPr kumimoji="0" lang="en-US" sz="2500" dirty="0">
                <a:latin typeface="Times New Roman" charset="0"/>
              </a:rPr>
              <a:t>48 minutes (skipped how</a:t>
            </a:r>
            <a:r>
              <a:rPr kumimoji="0" lang="en-US" sz="2500" baseline="0" dirty="0">
                <a:latin typeface="Times New Roman" charset="0"/>
              </a:rPr>
              <a:t> to use patterns)</a:t>
            </a:r>
            <a:endParaRPr kumimoji="0" lang="en-US" sz="25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2936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959D5B-B6F8-3C40-B053-0F6BC3EBE9ED}" type="slidenum">
              <a:rPr lang="en-US" sz="1000"/>
              <a:pPr/>
              <a:t>80</a:t>
            </a:fld>
            <a:endParaRPr lang="en-US" sz="100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15 minutes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D2D17A-3136-1C4F-9E83-2CE00108A9DF}" type="slidenum">
              <a:rPr lang="en-US" sz="1000"/>
              <a:pPr/>
              <a:t>81</a:t>
            </a:fld>
            <a:endParaRPr lang="en-US" sz="10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D99243-83CE-AD47-BA4F-8ACBCBDBBEF9}" type="slidenum">
              <a:rPr lang="en-US" sz="1000"/>
              <a:pPr/>
              <a:t>82</a:t>
            </a:fld>
            <a:endParaRPr lang="en-US" sz="100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10E966-29ED-A44D-8306-9B40464C1633}" type="slidenum">
              <a:rPr lang="en-US" sz="1000"/>
              <a:pPr/>
              <a:t>83</a:t>
            </a:fld>
            <a:endParaRPr lang="en-US" sz="10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B94F93-97D5-1D48-BAAC-CF2D4016A0DE}" type="slidenum">
              <a:rPr lang="en-US" sz="1000"/>
              <a:pPr/>
              <a:t>84</a:t>
            </a:fld>
            <a:endParaRPr lang="en-US" sz="100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276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5675E2-9334-5144-8D38-C67BFA56B691}" type="slidenum">
              <a:rPr lang="en-US" sz="1000"/>
              <a:pPr/>
              <a:t>85</a:t>
            </a:fld>
            <a:endParaRPr lang="en-US" sz="100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86313" cy="3589337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34287C-0A3F-8A46-BEE4-1155E3A88045}" type="slidenum">
              <a:rPr lang="en-US" sz="1000"/>
              <a:pPr/>
              <a:t>86</a:t>
            </a:fld>
            <a:endParaRPr lang="en-US" sz="100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86313" cy="3589337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3D41B60-6392-7847-971A-6A2AE729CF02}" type="slidenum">
              <a:rPr lang="en-US" sz="1000"/>
              <a:pPr/>
              <a:t>87</a:t>
            </a:fld>
            <a:endParaRPr lang="en-US" sz="100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276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77E70B-B2B7-7444-8B1D-4ACF8A315391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4088">
              <a:spcBef>
                <a:spcPct val="0"/>
              </a:spcBef>
            </a:pPr>
            <a:endParaRPr kumimoji="0"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92718"/>
            <a:ext cx="6019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998" y="4922792"/>
            <a:ext cx="59836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CS 147</a:t>
            </a:r>
          </a:p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Autumn 2018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82029" y="34740"/>
            <a:ext cx="8023884" cy="4091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1500" baseline="0" dirty="0"/>
              <a:t>DESIGN THINKING FOR USER EXPERIENCE </a:t>
            </a:r>
            <a:r>
              <a:rPr lang="en-US" sz="1500" dirty="0"/>
              <a:t>DESIGN +</a:t>
            </a:r>
            <a:r>
              <a:rPr lang="en-US" sz="1500" baseline="0" dirty="0"/>
              <a:t> PROTOTYPING + EVALUATION</a:t>
            </a:r>
            <a:endParaRPr lang="en-US" sz="1500" dirty="0"/>
          </a:p>
        </p:txBody>
      </p:sp>
      <p:pic>
        <p:nvPicPr>
          <p:cNvPr id="2" name="Picture 1" descr="dt+ux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61" y="-339692"/>
            <a:ext cx="1539417" cy="1154563"/>
          </a:xfrm>
          <a:prstGeom prst="rect">
            <a:avLst/>
          </a:prstGeom>
        </p:spPr>
      </p:pic>
      <p:sp>
        <p:nvSpPr>
          <p:cNvPr id="10" name="Shape 309"/>
          <p:cNvSpPr/>
          <p:nvPr/>
        </p:nvSpPr>
        <p:spPr>
          <a:xfrm>
            <a:off x="8955692" y="-6286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1" name="Shape 310"/>
          <p:cNvSpPr/>
          <p:nvPr/>
        </p:nvSpPr>
        <p:spPr>
          <a:xfrm rot="16200000">
            <a:off x="-114157" y="-16000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2" name="Shape 311"/>
          <p:cNvSpPr/>
          <p:nvPr/>
        </p:nvSpPr>
        <p:spPr>
          <a:xfrm rot="10800000">
            <a:off x="-67292" y="666940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3" name="Shape 312"/>
          <p:cNvSpPr/>
          <p:nvPr/>
        </p:nvSpPr>
        <p:spPr>
          <a:xfrm rot="5400000">
            <a:off x="8947674" y="6711178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038600" y="3892718"/>
            <a:ext cx="1815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2"/>
                </a:solidFill>
              </a:rPr>
              <a:t>刘哲明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582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BE3CA-D15F-EC42-AC84-4110DAF33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1689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10/22/2012</a:t>
            </a:r>
            <a:endParaRPr lang="en-US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CSE 440: User Interface Design, Prototyping, &amp;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10085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10/22/2012</a:t>
            </a:r>
            <a:endParaRPr lang="en-US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CSE 440: User Interface Design, Prototyping, &amp;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36841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80198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60342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10/22/2012</a:t>
            </a:r>
            <a:endParaRPr lang="en-US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CSE 440: User Interface Design, Prototyping, &amp;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68523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25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85763" y="2281237"/>
            <a:ext cx="8385175" cy="1116013"/>
          </a:xfrm>
          <a:prstGeom prst="rect">
            <a:avLst/>
          </a:prstGeom>
        </p:spPr>
        <p:txBody>
          <a:bodyPr/>
          <a:lstStyle>
            <a:lvl1pPr algn="ctr">
              <a:defRPr sz="8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8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88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033574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4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293336" indent="-92309">
              <a:spcBef>
                <a:spcPts val="485"/>
              </a:spcBef>
              <a:defRPr sz="2300"/>
            </a:lvl2pPr>
            <a:lvl3pPr marL="457440" indent="-71796">
              <a:spcBef>
                <a:spcPts val="404"/>
              </a:spcBef>
              <a:defRPr sz="2100"/>
            </a:lvl3pPr>
            <a:lvl4pPr marL="642058" indent="-71796">
              <a:spcBef>
                <a:spcPts val="323"/>
              </a:spcBef>
              <a:defRPr sz="1700"/>
            </a:lvl4pPr>
            <a:lvl5pPr marL="826675" indent="-71796">
              <a:spcBef>
                <a:spcPts val="323"/>
              </a:spcBef>
              <a:defRPr sz="17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Fifth level</a:t>
            </a:r>
            <a:endParaRPr sz="17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18037168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0149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51F0A-6D27-F641-887A-BFA2D5FF6C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374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Footer Whi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41402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2018/11/26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3D843253-44E5-D34E-8E4D-46716FE9C1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64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F6F40-64E9-544C-9000-7A4653416D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10/22/2012</a:t>
            </a:r>
            <a:endParaRPr lang="en-US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CSE 440: User Interface Design, Prototyping, &amp;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2102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C4965-FC47-F049-AC0D-E934E8065D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60108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D5E96-B3FB-B340-83D1-D5031352B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9485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4B2F0-473A-3246-B69F-C82FCFD48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4750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A5C84-5DE1-8C45-90C7-9CE9B98C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60718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4E895-2C8B-6940-9D60-1689CFD07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10/22/2012</a:t>
            </a:r>
            <a:endParaRPr lang="en-US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CSE 440: User Interface Design, Prototyping, &amp;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6807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96EC7-980F-F541-AAF7-A706E8E37A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4739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6527202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2018/11/26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0DCE2350-1101-F441-AC62-94DD89CD6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hape 309"/>
          <p:cNvSpPr/>
          <p:nvPr/>
        </p:nvSpPr>
        <p:spPr>
          <a:xfrm>
            <a:off x="8950313" y="-6286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8" name="Shape 310"/>
          <p:cNvSpPr/>
          <p:nvPr/>
        </p:nvSpPr>
        <p:spPr>
          <a:xfrm rot="16200000">
            <a:off x="-108778" y="-16000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9" name="Shape 311"/>
          <p:cNvSpPr/>
          <p:nvPr/>
        </p:nvSpPr>
        <p:spPr>
          <a:xfrm rot="10800000">
            <a:off x="-61913" y="666940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" name="Shape 312"/>
          <p:cNvSpPr/>
          <p:nvPr/>
        </p:nvSpPr>
        <p:spPr>
          <a:xfrm rot="5400000">
            <a:off x="8942492" y="6711178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0784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</p:sldLayoutIdLst>
  <p:transition>
    <p:dissolv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e.com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53998" y="6059265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878787"/>
                </a:solidFill>
                <a:latin typeface="Helvetica"/>
                <a:cs typeface="Helvetica"/>
              </a:rPr>
              <a:t>November 28, 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1310725" name="AutoShape 5"/>
          <p:cNvSpPr>
            <a:spLocks noChangeArrowheads="1"/>
          </p:cNvSpPr>
          <p:nvPr/>
        </p:nvSpPr>
        <p:spPr bwMode="auto">
          <a:xfrm>
            <a:off x="3691548" y="2971067"/>
            <a:ext cx="1062811" cy="1464164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7" name="Group 8"/>
          <p:cNvGrpSpPr>
            <a:grpSpLocks/>
          </p:cNvGrpSpPr>
          <p:nvPr/>
        </p:nvGrpSpPr>
        <p:grpSpPr bwMode="auto">
          <a:xfrm>
            <a:off x="188181" y="272114"/>
            <a:ext cx="534987" cy="490537"/>
            <a:chOff x="857" y="155"/>
            <a:chExt cx="337" cy="309"/>
          </a:xfrm>
        </p:grpSpPr>
        <p:sp>
          <p:nvSpPr>
            <p:cNvPr id="25608" name="Oval 6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Text Box 7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2000"/>
          </a:xfrm>
          <a:prstGeom prst="rect">
            <a:avLst/>
          </a:prstGeom>
        </p:spPr>
      </p:pic>
      <p:sp>
        <p:nvSpPr>
          <p:cNvPr id="1327112" name="AutoShape 8"/>
          <p:cNvSpPr>
            <a:spLocks noChangeArrowheads="1"/>
          </p:cNvSpPr>
          <p:nvPr/>
        </p:nvSpPr>
        <p:spPr bwMode="auto">
          <a:xfrm>
            <a:off x="1966872" y="4073605"/>
            <a:ext cx="742461" cy="283471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2" name="Group 9"/>
          <p:cNvGrpSpPr>
            <a:grpSpLocks/>
          </p:cNvGrpSpPr>
          <p:nvPr/>
        </p:nvGrpSpPr>
        <p:grpSpPr bwMode="auto">
          <a:xfrm>
            <a:off x="188181" y="265602"/>
            <a:ext cx="534987" cy="490537"/>
            <a:chOff x="857" y="155"/>
            <a:chExt cx="337" cy="309"/>
          </a:xfrm>
        </p:grpSpPr>
        <p:sp>
          <p:nvSpPr>
            <p:cNvPr id="26633" name="Oval 10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Text Box 11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2000"/>
          </a:xfrm>
          <a:prstGeom prst="rect">
            <a:avLst/>
          </a:prstGeom>
        </p:spPr>
      </p:pic>
      <p:sp>
        <p:nvSpPr>
          <p:cNvPr id="1308689" name="AutoShape 17"/>
          <p:cNvSpPr>
            <a:spLocks noChangeArrowheads="1"/>
          </p:cNvSpPr>
          <p:nvPr/>
        </p:nvSpPr>
        <p:spPr bwMode="auto">
          <a:xfrm>
            <a:off x="6472930" y="2223030"/>
            <a:ext cx="1713685" cy="56832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6" name="Group 18"/>
          <p:cNvGrpSpPr>
            <a:grpSpLocks/>
          </p:cNvGrpSpPr>
          <p:nvPr/>
        </p:nvGrpSpPr>
        <p:grpSpPr bwMode="auto">
          <a:xfrm>
            <a:off x="188180" y="265601"/>
            <a:ext cx="534987" cy="490537"/>
            <a:chOff x="857" y="155"/>
            <a:chExt cx="337" cy="309"/>
          </a:xfrm>
        </p:grpSpPr>
        <p:sp>
          <p:nvSpPr>
            <p:cNvPr id="27657" name="Oval 1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Text Box 2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2000"/>
          </a:xfrm>
          <a:prstGeom prst="rect">
            <a:avLst/>
          </a:prstGeom>
        </p:spPr>
      </p:pic>
      <p:sp>
        <p:nvSpPr>
          <p:cNvPr id="1314823" name="AutoShape 7"/>
          <p:cNvSpPr>
            <a:spLocks noChangeArrowheads="1"/>
          </p:cNvSpPr>
          <p:nvPr/>
        </p:nvSpPr>
        <p:spPr bwMode="auto">
          <a:xfrm>
            <a:off x="939800" y="1020152"/>
            <a:ext cx="3814559" cy="271820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188181" y="265601"/>
            <a:ext cx="534987" cy="490537"/>
            <a:chOff x="857" y="155"/>
            <a:chExt cx="337" cy="309"/>
          </a:xfrm>
        </p:grpSpPr>
        <p:sp>
          <p:nvSpPr>
            <p:cNvPr id="28681" name="Oval 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48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2000"/>
          </a:xfrm>
          <a:prstGeom prst="rect">
            <a:avLst/>
          </a:prstGeom>
        </p:spPr>
      </p:pic>
      <p:sp>
        <p:nvSpPr>
          <p:cNvPr id="1312775" name="AutoShape 7"/>
          <p:cNvSpPr>
            <a:spLocks noChangeArrowheads="1"/>
          </p:cNvSpPr>
          <p:nvPr/>
        </p:nvSpPr>
        <p:spPr bwMode="auto">
          <a:xfrm>
            <a:off x="5047436" y="1198359"/>
            <a:ext cx="937846" cy="26051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188180" y="265601"/>
            <a:ext cx="534987" cy="490537"/>
            <a:chOff x="857" y="155"/>
            <a:chExt cx="337" cy="309"/>
          </a:xfrm>
        </p:grpSpPr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7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2000"/>
          </a:xfrm>
          <a:prstGeom prst="rect">
            <a:avLst/>
          </a:prstGeom>
        </p:spPr>
      </p:pic>
      <p:sp>
        <p:nvSpPr>
          <p:cNvPr id="1314823" name="AutoShape 7"/>
          <p:cNvSpPr>
            <a:spLocks noChangeArrowheads="1"/>
          </p:cNvSpPr>
          <p:nvPr/>
        </p:nvSpPr>
        <p:spPr bwMode="auto">
          <a:xfrm>
            <a:off x="2963333" y="1517486"/>
            <a:ext cx="905282" cy="690359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188181" y="265601"/>
            <a:ext cx="534987" cy="490537"/>
            <a:chOff x="857" y="155"/>
            <a:chExt cx="337" cy="309"/>
          </a:xfrm>
        </p:grpSpPr>
        <p:sp>
          <p:nvSpPr>
            <p:cNvPr id="28681" name="Oval 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16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48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latin typeface="Comic Sans MS" charset="0"/>
              </a:rPr>
              <a:t>Quick-Flow Checkouts</a:t>
            </a:r>
            <a:endParaRPr lang="en-US" sz="2900" i="1">
              <a:latin typeface="Comic Sans MS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Screen Shot 2015-11-19 at 10.26.01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68"/>
            <a:ext cx="9144000" cy="6807332"/>
          </a:xfrm>
          <a:prstGeom prst="rect">
            <a:avLst/>
          </a:prstGeom>
        </p:spPr>
      </p:pic>
      <p:sp>
        <p:nvSpPr>
          <p:cNvPr id="1303564" name="AutoShape 12"/>
          <p:cNvSpPr>
            <a:spLocks noChangeArrowheads="1"/>
          </p:cNvSpPr>
          <p:nvPr/>
        </p:nvSpPr>
        <p:spPr bwMode="auto">
          <a:xfrm>
            <a:off x="4090050" y="911794"/>
            <a:ext cx="957386" cy="280051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30" name="Group 21"/>
          <p:cNvGrpSpPr>
            <a:grpSpLocks/>
          </p:cNvGrpSpPr>
          <p:nvPr/>
        </p:nvGrpSpPr>
        <p:grpSpPr bwMode="auto">
          <a:xfrm>
            <a:off x="188180" y="265601"/>
            <a:ext cx="534987" cy="490537"/>
            <a:chOff x="857" y="155"/>
            <a:chExt cx="337" cy="309"/>
          </a:xfrm>
        </p:grpSpPr>
        <p:sp>
          <p:nvSpPr>
            <p:cNvPr id="30731" name="Oval 22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Text Box 23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5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Web Design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Let’s take a closer look page by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88181" y="272114"/>
            <a:ext cx="534987" cy="490537"/>
            <a:chOff x="857" y="155"/>
            <a:chExt cx="337" cy="309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1362947" name="AutoShape 3"/>
          <p:cNvSpPr>
            <a:spLocks noChangeArrowheads="1"/>
          </p:cNvSpPr>
          <p:nvPr/>
        </p:nvSpPr>
        <p:spPr bwMode="auto">
          <a:xfrm>
            <a:off x="768513" y="58615"/>
            <a:ext cx="1235075" cy="53405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48" name="Rectangle 4"/>
          <p:cNvSpPr>
            <a:spLocks noChangeArrowheads="1"/>
          </p:cNvSpPr>
          <p:nvPr/>
        </p:nvSpPr>
        <p:spPr bwMode="auto">
          <a:xfrm>
            <a:off x="2147888" y="1176338"/>
            <a:ext cx="5390677" cy="2817812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</a:rPr>
              <a:t>What site is this?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Logo in top-left corner denotes the site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Another name/logo at top-right to reinforce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examples of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+mn-ea"/>
              </a:rPr>
              <a:t>SITE BRANDING (E1)</a:t>
            </a:r>
          </a:p>
        </p:txBody>
      </p:sp>
      <p:sp>
        <p:nvSpPr>
          <p:cNvPr id="1362949" name="AutoShape 5"/>
          <p:cNvSpPr>
            <a:spLocks noChangeArrowheads="1"/>
          </p:cNvSpPr>
          <p:nvPr/>
        </p:nvSpPr>
        <p:spPr bwMode="auto">
          <a:xfrm>
            <a:off x="7027334" y="52103"/>
            <a:ext cx="644770" cy="24748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188181" y="272114"/>
            <a:ext cx="534987" cy="490537"/>
            <a:chOff x="857" y="155"/>
            <a:chExt cx="337" cy="309"/>
          </a:xfrm>
        </p:grpSpPr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6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6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6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47" grpId="0" animBg="1"/>
      <p:bldP spid="13629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363" name="Picture 3" descr="southwest-ticket-counter-metaph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9" y="3288050"/>
            <a:ext cx="4264196" cy="315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3253-44E5-D34E-8E4D-46716FE9C19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6629" name="Picture 2" descr="ibm-realphone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2" y="1259717"/>
            <a:ext cx="3846512" cy="19954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/>
              <a:t>Hall of Fame or Shame?</a:t>
            </a:r>
          </a:p>
        </p:txBody>
      </p:sp>
      <p:pic>
        <p:nvPicPr>
          <p:cNvPr id="14" name="Picture 13" descr="hallof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5" y="243804"/>
            <a:ext cx="813836" cy="829952"/>
          </a:xfrm>
          <a:prstGeom prst="rect">
            <a:avLst/>
          </a:prstGeom>
        </p:spPr>
      </p:pic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4714875" y="1600200"/>
            <a:ext cx="4429125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dirty="0">
                <a:ea typeface="ＭＳ Ｐゴシック" pitchFamily="34" charset="-128"/>
              </a:rPr>
              <a:t>Direct translations</a:t>
            </a:r>
          </a:p>
          <a:p>
            <a:pPr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software telephony solution where users dial a number by clicking on a simulated keypad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airline web site that simulates a ticket counter</a:t>
            </a:r>
          </a:p>
          <a:p>
            <a:pPr marL="0" indent="0">
              <a:lnSpc>
                <a:spcPct val="80000"/>
              </a:lnSpc>
              <a:buFontTx/>
              <a:buNone/>
            </a:pPr>
            <a:br>
              <a:rPr lang="en-US" sz="2000" dirty="0">
                <a:ea typeface="ＭＳ Ｐゴシック" pitchFamily="34" charset="-128"/>
              </a:rPr>
            </a:br>
            <a:endParaRPr lang="en-US" sz="2000" dirty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3366FF"/>
                </a:solidFill>
                <a:ea typeface="ＭＳ Ｐゴシック" pitchFamily="34" charset="-128"/>
              </a:rPr>
              <a:t>       </a:t>
            </a:r>
            <a:endParaRPr lang="en-US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0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1364995" name="AutoShape 3"/>
          <p:cNvSpPr>
            <a:spLocks noChangeArrowheads="1"/>
          </p:cNvSpPr>
          <p:nvPr/>
        </p:nvSpPr>
        <p:spPr bwMode="auto">
          <a:xfrm>
            <a:off x="6197886" y="220866"/>
            <a:ext cx="1155088" cy="39687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4998" name="AutoShape 6"/>
          <p:cNvSpPr>
            <a:spLocks noChangeArrowheads="1"/>
          </p:cNvSpPr>
          <p:nvPr/>
        </p:nvSpPr>
        <p:spPr bwMode="auto">
          <a:xfrm>
            <a:off x="924820" y="3804342"/>
            <a:ext cx="1658938" cy="305365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4999" name="Rectangle 7"/>
          <p:cNvSpPr>
            <a:spLocks noChangeArrowheads="1"/>
          </p:cNvSpPr>
          <p:nvPr/>
        </p:nvSpPr>
        <p:spPr bwMode="auto">
          <a:xfrm>
            <a:off x="2676770" y="1623849"/>
            <a:ext cx="6467230" cy="3143535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</a:rPr>
              <a:t>What kind of site is this?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Shopping cart icon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Tab row categories &amp; content on left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+mn-ea"/>
              </a:rPr>
              <a:t>UP-FRONT VALUE PROPOSITION (C2)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sz="2350" b="1" dirty="0">
                <a:solidFill>
                  <a:srgbClr val="000000"/>
                </a:solidFill>
                <a:latin typeface="Arial" charset="0"/>
                <a:ea typeface="+mn-ea"/>
              </a:rPr>
              <a:t>changes from past version – no prices!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example of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+mn-ea"/>
              </a:rPr>
              <a:t>PERSONAL E-COMMERCE (A1)</a:t>
            </a:r>
          </a:p>
        </p:txBody>
      </p:sp>
      <p:sp>
        <p:nvSpPr>
          <p:cNvPr id="1365000" name="AutoShape 8"/>
          <p:cNvSpPr>
            <a:spLocks noChangeArrowheads="1"/>
          </p:cNvSpPr>
          <p:nvPr/>
        </p:nvSpPr>
        <p:spPr bwMode="auto">
          <a:xfrm>
            <a:off x="2665576" y="259251"/>
            <a:ext cx="3534629" cy="33992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5001" name="AutoShape 9"/>
          <p:cNvSpPr>
            <a:spLocks noChangeArrowheads="1"/>
          </p:cNvSpPr>
          <p:nvPr/>
        </p:nvSpPr>
        <p:spPr bwMode="auto">
          <a:xfrm>
            <a:off x="928770" y="887902"/>
            <a:ext cx="1658937" cy="1762816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188181" y="272114"/>
            <a:ext cx="534987" cy="490537"/>
            <a:chOff x="857" y="155"/>
            <a:chExt cx="337" cy="309"/>
          </a:xfrm>
        </p:grpSpPr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4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650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6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64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650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64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64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64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995" grpId="0" animBg="1"/>
      <p:bldP spid="1364998" grpId="0" animBg="1"/>
      <p:bldP spid="1365000" grpId="0" animBg="1"/>
      <p:bldP spid="13650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1367043" name="AutoShape 3"/>
          <p:cNvSpPr>
            <a:spLocks noChangeArrowheads="1"/>
          </p:cNvSpPr>
          <p:nvPr/>
        </p:nvSpPr>
        <p:spPr bwMode="auto">
          <a:xfrm>
            <a:off x="827128" y="858388"/>
            <a:ext cx="1808163" cy="1746739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45" name="Rectangle 5"/>
          <p:cNvSpPr>
            <a:spLocks noChangeArrowheads="1"/>
          </p:cNvSpPr>
          <p:nvPr/>
        </p:nvSpPr>
        <p:spPr bwMode="auto">
          <a:xfrm>
            <a:off x="2715846" y="1487488"/>
            <a:ext cx="5490308" cy="3038922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What can I do here?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Sell your stuff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Tab row / Search on top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altLang="ja-JP" b="1" dirty="0">
                <a:solidFill>
                  <a:srgbClr val="000000"/>
                </a:solidFill>
                <a:latin typeface="Arial" charset="0"/>
              </a:rPr>
              <a:t>Click on books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Not great examples of </a:t>
            </a:r>
            <a:br>
              <a:rPr lang="en-US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OBVIOUS LINKS (K10)</a:t>
            </a:r>
          </a:p>
        </p:txBody>
      </p:sp>
      <p:sp>
        <p:nvSpPr>
          <p:cNvPr id="1367048" name="AutoShape 8"/>
          <p:cNvSpPr>
            <a:spLocks noChangeArrowheads="1"/>
          </p:cNvSpPr>
          <p:nvPr/>
        </p:nvSpPr>
        <p:spPr bwMode="auto">
          <a:xfrm>
            <a:off x="2583841" y="259252"/>
            <a:ext cx="3668468" cy="32690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50" name="AutoShape 10"/>
          <p:cNvSpPr>
            <a:spLocks noChangeArrowheads="1"/>
          </p:cNvSpPr>
          <p:nvPr/>
        </p:nvSpPr>
        <p:spPr bwMode="auto">
          <a:xfrm>
            <a:off x="905283" y="4428717"/>
            <a:ext cx="1670050" cy="242928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7051" name="AutoShape 11"/>
          <p:cNvSpPr>
            <a:spLocks noChangeArrowheads="1"/>
          </p:cNvSpPr>
          <p:nvPr/>
        </p:nvSpPr>
        <p:spPr bwMode="auto">
          <a:xfrm>
            <a:off x="2596622" y="4712555"/>
            <a:ext cx="5472763" cy="209985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188181" y="272114"/>
            <a:ext cx="534987" cy="490537"/>
            <a:chOff x="857" y="155"/>
            <a:chExt cx="337" cy="309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7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67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6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67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6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67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6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7043" grpId="0" animBg="1"/>
      <p:bldP spid="1367048" grpId="0" animBg="1"/>
      <p:bldP spid="1367050" grpId="0" animBg="1"/>
      <p:bldP spid="13670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sp>
        <p:nvSpPr>
          <p:cNvPr id="36870" name="Line 10"/>
          <p:cNvSpPr>
            <a:spLocks noChangeShapeType="1"/>
          </p:cNvSpPr>
          <p:nvPr/>
        </p:nvSpPr>
        <p:spPr bwMode="auto">
          <a:xfrm>
            <a:off x="349250" y="6669169"/>
            <a:ext cx="8308975" cy="0"/>
          </a:xfrm>
          <a:prstGeom prst="line">
            <a:avLst/>
          </a:prstGeom>
          <a:noFill/>
          <a:ln w="1016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0908" name="Rectangle 12"/>
          <p:cNvSpPr>
            <a:spLocks noChangeArrowheads="1"/>
          </p:cNvSpPr>
          <p:nvPr/>
        </p:nvSpPr>
        <p:spPr bwMode="auto">
          <a:xfrm>
            <a:off x="4298950" y="4911725"/>
            <a:ext cx="4624388" cy="1423988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</a:rPr>
              <a:t>Most important info visible without scrolling</a:t>
            </a:r>
            <a:endParaRPr lang="en-US" sz="2800">
              <a:latin typeface="Arial" charset="0"/>
              <a:ea typeface="+mn-ea"/>
            </a:endParaRPr>
          </a:p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+mn-ea"/>
              </a:rPr>
              <a:t>ABOVE THE FOLD (I2)</a:t>
            </a: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188181" y="272114"/>
            <a:ext cx="534987" cy="490537"/>
            <a:chOff x="857" y="155"/>
            <a:chExt cx="337" cy="309"/>
          </a:xfrm>
        </p:grpSpPr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0"/>
            <a:ext cx="9144000" cy="6852000"/>
          </a:xfrm>
          <a:prstGeom prst="rect">
            <a:avLst/>
          </a:prstGeom>
        </p:spPr>
      </p:pic>
      <p:grpSp>
        <p:nvGrpSpPr>
          <p:cNvPr id="26632" name="Group 9"/>
          <p:cNvGrpSpPr>
            <a:grpSpLocks/>
          </p:cNvGrpSpPr>
          <p:nvPr/>
        </p:nvGrpSpPr>
        <p:grpSpPr bwMode="auto">
          <a:xfrm>
            <a:off x="188181" y="265602"/>
            <a:ext cx="534987" cy="490537"/>
            <a:chOff x="857" y="155"/>
            <a:chExt cx="337" cy="309"/>
          </a:xfrm>
        </p:grpSpPr>
        <p:sp>
          <p:nvSpPr>
            <p:cNvPr id="26633" name="Oval 10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Text Box 11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7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0"/>
            <a:ext cx="9144000" cy="6852000"/>
          </a:xfrm>
          <a:prstGeom prst="rect">
            <a:avLst/>
          </a:prstGeom>
        </p:spPr>
      </p:pic>
      <p:sp>
        <p:nvSpPr>
          <p:cNvPr id="38919" name="AutoShape 4"/>
          <p:cNvSpPr>
            <a:spLocks noChangeArrowheads="1"/>
          </p:cNvSpPr>
          <p:nvPr/>
        </p:nvSpPr>
        <p:spPr bwMode="auto">
          <a:xfrm>
            <a:off x="989948" y="32565"/>
            <a:ext cx="1100667" cy="553589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194" name="Rectangle 10"/>
          <p:cNvSpPr>
            <a:spLocks noChangeArrowheads="1"/>
          </p:cNvSpPr>
          <p:nvPr/>
        </p:nvSpPr>
        <p:spPr bwMode="auto">
          <a:xfrm>
            <a:off x="1614488" y="1408113"/>
            <a:ext cx="6513512" cy="3456964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</a:rPr>
              <a:t>What site am I at?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Logo in upper-left reinforces brand, can click to go to home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Same font, layout, color scheme also reinforces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examples of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+mn-ea"/>
              </a:rPr>
              <a:t>SITE BRANDING (E1)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prices emphasize I can buy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example of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PERSONAL E-COMMERCE (A1)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endParaRPr lang="en-US" sz="2000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8181" y="265602"/>
            <a:ext cx="534987" cy="490537"/>
            <a:chOff x="857" y="155"/>
            <a:chExt cx="337" cy="309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0"/>
            <a:ext cx="9144000" cy="6852000"/>
          </a:xfrm>
          <a:prstGeom prst="rect">
            <a:avLst/>
          </a:prstGeom>
        </p:spPr>
      </p:pic>
      <p:sp>
        <p:nvSpPr>
          <p:cNvPr id="1377284" name="AutoShape 4"/>
          <p:cNvSpPr>
            <a:spLocks noChangeArrowheads="1"/>
          </p:cNvSpPr>
          <p:nvPr/>
        </p:nvSpPr>
        <p:spPr bwMode="auto">
          <a:xfrm>
            <a:off x="1087641" y="850168"/>
            <a:ext cx="937846" cy="230961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7286" name="AutoShape 6"/>
          <p:cNvSpPr>
            <a:spLocks noChangeArrowheads="1"/>
          </p:cNvSpPr>
          <p:nvPr/>
        </p:nvSpPr>
        <p:spPr bwMode="auto">
          <a:xfrm>
            <a:off x="2826563" y="256402"/>
            <a:ext cx="3510411" cy="323239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7287" name="AutoShape 7"/>
          <p:cNvSpPr>
            <a:spLocks noChangeArrowheads="1"/>
          </p:cNvSpPr>
          <p:nvPr/>
        </p:nvSpPr>
        <p:spPr bwMode="auto">
          <a:xfrm>
            <a:off x="1243948" y="1117844"/>
            <a:ext cx="5177693" cy="1474259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7285" name="Rectangle 5"/>
          <p:cNvSpPr>
            <a:spLocks noChangeArrowheads="1"/>
          </p:cNvSpPr>
          <p:nvPr/>
        </p:nvSpPr>
        <p:spPr bwMode="auto">
          <a:xfrm>
            <a:off x="2357641" y="3013116"/>
            <a:ext cx="6786359" cy="2972166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Where am I in the site?</a:t>
            </a:r>
          </a:p>
          <a:p>
            <a:pPr marL="631825" lvl="1" indent="-288925">
              <a:spcBef>
                <a:spcPct val="20000"/>
              </a:spcBef>
              <a:buFontTx/>
              <a:buChar char="–"/>
            </a:pPr>
            <a:r>
              <a:rPr lang="ja-JP" altLang="en-US" b="1" dirty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Home &gt; Books</a:t>
            </a:r>
            <a:r>
              <a:rPr lang="ja-JP" altLang="en-US" b="1" dirty="0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is </a:t>
            </a:r>
            <a:br>
              <a:rPr lang="en-US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LOCATION BREAD CRUMBS (K6)</a:t>
            </a:r>
          </a:p>
          <a:p>
            <a:pPr marL="631825" lvl="1" indent="-288925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“Books” selected in</a:t>
            </a:r>
            <a:br>
              <a:rPr lang="en-US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TAB ROW (K3)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&amp; SEARCH ACTION MODULE (J1)</a:t>
            </a:r>
          </a:p>
          <a:p>
            <a:pPr marL="631825" lvl="1" indent="-288925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Book cover, </a:t>
            </a:r>
            <a:r>
              <a:rPr lang="ja-JP" altLang="en-US" b="1" dirty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Product Info</a:t>
            </a:r>
            <a:r>
              <a:rPr lang="ja-JP" altLang="en-US" b="1" dirty="0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is-IS" b="1" dirty="0">
                <a:solidFill>
                  <a:srgbClr val="000000"/>
                </a:solidFill>
                <a:latin typeface="Arial" charset="0"/>
              </a:rPr>
              <a:t>… are additional cues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188181" y="265602"/>
            <a:ext cx="534987" cy="490537"/>
            <a:chOff x="857" y="155"/>
            <a:chExt cx="337" cy="309"/>
          </a:xfrm>
        </p:grpSpPr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372708" y="592260"/>
            <a:ext cx="1182728" cy="230961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7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7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77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7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7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7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7284" grpId="0" animBg="1"/>
      <p:bldP spid="1377286" grpId="0" animBg="1"/>
      <p:bldP spid="137728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0"/>
            <a:ext cx="9144000" cy="6852000"/>
          </a:xfrm>
          <a:prstGeom prst="rect">
            <a:avLst/>
          </a:prstGeom>
        </p:spPr>
      </p:pic>
      <p:sp>
        <p:nvSpPr>
          <p:cNvPr id="40967" name="AutoShape 4"/>
          <p:cNvSpPr>
            <a:spLocks noChangeArrowheads="1"/>
          </p:cNvSpPr>
          <p:nvPr/>
        </p:nvSpPr>
        <p:spPr bwMode="auto">
          <a:xfrm>
            <a:off x="1092811" y="3424646"/>
            <a:ext cx="6989599" cy="1596739"/>
          </a:xfrm>
          <a:prstGeom prst="roundRect">
            <a:avLst>
              <a:gd name="adj" fmla="val 665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429" name="Rectangle 5"/>
          <p:cNvSpPr>
            <a:spLocks noChangeArrowheads="1"/>
          </p:cNvSpPr>
          <p:nvPr/>
        </p:nvSpPr>
        <p:spPr bwMode="auto">
          <a:xfrm>
            <a:off x="2159000" y="138113"/>
            <a:ext cx="5270500" cy="2817812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</a:rPr>
              <a:t>Can I trust these sellers? 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Who am I buying from?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Are they reputable?</a:t>
            </a:r>
          </a:p>
          <a:p>
            <a:pPr marL="1092200" lvl="2" indent="-287338">
              <a:spcBef>
                <a:spcPct val="20000"/>
              </a:spcBef>
              <a:buFontTx/>
              <a:buChar char="–"/>
              <a:defRPr/>
            </a:pPr>
            <a:r>
              <a:rPr lang="en-US" sz="2350" b="1" dirty="0">
                <a:solidFill>
                  <a:srgbClr val="000000"/>
                </a:solidFill>
                <a:latin typeface="Arial" charset="0"/>
                <a:ea typeface="+mn-ea"/>
              </a:rPr>
              <a:t>aside: what do stars mean?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What about shipping?</a:t>
            </a:r>
          </a:p>
          <a:p>
            <a:pPr marL="1092200" lvl="2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used to show total price!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8181" y="265602"/>
            <a:ext cx="534987" cy="490537"/>
            <a:chOff x="857" y="155"/>
            <a:chExt cx="337" cy="309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0"/>
            <a:ext cx="9144000" cy="6852000"/>
          </a:xfrm>
          <a:prstGeom prst="rect">
            <a:avLst/>
          </a:prstGeom>
        </p:spPr>
      </p:pic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525097" y="6519375"/>
            <a:ext cx="8308975" cy="0"/>
          </a:xfrm>
          <a:prstGeom prst="line">
            <a:avLst/>
          </a:prstGeom>
          <a:noFill/>
          <a:ln w="101600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9336" name="Rectangle 8"/>
          <p:cNvSpPr>
            <a:spLocks noChangeArrowheads="1"/>
          </p:cNvSpPr>
          <p:nvPr/>
        </p:nvSpPr>
        <p:spPr bwMode="auto">
          <a:xfrm>
            <a:off x="4298950" y="4911725"/>
            <a:ext cx="4624388" cy="1423988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The Fold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Hmm, what’s below here?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188181" y="265602"/>
            <a:ext cx="534987" cy="490537"/>
            <a:chOff x="857" y="155"/>
            <a:chExt cx="337" cy="309"/>
          </a:xfrm>
        </p:grpSpPr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0"/>
            <a:ext cx="9144000" cy="6852000"/>
          </a:xfrm>
          <a:prstGeom prst="rect">
            <a:avLst/>
          </a:prstGeom>
        </p:spPr>
      </p:pic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188181" y="265602"/>
            <a:ext cx="534987" cy="490537"/>
            <a:chOff x="857" y="155"/>
            <a:chExt cx="337" cy="309"/>
          </a:xfrm>
        </p:grpSpPr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65" y="0"/>
            <a:ext cx="7292588" cy="743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6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33260" name="Rectangle 12"/>
          <p:cNvSpPr>
            <a:spLocks noChangeArrowheads="1"/>
          </p:cNvSpPr>
          <p:nvPr/>
        </p:nvSpPr>
        <p:spPr bwMode="auto">
          <a:xfrm>
            <a:off x="4335463" y="3757613"/>
            <a:ext cx="4624387" cy="2909887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Impulse buy</a:t>
            </a:r>
          </a:p>
          <a:p>
            <a:pPr marL="635000" lvl="1" indent="-287338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PESONALIZED RECOMMENDATIONS (G3) </a:t>
            </a:r>
            <a:endParaRPr lang="en-US" b="1">
              <a:solidFill>
                <a:srgbClr val="000000"/>
              </a:solidFill>
              <a:latin typeface="Arial" charset="0"/>
            </a:endParaRP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About this album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Lots of unused space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Still more info below…</a:t>
            </a:r>
          </a:p>
        </p:txBody>
      </p:sp>
      <p:grpSp>
        <p:nvGrpSpPr>
          <p:cNvPr id="43016" name="Group 13"/>
          <p:cNvGrpSpPr>
            <a:grpSpLocks/>
          </p:cNvGrpSpPr>
          <p:nvPr/>
        </p:nvGrpSpPr>
        <p:grpSpPr bwMode="auto">
          <a:xfrm>
            <a:off x="927100" y="246063"/>
            <a:ext cx="534988" cy="490537"/>
            <a:chOff x="857" y="155"/>
            <a:chExt cx="337" cy="309"/>
          </a:xfrm>
        </p:grpSpPr>
        <p:sp>
          <p:nvSpPr>
            <p:cNvPr id="43017" name="Oval 14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Text Box 15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0515"/>
          </a:xfrm>
          <a:prstGeom prst="rect">
            <a:avLst/>
          </a:prstGeom>
        </p:spPr>
      </p:pic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188181" y="265602"/>
            <a:ext cx="534987" cy="490537"/>
            <a:chOff x="857" y="155"/>
            <a:chExt cx="337" cy="309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335463" y="3249613"/>
            <a:ext cx="4808537" cy="2716131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</a:rPr>
              <a:t>More versions</a:t>
            </a:r>
          </a:p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</a:rPr>
              <a:t>Used to have!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Editorial reviews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Customer reviews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+mn-ea"/>
              </a:rPr>
              <a:t>RECOMMENDATION COMMUNITY (G4)</a:t>
            </a:r>
          </a:p>
          <a:p>
            <a:pPr marL="233363" indent="-233363">
              <a:spcBef>
                <a:spcPct val="20000"/>
              </a:spcBef>
              <a:defRPr/>
            </a:pPr>
            <a:endParaRPr lang="en-US" b="1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000"/>
          </a:xfrm>
          <a:prstGeom prst="rect">
            <a:avLst/>
          </a:prstGeom>
        </p:spPr>
      </p:pic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188180" y="265601"/>
            <a:ext cx="534987" cy="490537"/>
            <a:chOff x="857" y="155"/>
            <a:chExt cx="337" cy="309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43253-44E5-D34E-8E4D-46716FE9C19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3936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4875" y="1600200"/>
            <a:ext cx="4429125" cy="4724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>
                <a:ea typeface="ＭＳ Ｐゴシック" pitchFamily="34" charset="-128"/>
              </a:rPr>
              <a:t>Direct translations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software telephony solution where users dial a number by clicking on a simulated keypad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airline web site that simulates a ticket counter</a:t>
            </a:r>
          </a:p>
          <a:p>
            <a:pPr marL="0" indent="0" eaLnBrk="1" hangingPunct="1">
              <a:lnSpc>
                <a:spcPct val="80000"/>
              </a:lnSpc>
              <a:buNone/>
            </a:pPr>
            <a:br>
              <a:rPr lang="en-US" sz="2000" dirty="0">
                <a:ea typeface="ＭＳ Ｐゴシック" pitchFamily="34" charset="-128"/>
              </a:rPr>
            </a:br>
            <a:endParaRPr lang="en-US" sz="20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>
                <a:solidFill>
                  <a:srgbClr val="FF9900"/>
                </a:solidFill>
                <a:ea typeface="ＭＳ Ｐゴシック" pitchFamily="34" charset="-128"/>
              </a:rPr>
              <a:t>       </a:t>
            </a:r>
            <a:r>
              <a:rPr lang="en-US" sz="2800" b="1" dirty="0">
                <a:solidFill>
                  <a:srgbClr val="FF9900"/>
                </a:solidFill>
                <a:ea typeface="ＭＳ Ｐゴシック" pitchFamily="34" charset="-128"/>
              </a:rPr>
              <a:t>Misused Metaphors!</a:t>
            </a:r>
            <a:endParaRPr lang="en-US" b="1" dirty="0">
              <a:solidFill>
                <a:srgbClr val="FF9900"/>
              </a:solidFill>
              <a:ea typeface="ＭＳ Ｐゴシック" pitchFamily="34" charset="-128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 of Shame!</a:t>
            </a:r>
          </a:p>
        </p:txBody>
      </p:sp>
      <p:pic>
        <p:nvPicPr>
          <p:cNvPr id="14" name="Picture 13" descr="sham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8" y="243804"/>
            <a:ext cx="813836" cy="829952"/>
          </a:xfrm>
          <a:prstGeom prst="rect">
            <a:avLst/>
          </a:prstGeom>
        </p:spPr>
      </p:pic>
      <p:pic>
        <p:nvPicPr>
          <p:cNvPr id="11" name="Picture 3" descr="southwest-ticket-counter-metaph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9" y="3288050"/>
            <a:ext cx="4264196" cy="315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ibm-realphone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2" y="1259717"/>
            <a:ext cx="3846512" cy="19954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6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2000"/>
          </a:xfrm>
          <a:prstGeom prst="rect">
            <a:avLst/>
          </a:prstGeom>
        </p:spPr>
      </p:pic>
      <p:sp>
        <p:nvSpPr>
          <p:cNvPr id="1385481" name="Rectangle 9"/>
          <p:cNvSpPr>
            <a:spLocks noChangeArrowheads="1"/>
          </p:cNvSpPr>
          <p:nvPr/>
        </p:nvSpPr>
        <p:spPr bwMode="auto">
          <a:xfrm>
            <a:off x="2506663" y="3778250"/>
            <a:ext cx="5292725" cy="2184400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</a:rPr>
              <a:t>What site am I at? 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Logo in upper-left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Colors, layout, font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examples of </a:t>
            </a:r>
            <a:r>
              <a:rPr lang="en-US" sz="2000" b="1">
                <a:solidFill>
                  <a:srgbClr val="000000"/>
                </a:solidFill>
                <a:latin typeface="Arial" charset="0"/>
                <a:ea typeface="+mn-ea"/>
              </a:rPr>
              <a:t>SITE BRANDING (E1)</a:t>
            </a:r>
          </a:p>
          <a:p>
            <a:pPr marL="635000" lvl="1" indent="-287338">
              <a:spcBef>
                <a:spcPct val="20000"/>
              </a:spcBef>
              <a:buFontTx/>
              <a:buChar char="•"/>
              <a:defRPr/>
            </a:pPr>
            <a:endParaRPr lang="en-US" b="1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188180" y="265601"/>
            <a:ext cx="534987" cy="490537"/>
            <a:chOff x="857" y="155"/>
            <a:chExt cx="337" cy="309"/>
          </a:xfrm>
        </p:grpSpPr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2000"/>
          </a:xfrm>
          <a:prstGeom prst="rect">
            <a:avLst/>
          </a:prstGeom>
        </p:spPr>
      </p:pic>
      <p:sp>
        <p:nvSpPr>
          <p:cNvPr id="1387524" name="AutoShape 4"/>
          <p:cNvSpPr>
            <a:spLocks noChangeArrowheads="1"/>
          </p:cNvSpPr>
          <p:nvPr/>
        </p:nvSpPr>
        <p:spPr bwMode="auto">
          <a:xfrm>
            <a:off x="879231" y="840888"/>
            <a:ext cx="2079666" cy="32490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7527" name="AutoShape 7"/>
          <p:cNvSpPr>
            <a:spLocks noChangeArrowheads="1"/>
          </p:cNvSpPr>
          <p:nvPr/>
        </p:nvSpPr>
        <p:spPr bwMode="auto">
          <a:xfrm>
            <a:off x="6455630" y="2249244"/>
            <a:ext cx="1711447" cy="45357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7528" name="Rectangle 8"/>
          <p:cNvSpPr>
            <a:spLocks noChangeArrowheads="1"/>
          </p:cNvSpPr>
          <p:nvPr/>
        </p:nvSpPr>
        <p:spPr bwMode="auto">
          <a:xfrm>
            <a:off x="2506663" y="3778250"/>
            <a:ext cx="6565696" cy="2909888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Where am I in the site?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Last button clicked was </a:t>
            </a:r>
            <a:r>
              <a:rPr lang="ja-JP" altLang="en-US" b="1" dirty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Add to cart!</a:t>
            </a:r>
            <a:r>
              <a:rPr lang="ja-JP" altLang="en-US" b="1" dirty="0">
                <a:solidFill>
                  <a:srgbClr val="000000"/>
                </a:solidFill>
                <a:latin typeface="Arial" charset="0"/>
              </a:rPr>
              <a:t>”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ja-JP" altLang="en-US" b="1" dirty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Shopping Cart</a:t>
            </a:r>
            <a:r>
              <a:rPr lang="ja-JP" altLang="en-US" b="1" dirty="0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ja-JP" altLang="en-US" b="1" dirty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Proceed to Checkout</a:t>
            </a:r>
            <a:r>
              <a:rPr lang="ja-JP" altLang="en-US" b="1" dirty="0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reinforce that this is </a:t>
            </a:r>
            <a:r>
              <a:rPr lang="ja-JP" altLang="en-US" b="1" dirty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the right page</a:t>
            </a:r>
            <a:r>
              <a:rPr lang="ja-JP" altLang="en-US" b="1" dirty="0">
                <a:solidFill>
                  <a:srgbClr val="000000"/>
                </a:solidFill>
                <a:latin typeface="Arial" charset="0"/>
              </a:rPr>
              <a:t>”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SHOPPING CART (F3)</a:t>
            </a:r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88180" y="265601"/>
            <a:ext cx="534987" cy="490537"/>
            <a:chOff x="857" y="155"/>
            <a:chExt cx="337" cy="309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8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87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87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7524" grpId="0" animBg="1"/>
      <p:bldP spid="13875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128" y="0"/>
            <a:ext cx="9144000" cy="6852000"/>
          </a:xfrm>
          <a:prstGeom prst="rect">
            <a:avLst/>
          </a:prstGeom>
        </p:spPr>
      </p:pic>
      <p:sp>
        <p:nvSpPr>
          <p:cNvPr id="48135" name="AutoShape 4"/>
          <p:cNvSpPr>
            <a:spLocks noChangeArrowheads="1"/>
          </p:cNvSpPr>
          <p:nvPr/>
        </p:nvSpPr>
        <p:spPr bwMode="auto">
          <a:xfrm>
            <a:off x="553589" y="5431692"/>
            <a:ext cx="3738359" cy="142630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9574" name="Rectangle 6"/>
          <p:cNvSpPr>
            <a:spLocks noChangeArrowheads="1"/>
          </p:cNvSpPr>
          <p:nvPr/>
        </p:nvSpPr>
        <p:spPr bwMode="auto">
          <a:xfrm>
            <a:off x="4082765" y="1883020"/>
            <a:ext cx="4624387" cy="2909888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</a:rPr>
              <a:t>Cross-selling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Possibly a pleasant surprise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Impulse buy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+mn-ea"/>
              </a:rPr>
              <a:t>CROSS-SELLING &amp; </a:t>
            </a:r>
            <a:br>
              <a:rPr lang="en-US" sz="2000" b="1" dirty="0">
                <a:solidFill>
                  <a:srgbClr val="000000"/>
                </a:solidFill>
                <a:latin typeface="Arial" charset="0"/>
                <a:ea typeface="+mn-ea"/>
              </a:rPr>
            </a:br>
            <a:r>
              <a:rPr lang="en-US" sz="2000" b="1" dirty="0">
                <a:solidFill>
                  <a:srgbClr val="000000"/>
                </a:solidFill>
                <a:latin typeface="Arial" charset="0"/>
                <a:ea typeface="+mn-ea"/>
              </a:rPr>
              <a:t>UP-SELLING (G2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)</a:t>
            </a:r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188180" y="265601"/>
            <a:ext cx="534987" cy="490537"/>
            <a:chOff x="857" y="155"/>
            <a:chExt cx="337" cy="309"/>
          </a:xfrm>
        </p:grpSpPr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2000"/>
          </a:xfrm>
          <a:prstGeom prst="rect">
            <a:avLst/>
          </a:prstGeom>
        </p:spPr>
      </p:pic>
      <p:sp>
        <p:nvSpPr>
          <p:cNvPr id="49159" name="AutoShape 4"/>
          <p:cNvSpPr>
            <a:spLocks noChangeArrowheads="1"/>
          </p:cNvSpPr>
          <p:nvPr/>
        </p:nvSpPr>
        <p:spPr bwMode="auto">
          <a:xfrm>
            <a:off x="909963" y="1195225"/>
            <a:ext cx="5420499" cy="2132826"/>
          </a:xfrm>
          <a:prstGeom prst="roundRect">
            <a:avLst>
              <a:gd name="adj" fmla="val 478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3669" name="Rectangle 5"/>
          <p:cNvSpPr>
            <a:spLocks noChangeArrowheads="1"/>
          </p:cNvSpPr>
          <p:nvPr/>
        </p:nvSpPr>
        <p:spPr bwMode="auto">
          <a:xfrm>
            <a:off x="2506663" y="3778250"/>
            <a:ext cx="5973030" cy="2858314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</a:rPr>
              <a:t>What am I going to buy?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Easy to remove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Easy to move to save for later</a:t>
            </a:r>
          </a:p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</a:rPr>
              <a:t>How much will it cost?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+mn-ea"/>
              </a:rPr>
              <a:t>Shipping costs there, no surprises</a:t>
            </a:r>
          </a:p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+mn-ea"/>
              </a:rPr>
              <a:t>SHOPPING CART (F3)</a:t>
            </a:r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188180" y="265601"/>
            <a:ext cx="534987" cy="490537"/>
            <a:chOff x="857" y="155"/>
            <a:chExt cx="337" cy="309"/>
          </a:xfrm>
        </p:grpSpPr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2000"/>
          </a:xfrm>
          <a:prstGeom prst="rect">
            <a:avLst/>
          </a:prstGeom>
        </p:spPr>
      </p:pic>
      <p:sp>
        <p:nvSpPr>
          <p:cNvPr id="50183" name="AutoShape 4"/>
          <p:cNvSpPr>
            <a:spLocks noChangeArrowheads="1"/>
          </p:cNvSpPr>
          <p:nvPr/>
        </p:nvSpPr>
        <p:spPr bwMode="auto">
          <a:xfrm>
            <a:off x="6532358" y="2344614"/>
            <a:ext cx="1569591" cy="29307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1622" name="Rectangle 6"/>
          <p:cNvSpPr>
            <a:spLocks noChangeArrowheads="1"/>
          </p:cNvSpPr>
          <p:nvPr/>
        </p:nvSpPr>
        <p:spPr bwMode="auto">
          <a:xfrm>
            <a:off x="989949" y="3334564"/>
            <a:ext cx="6481662" cy="3386667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What can I do (they want me to do)?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ja-JP" altLang="en-US" b="1" dirty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Proceed to Checkout</a:t>
            </a:r>
            <a:r>
              <a:rPr lang="ja-JP" altLang="en-US" b="1" dirty="0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HIGH VISIBILITY ACTION BUTTON (K5)</a:t>
            </a:r>
          </a:p>
          <a:p>
            <a:pPr marL="1147763" lvl="2" indent="-233363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visually distinct</a:t>
            </a:r>
          </a:p>
          <a:p>
            <a:pPr marL="1147763" lvl="2" indent="-233363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3D, looks clickable</a:t>
            </a:r>
          </a:p>
          <a:p>
            <a:pPr marL="1147763" lvl="2" indent="-233363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large</a:t>
            </a:r>
          </a:p>
          <a:p>
            <a:pPr marL="1147763" lvl="2" indent="-233363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used to be repeated above and below the fold</a:t>
            </a: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188180" y="265601"/>
            <a:ext cx="534987" cy="490537"/>
            <a:chOff x="857" y="155"/>
            <a:chExt cx="337" cy="309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0" y="-1"/>
            <a:ext cx="9077429" cy="7002161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1313133" y="43017"/>
            <a:ext cx="534987" cy="490537"/>
            <a:chOff x="857" y="155"/>
            <a:chExt cx="337" cy="309"/>
          </a:xfrm>
        </p:grpSpPr>
        <p:sp>
          <p:nvSpPr>
            <p:cNvPr id="28681" name="Oval 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94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0" y="-1"/>
            <a:ext cx="9077429" cy="700216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399812" name="Rectangle 4"/>
          <p:cNvSpPr>
            <a:spLocks noChangeArrowheads="1"/>
          </p:cNvSpPr>
          <p:nvPr/>
        </p:nvSpPr>
        <p:spPr bwMode="auto">
          <a:xfrm>
            <a:off x="4302125" y="3033713"/>
            <a:ext cx="4624388" cy="2573337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What if I don’t have a User ID?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What if I forgot my password?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Arial" charset="0"/>
              </a:rPr>
              <a:t>SIGN-IN/NEW ACCOUNT (H2)</a:t>
            </a:r>
          </a:p>
        </p:txBody>
      </p:sp>
      <p:sp>
        <p:nvSpPr>
          <p:cNvPr id="52232" name="AutoShape 5"/>
          <p:cNvSpPr>
            <a:spLocks noChangeArrowheads="1"/>
          </p:cNvSpPr>
          <p:nvPr/>
        </p:nvSpPr>
        <p:spPr bwMode="auto">
          <a:xfrm>
            <a:off x="1363971" y="3542283"/>
            <a:ext cx="2335740" cy="72892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9814" name="AutoShape 6"/>
          <p:cNvSpPr>
            <a:spLocks noChangeArrowheads="1"/>
          </p:cNvSpPr>
          <p:nvPr/>
        </p:nvSpPr>
        <p:spPr bwMode="auto">
          <a:xfrm>
            <a:off x="1380351" y="2411946"/>
            <a:ext cx="1152295" cy="2095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1313133" y="43017"/>
            <a:ext cx="534987" cy="490537"/>
            <a:chOff x="857" y="155"/>
            <a:chExt cx="337" cy="309"/>
          </a:xfrm>
        </p:grpSpPr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9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9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98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2000"/>
          </a:xfrm>
          <a:prstGeom prst="rect">
            <a:avLst/>
          </a:prstGeom>
        </p:spPr>
      </p:pic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188180" y="265601"/>
            <a:ext cx="534987" cy="490537"/>
            <a:chOff x="857" y="155"/>
            <a:chExt cx="337" cy="309"/>
          </a:xfrm>
        </p:grpSpPr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1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2000"/>
          </a:xfrm>
          <a:prstGeom prst="rect">
            <a:avLst/>
          </a:prstGeom>
        </p:spPr>
      </p:pic>
      <p:sp>
        <p:nvSpPr>
          <p:cNvPr id="1403908" name="Rectangle 4"/>
          <p:cNvSpPr>
            <a:spLocks noChangeArrowheads="1"/>
          </p:cNvSpPr>
          <p:nvPr/>
        </p:nvSpPr>
        <p:spPr bwMode="auto">
          <a:xfrm>
            <a:off x="4302125" y="3033713"/>
            <a:ext cx="4624388" cy="3271837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What site?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Logo, layout, color, fonts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Where in site?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Checkout, step 1 of 3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ja-JP" altLang="en-US" b="1" dirty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Choose a shipping address</a:t>
            </a:r>
            <a:r>
              <a:rPr lang="ja-JP" altLang="en-US" b="1" dirty="0">
                <a:solidFill>
                  <a:srgbClr val="000000"/>
                </a:solidFill>
                <a:latin typeface="Arial" charset="0"/>
              </a:rPr>
              <a:t>”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QUICK-FLOW CHECKOUT (F1)</a:t>
            </a:r>
          </a:p>
        </p:txBody>
      </p:sp>
      <p:sp>
        <p:nvSpPr>
          <p:cNvPr id="1403909" name="AutoShape 5"/>
          <p:cNvSpPr>
            <a:spLocks noChangeArrowheads="1"/>
          </p:cNvSpPr>
          <p:nvPr/>
        </p:nvSpPr>
        <p:spPr bwMode="auto">
          <a:xfrm>
            <a:off x="2771124" y="61914"/>
            <a:ext cx="3357440" cy="582856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910" name="AutoShape 6"/>
          <p:cNvSpPr>
            <a:spLocks noChangeArrowheads="1"/>
          </p:cNvSpPr>
          <p:nvPr/>
        </p:nvSpPr>
        <p:spPr bwMode="auto">
          <a:xfrm>
            <a:off x="2783172" y="794564"/>
            <a:ext cx="2277289" cy="306104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188180" y="265601"/>
            <a:ext cx="534987" cy="490537"/>
            <a:chOff x="857" y="155"/>
            <a:chExt cx="337" cy="309"/>
          </a:xfrm>
        </p:grpSpPr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3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0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03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03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03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909" grpId="0" animBg="1"/>
      <p:bldP spid="14039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2000"/>
          </a:xfrm>
          <a:prstGeom prst="rect">
            <a:avLst/>
          </a:prstGeom>
        </p:spPr>
      </p:pic>
      <p:sp>
        <p:nvSpPr>
          <p:cNvPr id="1405956" name="Rectangle 4"/>
          <p:cNvSpPr>
            <a:spLocks noChangeArrowheads="1"/>
          </p:cNvSpPr>
          <p:nvPr/>
        </p:nvSpPr>
        <p:spPr bwMode="auto">
          <a:xfrm>
            <a:off x="4157663" y="2844800"/>
            <a:ext cx="4986337" cy="3590925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Note what’s different (?)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No tab rows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No impulse buys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Only navigation on page takes you to next step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This is a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PROCESS FUNNEL (H1)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Extraneous info and links removed to focus customers</a:t>
            </a: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188180" y="265601"/>
            <a:ext cx="534987" cy="490537"/>
            <a:chOff x="857" y="155"/>
            <a:chExt cx="337" cy="309"/>
          </a:xfrm>
        </p:grpSpPr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0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0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0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05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35091" y="79924"/>
            <a:ext cx="8735919" cy="1190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dirty="0">
                <a:solidFill>
                  <a:srgbClr val="E87A40"/>
                </a:solidFill>
              </a:rPr>
              <a:t>Improved </a:t>
            </a:r>
            <a:r>
              <a:rPr lang="en-US" dirty="0" err="1">
                <a:solidFill>
                  <a:srgbClr val="E87A40"/>
                </a:solidFill>
              </a:rPr>
              <a:t>southwest.com</a:t>
            </a:r>
            <a:endParaRPr lang="en-US" dirty="0">
              <a:solidFill>
                <a:srgbClr val="E87A4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843253-44E5-D34E-8E4D-46716FE9C19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Screen Shot 2014-02-25 at 8.07.2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680"/>
            <a:ext cx="9144000" cy="54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7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8365945"/>
          </a:xfrm>
          <a:prstGeom prst="rect">
            <a:avLst/>
          </a:prstGeom>
        </p:spPr>
      </p:pic>
      <p:grpSp>
        <p:nvGrpSpPr>
          <p:cNvPr id="56329" name="Group 12"/>
          <p:cNvGrpSpPr>
            <a:grpSpLocks/>
          </p:cNvGrpSpPr>
          <p:nvPr/>
        </p:nvGrpSpPr>
        <p:grpSpPr bwMode="auto">
          <a:xfrm>
            <a:off x="770940" y="871705"/>
            <a:ext cx="534987" cy="490537"/>
            <a:chOff x="857" y="155"/>
            <a:chExt cx="337" cy="309"/>
          </a:xfrm>
        </p:grpSpPr>
        <p:sp>
          <p:nvSpPr>
            <p:cNvPr id="56330" name="Oval 13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1" name="Text Box 14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B2F0-473A-3246-B69F-C82FCFD4809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8365945"/>
          </a:xfrm>
          <a:prstGeom prst="rect">
            <a:avLst/>
          </a:prstGeom>
        </p:spPr>
      </p:pic>
      <p:sp>
        <p:nvSpPr>
          <p:cNvPr id="57352" name="AutoShape 6"/>
          <p:cNvSpPr>
            <a:spLocks noChangeArrowheads="1"/>
          </p:cNvSpPr>
          <p:nvPr/>
        </p:nvSpPr>
        <p:spPr bwMode="auto">
          <a:xfrm>
            <a:off x="3801645" y="243556"/>
            <a:ext cx="3224797" cy="428054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8013" name="Rectangle 13"/>
          <p:cNvSpPr>
            <a:spLocks noChangeArrowheads="1"/>
          </p:cNvSpPr>
          <p:nvPr/>
        </p:nvSpPr>
        <p:spPr bwMode="auto">
          <a:xfrm>
            <a:off x="4302125" y="2378075"/>
            <a:ext cx="4635500" cy="2541588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Last step of process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Step 3, 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Place Order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”</a:t>
            </a:r>
            <a:endParaRPr lang="en-US" b="1">
              <a:solidFill>
                <a:srgbClr val="000000"/>
              </a:solidFill>
              <a:latin typeface="Arial" charset="0"/>
            </a:endParaRP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Place my order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 button</a:t>
            </a:r>
          </a:p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Two 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HIGH-VISIBILITY ACTION BUTTONS (K5)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 for fold</a:t>
            </a:r>
          </a:p>
        </p:txBody>
      </p:sp>
      <p:sp>
        <p:nvSpPr>
          <p:cNvPr id="57359" name="AutoShape 15"/>
          <p:cNvSpPr>
            <a:spLocks noChangeArrowheads="1"/>
          </p:cNvSpPr>
          <p:nvPr/>
        </p:nvSpPr>
        <p:spPr bwMode="auto">
          <a:xfrm>
            <a:off x="4308141" y="6069811"/>
            <a:ext cx="1286544" cy="58966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4390189" y="922937"/>
            <a:ext cx="1286544" cy="58966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770940" y="871705"/>
            <a:ext cx="534987" cy="490537"/>
            <a:chOff x="857" y="155"/>
            <a:chExt cx="337" cy="309"/>
          </a:xfrm>
        </p:grpSpPr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B2F0-473A-3246-B69F-C82FCFD4809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8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9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8365945"/>
          </a:xfrm>
          <a:prstGeom prst="rect">
            <a:avLst/>
          </a:prstGeom>
        </p:spPr>
      </p:pic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770940" y="871705"/>
            <a:ext cx="534987" cy="490537"/>
            <a:chOff x="857" y="155"/>
            <a:chExt cx="337" cy="309"/>
          </a:xfrm>
        </p:grpSpPr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58377" name="AutoShape 12"/>
          <p:cNvSpPr>
            <a:spLocks noChangeArrowheads="1"/>
          </p:cNvSpPr>
          <p:nvPr/>
        </p:nvSpPr>
        <p:spPr bwMode="auto">
          <a:xfrm>
            <a:off x="6057399" y="4397877"/>
            <a:ext cx="2068513" cy="16049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0061" name="Rectangle 13"/>
          <p:cNvSpPr>
            <a:spLocks noChangeArrowheads="1"/>
          </p:cNvSpPr>
          <p:nvPr/>
        </p:nvSpPr>
        <p:spPr bwMode="auto">
          <a:xfrm>
            <a:off x="177800" y="1374775"/>
            <a:ext cx="4624388" cy="2505075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</a:rPr>
              <a:t>No nasty surprises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Can see order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+mn-ea"/>
              </a:rPr>
              <a:t>Total price is same as shopping cart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  <a:defRPr/>
            </a:pPr>
            <a:r>
              <a:rPr lang="en-US" sz="2000" b="1">
                <a:solidFill>
                  <a:srgbClr val="000000"/>
                </a:solidFill>
                <a:latin typeface="Arial" charset="0"/>
                <a:ea typeface="+mn-ea"/>
              </a:rPr>
              <a:t>ORDER SUMMARY (F7)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B2F0-473A-3246-B69F-C82FCFD4809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8365945"/>
          </a:xfrm>
          <a:prstGeom prst="rect">
            <a:avLst/>
          </a:prstGeom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70940" y="871705"/>
            <a:ext cx="534987" cy="490537"/>
            <a:chOff x="857" y="155"/>
            <a:chExt cx="337" cy="309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857" y="155"/>
              <a:ext cx="337" cy="3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911" y="17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59401" name="AutoShape 10"/>
          <p:cNvSpPr>
            <a:spLocks noChangeArrowheads="1"/>
          </p:cNvSpPr>
          <p:nvPr/>
        </p:nvSpPr>
        <p:spPr bwMode="auto">
          <a:xfrm>
            <a:off x="1930234" y="2861009"/>
            <a:ext cx="5577471" cy="35142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2109" name="Rectangle 13"/>
          <p:cNvSpPr>
            <a:spLocks noChangeArrowheads="1"/>
          </p:cNvSpPr>
          <p:nvPr/>
        </p:nvSpPr>
        <p:spPr bwMode="auto">
          <a:xfrm>
            <a:off x="3372185" y="3410702"/>
            <a:ext cx="4624388" cy="1997493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+mn-ea"/>
              </a:rPr>
              <a:t>Easy to change shipping and billing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B2F0-473A-3246-B69F-C82FCFD4809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= Solutions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is about finding solutions</a:t>
            </a:r>
          </a:p>
          <a:p>
            <a:r>
              <a:rPr lang="en-US" dirty="0"/>
              <a:t>Unfortunately, designers often reinvent</a:t>
            </a:r>
          </a:p>
          <a:p>
            <a:pPr lvl="2"/>
            <a:r>
              <a:rPr lang="en-US" dirty="0"/>
              <a:t>Hard to know </a:t>
            </a:r>
            <a:r>
              <a:rPr lang="en-US" b="1" i="1" dirty="0">
                <a:solidFill>
                  <a:srgbClr val="FFD147"/>
                </a:solidFill>
              </a:rPr>
              <a:t>how</a:t>
            </a:r>
            <a:r>
              <a:rPr lang="en-US" dirty="0"/>
              <a:t> things were done before</a:t>
            </a:r>
          </a:p>
          <a:p>
            <a:pPr lvl="2"/>
            <a:r>
              <a:rPr lang="en-US" b="1" i="1" dirty="0">
                <a:solidFill>
                  <a:srgbClr val="FFD147"/>
                </a:solidFill>
              </a:rPr>
              <a:t>Why</a:t>
            </a:r>
            <a:r>
              <a:rPr lang="en-US" dirty="0"/>
              <a:t> things were done a certain way</a:t>
            </a:r>
          </a:p>
          <a:p>
            <a:pPr lvl="2"/>
            <a:r>
              <a:rPr lang="en-US" b="1" i="1" dirty="0">
                <a:solidFill>
                  <a:srgbClr val="FFD147"/>
                </a:solidFill>
              </a:rPr>
              <a:t>How </a:t>
            </a:r>
            <a:r>
              <a:rPr lang="en-US" dirty="0"/>
              <a:t>to reuse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61443" name="Content Placeholder 8"/>
          <p:cNvSpPr>
            <a:spLocks noGrp="1"/>
          </p:cNvSpPr>
          <p:nvPr>
            <p:ph idx="1"/>
          </p:nvPr>
        </p:nvSpPr>
        <p:spPr>
          <a:xfrm>
            <a:off x="214313" y="1362075"/>
            <a:ext cx="8827135" cy="19494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Design patterns communicate common design problems and solutions</a:t>
            </a:r>
          </a:p>
          <a:p>
            <a:pPr lvl="1">
              <a:buFontTx/>
              <a:buChar char="–"/>
            </a:pPr>
            <a:r>
              <a:rPr lang="en-US" sz="2800" dirty="0"/>
              <a:t>First used in architecture [Alexander]</a:t>
            </a:r>
          </a:p>
          <a:p>
            <a:pPr lvl="2">
              <a:buFontTx/>
              <a:buChar char="•"/>
            </a:pPr>
            <a:r>
              <a:rPr lang="en-US" dirty="0"/>
              <a:t>Ex. How to create a beer hall where people socialize?</a:t>
            </a:r>
          </a:p>
          <a:p>
            <a:pPr>
              <a:buFont typeface="Comic Sans MS" charset="0"/>
              <a:buChar char="o"/>
            </a:pPr>
            <a:endParaRPr lang="en-US" dirty="0">
              <a:latin typeface="Comic Sans MS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1447" name="Picture 4" descr="pattern2"/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/>
          <a:stretch>
            <a:fillRect/>
          </a:stretch>
        </p:blipFill>
        <p:spPr bwMode="auto">
          <a:xfrm>
            <a:off x="3048000" y="3444875"/>
            <a:ext cx="50546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5" descr="wkxEjf39gFDPCCLQ="/>
          <p:cNvPicPr>
            <a:picLocks noChangeAspect="1" noChangeArrowheads="1"/>
          </p:cNvPicPr>
          <p:nvPr/>
        </p:nvPicPr>
        <p:blipFill>
          <a:blip r:embed="rId4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46463"/>
            <a:ext cx="21717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B2F0-473A-3246-B69F-C82FCFD4809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2470" name="Rectangle 3"/>
          <p:cNvSpPr>
            <a:spLocks noChangeArrowheads="1"/>
          </p:cNvSpPr>
          <p:nvPr/>
        </p:nvSpPr>
        <p:spPr bwMode="auto">
          <a:xfrm>
            <a:off x="304800" y="1214438"/>
            <a:ext cx="876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Arial" charset="0"/>
              </a:rPr>
              <a:t>Design patterns communicate common design problems and solutions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latin typeface="Arial" charset="0"/>
              </a:rPr>
              <a:t>First used in architecture [Alexander]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200" b="1">
                <a:latin typeface="Arial" charset="0"/>
              </a:rPr>
              <a:t>Ex. How to create a beer hall where people socialize?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200" b="1">
              <a:latin typeface="Arial" charset="0"/>
            </a:endParaRPr>
          </a:p>
        </p:txBody>
      </p:sp>
      <p:pic>
        <p:nvPicPr>
          <p:cNvPr id="62471" name="Picture 4" descr="pattern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/>
          <a:stretch>
            <a:fillRect/>
          </a:stretch>
        </p:blipFill>
        <p:spPr bwMode="auto">
          <a:xfrm>
            <a:off x="0" y="365272"/>
            <a:ext cx="9170988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Design Patterns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8763" y="1512888"/>
            <a:ext cx="8885237" cy="443071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Not too general and not too specific</a:t>
            </a:r>
          </a:p>
          <a:p>
            <a:pPr lvl="1">
              <a:buFontTx/>
              <a:buChar char="–"/>
            </a:pPr>
            <a:r>
              <a:rPr lang="en-US" sz="2800" dirty="0"/>
              <a:t>use a solution </a:t>
            </a:r>
            <a:r>
              <a:rPr lang="ja-JP" altLang="en-US" sz="2800" dirty="0"/>
              <a:t>“</a:t>
            </a:r>
            <a:r>
              <a:rPr lang="en-US" sz="2800" dirty="0"/>
              <a:t>a million times over, without ever doing it the same way twice</a:t>
            </a:r>
            <a:r>
              <a:rPr lang="ja-JP" altLang="en-US" sz="2800" dirty="0"/>
              <a:t>”</a:t>
            </a:r>
            <a:endParaRPr lang="en-US" sz="2800" dirty="0"/>
          </a:p>
          <a:p>
            <a:pPr>
              <a:buFontTx/>
              <a:buChar char="•"/>
            </a:pPr>
            <a:r>
              <a:rPr lang="en-US" dirty="0"/>
              <a:t>Design patterns are a </a:t>
            </a:r>
            <a:r>
              <a:rPr lang="en-US" i="1" dirty="0">
                <a:solidFill>
                  <a:srgbClr val="FFD147"/>
                </a:solidFill>
              </a:rPr>
              <a:t>shared</a:t>
            </a:r>
            <a:r>
              <a:rPr lang="en-US" dirty="0"/>
              <a:t> language </a:t>
            </a:r>
          </a:p>
          <a:p>
            <a:pPr lvl="1">
              <a:buFontTx/>
              <a:buChar char="–"/>
            </a:pPr>
            <a:r>
              <a:rPr lang="en-US" sz="2800" dirty="0"/>
              <a:t>for </a:t>
            </a:r>
            <a:r>
              <a:rPr lang="ja-JP" altLang="en-US" sz="2800" dirty="0"/>
              <a:t>“</a:t>
            </a:r>
            <a:r>
              <a:rPr lang="en-US" sz="2800" dirty="0"/>
              <a:t>building and planning towns, neighborhoods, houses, gardens, &amp; rooms.</a:t>
            </a:r>
            <a:r>
              <a:rPr lang="ja-JP" altLang="en-US" sz="2800" dirty="0"/>
              <a:t>”</a:t>
            </a:r>
            <a:endParaRPr lang="en-US" sz="2800" dirty="0"/>
          </a:p>
          <a:p>
            <a:pPr lvl="1">
              <a:buFontTx/>
              <a:buChar char="–"/>
            </a:pPr>
            <a:r>
              <a:rPr lang="en-US" sz="2800" dirty="0"/>
              <a:t>Ex. Beer hall is part of a center for public life…</a:t>
            </a:r>
          </a:p>
          <a:p>
            <a:pPr lvl="1">
              <a:buFontTx/>
              <a:buChar char="–"/>
            </a:pPr>
            <a:r>
              <a:rPr lang="en-US" sz="2800" dirty="0"/>
              <a:t>Ex. Beer hall needs spaces for groups to be alone… </a:t>
            </a:r>
            <a:r>
              <a:rPr lang="en-US" sz="2200" dirty="0"/>
              <a:t>ALCOVES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Web of Design Patterns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4518" name="Rectangle 3"/>
          <p:cNvSpPr>
            <a:spLocks noChangeArrowheads="1"/>
          </p:cNvSpPr>
          <p:nvPr/>
        </p:nvSpPr>
        <p:spPr bwMode="auto">
          <a:xfrm>
            <a:off x="685800" y="18161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sp>
        <p:nvSpPr>
          <p:cNvPr id="64519" name="Rectangle 4"/>
          <p:cNvSpPr>
            <a:spLocks noChangeArrowheads="1"/>
          </p:cNvSpPr>
          <p:nvPr/>
        </p:nvSpPr>
        <p:spPr bwMode="auto">
          <a:xfrm>
            <a:off x="3987800" y="3919538"/>
            <a:ext cx="282575" cy="282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AutoShape 5"/>
          <p:cNvSpPr>
            <a:spLocks noChangeArrowheads="1"/>
          </p:cNvSpPr>
          <p:nvPr/>
        </p:nvSpPr>
        <p:spPr bwMode="auto">
          <a:xfrm>
            <a:off x="5434013" y="5791200"/>
            <a:ext cx="2478087" cy="5826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Times New Roman" charset="0"/>
              </a:rPr>
              <a:t>(181) The Fire</a:t>
            </a:r>
          </a:p>
        </p:txBody>
      </p:sp>
      <p:sp>
        <p:nvSpPr>
          <p:cNvPr id="64521" name="AutoShape 6"/>
          <p:cNvSpPr>
            <a:spLocks noChangeArrowheads="1"/>
          </p:cNvSpPr>
          <p:nvPr/>
        </p:nvSpPr>
        <p:spPr bwMode="auto">
          <a:xfrm>
            <a:off x="142875" y="1584325"/>
            <a:ext cx="3873500" cy="5826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(8) Mosaic of Subcultures</a:t>
            </a:r>
          </a:p>
        </p:txBody>
      </p:sp>
      <p:cxnSp>
        <p:nvCxnSpPr>
          <p:cNvPr id="64522" name="AutoShape 7"/>
          <p:cNvCxnSpPr>
            <a:cxnSpLocks noChangeShapeType="1"/>
            <a:stCxn id="64519" idx="3"/>
            <a:endCxn id="64520" idx="0"/>
          </p:cNvCxnSpPr>
          <p:nvPr/>
        </p:nvCxnSpPr>
        <p:spPr bwMode="auto">
          <a:xfrm>
            <a:off x="4270375" y="4060825"/>
            <a:ext cx="2403475" cy="1730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3" name="AutoShape 8"/>
          <p:cNvCxnSpPr>
            <a:cxnSpLocks noChangeShapeType="1"/>
            <a:stCxn id="64521" idx="2"/>
            <a:endCxn id="64531" idx="0"/>
          </p:cNvCxnSpPr>
          <p:nvPr/>
        </p:nvCxnSpPr>
        <p:spPr bwMode="auto">
          <a:xfrm>
            <a:off x="2079625" y="2166938"/>
            <a:ext cx="11113" cy="446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24" name="AutoShape 9"/>
          <p:cNvSpPr>
            <a:spLocks noChangeArrowheads="1"/>
          </p:cNvSpPr>
          <p:nvPr/>
        </p:nvSpPr>
        <p:spPr bwMode="auto">
          <a:xfrm>
            <a:off x="2743200" y="5791200"/>
            <a:ext cx="2478088" cy="5826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Times New Roman" charset="0"/>
              </a:rPr>
              <a:t>(179) Alcoves</a:t>
            </a:r>
          </a:p>
        </p:txBody>
      </p:sp>
      <p:sp>
        <p:nvSpPr>
          <p:cNvPr id="64525" name="AutoShape 10"/>
          <p:cNvSpPr>
            <a:spLocks noChangeArrowheads="1"/>
          </p:cNvSpPr>
          <p:nvPr/>
        </p:nvSpPr>
        <p:spPr bwMode="auto">
          <a:xfrm>
            <a:off x="152400" y="4598988"/>
            <a:ext cx="3708400" cy="5826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(95) Building Complex</a:t>
            </a:r>
          </a:p>
        </p:txBody>
      </p:sp>
      <p:cxnSp>
        <p:nvCxnSpPr>
          <p:cNvPr id="64526" name="AutoShape 11"/>
          <p:cNvCxnSpPr>
            <a:cxnSpLocks noChangeShapeType="1"/>
            <a:stCxn id="64519" idx="2"/>
            <a:endCxn id="64524" idx="0"/>
          </p:cNvCxnSpPr>
          <p:nvPr/>
        </p:nvCxnSpPr>
        <p:spPr bwMode="auto">
          <a:xfrm flipH="1">
            <a:off x="3983038" y="4202113"/>
            <a:ext cx="146050" cy="1589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7" name="AutoShape 12"/>
          <p:cNvCxnSpPr>
            <a:cxnSpLocks noChangeShapeType="1"/>
            <a:stCxn id="64519" idx="1"/>
            <a:endCxn id="64525" idx="0"/>
          </p:cNvCxnSpPr>
          <p:nvPr/>
        </p:nvCxnSpPr>
        <p:spPr bwMode="auto">
          <a:xfrm flipH="1">
            <a:off x="2006600" y="4060825"/>
            <a:ext cx="1981200" cy="538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28" name="Rectangle 13"/>
          <p:cNvSpPr>
            <a:spLocks noChangeArrowheads="1"/>
          </p:cNvSpPr>
          <p:nvPr/>
        </p:nvSpPr>
        <p:spPr bwMode="auto">
          <a:xfrm>
            <a:off x="5029200" y="3678238"/>
            <a:ext cx="282575" cy="282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Rectangle 14"/>
          <p:cNvSpPr>
            <a:spLocks noChangeArrowheads="1"/>
          </p:cNvSpPr>
          <p:nvPr/>
        </p:nvSpPr>
        <p:spPr bwMode="auto">
          <a:xfrm>
            <a:off x="3306763" y="3678238"/>
            <a:ext cx="282575" cy="282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AutoShape 15"/>
          <p:cNvSpPr>
            <a:spLocks noChangeArrowheads="1"/>
          </p:cNvSpPr>
          <p:nvPr/>
        </p:nvSpPr>
        <p:spPr bwMode="auto">
          <a:xfrm>
            <a:off x="4752975" y="2616200"/>
            <a:ext cx="2871788" cy="5826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Times New Roman" charset="0"/>
              </a:rPr>
              <a:t>(33) Night Life</a:t>
            </a:r>
          </a:p>
        </p:txBody>
      </p:sp>
      <p:sp>
        <p:nvSpPr>
          <p:cNvPr id="64531" name="AutoShape 16"/>
          <p:cNvSpPr>
            <a:spLocks noChangeArrowheads="1"/>
          </p:cNvSpPr>
          <p:nvPr/>
        </p:nvSpPr>
        <p:spPr bwMode="auto">
          <a:xfrm>
            <a:off x="142875" y="2613025"/>
            <a:ext cx="3895725" cy="5826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(31) Promenade</a:t>
            </a:r>
          </a:p>
        </p:txBody>
      </p:sp>
      <p:cxnSp>
        <p:nvCxnSpPr>
          <p:cNvPr id="64532" name="AutoShape 17"/>
          <p:cNvCxnSpPr>
            <a:cxnSpLocks noChangeShapeType="1"/>
            <a:stCxn id="64530" idx="1"/>
            <a:endCxn id="64531" idx="3"/>
          </p:cNvCxnSpPr>
          <p:nvPr/>
        </p:nvCxnSpPr>
        <p:spPr bwMode="auto">
          <a:xfrm flipH="1" flipV="1">
            <a:off x="4038600" y="2905125"/>
            <a:ext cx="7143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33" name="AutoShape 18"/>
          <p:cNvSpPr>
            <a:spLocks noChangeArrowheads="1"/>
          </p:cNvSpPr>
          <p:nvPr/>
        </p:nvSpPr>
        <p:spPr bwMode="auto">
          <a:xfrm>
            <a:off x="2633663" y="3678238"/>
            <a:ext cx="2986087" cy="582612"/>
          </a:xfrm>
          <a:prstGeom prst="roundRect">
            <a:avLst>
              <a:gd name="adj" fmla="val 16667"/>
            </a:avLst>
          </a:prstGeom>
          <a:solidFill>
            <a:srgbClr val="AAB6D2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Times New Roman" charset="0"/>
              </a:rPr>
              <a:t>(90) Beer Hall</a:t>
            </a:r>
          </a:p>
        </p:txBody>
      </p:sp>
      <p:cxnSp>
        <p:nvCxnSpPr>
          <p:cNvPr id="64534" name="AutoShape 19"/>
          <p:cNvCxnSpPr>
            <a:cxnSpLocks noChangeShapeType="1"/>
            <a:stCxn id="64531" idx="2"/>
            <a:endCxn id="64529" idx="0"/>
          </p:cNvCxnSpPr>
          <p:nvPr/>
        </p:nvCxnSpPr>
        <p:spPr bwMode="auto">
          <a:xfrm>
            <a:off x="2090738" y="3195638"/>
            <a:ext cx="1357312" cy="482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35" name="AutoShape 20"/>
          <p:cNvCxnSpPr>
            <a:cxnSpLocks noChangeShapeType="1"/>
            <a:stCxn id="64530" idx="2"/>
            <a:endCxn id="64528" idx="0"/>
          </p:cNvCxnSpPr>
          <p:nvPr/>
        </p:nvCxnSpPr>
        <p:spPr bwMode="auto">
          <a:xfrm flipH="1">
            <a:off x="5170488" y="3198813"/>
            <a:ext cx="101917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36" name="Rectangle 21"/>
          <p:cNvSpPr>
            <a:spLocks noChangeArrowheads="1"/>
          </p:cNvSpPr>
          <p:nvPr/>
        </p:nvSpPr>
        <p:spPr bwMode="auto">
          <a:xfrm>
            <a:off x="8107363" y="1476375"/>
            <a:ext cx="188912" cy="1787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64537" name="Rectangle 22"/>
          <p:cNvSpPr>
            <a:spLocks noChangeArrowheads="1"/>
          </p:cNvSpPr>
          <p:nvPr/>
        </p:nvSpPr>
        <p:spPr bwMode="auto">
          <a:xfrm>
            <a:off x="7945438" y="1447800"/>
            <a:ext cx="249237" cy="19399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538" name="Group 23"/>
          <p:cNvGrpSpPr>
            <a:grpSpLocks/>
          </p:cNvGrpSpPr>
          <p:nvPr/>
        </p:nvGrpSpPr>
        <p:grpSpPr bwMode="auto">
          <a:xfrm>
            <a:off x="7945438" y="3349625"/>
            <a:ext cx="350837" cy="1879600"/>
            <a:chOff x="5064" y="914"/>
            <a:chExt cx="221" cy="712"/>
          </a:xfrm>
        </p:grpSpPr>
        <p:sp>
          <p:nvSpPr>
            <p:cNvPr id="64546" name="Rectangle 24"/>
            <p:cNvSpPr>
              <a:spLocks noChangeArrowheads="1"/>
            </p:cNvSpPr>
            <p:nvPr/>
          </p:nvSpPr>
          <p:spPr bwMode="auto">
            <a:xfrm>
              <a:off x="5166" y="951"/>
              <a:ext cx="119" cy="63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64547" name="Rectangle 25"/>
            <p:cNvSpPr>
              <a:spLocks noChangeArrowheads="1"/>
            </p:cNvSpPr>
            <p:nvPr/>
          </p:nvSpPr>
          <p:spPr bwMode="auto">
            <a:xfrm>
              <a:off x="5064" y="914"/>
              <a:ext cx="157" cy="71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39" name="Group 26"/>
          <p:cNvGrpSpPr>
            <a:grpSpLocks/>
          </p:cNvGrpSpPr>
          <p:nvPr/>
        </p:nvGrpSpPr>
        <p:grpSpPr bwMode="auto">
          <a:xfrm>
            <a:off x="7945438" y="5241925"/>
            <a:ext cx="350837" cy="1246188"/>
            <a:chOff x="5064" y="914"/>
            <a:chExt cx="221" cy="712"/>
          </a:xfrm>
        </p:grpSpPr>
        <p:sp>
          <p:nvSpPr>
            <p:cNvPr id="64544" name="Rectangle 27"/>
            <p:cNvSpPr>
              <a:spLocks noChangeArrowheads="1"/>
            </p:cNvSpPr>
            <p:nvPr/>
          </p:nvSpPr>
          <p:spPr bwMode="auto">
            <a:xfrm>
              <a:off x="5166" y="951"/>
              <a:ext cx="119" cy="63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64545" name="Rectangle 28"/>
            <p:cNvSpPr>
              <a:spLocks noChangeArrowheads="1"/>
            </p:cNvSpPr>
            <p:nvPr/>
          </p:nvSpPr>
          <p:spPr bwMode="auto">
            <a:xfrm>
              <a:off x="5064" y="914"/>
              <a:ext cx="157" cy="71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40" name="Text Box 29"/>
          <p:cNvSpPr txBox="1">
            <a:spLocks noChangeArrowheads="1"/>
          </p:cNvSpPr>
          <p:nvPr/>
        </p:nvSpPr>
        <p:spPr bwMode="auto">
          <a:xfrm rot="5400000">
            <a:off x="8055769" y="1908969"/>
            <a:ext cx="1370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  <a:cs typeface="Times New Roman" charset="0"/>
              </a:rPr>
              <a:t>Cities </a:t>
            </a:r>
          </a:p>
          <a:p>
            <a:pPr algn="ctr" eaLnBrk="1" hangingPunct="1"/>
            <a:r>
              <a:rPr lang="en-US">
                <a:latin typeface="Arial" charset="0"/>
                <a:cs typeface="Times New Roman" charset="0"/>
              </a:rPr>
              <a:t>&amp; Towns</a:t>
            </a:r>
          </a:p>
        </p:txBody>
      </p:sp>
      <p:sp>
        <p:nvSpPr>
          <p:cNvPr id="64541" name="Text Box 30"/>
          <p:cNvSpPr txBox="1">
            <a:spLocks noChangeArrowheads="1"/>
          </p:cNvSpPr>
          <p:nvPr/>
        </p:nvSpPr>
        <p:spPr bwMode="auto">
          <a:xfrm rot="5400000">
            <a:off x="7915275" y="5614988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Times New Roman" charset="0"/>
              </a:rPr>
              <a:t>Interiors</a:t>
            </a:r>
          </a:p>
        </p:txBody>
      </p:sp>
      <p:sp>
        <p:nvSpPr>
          <p:cNvPr id="64542" name="Text Box 31"/>
          <p:cNvSpPr txBox="1">
            <a:spLocks noChangeArrowheads="1"/>
          </p:cNvSpPr>
          <p:nvPr/>
        </p:nvSpPr>
        <p:spPr bwMode="auto">
          <a:xfrm rot="5400000">
            <a:off x="7902576" y="394335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  <a:cs typeface="Times New Roman" charset="0"/>
              </a:rPr>
              <a:t>Local</a:t>
            </a:r>
          </a:p>
          <a:p>
            <a:pPr algn="ctr" eaLnBrk="1" hangingPunct="1"/>
            <a:r>
              <a:rPr lang="en-US">
                <a:latin typeface="Arial" charset="0"/>
                <a:cs typeface="Times New Roman" charset="0"/>
              </a:rPr>
              <a:t>Gatherings</a:t>
            </a:r>
          </a:p>
        </p:txBody>
      </p:sp>
      <p:pic>
        <p:nvPicPr>
          <p:cNvPr id="64543" name="Picture 32" descr="Bluepr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Design Patterns</a:t>
            </a:r>
          </a:p>
        </p:txBody>
      </p:sp>
      <p:sp>
        <p:nvSpPr>
          <p:cNvPr id="65539" name="Content Placeholder 7"/>
          <p:cNvSpPr>
            <a:spLocks noGrp="1"/>
          </p:cNvSpPr>
          <p:nvPr>
            <p:ph idx="1"/>
          </p:nvPr>
        </p:nvSpPr>
        <p:spPr>
          <a:xfrm>
            <a:off x="207963" y="1828800"/>
            <a:ext cx="8555037" cy="4114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dirty="0"/>
              <a:t>Now used in UI design</a:t>
            </a:r>
          </a:p>
          <a:p>
            <a:pPr>
              <a:buFont typeface="Arial"/>
              <a:buChar char="•"/>
            </a:pPr>
            <a:r>
              <a:rPr lang="en-US" sz="2800" dirty="0"/>
              <a:t>Communicate design problems </a:t>
            </a:r>
            <a:br>
              <a:rPr lang="en-US" sz="2800" dirty="0"/>
            </a:br>
            <a:r>
              <a:rPr lang="en-US" sz="2800" dirty="0"/>
              <a:t>&amp; solutions</a:t>
            </a:r>
          </a:p>
          <a:p>
            <a:pPr lvl="1"/>
            <a:r>
              <a:rPr lang="en-US" dirty="0"/>
              <a:t>how to create navigation bars </a:t>
            </a:r>
            <a:br>
              <a:rPr lang="en-US" dirty="0"/>
            </a:br>
            <a:r>
              <a:rPr lang="en-US" dirty="0"/>
              <a:t>for finding relevant content…</a:t>
            </a:r>
          </a:p>
          <a:p>
            <a:pPr lvl="1"/>
            <a:r>
              <a:rPr lang="en-US" dirty="0"/>
              <a:t>how to create a shopping cart </a:t>
            </a:r>
            <a:br>
              <a:rPr lang="en-US" dirty="0"/>
            </a:br>
            <a:r>
              <a:rPr lang="en-US" dirty="0"/>
              <a:t>that supports check out…</a:t>
            </a:r>
          </a:p>
          <a:p>
            <a:pPr lvl="1"/>
            <a:r>
              <a:rPr lang="en-US" dirty="0"/>
              <a:t>how to make e-commerce sites where people return &amp; buy…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554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1709738"/>
            <a:ext cx="28606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35091" y="79924"/>
            <a:ext cx="8735919" cy="1190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dirty="0">
                <a:solidFill>
                  <a:srgbClr val="E87A40"/>
                </a:solidFill>
              </a:rPr>
              <a:t>Improved </a:t>
            </a:r>
            <a:r>
              <a:rPr lang="en-US" dirty="0" err="1">
                <a:solidFill>
                  <a:srgbClr val="E87A40"/>
                </a:solidFill>
              </a:rPr>
              <a:t>southwest.com</a:t>
            </a:r>
            <a:endParaRPr lang="en-US" dirty="0">
              <a:solidFill>
                <a:srgbClr val="E87A4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843253-44E5-D34E-8E4D-46716FE9C19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487F4-34BB-4892-82D3-9687B1284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679" y="1438678"/>
            <a:ext cx="6550310" cy="54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BAR (K2)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1260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Problem: Customers need a structured, organized way of finding the most important parts of your Web site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0350" y="2970213"/>
            <a:ext cx="7696200" cy="2492375"/>
            <a:chOff x="164" y="1794"/>
            <a:chExt cx="4848" cy="1570"/>
          </a:xfrm>
        </p:grpSpPr>
        <p:sp>
          <p:nvSpPr>
            <p:cNvPr id="1039" name="Line 5"/>
            <p:cNvSpPr>
              <a:spLocks noChangeShapeType="1"/>
            </p:cNvSpPr>
            <p:nvPr/>
          </p:nvSpPr>
          <p:spPr bwMode="auto">
            <a:xfrm>
              <a:off x="212" y="1842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Line 6"/>
            <p:cNvSpPr>
              <a:spLocks noChangeShapeType="1"/>
            </p:cNvSpPr>
            <p:nvPr/>
          </p:nvSpPr>
          <p:spPr bwMode="auto">
            <a:xfrm>
              <a:off x="212" y="1842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Line 7"/>
            <p:cNvSpPr>
              <a:spLocks noChangeShapeType="1"/>
            </p:cNvSpPr>
            <p:nvPr/>
          </p:nvSpPr>
          <p:spPr bwMode="auto">
            <a:xfrm>
              <a:off x="4964" y="184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/>
          </p:nvGrpSpPr>
          <p:grpSpPr bwMode="auto">
            <a:xfrm>
              <a:off x="164" y="1794"/>
              <a:ext cx="4848" cy="1570"/>
              <a:chOff x="164" y="1794"/>
              <a:chExt cx="4848" cy="1570"/>
            </a:xfrm>
          </p:grpSpPr>
          <p:pic>
            <p:nvPicPr>
              <p:cNvPr id="1043" name="Picture 9" descr="Denim nav bar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" y="1842"/>
                <a:ext cx="4776" cy="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4" name="Freeform 10"/>
              <p:cNvSpPr>
                <a:spLocks/>
              </p:cNvSpPr>
              <p:nvPr/>
            </p:nvSpPr>
            <p:spPr bwMode="auto">
              <a:xfrm>
                <a:off x="164" y="1794"/>
                <a:ext cx="4848" cy="1570"/>
              </a:xfrm>
              <a:custGeom>
                <a:avLst/>
                <a:gdLst>
                  <a:gd name="T0" fmla="*/ 0 w 4896"/>
                  <a:gd name="T1" fmla="*/ 0 h 1488"/>
                  <a:gd name="T2" fmla="*/ 4800 w 4896"/>
                  <a:gd name="T3" fmla="*/ 0 h 1488"/>
                  <a:gd name="T4" fmla="*/ 4800 w 4896"/>
                  <a:gd name="T5" fmla="*/ 481 h 1488"/>
                  <a:gd name="T6" fmla="*/ 1082 w 4896"/>
                  <a:gd name="T7" fmla="*/ 481 h 1488"/>
                  <a:gd name="T8" fmla="*/ 1082 w 4896"/>
                  <a:gd name="T9" fmla="*/ 1657 h 1488"/>
                  <a:gd name="T10" fmla="*/ 0 w 4896"/>
                  <a:gd name="T11" fmla="*/ 1657 h 1488"/>
                  <a:gd name="T12" fmla="*/ 0 w 4896"/>
                  <a:gd name="T13" fmla="*/ 0 h 14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96"/>
                  <a:gd name="T22" fmla="*/ 0 h 1488"/>
                  <a:gd name="T23" fmla="*/ 4896 w 4896"/>
                  <a:gd name="T24" fmla="*/ 1488 h 14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96" h="1488">
                    <a:moveTo>
                      <a:pt x="0" y="0"/>
                    </a:moveTo>
                    <a:lnTo>
                      <a:pt x="4896" y="0"/>
                    </a:lnTo>
                    <a:lnTo>
                      <a:pt x="4896" y="432"/>
                    </a:lnTo>
                    <a:lnTo>
                      <a:pt x="1104" y="432"/>
                    </a:lnTo>
                    <a:lnTo>
                      <a:pt x="1104" y="1488"/>
                    </a:lnTo>
                    <a:lnTo>
                      <a:pt x="0" y="148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41550" y="4265613"/>
            <a:ext cx="6781800" cy="2514600"/>
            <a:chOff x="1412" y="2610"/>
            <a:chExt cx="4272" cy="1584"/>
          </a:xfrm>
        </p:grpSpPr>
        <p:sp>
          <p:nvSpPr>
            <p:cNvPr id="1034" name="Freeform 12"/>
            <p:cNvSpPr>
              <a:spLocks/>
            </p:cNvSpPr>
            <p:nvPr/>
          </p:nvSpPr>
          <p:spPr bwMode="auto">
            <a:xfrm>
              <a:off x="1467" y="2646"/>
              <a:ext cx="5" cy="1386"/>
            </a:xfrm>
            <a:custGeom>
              <a:avLst/>
              <a:gdLst>
                <a:gd name="T0" fmla="*/ 5 w 5"/>
                <a:gd name="T1" fmla="*/ 0 h 1386"/>
                <a:gd name="T2" fmla="*/ 0 w 5"/>
                <a:gd name="T3" fmla="*/ 1386 h 1386"/>
                <a:gd name="T4" fmla="*/ 0 60000 65536"/>
                <a:gd name="T5" fmla="*/ 0 60000 65536"/>
                <a:gd name="T6" fmla="*/ 0 w 5"/>
                <a:gd name="T7" fmla="*/ 0 h 1386"/>
                <a:gd name="T8" fmla="*/ 5 w 5"/>
                <a:gd name="T9" fmla="*/ 1386 h 13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386">
                  <a:moveTo>
                    <a:pt x="5" y="0"/>
                  </a:moveTo>
                  <a:lnTo>
                    <a:pt x="0" y="138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3"/>
            <p:cNvSpPr>
              <a:spLocks/>
            </p:cNvSpPr>
            <p:nvPr/>
          </p:nvSpPr>
          <p:spPr bwMode="auto">
            <a:xfrm>
              <a:off x="1472" y="2646"/>
              <a:ext cx="4167" cy="1"/>
            </a:xfrm>
            <a:custGeom>
              <a:avLst/>
              <a:gdLst>
                <a:gd name="T0" fmla="*/ 0 w 4167"/>
                <a:gd name="T1" fmla="*/ 0 h 1"/>
                <a:gd name="T2" fmla="*/ 4167 w 4167"/>
                <a:gd name="T3" fmla="*/ 0 h 1"/>
                <a:gd name="T4" fmla="*/ 0 60000 65536"/>
                <a:gd name="T5" fmla="*/ 0 60000 65536"/>
                <a:gd name="T6" fmla="*/ 0 w 4167"/>
                <a:gd name="T7" fmla="*/ 0 h 1"/>
                <a:gd name="T8" fmla="*/ 4167 w 416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67" h="1">
                  <a:moveTo>
                    <a:pt x="0" y="0"/>
                  </a:moveTo>
                  <a:lnTo>
                    <a:pt x="416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4"/>
            <p:cNvSpPr>
              <a:spLocks/>
            </p:cNvSpPr>
            <p:nvPr/>
          </p:nvSpPr>
          <p:spPr bwMode="auto">
            <a:xfrm>
              <a:off x="5636" y="2646"/>
              <a:ext cx="3" cy="1386"/>
            </a:xfrm>
            <a:custGeom>
              <a:avLst/>
              <a:gdLst>
                <a:gd name="T0" fmla="*/ 3 w 3"/>
                <a:gd name="T1" fmla="*/ 0 h 1386"/>
                <a:gd name="T2" fmla="*/ 0 w 3"/>
                <a:gd name="T3" fmla="*/ 1386 h 1386"/>
                <a:gd name="T4" fmla="*/ 0 60000 65536"/>
                <a:gd name="T5" fmla="*/ 0 60000 65536"/>
                <a:gd name="T6" fmla="*/ 0 w 3"/>
                <a:gd name="T7" fmla="*/ 0 h 1386"/>
                <a:gd name="T8" fmla="*/ 3 w 3"/>
                <a:gd name="T9" fmla="*/ 1386 h 13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386">
                  <a:moveTo>
                    <a:pt x="3" y="0"/>
                  </a:moveTo>
                  <a:lnTo>
                    <a:pt x="0" y="138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7" name="Group 15"/>
            <p:cNvGrpSpPr>
              <a:grpSpLocks/>
            </p:cNvGrpSpPr>
            <p:nvPr/>
          </p:nvGrpSpPr>
          <p:grpSpPr bwMode="auto">
            <a:xfrm>
              <a:off x="1412" y="2610"/>
              <a:ext cx="4272" cy="1584"/>
              <a:chOff x="1412" y="2610"/>
              <a:chExt cx="4272" cy="1584"/>
            </a:xfrm>
          </p:grpSpPr>
          <p:graphicFrame>
            <p:nvGraphicFramePr>
              <p:cNvPr id="1026" name="Object 16"/>
              <p:cNvGraphicFramePr>
                <a:graphicFrameLocks noChangeAspect="1"/>
              </p:cNvGraphicFramePr>
              <p:nvPr/>
            </p:nvGraphicFramePr>
            <p:xfrm>
              <a:off x="1476" y="2649"/>
              <a:ext cx="4159" cy="13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78" name="Image" r:id="rId5" imgW="9701587" imgH="3225397" progId="Photoshop.Image.6">
                      <p:embed/>
                    </p:oleObj>
                  </mc:Choice>
                  <mc:Fallback>
                    <p:oleObj name="Image" r:id="rId5" imgW="9701587" imgH="3225397" progId="Photoshop.Image.6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6" y="2649"/>
                            <a:ext cx="4159" cy="13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8" name="Freeform 17"/>
              <p:cNvSpPr>
                <a:spLocks/>
              </p:cNvSpPr>
              <p:nvPr/>
            </p:nvSpPr>
            <p:spPr bwMode="auto">
              <a:xfrm>
                <a:off x="1412" y="2610"/>
                <a:ext cx="4272" cy="1584"/>
              </a:xfrm>
              <a:custGeom>
                <a:avLst/>
                <a:gdLst>
                  <a:gd name="T0" fmla="*/ 0 w 4272"/>
                  <a:gd name="T1" fmla="*/ 1584 h 1584"/>
                  <a:gd name="T2" fmla="*/ 0 w 4272"/>
                  <a:gd name="T3" fmla="*/ 0 h 1584"/>
                  <a:gd name="T4" fmla="*/ 4272 w 4272"/>
                  <a:gd name="T5" fmla="*/ 0 h 1584"/>
                  <a:gd name="T6" fmla="*/ 4272 w 4272"/>
                  <a:gd name="T7" fmla="*/ 480 h 1584"/>
                  <a:gd name="T8" fmla="*/ 960 w 4272"/>
                  <a:gd name="T9" fmla="*/ 480 h 1584"/>
                  <a:gd name="T10" fmla="*/ 960 w 4272"/>
                  <a:gd name="T11" fmla="*/ 1584 h 15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72"/>
                  <a:gd name="T19" fmla="*/ 0 h 1584"/>
                  <a:gd name="T20" fmla="*/ 4272 w 4272"/>
                  <a:gd name="T21" fmla="*/ 1584 h 15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72" h="1584">
                    <a:moveTo>
                      <a:pt x="0" y="1584"/>
                    </a:moveTo>
                    <a:lnTo>
                      <a:pt x="0" y="0"/>
                    </a:lnTo>
                    <a:lnTo>
                      <a:pt x="4272" y="0"/>
                    </a:lnTo>
                    <a:lnTo>
                      <a:pt x="4272" y="480"/>
                    </a:lnTo>
                    <a:lnTo>
                      <a:pt x="960" y="480"/>
                    </a:lnTo>
                    <a:lnTo>
                      <a:pt x="960" y="1584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BAR (K2)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820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Solution diagram</a:t>
            </a:r>
          </a:p>
          <a:p>
            <a:pPr lvl="1"/>
            <a:r>
              <a:rPr lang="en-US" dirty="0"/>
              <a:t>captures essence on how to solve problem</a:t>
            </a: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  <a:endParaRPr lang="en-US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66567" name="Group 4"/>
          <p:cNvGrpSpPr>
            <a:grpSpLocks/>
          </p:cNvGrpSpPr>
          <p:nvPr/>
        </p:nvGrpSpPr>
        <p:grpSpPr bwMode="auto">
          <a:xfrm>
            <a:off x="1527175" y="2979738"/>
            <a:ext cx="5940425" cy="2354262"/>
            <a:chOff x="0" y="1877"/>
            <a:chExt cx="3742" cy="1483"/>
          </a:xfrm>
        </p:grpSpPr>
        <p:sp>
          <p:nvSpPr>
            <p:cNvPr id="66568" name="Freeform 5"/>
            <p:cNvSpPr>
              <a:spLocks/>
            </p:cNvSpPr>
            <p:nvPr/>
          </p:nvSpPr>
          <p:spPr bwMode="auto">
            <a:xfrm>
              <a:off x="926" y="2500"/>
              <a:ext cx="58" cy="170"/>
            </a:xfrm>
            <a:custGeom>
              <a:avLst/>
              <a:gdLst>
                <a:gd name="T0" fmla="*/ 9 w 58"/>
                <a:gd name="T1" fmla="*/ 0 h 170"/>
                <a:gd name="T2" fmla="*/ 3 w 58"/>
                <a:gd name="T3" fmla="*/ 135 h 170"/>
                <a:gd name="T4" fmla="*/ 9 w 58"/>
                <a:gd name="T5" fmla="*/ 163 h 170"/>
                <a:gd name="T6" fmla="*/ 58 w 58"/>
                <a:gd name="T7" fmla="*/ 163 h 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0"/>
                <a:gd name="T14" fmla="*/ 58 w 58"/>
                <a:gd name="T15" fmla="*/ 170 h 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0">
                  <a:moveTo>
                    <a:pt x="9" y="0"/>
                  </a:moveTo>
                  <a:cubicBezTo>
                    <a:pt x="7" y="45"/>
                    <a:pt x="3" y="90"/>
                    <a:pt x="3" y="135"/>
                  </a:cubicBezTo>
                  <a:cubicBezTo>
                    <a:pt x="3" y="145"/>
                    <a:pt x="0" y="159"/>
                    <a:pt x="9" y="163"/>
                  </a:cubicBezTo>
                  <a:cubicBezTo>
                    <a:pt x="24" y="170"/>
                    <a:pt x="42" y="163"/>
                    <a:pt x="58" y="16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9" name="Freeform 6"/>
            <p:cNvSpPr>
              <a:spLocks/>
            </p:cNvSpPr>
            <p:nvPr/>
          </p:nvSpPr>
          <p:spPr bwMode="auto">
            <a:xfrm>
              <a:off x="1030" y="2593"/>
              <a:ext cx="51" cy="75"/>
            </a:xfrm>
            <a:custGeom>
              <a:avLst/>
              <a:gdLst>
                <a:gd name="T0" fmla="*/ 30 w 51"/>
                <a:gd name="T1" fmla="*/ 10 h 75"/>
                <a:gd name="T2" fmla="*/ 2 w 51"/>
                <a:gd name="T3" fmla="*/ 37 h 75"/>
                <a:gd name="T4" fmla="*/ 40 w 51"/>
                <a:gd name="T5" fmla="*/ 64 h 75"/>
                <a:gd name="T6" fmla="*/ 51 w 51"/>
                <a:gd name="T7" fmla="*/ 48 h 75"/>
                <a:gd name="T8" fmla="*/ 30 w 51"/>
                <a:gd name="T9" fmla="*/ 1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75"/>
                <a:gd name="T17" fmla="*/ 51 w 51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75">
                  <a:moveTo>
                    <a:pt x="30" y="10"/>
                  </a:moveTo>
                  <a:cubicBezTo>
                    <a:pt x="0" y="0"/>
                    <a:pt x="12" y="12"/>
                    <a:pt x="2" y="37"/>
                  </a:cubicBezTo>
                  <a:cubicBezTo>
                    <a:pt x="9" y="67"/>
                    <a:pt x="11" y="75"/>
                    <a:pt x="40" y="64"/>
                  </a:cubicBezTo>
                  <a:cubicBezTo>
                    <a:pt x="44" y="59"/>
                    <a:pt x="51" y="54"/>
                    <a:pt x="51" y="48"/>
                  </a:cubicBezTo>
                  <a:cubicBezTo>
                    <a:pt x="51" y="20"/>
                    <a:pt x="13" y="41"/>
                    <a:pt x="30" y="1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0" name="Freeform 7"/>
            <p:cNvSpPr>
              <a:spLocks/>
            </p:cNvSpPr>
            <p:nvPr/>
          </p:nvSpPr>
          <p:spPr bwMode="auto">
            <a:xfrm>
              <a:off x="1109" y="2593"/>
              <a:ext cx="70" cy="151"/>
            </a:xfrm>
            <a:custGeom>
              <a:avLst/>
              <a:gdLst>
                <a:gd name="T0" fmla="*/ 48 w 70"/>
                <a:gd name="T1" fmla="*/ 10 h 151"/>
                <a:gd name="T2" fmla="*/ 10 w 70"/>
                <a:gd name="T3" fmla="*/ 42 h 151"/>
                <a:gd name="T4" fmla="*/ 16 w 70"/>
                <a:gd name="T5" fmla="*/ 75 h 151"/>
                <a:gd name="T6" fmla="*/ 32 w 70"/>
                <a:gd name="T7" fmla="*/ 81 h 151"/>
                <a:gd name="T8" fmla="*/ 54 w 70"/>
                <a:gd name="T9" fmla="*/ 48 h 151"/>
                <a:gd name="T10" fmla="*/ 54 w 70"/>
                <a:gd name="T11" fmla="*/ 64 h 151"/>
                <a:gd name="T12" fmla="*/ 70 w 70"/>
                <a:gd name="T13" fmla="*/ 119 h 151"/>
                <a:gd name="T14" fmla="*/ 21 w 70"/>
                <a:gd name="T15" fmla="*/ 151 h 151"/>
                <a:gd name="T16" fmla="*/ 0 w 70"/>
                <a:gd name="T17" fmla="*/ 146 h 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51"/>
                <a:gd name="T29" fmla="*/ 70 w 70"/>
                <a:gd name="T30" fmla="*/ 151 h 1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51">
                  <a:moveTo>
                    <a:pt x="48" y="10"/>
                  </a:moveTo>
                  <a:cubicBezTo>
                    <a:pt x="21" y="0"/>
                    <a:pt x="17" y="18"/>
                    <a:pt x="10" y="42"/>
                  </a:cubicBezTo>
                  <a:cubicBezTo>
                    <a:pt x="12" y="53"/>
                    <a:pt x="11" y="65"/>
                    <a:pt x="16" y="75"/>
                  </a:cubicBezTo>
                  <a:cubicBezTo>
                    <a:pt x="19" y="80"/>
                    <a:pt x="27" y="84"/>
                    <a:pt x="32" y="81"/>
                  </a:cubicBezTo>
                  <a:cubicBezTo>
                    <a:pt x="43" y="73"/>
                    <a:pt x="54" y="48"/>
                    <a:pt x="54" y="48"/>
                  </a:cubicBezTo>
                  <a:cubicBezTo>
                    <a:pt x="45" y="24"/>
                    <a:pt x="46" y="23"/>
                    <a:pt x="54" y="64"/>
                  </a:cubicBezTo>
                  <a:cubicBezTo>
                    <a:pt x="58" y="83"/>
                    <a:pt x="65" y="100"/>
                    <a:pt x="70" y="119"/>
                  </a:cubicBezTo>
                  <a:cubicBezTo>
                    <a:pt x="62" y="144"/>
                    <a:pt x="45" y="145"/>
                    <a:pt x="21" y="151"/>
                  </a:cubicBezTo>
                  <a:cubicBezTo>
                    <a:pt x="14" y="149"/>
                    <a:pt x="0" y="146"/>
                    <a:pt x="0" y="14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1" name="Freeform 8"/>
            <p:cNvSpPr>
              <a:spLocks/>
            </p:cNvSpPr>
            <p:nvPr/>
          </p:nvSpPr>
          <p:spPr bwMode="auto">
            <a:xfrm>
              <a:off x="1223" y="2614"/>
              <a:ext cx="59" cy="64"/>
            </a:xfrm>
            <a:custGeom>
              <a:avLst/>
              <a:gdLst>
                <a:gd name="T0" fmla="*/ 32 w 59"/>
                <a:gd name="T1" fmla="*/ 0 h 64"/>
                <a:gd name="T2" fmla="*/ 0 w 59"/>
                <a:gd name="T3" fmla="*/ 38 h 64"/>
                <a:gd name="T4" fmla="*/ 59 w 59"/>
                <a:gd name="T5" fmla="*/ 32 h 64"/>
                <a:gd name="T6" fmla="*/ 32 w 59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64"/>
                <a:gd name="T14" fmla="*/ 59 w 59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64">
                  <a:moveTo>
                    <a:pt x="32" y="0"/>
                  </a:moveTo>
                  <a:cubicBezTo>
                    <a:pt x="4" y="7"/>
                    <a:pt x="8" y="12"/>
                    <a:pt x="0" y="38"/>
                  </a:cubicBezTo>
                  <a:cubicBezTo>
                    <a:pt x="18" y="64"/>
                    <a:pt x="49" y="64"/>
                    <a:pt x="59" y="32"/>
                  </a:cubicBezTo>
                  <a:cubicBezTo>
                    <a:pt x="54" y="15"/>
                    <a:pt x="52" y="0"/>
                    <a:pt x="32" y="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2" name="Freeform 9"/>
            <p:cNvSpPr>
              <a:spLocks/>
            </p:cNvSpPr>
            <p:nvPr/>
          </p:nvSpPr>
          <p:spPr bwMode="auto">
            <a:xfrm>
              <a:off x="1657" y="2358"/>
              <a:ext cx="1" cy="82"/>
            </a:xfrm>
            <a:custGeom>
              <a:avLst/>
              <a:gdLst>
                <a:gd name="T0" fmla="*/ 0 w 1"/>
                <a:gd name="T1" fmla="*/ 0 h 82"/>
                <a:gd name="T2" fmla="*/ 0 w 1"/>
                <a:gd name="T3" fmla="*/ 82 h 82"/>
                <a:gd name="T4" fmla="*/ 0 60000 65536"/>
                <a:gd name="T5" fmla="*/ 0 60000 65536"/>
                <a:gd name="T6" fmla="*/ 0 w 1"/>
                <a:gd name="T7" fmla="*/ 0 h 82"/>
                <a:gd name="T8" fmla="*/ 1 w 1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2">
                  <a:moveTo>
                    <a:pt x="0" y="0"/>
                  </a:moveTo>
                  <a:cubicBezTo>
                    <a:pt x="0" y="27"/>
                    <a:pt x="0" y="55"/>
                    <a:pt x="0" y="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3" name="Freeform 10"/>
            <p:cNvSpPr>
              <a:spLocks/>
            </p:cNvSpPr>
            <p:nvPr/>
          </p:nvSpPr>
          <p:spPr bwMode="auto">
            <a:xfrm>
              <a:off x="1663" y="2402"/>
              <a:ext cx="38" cy="1"/>
            </a:xfrm>
            <a:custGeom>
              <a:avLst/>
              <a:gdLst>
                <a:gd name="T0" fmla="*/ 0 w 38"/>
                <a:gd name="T1" fmla="*/ 0 h 1"/>
                <a:gd name="T2" fmla="*/ 38 w 38"/>
                <a:gd name="T3" fmla="*/ 0 h 1"/>
                <a:gd name="T4" fmla="*/ 0 60000 65536"/>
                <a:gd name="T5" fmla="*/ 0 60000 65536"/>
                <a:gd name="T6" fmla="*/ 0 w 38"/>
                <a:gd name="T7" fmla="*/ 0 h 1"/>
                <a:gd name="T8" fmla="*/ 38 w 3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" h="1">
                  <a:moveTo>
                    <a:pt x="0" y="0"/>
                  </a:moveTo>
                  <a:cubicBezTo>
                    <a:pt x="13" y="0"/>
                    <a:pt x="25" y="0"/>
                    <a:pt x="3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4" name="Freeform 11"/>
            <p:cNvSpPr>
              <a:spLocks/>
            </p:cNvSpPr>
            <p:nvPr/>
          </p:nvSpPr>
          <p:spPr bwMode="auto">
            <a:xfrm>
              <a:off x="1701" y="2364"/>
              <a:ext cx="5" cy="131"/>
            </a:xfrm>
            <a:custGeom>
              <a:avLst/>
              <a:gdLst>
                <a:gd name="T0" fmla="*/ 5 w 5"/>
                <a:gd name="T1" fmla="*/ 0 h 131"/>
                <a:gd name="T2" fmla="*/ 0 w 5"/>
                <a:gd name="T3" fmla="*/ 81 h 131"/>
                <a:gd name="T4" fmla="*/ 0 60000 65536"/>
                <a:gd name="T5" fmla="*/ 0 60000 65536"/>
                <a:gd name="T6" fmla="*/ 0 w 5"/>
                <a:gd name="T7" fmla="*/ 0 h 131"/>
                <a:gd name="T8" fmla="*/ 5 w 5"/>
                <a:gd name="T9" fmla="*/ 131 h 1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31">
                  <a:moveTo>
                    <a:pt x="5" y="0"/>
                  </a:moveTo>
                  <a:cubicBezTo>
                    <a:pt x="0" y="104"/>
                    <a:pt x="0" y="131"/>
                    <a:pt x="0" y="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5" name="Freeform 12"/>
            <p:cNvSpPr>
              <a:spLocks/>
            </p:cNvSpPr>
            <p:nvPr/>
          </p:nvSpPr>
          <p:spPr bwMode="auto">
            <a:xfrm>
              <a:off x="1719" y="2413"/>
              <a:ext cx="59" cy="43"/>
            </a:xfrm>
            <a:custGeom>
              <a:avLst/>
              <a:gdLst>
                <a:gd name="T0" fmla="*/ 31 w 59"/>
                <a:gd name="T1" fmla="*/ 0 h 43"/>
                <a:gd name="T2" fmla="*/ 31 w 59"/>
                <a:gd name="T3" fmla="*/ 43 h 43"/>
                <a:gd name="T4" fmla="*/ 52 w 59"/>
                <a:gd name="T5" fmla="*/ 21 h 43"/>
                <a:gd name="T6" fmla="*/ 36 w 59"/>
                <a:gd name="T7" fmla="*/ 11 h 43"/>
                <a:gd name="T8" fmla="*/ 31 w 59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3"/>
                <a:gd name="T17" fmla="*/ 59 w 59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3">
                  <a:moveTo>
                    <a:pt x="31" y="0"/>
                  </a:moveTo>
                  <a:cubicBezTo>
                    <a:pt x="0" y="9"/>
                    <a:pt x="0" y="34"/>
                    <a:pt x="31" y="43"/>
                  </a:cubicBezTo>
                  <a:cubicBezTo>
                    <a:pt x="39" y="40"/>
                    <a:pt x="59" y="39"/>
                    <a:pt x="52" y="21"/>
                  </a:cubicBezTo>
                  <a:cubicBezTo>
                    <a:pt x="50" y="15"/>
                    <a:pt x="40" y="15"/>
                    <a:pt x="36" y="11"/>
                  </a:cubicBezTo>
                  <a:cubicBezTo>
                    <a:pt x="33" y="8"/>
                    <a:pt x="33" y="4"/>
                    <a:pt x="31" y="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Freeform 13"/>
            <p:cNvSpPr>
              <a:spLocks/>
            </p:cNvSpPr>
            <p:nvPr/>
          </p:nvSpPr>
          <p:spPr bwMode="auto">
            <a:xfrm>
              <a:off x="1782" y="2407"/>
              <a:ext cx="60" cy="77"/>
            </a:xfrm>
            <a:custGeom>
              <a:avLst/>
              <a:gdLst>
                <a:gd name="T0" fmla="*/ 0 w 60"/>
                <a:gd name="T1" fmla="*/ 0 h 77"/>
                <a:gd name="T2" fmla="*/ 22 w 60"/>
                <a:gd name="T3" fmla="*/ 11 h 77"/>
                <a:gd name="T4" fmla="*/ 38 w 60"/>
                <a:gd name="T5" fmla="*/ 17 h 77"/>
                <a:gd name="T6" fmla="*/ 55 w 60"/>
                <a:gd name="T7" fmla="*/ 27 h 77"/>
                <a:gd name="T8" fmla="*/ 60 w 60"/>
                <a:gd name="T9" fmla="*/ 55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77"/>
                <a:gd name="T17" fmla="*/ 60 w 6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77">
                  <a:moveTo>
                    <a:pt x="0" y="0"/>
                  </a:moveTo>
                  <a:cubicBezTo>
                    <a:pt x="17" y="77"/>
                    <a:pt x="10" y="50"/>
                    <a:pt x="22" y="11"/>
                  </a:cubicBezTo>
                  <a:cubicBezTo>
                    <a:pt x="36" y="61"/>
                    <a:pt x="19" y="21"/>
                    <a:pt x="38" y="17"/>
                  </a:cubicBezTo>
                  <a:cubicBezTo>
                    <a:pt x="44" y="16"/>
                    <a:pt x="49" y="24"/>
                    <a:pt x="55" y="27"/>
                  </a:cubicBezTo>
                  <a:cubicBezTo>
                    <a:pt x="57" y="36"/>
                    <a:pt x="60" y="55"/>
                    <a:pt x="60" y="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Freeform 14"/>
            <p:cNvSpPr>
              <a:spLocks/>
            </p:cNvSpPr>
            <p:nvPr/>
          </p:nvSpPr>
          <p:spPr bwMode="auto">
            <a:xfrm>
              <a:off x="1856" y="2413"/>
              <a:ext cx="48" cy="52"/>
            </a:xfrm>
            <a:custGeom>
              <a:avLst/>
              <a:gdLst>
                <a:gd name="T0" fmla="*/ 2 w 48"/>
                <a:gd name="T1" fmla="*/ 21 h 52"/>
                <a:gd name="T2" fmla="*/ 30 w 48"/>
                <a:gd name="T3" fmla="*/ 16 h 52"/>
                <a:gd name="T4" fmla="*/ 24 w 48"/>
                <a:gd name="T5" fmla="*/ 0 h 52"/>
                <a:gd name="T6" fmla="*/ 13 w 48"/>
                <a:gd name="T7" fmla="*/ 16 h 52"/>
                <a:gd name="T8" fmla="*/ 19 w 48"/>
                <a:gd name="T9" fmla="*/ 49 h 52"/>
                <a:gd name="T10" fmla="*/ 46 w 48"/>
                <a:gd name="T11" fmla="*/ 43 h 52"/>
                <a:gd name="T12" fmla="*/ 40 w 48"/>
                <a:gd name="T13" fmla="*/ 43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52"/>
                <a:gd name="T23" fmla="*/ 48 w 48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52">
                  <a:moveTo>
                    <a:pt x="2" y="21"/>
                  </a:moveTo>
                  <a:cubicBezTo>
                    <a:pt x="11" y="19"/>
                    <a:pt x="23" y="23"/>
                    <a:pt x="30" y="16"/>
                  </a:cubicBezTo>
                  <a:cubicBezTo>
                    <a:pt x="34" y="12"/>
                    <a:pt x="30" y="0"/>
                    <a:pt x="24" y="0"/>
                  </a:cubicBezTo>
                  <a:cubicBezTo>
                    <a:pt x="18" y="0"/>
                    <a:pt x="17" y="11"/>
                    <a:pt x="13" y="16"/>
                  </a:cubicBezTo>
                  <a:cubicBezTo>
                    <a:pt x="10" y="25"/>
                    <a:pt x="0" y="43"/>
                    <a:pt x="19" y="49"/>
                  </a:cubicBezTo>
                  <a:cubicBezTo>
                    <a:pt x="28" y="52"/>
                    <a:pt x="37" y="46"/>
                    <a:pt x="46" y="43"/>
                  </a:cubicBezTo>
                  <a:cubicBezTo>
                    <a:pt x="48" y="42"/>
                    <a:pt x="42" y="43"/>
                    <a:pt x="40" y="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8" name="Freeform 15"/>
            <p:cNvSpPr>
              <a:spLocks/>
            </p:cNvSpPr>
            <p:nvPr/>
          </p:nvSpPr>
          <p:spPr bwMode="auto">
            <a:xfrm>
              <a:off x="2049" y="2383"/>
              <a:ext cx="228" cy="73"/>
            </a:xfrm>
            <a:custGeom>
              <a:avLst/>
              <a:gdLst>
                <a:gd name="T0" fmla="*/ 0 w 228"/>
                <a:gd name="T1" fmla="*/ 73 h 73"/>
                <a:gd name="T2" fmla="*/ 43 w 228"/>
                <a:gd name="T3" fmla="*/ 35 h 73"/>
                <a:gd name="T4" fmla="*/ 54 w 228"/>
                <a:gd name="T5" fmla="*/ 68 h 73"/>
                <a:gd name="T6" fmla="*/ 87 w 228"/>
                <a:gd name="T7" fmla="*/ 35 h 73"/>
                <a:gd name="T8" fmla="*/ 125 w 228"/>
                <a:gd name="T9" fmla="*/ 51 h 73"/>
                <a:gd name="T10" fmla="*/ 168 w 228"/>
                <a:gd name="T11" fmla="*/ 30 h 73"/>
                <a:gd name="T12" fmla="*/ 206 w 228"/>
                <a:gd name="T13" fmla="*/ 19 h 73"/>
                <a:gd name="T14" fmla="*/ 228 w 228"/>
                <a:gd name="T15" fmla="*/ 62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8"/>
                <a:gd name="T25" fmla="*/ 0 h 73"/>
                <a:gd name="T26" fmla="*/ 228 w 228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8" h="73">
                  <a:moveTo>
                    <a:pt x="0" y="73"/>
                  </a:moveTo>
                  <a:cubicBezTo>
                    <a:pt x="14" y="40"/>
                    <a:pt x="12" y="4"/>
                    <a:pt x="43" y="35"/>
                  </a:cubicBezTo>
                  <a:cubicBezTo>
                    <a:pt x="47" y="46"/>
                    <a:pt x="43" y="65"/>
                    <a:pt x="54" y="68"/>
                  </a:cubicBezTo>
                  <a:cubicBezTo>
                    <a:pt x="63" y="71"/>
                    <a:pt x="87" y="35"/>
                    <a:pt x="87" y="35"/>
                  </a:cubicBezTo>
                  <a:cubicBezTo>
                    <a:pt x="119" y="57"/>
                    <a:pt x="93" y="72"/>
                    <a:pt x="125" y="51"/>
                  </a:cubicBezTo>
                  <a:cubicBezTo>
                    <a:pt x="147" y="22"/>
                    <a:pt x="140" y="0"/>
                    <a:pt x="168" y="30"/>
                  </a:cubicBezTo>
                  <a:cubicBezTo>
                    <a:pt x="178" y="63"/>
                    <a:pt x="185" y="33"/>
                    <a:pt x="206" y="19"/>
                  </a:cubicBezTo>
                  <a:cubicBezTo>
                    <a:pt x="212" y="31"/>
                    <a:pt x="217" y="53"/>
                    <a:pt x="228" y="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9" name="Freeform 16"/>
            <p:cNvSpPr>
              <a:spLocks/>
            </p:cNvSpPr>
            <p:nvPr/>
          </p:nvSpPr>
          <p:spPr bwMode="auto">
            <a:xfrm>
              <a:off x="2462" y="2375"/>
              <a:ext cx="271" cy="83"/>
            </a:xfrm>
            <a:custGeom>
              <a:avLst/>
              <a:gdLst>
                <a:gd name="T0" fmla="*/ 0 w 271"/>
                <a:gd name="T1" fmla="*/ 54 h 83"/>
                <a:gd name="T2" fmla="*/ 27 w 271"/>
                <a:gd name="T3" fmla="*/ 16 h 83"/>
                <a:gd name="T4" fmla="*/ 43 w 271"/>
                <a:gd name="T5" fmla="*/ 0 h 83"/>
                <a:gd name="T6" fmla="*/ 48 w 271"/>
                <a:gd name="T7" fmla="*/ 16 h 83"/>
                <a:gd name="T8" fmla="*/ 76 w 271"/>
                <a:gd name="T9" fmla="*/ 21 h 83"/>
                <a:gd name="T10" fmla="*/ 87 w 271"/>
                <a:gd name="T11" fmla="*/ 43 h 83"/>
                <a:gd name="T12" fmla="*/ 92 w 271"/>
                <a:gd name="T13" fmla="*/ 65 h 83"/>
                <a:gd name="T14" fmla="*/ 103 w 271"/>
                <a:gd name="T15" fmla="*/ 43 h 83"/>
                <a:gd name="T16" fmla="*/ 119 w 271"/>
                <a:gd name="T17" fmla="*/ 27 h 83"/>
                <a:gd name="T18" fmla="*/ 130 w 271"/>
                <a:gd name="T19" fmla="*/ 11 h 83"/>
                <a:gd name="T20" fmla="*/ 168 w 271"/>
                <a:gd name="T21" fmla="*/ 38 h 83"/>
                <a:gd name="T22" fmla="*/ 190 w 271"/>
                <a:gd name="T23" fmla="*/ 38 h 83"/>
                <a:gd name="T24" fmla="*/ 217 w 271"/>
                <a:gd name="T25" fmla="*/ 32 h 83"/>
                <a:gd name="T26" fmla="*/ 271 w 271"/>
                <a:gd name="T27" fmla="*/ 59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1"/>
                <a:gd name="T43" fmla="*/ 0 h 83"/>
                <a:gd name="T44" fmla="*/ 271 w 271"/>
                <a:gd name="T45" fmla="*/ 83 h 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1" h="83">
                  <a:moveTo>
                    <a:pt x="0" y="54"/>
                  </a:moveTo>
                  <a:cubicBezTo>
                    <a:pt x="9" y="41"/>
                    <a:pt x="17" y="28"/>
                    <a:pt x="27" y="16"/>
                  </a:cubicBezTo>
                  <a:cubicBezTo>
                    <a:pt x="32" y="10"/>
                    <a:pt x="35" y="0"/>
                    <a:pt x="43" y="0"/>
                  </a:cubicBezTo>
                  <a:cubicBezTo>
                    <a:pt x="49" y="0"/>
                    <a:pt x="46" y="11"/>
                    <a:pt x="48" y="16"/>
                  </a:cubicBezTo>
                  <a:cubicBezTo>
                    <a:pt x="57" y="83"/>
                    <a:pt x="56" y="61"/>
                    <a:pt x="76" y="21"/>
                  </a:cubicBezTo>
                  <a:cubicBezTo>
                    <a:pt x="80" y="28"/>
                    <a:pt x="84" y="35"/>
                    <a:pt x="87" y="43"/>
                  </a:cubicBezTo>
                  <a:cubicBezTo>
                    <a:pt x="90" y="50"/>
                    <a:pt x="84" y="65"/>
                    <a:pt x="92" y="65"/>
                  </a:cubicBezTo>
                  <a:cubicBezTo>
                    <a:pt x="100" y="65"/>
                    <a:pt x="98" y="50"/>
                    <a:pt x="103" y="43"/>
                  </a:cubicBezTo>
                  <a:cubicBezTo>
                    <a:pt x="107" y="37"/>
                    <a:pt x="114" y="33"/>
                    <a:pt x="119" y="27"/>
                  </a:cubicBezTo>
                  <a:cubicBezTo>
                    <a:pt x="123" y="22"/>
                    <a:pt x="126" y="16"/>
                    <a:pt x="130" y="11"/>
                  </a:cubicBezTo>
                  <a:cubicBezTo>
                    <a:pt x="149" y="39"/>
                    <a:pt x="132" y="46"/>
                    <a:pt x="168" y="38"/>
                  </a:cubicBezTo>
                  <a:cubicBezTo>
                    <a:pt x="193" y="0"/>
                    <a:pt x="165" y="31"/>
                    <a:pt x="190" y="38"/>
                  </a:cubicBezTo>
                  <a:cubicBezTo>
                    <a:pt x="199" y="41"/>
                    <a:pt x="208" y="34"/>
                    <a:pt x="217" y="32"/>
                  </a:cubicBezTo>
                  <a:cubicBezTo>
                    <a:pt x="257" y="5"/>
                    <a:pt x="250" y="40"/>
                    <a:pt x="271" y="5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0" name="Freeform 17"/>
            <p:cNvSpPr>
              <a:spLocks/>
            </p:cNvSpPr>
            <p:nvPr/>
          </p:nvSpPr>
          <p:spPr bwMode="auto">
            <a:xfrm>
              <a:off x="2896" y="2378"/>
              <a:ext cx="245" cy="83"/>
            </a:xfrm>
            <a:custGeom>
              <a:avLst/>
              <a:gdLst>
                <a:gd name="T0" fmla="*/ 0 w 245"/>
                <a:gd name="T1" fmla="*/ 46 h 83"/>
                <a:gd name="T2" fmla="*/ 27 w 245"/>
                <a:gd name="T3" fmla="*/ 24 h 83"/>
                <a:gd name="T4" fmla="*/ 44 w 245"/>
                <a:gd name="T5" fmla="*/ 2 h 83"/>
                <a:gd name="T6" fmla="*/ 55 w 245"/>
                <a:gd name="T7" fmla="*/ 18 h 83"/>
                <a:gd name="T8" fmla="*/ 60 w 245"/>
                <a:gd name="T9" fmla="*/ 62 h 83"/>
                <a:gd name="T10" fmla="*/ 104 w 245"/>
                <a:gd name="T11" fmla="*/ 2 h 83"/>
                <a:gd name="T12" fmla="*/ 109 w 245"/>
                <a:gd name="T13" fmla="*/ 29 h 83"/>
                <a:gd name="T14" fmla="*/ 114 w 245"/>
                <a:gd name="T15" fmla="*/ 62 h 83"/>
                <a:gd name="T16" fmla="*/ 131 w 245"/>
                <a:gd name="T17" fmla="*/ 40 h 83"/>
                <a:gd name="T18" fmla="*/ 163 w 245"/>
                <a:gd name="T19" fmla="*/ 2 h 83"/>
                <a:gd name="T20" fmla="*/ 174 w 245"/>
                <a:gd name="T21" fmla="*/ 51 h 83"/>
                <a:gd name="T22" fmla="*/ 185 w 245"/>
                <a:gd name="T23" fmla="*/ 35 h 83"/>
                <a:gd name="T24" fmla="*/ 218 w 245"/>
                <a:gd name="T25" fmla="*/ 13 h 83"/>
                <a:gd name="T26" fmla="*/ 245 w 245"/>
                <a:gd name="T27" fmla="*/ 67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"/>
                <a:gd name="T43" fmla="*/ 0 h 83"/>
                <a:gd name="T44" fmla="*/ 245 w 245"/>
                <a:gd name="T45" fmla="*/ 83 h 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" h="83">
                  <a:moveTo>
                    <a:pt x="0" y="46"/>
                  </a:moveTo>
                  <a:cubicBezTo>
                    <a:pt x="9" y="39"/>
                    <a:pt x="19" y="32"/>
                    <a:pt x="27" y="24"/>
                  </a:cubicBezTo>
                  <a:cubicBezTo>
                    <a:pt x="34" y="17"/>
                    <a:pt x="35" y="4"/>
                    <a:pt x="44" y="2"/>
                  </a:cubicBezTo>
                  <a:cubicBezTo>
                    <a:pt x="50" y="1"/>
                    <a:pt x="51" y="13"/>
                    <a:pt x="55" y="18"/>
                  </a:cubicBezTo>
                  <a:cubicBezTo>
                    <a:pt x="57" y="33"/>
                    <a:pt x="45" y="62"/>
                    <a:pt x="60" y="62"/>
                  </a:cubicBezTo>
                  <a:cubicBezTo>
                    <a:pt x="63" y="62"/>
                    <a:pt x="95" y="16"/>
                    <a:pt x="104" y="2"/>
                  </a:cubicBezTo>
                  <a:cubicBezTo>
                    <a:pt x="106" y="11"/>
                    <a:pt x="107" y="20"/>
                    <a:pt x="109" y="29"/>
                  </a:cubicBezTo>
                  <a:cubicBezTo>
                    <a:pt x="111" y="40"/>
                    <a:pt x="104" y="57"/>
                    <a:pt x="114" y="62"/>
                  </a:cubicBezTo>
                  <a:cubicBezTo>
                    <a:pt x="122" y="66"/>
                    <a:pt x="125" y="47"/>
                    <a:pt x="131" y="40"/>
                  </a:cubicBezTo>
                  <a:cubicBezTo>
                    <a:pt x="166" y="0"/>
                    <a:pt x="140" y="35"/>
                    <a:pt x="163" y="2"/>
                  </a:cubicBezTo>
                  <a:cubicBezTo>
                    <a:pt x="167" y="18"/>
                    <a:pt x="160" y="42"/>
                    <a:pt x="174" y="51"/>
                  </a:cubicBezTo>
                  <a:cubicBezTo>
                    <a:pt x="179" y="55"/>
                    <a:pt x="181" y="40"/>
                    <a:pt x="185" y="35"/>
                  </a:cubicBezTo>
                  <a:cubicBezTo>
                    <a:pt x="202" y="15"/>
                    <a:pt x="196" y="19"/>
                    <a:pt x="218" y="13"/>
                  </a:cubicBezTo>
                  <a:cubicBezTo>
                    <a:pt x="223" y="33"/>
                    <a:pt x="216" y="83"/>
                    <a:pt x="245" y="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1" name="Freeform 18"/>
            <p:cNvSpPr>
              <a:spLocks/>
            </p:cNvSpPr>
            <p:nvPr/>
          </p:nvSpPr>
          <p:spPr bwMode="auto">
            <a:xfrm>
              <a:off x="3304" y="2391"/>
              <a:ext cx="277" cy="64"/>
            </a:xfrm>
            <a:custGeom>
              <a:avLst/>
              <a:gdLst>
                <a:gd name="T0" fmla="*/ 0 w 277"/>
                <a:gd name="T1" fmla="*/ 54 h 64"/>
                <a:gd name="T2" fmla="*/ 22 w 277"/>
                <a:gd name="T3" fmla="*/ 33 h 64"/>
                <a:gd name="T4" fmla="*/ 43 w 277"/>
                <a:gd name="T5" fmla="*/ 27 h 64"/>
                <a:gd name="T6" fmla="*/ 49 w 277"/>
                <a:gd name="T7" fmla="*/ 60 h 64"/>
                <a:gd name="T8" fmla="*/ 65 w 277"/>
                <a:gd name="T9" fmla="*/ 54 h 64"/>
                <a:gd name="T10" fmla="*/ 98 w 277"/>
                <a:gd name="T11" fmla="*/ 16 h 64"/>
                <a:gd name="T12" fmla="*/ 109 w 277"/>
                <a:gd name="T13" fmla="*/ 38 h 64"/>
                <a:gd name="T14" fmla="*/ 114 w 277"/>
                <a:gd name="T15" fmla="*/ 54 h 64"/>
                <a:gd name="T16" fmla="*/ 163 w 277"/>
                <a:gd name="T17" fmla="*/ 5 h 64"/>
                <a:gd name="T18" fmla="*/ 174 w 277"/>
                <a:gd name="T19" fmla="*/ 27 h 64"/>
                <a:gd name="T20" fmla="*/ 179 w 277"/>
                <a:gd name="T21" fmla="*/ 60 h 64"/>
                <a:gd name="T22" fmla="*/ 234 w 277"/>
                <a:gd name="T23" fmla="*/ 16 h 64"/>
                <a:gd name="T24" fmla="*/ 277 w 277"/>
                <a:gd name="T25" fmla="*/ 6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64"/>
                <a:gd name="T41" fmla="*/ 277 w 277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64">
                  <a:moveTo>
                    <a:pt x="0" y="54"/>
                  </a:moveTo>
                  <a:cubicBezTo>
                    <a:pt x="7" y="47"/>
                    <a:pt x="16" y="41"/>
                    <a:pt x="22" y="33"/>
                  </a:cubicBezTo>
                  <a:cubicBezTo>
                    <a:pt x="39" y="11"/>
                    <a:pt x="24" y="0"/>
                    <a:pt x="43" y="27"/>
                  </a:cubicBezTo>
                  <a:cubicBezTo>
                    <a:pt x="45" y="38"/>
                    <a:pt x="42" y="51"/>
                    <a:pt x="49" y="60"/>
                  </a:cubicBezTo>
                  <a:cubicBezTo>
                    <a:pt x="53" y="64"/>
                    <a:pt x="61" y="58"/>
                    <a:pt x="65" y="54"/>
                  </a:cubicBezTo>
                  <a:cubicBezTo>
                    <a:pt x="78" y="43"/>
                    <a:pt x="86" y="28"/>
                    <a:pt x="98" y="16"/>
                  </a:cubicBezTo>
                  <a:cubicBezTo>
                    <a:pt x="102" y="23"/>
                    <a:pt x="106" y="30"/>
                    <a:pt x="109" y="38"/>
                  </a:cubicBezTo>
                  <a:cubicBezTo>
                    <a:pt x="111" y="43"/>
                    <a:pt x="108" y="54"/>
                    <a:pt x="114" y="54"/>
                  </a:cubicBezTo>
                  <a:cubicBezTo>
                    <a:pt x="116" y="54"/>
                    <a:pt x="154" y="11"/>
                    <a:pt x="163" y="5"/>
                  </a:cubicBezTo>
                  <a:cubicBezTo>
                    <a:pt x="167" y="12"/>
                    <a:pt x="172" y="19"/>
                    <a:pt x="174" y="27"/>
                  </a:cubicBezTo>
                  <a:cubicBezTo>
                    <a:pt x="177" y="38"/>
                    <a:pt x="169" y="54"/>
                    <a:pt x="179" y="60"/>
                  </a:cubicBezTo>
                  <a:cubicBezTo>
                    <a:pt x="181" y="61"/>
                    <a:pt x="213" y="29"/>
                    <a:pt x="234" y="16"/>
                  </a:cubicBezTo>
                  <a:cubicBezTo>
                    <a:pt x="258" y="50"/>
                    <a:pt x="239" y="60"/>
                    <a:pt x="277" y="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2" name="Freeform 19"/>
            <p:cNvSpPr>
              <a:spLocks/>
            </p:cNvSpPr>
            <p:nvPr/>
          </p:nvSpPr>
          <p:spPr bwMode="auto">
            <a:xfrm>
              <a:off x="886" y="2966"/>
              <a:ext cx="206" cy="72"/>
            </a:xfrm>
            <a:custGeom>
              <a:avLst/>
              <a:gdLst>
                <a:gd name="T0" fmla="*/ 0 w 206"/>
                <a:gd name="T1" fmla="*/ 66 h 72"/>
                <a:gd name="T2" fmla="*/ 43 w 206"/>
                <a:gd name="T3" fmla="*/ 23 h 72"/>
                <a:gd name="T4" fmla="*/ 92 w 206"/>
                <a:gd name="T5" fmla="*/ 12 h 72"/>
                <a:gd name="T6" fmla="*/ 108 w 206"/>
                <a:gd name="T7" fmla="*/ 23 h 72"/>
                <a:gd name="T8" fmla="*/ 119 w 206"/>
                <a:gd name="T9" fmla="*/ 61 h 72"/>
                <a:gd name="T10" fmla="*/ 157 w 206"/>
                <a:gd name="T11" fmla="*/ 6 h 72"/>
                <a:gd name="T12" fmla="*/ 168 w 206"/>
                <a:gd name="T13" fmla="*/ 66 h 72"/>
                <a:gd name="T14" fmla="*/ 190 w 206"/>
                <a:gd name="T15" fmla="*/ 34 h 72"/>
                <a:gd name="T16" fmla="*/ 206 w 206"/>
                <a:gd name="T17" fmla="*/ 72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6"/>
                <a:gd name="T28" fmla="*/ 0 h 72"/>
                <a:gd name="T29" fmla="*/ 206 w 206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6" h="72">
                  <a:moveTo>
                    <a:pt x="0" y="66"/>
                  </a:moveTo>
                  <a:cubicBezTo>
                    <a:pt x="9" y="39"/>
                    <a:pt x="9" y="0"/>
                    <a:pt x="43" y="23"/>
                  </a:cubicBezTo>
                  <a:cubicBezTo>
                    <a:pt x="57" y="70"/>
                    <a:pt x="76" y="34"/>
                    <a:pt x="92" y="12"/>
                  </a:cubicBezTo>
                  <a:cubicBezTo>
                    <a:pt x="97" y="16"/>
                    <a:pt x="105" y="17"/>
                    <a:pt x="108" y="23"/>
                  </a:cubicBezTo>
                  <a:cubicBezTo>
                    <a:pt x="114" y="35"/>
                    <a:pt x="119" y="61"/>
                    <a:pt x="119" y="61"/>
                  </a:cubicBezTo>
                  <a:cubicBezTo>
                    <a:pt x="131" y="42"/>
                    <a:pt x="145" y="25"/>
                    <a:pt x="157" y="6"/>
                  </a:cubicBezTo>
                  <a:cubicBezTo>
                    <a:pt x="164" y="25"/>
                    <a:pt x="149" y="58"/>
                    <a:pt x="168" y="66"/>
                  </a:cubicBezTo>
                  <a:cubicBezTo>
                    <a:pt x="180" y="71"/>
                    <a:pt x="190" y="34"/>
                    <a:pt x="190" y="34"/>
                  </a:cubicBezTo>
                  <a:cubicBezTo>
                    <a:pt x="192" y="42"/>
                    <a:pt x="194" y="72"/>
                    <a:pt x="206" y="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3" name="Freeform 20"/>
            <p:cNvSpPr>
              <a:spLocks/>
            </p:cNvSpPr>
            <p:nvPr/>
          </p:nvSpPr>
          <p:spPr bwMode="auto">
            <a:xfrm>
              <a:off x="1130" y="2969"/>
              <a:ext cx="245" cy="74"/>
            </a:xfrm>
            <a:custGeom>
              <a:avLst/>
              <a:gdLst>
                <a:gd name="T0" fmla="*/ 0 w 245"/>
                <a:gd name="T1" fmla="*/ 74 h 74"/>
                <a:gd name="T2" fmla="*/ 17 w 245"/>
                <a:gd name="T3" fmla="*/ 31 h 74"/>
                <a:gd name="T4" fmla="*/ 27 w 245"/>
                <a:gd name="T5" fmla="*/ 3 h 74"/>
                <a:gd name="T6" fmla="*/ 38 w 245"/>
                <a:gd name="T7" fmla="*/ 20 h 74"/>
                <a:gd name="T8" fmla="*/ 71 w 245"/>
                <a:gd name="T9" fmla="*/ 63 h 74"/>
                <a:gd name="T10" fmla="*/ 104 w 245"/>
                <a:gd name="T11" fmla="*/ 25 h 74"/>
                <a:gd name="T12" fmla="*/ 120 w 245"/>
                <a:gd name="T13" fmla="*/ 58 h 74"/>
                <a:gd name="T14" fmla="*/ 163 w 245"/>
                <a:gd name="T15" fmla="*/ 14 h 74"/>
                <a:gd name="T16" fmla="*/ 174 w 245"/>
                <a:gd name="T17" fmla="*/ 31 h 74"/>
                <a:gd name="T18" fmla="*/ 180 w 245"/>
                <a:gd name="T19" fmla="*/ 47 h 74"/>
                <a:gd name="T20" fmla="*/ 228 w 245"/>
                <a:gd name="T21" fmla="*/ 20 h 74"/>
                <a:gd name="T22" fmla="*/ 245 w 245"/>
                <a:gd name="T23" fmla="*/ 4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5"/>
                <a:gd name="T37" fmla="*/ 0 h 74"/>
                <a:gd name="T38" fmla="*/ 245 w 245"/>
                <a:gd name="T39" fmla="*/ 74 h 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5" h="74">
                  <a:moveTo>
                    <a:pt x="0" y="74"/>
                  </a:moveTo>
                  <a:cubicBezTo>
                    <a:pt x="6" y="60"/>
                    <a:pt x="12" y="45"/>
                    <a:pt x="17" y="31"/>
                  </a:cubicBezTo>
                  <a:cubicBezTo>
                    <a:pt x="21" y="22"/>
                    <a:pt x="18" y="8"/>
                    <a:pt x="27" y="3"/>
                  </a:cubicBezTo>
                  <a:cubicBezTo>
                    <a:pt x="33" y="0"/>
                    <a:pt x="34" y="14"/>
                    <a:pt x="38" y="20"/>
                  </a:cubicBezTo>
                  <a:cubicBezTo>
                    <a:pt x="45" y="57"/>
                    <a:pt x="34" y="73"/>
                    <a:pt x="71" y="63"/>
                  </a:cubicBezTo>
                  <a:cubicBezTo>
                    <a:pt x="73" y="61"/>
                    <a:pt x="97" y="25"/>
                    <a:pt x="104" y="25"/>
                  </a:cubicBezTo>
                  <a:cubicBezTo>
                    <a:pt x="110" y="25"/>
                    <a:pt x="119" y="55"/>
                    <a:pt x="120" y="58"/>
                  </a:cubicBezTo>
                  <a:cubicBezTo>
                    <a:pt x="142" y="50"/>
                    <a:pt x="147" y="31"/>
                    <a:pt x="163" y="14"/>
                  </a:cubicBezTo>
                  <a:cubicBezTo>
                    <a:pt x="167" y="20"/>
                    <a:pt x="171" y="25"/>
                    <a:pt x="174" y="31"/>
                  </a:cubicBezTo>
                  <a:cubicBezTo>
                    <a:pt x="177" y="36"/>
                    <a:pt x="174" y="48"/>
                    <a:pt x="180" y="47"/>
                  </a:cubicBezTo>
                  <a:cubicBezTo>
                    <a:pt x="198" y="44"/>
                    <a:pt x="210" y="25"/>
                    <a:pt x="228" y="20"/>
                  </a:cubicBezTo>
                  <a:cubicBezTo>
                    <a:pt x="240" y="38"/>
                    <a:pt x="234" y="32"/>
                    <a:pt x="245" y="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4" name="Freeform 21"/>
            <p:cNvSpPr>
              <a:spLocks/>
            </p:cNvSpPr>
            <p:nvPr/>
          </p:nvSpPr>
          <p:spPr bwMode="auto">
            <a:xfrm>
              <a:off x="891" y="3130"/>
              <a:ext cx="218" cy="69"/>
            </a:xfrm>
            <a:custGeom>
              <a:avLst/>
              <a:gdLst>
                <a:gd name="T0" fmla="*/ 0 w 218"/>
                <a:gd name="T1" fmla="*/ 54 h 69"/>
                <a:gd name="T2" fmla="*/ 27 w 218"/>
                <a:gd name="T3" fmla="*/ 43 h 69"/>
                <a:gd name="T4" fmla="*/ 60 w 218"/>
                <a:gd name="T5" fmla="*/ 27 h 69"/>
                <a:gd name="T6" fmla="*/ 109 w 218"/>
                <a:gd name="T7" fmla="*/ 11 h 69"/>
                <a:gd name="T8" fmla="*/ 125 w 218"/>
                <a:gd name="T9" fmla="*/ 22 h 69"/>
                <a:gd name="T10" fmla="*/ 131 w 218"/>
                <a:gd name="T11" fmla="*/ 43 h 69"/>
                <a:gd name="T12" fmla="*/ 158 w 218"/>
                <a:gd name="T13" fmla="*/ 0 h 69"/>
                <a:gd name="T14" fmla="*/ 174 w 218"/>
                <a:gd name="T15" fmla="*/ 22 h 69"/>
                <a:gd name="T16" fmla="*/ 179 w 218"/>
                <a:gd name="T17" fmla="*/ 38 h 69"/>
                <a:gd name="T18" fmla="*/ 201 w 218"/>
                <a:gd name="T19" fmla="*/ 5 h 69"/>
                <a:gd name="T20" fmla="*/ 218 w 218"/>
                <a:gd name="T21" fmla="*/ 38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8"/>
                <a:gd name="T34" fmla="*/ 0 h 69"/>
                <a:gd name="T35" fmla="*/ 218 w 218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8" h="69">
                  <a:moveTo>
                    <a:pt x="0" y="54"/>
                  </a:moveTo>
                  <a:cubicBezTo>
                    <a:pt x="9" y="50"/>
                    <a:pt x="19" y="49"/>
                    <a:pt x="27" y="43"/>
                  </a:cubicBezTo>
                  <a:cubicBezTo>
                    <a:pt x="58" y="21"/>
                    <a:pt x="29" y="17"/>
                    <a:pt x="60" y="27"/>
                  </a:cubicBezTo>
                  <a:cubicBezTo>
                    <a:pt x="73" y="69"/>
                    <a:pt x="97" y="28"/>
                    <a:pt x="109" y="11"/>
                  </a:cubicBezTo>
                  <a:cubicBezTo>
                    <a:pt x="114" y="15"/>
                    <a:pt x="121" y="17"/>
                    <a:pt x="125" y="22"/>
                  </a:cubicBezTo>
                  <a:cubicBezTo>
                    <a:pt x="129" y="28"/>
                    <a:pt x="124" y="43"/>
                    <a:pt x="131" y="43"/>
                  </a:cubicBezTo>
                  <a:cubicBezTo>
                    <a:pt x="138" y="43"/>
                    <a:pt x="156" y="4"/>
                    <a:pt x="158" y="0"/>
                  </a:cubicBezTo>
                  <a:cubicBezTo>
                    <a:pt x="163" y="7"/>
                    <a:pt x="170" y="14"/>
                    <a:pt x="174" y="22"/>
                  </a:cubicBezTo>
                  <a:cubicBezTo>
                    <a:pt x="177" y="27"/>
                    <a:pt x="174" y="41"/>
                    <a:pt x="179" y="38"/>
                  </a:cubicBezTo>
                  <a:cubicBezTo>
                    <a:pt x="190" y="31"/>
                    <a:pt x="201" y="5"/>
                    <a:pt x="201" y="5"/>
                  </a:cubicBezTo>
                  <a:cubicBezTo>
                    <a:pt x="214" y="31"/>
                    <a:pt x="208" y="20"/>
                    <a:pt x="218" y="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5" name="Freeform 22"/>
            <p:cNvSpPr>
              <a:spLocks/>
            </p:cNvSpPr>
            <p:nvPr/>
          </p:nvSpPr>
          <p:spPr bwMode="auto">
            <a:xfrm>
              <a:off x="1141" y="3108"/>
              <a:ext cx="261" cy="65"/>
            </a:xfrm>
            <a:custGeom>
              <a:avLst/>
              <a:gdLst>
                <a:gd name="T0" fmla="*/ 0 w 261"/>
                <a:gd name="T1" fmla="*/ 65 h 65"/>
                <a:gd name="T2" fmla="*/ 76 w 261"/>
                <a:gd name="T3" fmla="*/ 0 h 65"/>
                <a:gd name="T4" fmla="*/ 109 w 261"/>
                <a:gd name="T5" fmla="*/ 60 h 65"/>
                <a:gd name="T6" fmla="*/ 152 w 261"/>
                <a:gd name="T7" fmla="*/ 22 h 65"/>
                <a:gd name="T8" fmla="*/ 185 w 261"/>
                <a:gd name="T9" fmla="*/ 17 h 65"/>
                <a:gd name="T10" fmla="*/ 217 w 261"/>
                <a:gd name="T11" fmla="*/ 38 h 65"/>
                <a:gd name="T12" fmla="*/ 261 w 261"/>
                <a:gd name="T13" fmla="*/ 4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1"/>
                <a:gd name="T22" fmla="*/ 0 h 65"/>
                <a:gd name="T23" fmla="*/ 261 w 261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1" h="65">
                  <a:moveTo>
                    <a:pt x="0" y="65"/>
                  </a:moveTo>
                  <a:cubicBezTo>
                    <a:pt x="27" y="45"/>
                    <a:pt x="49" y="21"/>
                    <a:pt x="76" y="0"/>
                  </a:cubicBezTo>
                  <a:cubicBezTo>
                    <a:pt x="88" y="24"/>
                    <a:pt x="87" y="45"/>
                    <a:pt x="109" y="60"/>
                  </a:cubicBezTo>
                  <a:cubicBezTo>
                    <a:pt x="125" y="44"/>
                    <a:pt x="130" y="29"/>
                    <a:pt x="152" y="22"/>
                  </a:cubicBezTo>
                  <a:cubicBezTo>
                    <a:pt x="163" y="63"/>
                    <a:pt x="169" y="40"/>
                    <a:pt x="185" y="17"/>
                  </a:cubicBezTo>
                  <a:cubicBezTo>
                    <a:pt x="202" y="42"/>
                    <a:pt x="189" y="57"/>
                    <a:pt x="217" y="38"/>
                  </a:cubicBezTo>
                  <a:cubicBezTo>
                    <a:pt x="241" y="3"/>
                    <a:pt x="242" y="30"/>
                    <a:pt x="261" y="4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6" name="Freeform 23"/>
            <p:cNvSpPr>
              <a:spLocks/>
            </p:cNvSpPr>
            <p:nvPr/>
          </p:nvSpPr>
          <p:spPr bwMode="auto">
            <a:xfrm>
              <a:off x="837" y="2299"/>
              <a:ext cx="2847" cy="38"/>
            </a:xfrm>
            <a:custGeom>
              <a:avLst/>
              <a:gdLst>
                <a:gd name="T0" fmla="*/ 0 w 2847"/>
                <a:gd name="T1" fmla="*/ 5 h 38"/>
                <a:gd name="T2" fmla="*/ 60 w 2847"/>
                <a:gd name="T3" fmla="*/ 27 h 38"/>
                <a:gd name="T4" fmla="*/ 195 w 2847"/>
                <a:gd name="T5" fmla="*/ 38 h 38"/>
                <a:gd name="T6" fmla="*/ 1163 w 2847"/>
                <a:gd name="T7" fmla="*/ 0 h 38"/>
                <a:gd name="T8" fmla="*/ 2195 w 2847"/>
                <a:gd name="T9" fmla="*/ 27 h 38"/>
                <a:gd name="T10" fmla="*/ 2847 w 2847"/>
                <a:gd name="T11" fmla="*/ 2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47"/>
                <a:gd name="T19" fmla="*/ 0 h 38"/>
                <a:gd name="T20" fmla="*/ 2847 w 2847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47" h="38">
                  <a:moveTo>
                    <a:pt x="0" y="5"/>
                  </a:moveTo>
                  <a:cubicBezTo>
                    <a:pt x="23" y="10"/>
                    <a:pt x="37" y="23"/>
                    <a:pt x="60" y="27"/>
                  </a:cubicBezTo>
                  <a:cubicBezTo>
                    <a:pt x="96" y="33"/>
                    <a:pt x="168" y="36"/>
                    <a:pt x="195" y="38"/>
                  </a:cubicBezTo>
                  <a:cubicBezTo>
                    <a:pt x="518" y="26"/>
                    <a:pt x="839" y="4"/>
                    <a:pt x="1163" y="0"/>
                  </a:cubicBezTo>
                  <a:cubicBezTo>
                    <a:pt x="1508" y="19"/>
                    <a:pt x="1849" y="23"/>
                    <a:pt x="2195" y="27"/>
                  </a:cubicBezTo>
                  <a:cubicBezTo>
                    <a:pt x="2485" y="11"/>
                    <a:pt x="2268" y="21"/>
                    <a:pt x="2847" y="2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7" name="Freeform 24"/>
            <p:cNvSpPr>
              <a:spLocks/>
            </p:cNvSpPr>
            <p:nvPr/>
          </p:nvSpPr>
          <p:spPr bwMode="auto">
            <a:xfrm>
              <a:off x="1391" y="2489"/>
              <a:ext cx="2299" cy="27"/>
            </a:xfrm>
            <a:custGeom>
              <a:avLst/>
              <a:gdLst>
                <a:gd name="T0" fmla="*/ 0 w 2299"/>
                <a:gd name="T1" fmla="*/ 5 h 27"/>
                <a:gd name="T2" fmla="*/ 60 w 2299"/>
                <a:gd name="T3" fmla="*/ 0 h 27"/>
                <a:gd name="T4" fmla="*/ 614 w 2299"/>
                <a:gd name="T5" fmla="*/ 27 h 27"/>
                <a:gd name="T6" fmla="*/ 1614 w 2299"/>
                <a:gd name="T7" fmla="*/ 5 h 27"/>
                <a:gd name="T8" fmla="*/ 2233 w 2299"/>
                <a:gd name="T9" fmla="*/ 21 h 27"/>
                <a:gd name="T10" fmla="*/ 2299 w 2299"/>
                <a:gd name="T11" fmla="*/ 1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99"/>
                <a:gd name="T19" fmla="*/ 0 h 27"/>
                <a:gd name="T20" fmla="*/ 2299 w 2299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99" h="27">
                  <a:moveTo>
                    <a:pt x="0" y="5"/>
                  </a:moveTo>
                  <a:cubicBezTo>
                    <a:pt x="25" y="12"/>
                    <a:pt x="36" y="7"/>
                    <a:pt x="60" y="0"/>
                  </a:cubicBezTo>
                  <a:cubicBezTo>
                    <a:pt x="245" y="4"/>
                    <a:pt x="430" y="11"/>
                    <a:pt x="614" y="27"/>
                  </a:cubicBezTo>
                  <a:cubicBezTo>
                    <a:pt x="948" y="23"/>
                    <a:pt x="1280" y="11"/>
                    <a:pt x="1614" y="5"/>
                  </a:cubicBezTo>
                  <a:cubicBezTo>
                    <a:pt x="1820" y="16"/>
                    <a:pt x="2027" y="17"/>
                    <a:pt x="2233" y="21"/>
                  </a:cubicBezTo>
                  <a:cubicBezTo>
                    <a:pt x="2255" y="19"/>
                    <a:pt x="2299" y="16"/>
                    <a:pt x="2299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8" name="Freeform 25"/>
            <p:cNvSpPr>
              <a:spLocks/>
            </p:cNvSpPr>
            <p:nvPr/>
          </p:nvSpPr>
          <p:spPr bwMode="auto">
            <a:xfrm>
              <a:off x="3690" y="2315"/>
              <a:ext cx="21" cy="185"/>
            </a:xfrm>
            <a:custGeom>
              <a:avLst/>
              <a:gdLst>
                <a:gd name="T0" fmla="*/ 0 w 21"/>
                <a:gd name="T1" fmla="*/ 0 h 185"/>
                <a:gd name="T2" fmla="*/ 21 w 21"/>
                <a:gd name="T3" fmla="*/ 185 h 185"/>
                <a:gd name="T4" fmla="*/ 0 60000 65536"/>
                <a:gd name="T5" fmla="*/ 0 60000 65536"/>
                <a:gd name="T6" fmla="*/ 0 w 21"/>
                <a:gd name="T7" fmla="*/ 0 h 185"/>
                <a:gd name="T8" fmla="*/ 21 w 21"/>
                <a:gd name="T9" fmla="*/ 185 h 1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185">
                  <a:moveTo>
                    <a:pt x="0" y="0"/>
                  </a:moveTo>
                  <a:cubicBezTo>
                    <a:pt x="13" y="58"/>
                    <a:pt x="21" y="125"/>
                    <a:pt x="21" y="18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9" name="Freeform 26"/>
            <p:cNvSpPr>
              <a:spLocks/>
            </p:cNvSpPr>
            <p:nvPr/>
          </p:nvSpPr>
          <p:spPr bwMode="auto">
            <a:xfrm>
              <a:off x="815" y="2304"/>
              <a:ext cx="27" cy="951"/>
            </a:xfrm>
            <a:custGeom>
              <a:avLst/>
              <a:gdLst>
                <a:gd name="T0" fmla="*/ 6 w 27"/>
                <a:gd name="T1" fmla="*/ 0 h 951"/>
                <a:gd name="T2" fmla="*/ 27 w 27"/>
                <a:gd name="T3" fmla="*/ 212 h 951"/>
                <a:gd name="T4" fmla="*/ 0 w 27"/>
                <a:gd name="T5" fmla="*/ 473 h 951"/>
                <a:gd name="T6" fmla="*/ 11 w 27"/>
                <a:gd name="T7" fmla="*/ 951 h 9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951"/>
                <a:gd name="T14" fmla="*/ 27 w 27"/>
                <a:gd name="T15" fmla="*/ 951 h 9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951">
                  <a:moveTo>
                    <a:pt x="6" y="0"/>
                  </a:moveTo>
                  <a:cubicBezTo>
                    <a:pt x="14" y="71"/>
                    <a:pt x="11" y="142"/>
                    <a:pt x="27" y="212"/>
                  </a:cubicBezTo>
                  <a:cubicBezTo>
                    <a:pt x="21" y="295"/>
                    <a:pt x="22" y="394"/>
                    <a:pt x="0" y="473"/>
                  </a:cubicBezTo>
                  <a:cubicBezTo>
                    <a:pt x="2" y="627"/>
                    <a:pt x="11" y="793"/>
                    <a:pt x="11" y="9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0" name="Freeform 27"/>
            <p:cNvSpPr>
              <a:spLocks/>
            </p:cNvSpPr>
            <p:nvPr/>
          </p:nvSpPr>
          <p:spPr bwMode="auto">
            <a:xfrm>
              <a:off x="1399" y="2505"/>
              <a:ext cx="57" cy="821"/>
            </a:xfrm>
            <a:custGeom>
              <a:avLst/>
              <a:gdLst>
                <a:gd name="T0" fmla="*/ 8 w 57"/>
                <a:gd name="T1" fmla="*/ 0 h 821"/>
                <a:gd name="T2" fmla="*/ 19 w 57"/>
                <a:gd name="T3" fmla="*/ 147 h 821"/>
                <a:gd name="T4" fmla="*/ 36 w 57"/>
                <a:gd name="T5" fmla="*/ 310 h 821"/>
                <a:gd name="T6" fmla="*/ 57 w 57"/>
                <a:gd name="T7" fmla="*/ 821 h 8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21"/>
                <a:gd name="T14" fmla="*/ 57 w 57"/>
                <a:gd name="T15" fmla="*/ 821 h 8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21">
                  <a:moveTo>
                    <a:pt x="8" y="0"/>
                  </a:moveTo>
                  <a:cubicBezTo>
                    <a:pt x="0" y="46"/>
                    <a:pt x="6" y="103"/>
                    <a:pt x="19" y="147"/>
                  </a:cubicBezTo>
                  <a:cubicBezTo>
                    <a:pt x="23" y="200"/>
                    <a:pt x="22" y="258"/>
                    <a:pt x="36" y="310"/>
                  </a:cubicBezTo>
                  <a:cubicBezTo>
                    <a:pt x="46" y="480"/>
                    <a:pt x="57" y="651"/>
                    <a:pt x="57" y="82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7" name="AutoShape 28"/>
            <p:cNvSpPr>
              <a:spLocks/>
            </p:cNvSpPr>
            <p:nvPr/>
          </p:nvSpPr>
          <p:spPr bwMode="auto">
            <a:xfrm rot="16200000" flipV="1">
              <a:off x="2568" y="1176"/>
              <a:ext cx="144" cy="2016"/>
            </a:xfrm>
            <a:prstGeom prst="rightBrace">
              <a:avLst>
                <a:gd name="adj1" fmla="val 60407"/>
                <a:gd name="adj2" fmla="val 50000"/>
              </a:avLst>
            </a:prstGeom>
            <a:noFill/>
            <a:ln w="19050">
              <a:solidFill>
                <a:srgbClr val="AF523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60448" name="AutoShape 29"/>
            <p:cNvSpPr>
              <a:spLocks/>
            </p:cNvSpPr>
            <p:nvPr/>
          </p:nvSpPr>
          <p:spPr bwMode="auto">
            <a:xfrm>
              <a:off x="1488" y="2880"/>
              <a:ext cx="96" cy="48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19050">
              <a:solidFill>
                <a:srgbClr val="AF523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60449" name="Text Box 30"/>
            <p:cNvSpPr txBox="1">
              <a:spLocks noChangeArrowheads="1"/>
            </p:cNvSpPr>
            <p:nvPr/>
          </p:nvSpPr>
          <p:spPr bwMode="auto">
            <a:xfrm>
              <a:off x="1824" y="1877"/>
              <a:ext cx="18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C000"/>
                  </a:solidFill>
                  <a:latin typeface="Arial" charset="0"/>
                  <a:ea typeface="+mn-ea"/>
                  <a:cs typeface="Times New Roman" pitchFamily="18" charset="0"/>
                </a:rPr>
                <a:t>First-level navigation</a:t>
              </a:r>
            </a:p>
          </p:txBody>
        </p:sp>
        <p:sp>
          <p:nvSpPr>
            <p:cNvPr id="60450" name="Text Box 31"/>
            <p:cNvSpPr txBox="1">
              <a:spLocks noChangeArrowheads="1"/>
            </p:cNvSpPr>
            <p:nvPr/>
          </p:nvSpPr>
          <p:spPr bwMode="auto">
            <a:xfrm>
              <a:off x="1584" y="2943"/>
              <a:ext cx="21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C000"/>
                  </a:solidFill>
                  <a:latin typeface="Arial" charset="0"/>
                  <a:ea typeface="+mn-ea"/>
                  <a:cs typeface="Times New Roman" pitchFamily="18" charset="0"/>
                </a:rPr>
                <a:t>Second-level navigation</a:t>
              </a:r>
            </a:p>
          </p:txBody>
        </p:sp>
        <p:grpSp>
          <p:nvGrpSpPr>
            <p:cNvPr id="66595" name="Group 32"/>
            <p:cNvGrpSpPr>
              <a:grpSpLocks/>
            </p:cNvGrpSpPr>
            <p:nvPr/>
          </p:nvGrpSpPr>
          <p:grpSpPr bwMode="auto">
            <a:xfrm>
              <a:off x="0" y="2011"/>
              <a:ext cx="1216" cy="462"/>
              <a:chOff x="0" y="2011"/>
              <a:chExt cx="1216" cy="462"/>
            </a:xfrm>
          </p:grpSpPr>
          <p:sp>
            <p:nvSpPr>
              <p:cNvPr id="60452" name="Text Box 33"/>
              <p:cNvSpPr txBox="1">
                <a:spLocks noChangeArrowheads="1"/>
              </p:cNvSpPr>
              <p:nvPr/>
            </p:nvSpPr>
            <p:spPr bwMode="auto">
              <a:xfrm>
                <a:off x="0" y="2011"/>
                <a:ext cx="1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C000"/>
                    </a:solidFill>
                    <a:latin typeface="Arial" charset="0"/>
                    <a:ea typeface="+mn-ea"/>
                    <a:cs typeface="Times New Roman" pitchFamily="18" charset="0"/>
                  </a:rPr>
                  <a:t>Link to home</a:t>
                </a:r>
              </a:p>
            </p:txBody>
          </p:sp>
          <p:sp>
            <p:nvSpPr>
              <p:cNvPr id="60453" name="Line 34"/>
              <p:cNvSpPr>
                <a:spLocks noChangeShapeType="1"/>
              </p:cNvSpPr>
              <p:nvPr/>
            </p:nvSpPr>
            <p:spPr bwMode="auto">
              <a:xfrm>
                <a:off x="465" y="2253"/>
                <a:ext cx="469" cy="22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Groups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7590" name="Rectangle 2"/>
          <p:cNvSpPr>
            <a:spLocks noChangeArrowheads="1"/>
          </p:cNvSpPr>
          <p:nvPr/>
        </p:nvSpPr>
        <p:spPr bwMode="auto">
          <a:xfrm>
            <a:off x="4965700" y="2239963"/>
            <a:ext cx="4048125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Advanced ecommerce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Completing tasks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Page layouts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Search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Page-level navigation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Speed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The mobile web</a:t>
            </a:r>
          </a:p>
        </p:txBody>
      </p:sp>
      <p:sp>
        <p:nvSpPr>
          <p:cNvPr id="61447" name="Rectangle 4"/>
          <p:cNvSpPr>
            <a:spLocks noChangeArrowheads="1"/>
          </p:cNvSpPr>
          <p:nvPr/>
        </p:nvSpPr>
        <p:spPr bwMode="auto">
          <a:xfrm>
            <a:off x="685800" y="1600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dirty="0">
                <a:latin typeface="Helvetica Light"/>
                <a:ea typeface="+mn-ea"/>
                <a:cs typeface="Helvetica Light"/>
              </a:rPr>
              <a:t>Our patterns organized by group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2800" b="1" dirty="0">
              <a:latin typeface="Arial" charset="0"/>
              <a:ea typeface="+mn-ea"/>
            </a:endParaRPr>
          </a:p>
        </p:txBody>
      </p:sp>
      <p:sp>
        <p:nvSpPr>
          <p:cNvPr id="67592" name="Rectangle 5"/>
          <p:cNvSpPr>
            <a:spLocks noChangeArrowheads="1"/>
          </p:cNvSpPr>
          <p:nvPr/>
        </p:nvSpPr>
        <p:spPr bwMode="auto">
          <a:xfrm>
            <a:off x="777875" y="2239963"/>
            <a:ext cx="447357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Site genres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Navigational framework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Home page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Content management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Trust and credibility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</a:pPr>
            <a:r>
              <a:rPr kumimoji="1" lang="en-US">
                <a:latin typeface="Arial" charset="0"/>
              </a:rPr>
              <a:t>Basic ecommerce</a:t>
            </a:r>
          </a:p>
        </p:txBody>
      </p:sp>
      <p:pic>
        <p:nvPicPr>
          <p:cNvPr id="6759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5" b="48624"/>
          <a:stretch>
            <a:fillRect/>
          </a:stretch>
        </p:blipFill>
        <p:spPr bwMode="auto">
          <a:xfrm>
            <a:off x="731838" y="2805113"/>
            <a:ext cx="590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59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753" b="72783"/>
          <a:stretch>
            <a:fillRect/>
          </a:stretch>
        </p:blipFill>
        <p:spPr bwMode="auto">
          <a:xfrm>
            <a:off x="722313" y="2270125"/>
            <a:ext cx="6540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595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4"/>
          <a:stretch>
            <a:fillRect/>
          </a:stretch>
        </p:blipFill>
        <p:spPr bwMode="auto">
          <a:xfrm>
            <a:off x="747713" y="3824288"/>
            <a:ext cx="5905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596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 b="23853"/>
          <a:stretch>
            <a:fillRect/>
          </a:stretch>
        </p:blipFill>
        <p:spPr bwMode="auto">
          <a:xfrm>
            <a:off x="722313" y="3309938"/>
            <a:ext cx="5905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597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14"/>
          <a:stretch>
            <a:fillRect/>
          </a:stretch>
        </p:blipFill>
        <p:spPr bwMode="auto">
          <a:xfrm>
            <a:off x="711200" y="4303713"/>
            <a:ext cx="6286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598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7" b="49371"/>
          <a:stretch>
            <a:fillRect/>
          </a:stretch>
        </p:blipFill>
        <p:spPr bwMode="auto">
          <a:xfrm>
            <a:off x="685800" y="4827588"/>
            <a:ext cx="628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599" name="Picture 1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63" b="24529"/>
          <a:stretch>
            <a:fillRect/>
          </a:stretch>
        </p:blipFill>
        <p:spPr bwMode="auto">
          <a:xfrm>
            <a:off x="4876800" y="2297113"/>
            <a:ext cx="628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600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0"/>
          <a:stretch>
            <a:fillRect/>
          </a:stretch>
        </p:blipFill>
        <p:spPr bwMode="auto">
          <a:xfrm>
            <a:off x="4889500" y="2825750"/>
            <a:ext cx="628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601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09"/>
          <a:stretch>
            <a:fillRect/>
          </a:stretch>
        </p:blipFill>
        <p:spPr bwMode="auto">
          <a:xfrm>
            <a:off x="4876800" y="3343275"/>
            <a:ext cx="60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602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1" b="27727"/>
          <a:stretch>
            <a:fillRect/>
          </a:stretch>
        </p:blipFill>
        <p:spPr bwMode="auto">
          <a:xfrm>
            <a:off x="4876800" y="43529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603" name="Picture 1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3" b="52272"/>
          <a:stretch>
            <a:fillRect/>
          </a:stretch>
        </p:blipFill>
        <p:spPr bwMode="auto">
          <a:xfrm>
            <a:off x="4895850" y="3843338"/>
            <a:ext cx="6096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604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7B8AA5"/>
              </a:clrFrom>
              <a:clrTo>
                <a:srgbClr val="7B8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1"/>
          <a:stretch>
            <a:fillRect/>
          </a:stretch>
        </p:blipFill>
        <p:spPr bwMode="auto">
          <a:xfrm>
            <a:off x="4883150" y="4814888"/>
            <a:ext cx="6096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67605" name="Group 18"/>
          <p:cNvGrpSpPr>
            <a:grpSpLocks/>
          </p:cNvGrpSpPr>
          <p:nvPr/>
        </p:nvGrpSpPr>
        <p:grpSpPr bwMode="auto">
          <a:xfrm>
            <a:off x="4941888" y="5318125"/>
            <a:ext cx="503237" cy="487363"/>
            <a:chOff x="3101" y="3350"/>
            <a:chExt cx="317" cy="307"/>
          </a:xfrm>
        </p:grpSpPr>
        <p:sp>
          <p:nvSpPr>
            <p:cNvPr id="67606" name="Rectangle 19"/>
            <p:cNvSpPr>
              <a:spLocks noChangeArrowheads="1"/>
            </p:cNvSpPr>
            <p:nvPr/>
          </p:nvSpPr>
          <p:spPr bwMode="auto">
            <a:xfrm>
              <a:off x="3201" y="3456"/>
              <a:ext cx="124" cy="12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7607" name="Picture 2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" y="3350"/>
              <a:ext cx="31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FUNNEL (H1)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2470" name="Rectangle 3"/>
          <p:cNvSpPr>
            <a:spLocks noChangeArrowheads="1"/>
          </p:cNvSpPr>
          <p:nvPr/>
        </p:nvSpPr>
        <p:spPr bwMode="auto">
          <a:xfrm>
            <a:off x="685800" y="1600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latin typeface="+mn-lt"/>
                <a:ea typeface="+mn-ea"/>
              </a:rPr>
              <a:t>Problem: Need a way to help people complete highly specific stepwise tasks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800" dirty="0">
                <a:latin typeface="+mn-lt"/>
                <a:ea typeface="+mn-ea"/>
              </a:rPr>
              <a:t>Ex. Create a new account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800" dirty="0">
                <a:latin typeface="+mn-lt"/>
                <a:ea typeface="+mn-ea"/>
              </a:rPr>
              <a:t>Ex. Fill out survey forms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800" dirty="0">
                <a:latin typeface="+mn-lt"/>
                <a:ea typeface="+mn-ea"/>
              </a:rPr>
              <a:t>Ex. Check out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2800" b="1" dirty="0">
              <a:latin typeface="Arial" charset="0"/>
              <a:ea typeface="+mn-ea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b="1" dirty="0">
              <a:latin typeface="Arial" charset="0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FUNNEL (H1)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031768"/>
            <a:ext cx="7252048" cy="5434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99" y="1031768"/>
            <a:ext cx="7252049" cy="5434278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B2F0-473A-3246-B69F-C82FCFD4809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777668" name="Rectangle 4"/>
          <p:cNvSpPr>
            <a:spLocks noChangeArrowheads="1"/>
          </p:cNvSpPr>
          <p:nvPr/>
        </p:nvSpPr>
        <p:spPr bwMode="auto">
          <a:xfrm>
            <a:off x="4439911" y="2493724"/>
            <a:ext cx="4624388" cy="2209800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What’s different?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No tab rows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No impulse buys</a:t>
            </a: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Only navigation on page takes you to next step</a:t>
            </a:r>
          </a:p>
        </p:txBody>
      </p:sp>
      <p:sp>
        <p:nvSpPr>
          <p:cNvPr id="1777669" name="Rectangle 5"/>
          <p:cNvSpPr>
            <a:spLocks noChangeArrowheads="1"/>
          </p:cNvSpPr>
          <p:nvPr/>
        </p:nvSpPr>
        <p:spPr bwMode="auto">
          <a:xfrm>
            <a:off x="4439911" y="5324474"/>
            <a:ext cx="4624388" cy="1228725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What’s the same?</a:t>
            </a:r>
            <a:endParaRPr lang="en-US" b="1" dirty="0">
              <a:solidFill>
                <a:srgbClr val="000000"/>
              </a:solidFill>
              <a:latin typeface="Arial" charset="0"/>
              <a:cs typeface="Times New Roman" charset="0"/>
            </a:endParaRPr>
          </a:p>
          <a:p>
            <a:pPr marL="635000" lvl="1" indent="-287338">
              <a:spcBef>
                <a:spcPct val="20000"/>
              </a:spcBef>
              <a:buFontTx/>
              <a:buChar char="–"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Times New Roman" charset="0"/>
              </a:rPr>
              <a:t>Logo, layout, color, fonts</a:t>
            </a:r>
            <a:endParaRPr lang="en-US" sz="2800" b="1" dirty="0">
              <a:solidFill>
                <a:srgbClr val="000000"/>
              </a:solidFill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76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7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77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7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77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776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77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77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7668" grpId="0" build="allAtOnce" animBg="1"/>
      <p:bldP spid="1777669" grpId="0" build="allAtOnce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FUNNEL (H1)</a:t>
            </a:r>
          </a:p>
        </p:txBody>
      </p:sp>
      <p:sp>
        <p:nvSpPr>
          <p:cNvPr id="71683" name="Content Placeholder 6"/>
          <p:cNvSpPr>
            <a:spLocks noGrp="1"/>
          </p:cNvSpPr>
          <p:nvPr>
            <p:ph idx="1"/>
          </p:nvPr>
        </p:nvSpPr>
        <p:spPr>
          <a:xfrm>
            <a:off x="777875" y="1828800"/>
            <a:ext cx="8264525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Problem: What if users need extra help?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B2F0-473A-3246-B69F-C82FCFD4809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2709" name="Rectangle 2"/>
          <p:cNvSpPr>
            <a:spLocks noChangeArrowheads="1"/>
          </p:cNvSpPr>
          <p:nvPr/>
        </p:nvSpPr>
        <p:spPr bwMode="auto">
          <a:xfrm>
            <a:off x="1833563" y="1292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10" name="Rectangle 3"/>
          <p:cNvSpPr>
            <a:spLocks noChangeArrowheads="1"/>
          </p:cNvSpPr>
          <p:nvPr/>
        </p:nvSpPr>
        <p:spPr bwMode="auto">
          <a:xfrm>
            <a:off x="479425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700">
                <a:solidFill>
                  <a:srgbClr val="3E4E6C"/>
                </a:solidFill>
                <a:latin typeface="Arial Black" charset="0"/>
              </a:rPr>
              <a:t>Process Tunnel</a:t>
            </a:r>
          </a:p>
        </p:txBody>
      </p:sp>
      <p:sp>
        <p:nvSpPr>
          <p:cNvPr id="72711" name="Rectangle 4"/>
          <p:cNvSpPr>
            <a:spLocks noChangeArrowheads="1"/>
          </p:cNvSpPr>
          <p:nvPr/>
        </p:nvSpPr>
        <p:spPr bwMode="auto">
          <a:xfrm>
            <a:off x="685800" y="1527175"/>
            <a:ext cx="77724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sp>
        <p:nvSpPr>
          <p:cNvPr id="72712" name="Rectangle 5"/>
          <p:cNvSpPr>
            <a:spLocks noChangeArrowheads="1"/>
          </p:cNvSpPr>
          <p:nvPr/>
        </p:nvSpPr>
        <p:spPr bwMode="auto">
          <a:xfrm>
            <a:off x="838200" y="1679575"/>
            <a:ext cx="80899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grpSp>
        <p:nvGrpSpPr>
          <p:cNvPr id="72713" name="Group 6"/>
          <p:cNvGrpSpPr>
            <a:grpSpLocks/>
          </p:cNvGrpSpPr>
          <p:nvPr/>
        </p:nvGrpSpPr>
        <p:grpSpPr bwMode="auto">
          <a:xfrm>
            <a:off x="-3175" y="0"/>
            <a:ext cx="6423025" cy="6858000"/>
            <a:chOff x="-2" y="0"/>
            <a:chExt cx="4046" cy="4320"/>
          </a:xfrm>
        </p:grpSpPr>
        <p:pic>
          <p:nvPicPr>
            <p:cNvPr id="7271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01"/>
            <a:stretch>
              <a:fillRect/>
            </a:stretch>
          </p:blipFill>
          <p:spPr bwMode="auto">
            <a:xfrm>
              <a:off x="0" y="0"/>
              <a:ext cx="4044" cy="4320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1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461" r="42308" b="19321"/>
            <a:stretch>
              <a:fillRect/>
            </a:stretch>
          </p:blipFill>
          <p:spPr bwMode="auto">
            <a:xfrm>
              <a:off x="-2" y="4031"/>
              <a:ext cx="23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81769" name="Oval 9"/>
          <p:cNvSpPr>
            <a:spLocks noChangeArrowheads="1"/>
          </p:cNvSpPr>
          <p:nvPr/>
        </p:nvSpPr>
        <p:spPr bwMode="auto">
          <a:xfrm>
            <a:off x="441325" y="6373813"/>
            <a:ext cx="3016250" cy="3000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6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B2F0-473A-3246-B69F-C82FCFD48098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73733" name="Group 2"/>
          <p:cNvGrpSpPr>
            <a:grpSpLocks/>
          </p:cNvGrpSpPr>
          <p:nvPr/>
        </p:nvGrpSpPr>
        <p:grpSpPr bwMode="auto">
          <a:xfrm>
            <a:off x="-3175" y="0"/>
            <a:ext cx="6423025" cy="6858000"/>
            <a:chOff x="-2" y="0"/>
            <a:chExt cx="4046" cy="4320"/>
          </a:xfrm>
        </p:grpSpPr>
        <p:pic>
          <p:nvPicPr>
            <p:cNvPr id="7374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01"/>
            <a:stretch>
              <a:fillRect/>
            </a:stretch>
          </p:blipFill>
          <p:spPr bwMode="auto">
            <a:xfrm>
              <a:off x="0" y="0"/>
              <a:ext cx="4044" cy="4320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4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461" r="42308" b="19321"/>
            <a:stretch>
              <a:fillRect/>
            </a:stretch>
          </p:blipFill>
          <p:spPr bwMode="auto">
            <a:xfrm>
              <a:off x="-2" y="4031"/>
              <a:ext cx="23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1833563" y="1292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838200" y="1679575"/>
            <a:ext cx="80899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pic>
        <p:nvPicPr>
          <p:cNvPr id="7373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876300"/>
            <a:ext cx="57435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Line 8"/>
          <p:cNvSpPr>
            <a:spLocks noChangeShapeType="1"/>
          </p:cNvSpPr>
          <p:nvPr/>
        </p:nvSpPr>
        <p:spPr bwMode="auto">
          <a:xfrm flipV="1">
            <a:off x="1612900" y="5359400"/>
            <a:ext cx="1663700" cy="11985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Rectangle 9"/>
          <p:cNvSpPr>
            <a:spLocks noChangeArrowheads="1"/>
          </p:cNvSpPr>
          <p:nvPr/>
        </p:nvSpPr>
        <p:spPr bwMode="auto">
          <a:xfrm>
            <a:off x="0" y="0"/>
            <a:ext cx="9144000" cy="879782"/>
          </a:xfrm>
          <a:prstGeom prst="rect">
            <a:avLst/>
          </a:prstGeom>
          <a:solidFill>
            <a:schemeClr val="bg2">
              <a:lumMod val="20000"/>
              <a:lumOff val="80000"/>
              <a:alpha val="83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73739" name="Text Box 10"/>
          <p:cNvSpPr txBox="1">
            <a:spLocks noChangeArrowheads="1"/>
          </p:cNvSpPr>
          <p:nvPr/>
        </p:nvSpPr>
        <p:spPr bwMode="auto">
          <a:xfrm>
            <a:off x="339725" y="236538"/>
            <a:ext cx="88042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700" dirty="0">
                <a:solidFill>
                  <a:srgbClr val="FF6600"/>
                </a:solidFill>
                <a:latin typeface="Helvetica Light"/>
                <a:cs typeface="Helvetica Light"/>
              </a:rPr>
              <a:t>CONTEXT-SENSITIVE HELP (H8)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WINDOWS (H6)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833563" y="1292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838200" y="1679575"/>
            <a:ext cx="80899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pic>
        <p:nvPicPr>
          <p:cNvPr id="747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096963"/>
            <a:ext cx="5915025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52A6-79DF-483A-BD26-0F50B98E533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7134"/>
            <a:ext cx="9144000" cy="10292649"/>
            <a:chOff x="0" y="7134"/>
            <a:chExt cx="9144000" cy="10292649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7134"/>
              <a:ext cx="9144000" cy="1269934"/>
            </a:xfrm>
            <a:prstGeom prst="rect">
              <a:avLst/>
            </a:prstGeom>
            <a:gradFill flip="none" rotWithShape="1">
              <a:gsLst>
                <a:gs pos="0">
                  <a:srgbClr val="E6E8E9"/>
                </a:gs>
                <a:gs pos="51000">
                  <a:srgbClr val="FCFCFC"/>
                </a:gs>
                <a:gs pos="100000">
                  <a:srgbClr val="E6E8E9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5" name="Picture 4" descr="Wii_nunstyle2_0501.jpe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55783"/>
              <a:ext cx="9144000" cy="91440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/>
              <a:t>Hall of Fame or Shame?</a:t>
            </a:r>
          </a:p>
        </p:txBody>
      </p:sp>
      <p:pic>
        <p:nvPicPr>
          <p:cNvPr id="14" name="Picture 13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5" y="243804"/>
            <a:ext cx="813836" cy="8299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" y="2007262"/>
            <a:ext cx="3296228" cy="886229"/>
          </a:xfrm>
          <a:prstGeom prst="rect">
            <a:avLst/>
          </a:prstGeom>
          <a:solidFill>
            <a:srgbClr val="000000">
              <a:alpha val="6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188" y="2078095"/>
            <a:ext cx="2996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dirty="0" err="1">
                <a:latin typeface="Helvetica"/>
                <a:ea typeface="ＭＳ Ｐゴシック" pitchFamily="34" charset="-128"/>
                <a:cs typeface="Helvetica"/>
              </a:rPr>
              <a:t>Wiimote</a:t>
            </a:r>
            <a:endParaRPr lang="en-US" dirty="0">
              <a:latin typeface="Helvetica"/>
              <a:ea typeface="ＭＳ Ｐゴシック" pitchFamily="34" charset="-128"/>
              <a:cs typeface="Helvetica"/>
            </a:endParaRPr>
          </a:p>
          <a:p>
            <a:pPr algn="r" eaLnBrk="1" hangingPunct="1"/>
            <a:r>
              <a:rPr lang="en-US" sz="1600" dirty="0">
                <a:latin typeface="Helvetica"/>
                <a:ea typeface="ＭＳ Ｐゴシック" pitchFamily="34" charset="-128"/>
                <a:cs typeface="Helvetica"/>
              </a:rPr>
              <a:t>By Nintendo</a:t>
            </a:r>
          </a:p>
        </p:txBody>
      </p:sp>
    </p:spTree>
    <p:extLst>
      <p:ext uri="{BB962C8B-B14F-4D97-AF65-F5344CB8AC3E}">
        <p14:creationId xmlns:p14="http://schemas.microsoft.com/office/powerpoint/2010/main" val="22666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WINDOWS (H6)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833563" y="1292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838200" y="1679575"/>
            <a:ext cx="80899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pic>
        <p:nvPicPr>
          <p:cNvPr id="757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127125"/>
            <a:ext cx="6499225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30175"/>
            <a:ext cx="7772400" cy="1143000"/>
          </a:xfrm>
        </p:spPr>
        <p:txBody>
          <a:bodyPr/>
          <a:lstStyle/>
          <a:p>
            <a:r>
              <a:rPr lang="en-US" sz="3300" dirty="0"/>
              <a:t>PROCESS FUNNEL (H1)</a:t>
            </a:r>
            <a:br>
              <a:rPr lang="en-US" dirty="0"/>
            </a:br>
            <a:r>
              <a:rPr lang="en-US" sz="2900" i="1" dirty="0"/>
              <a:t>Solution Diagram</a:t>
            </a:r>
            <a:endParaRPr sz="2900" i="1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6806" name="Rectangle 3"/>
          <p:cNvSpPr>
            <a:spLocks noChangeArrowheads="1"/>
          </p:cNvSpPr>
          <p:nvPr/>
        </p:nvSpPr>
        <p:spPr bwMode="auto">
          <a:xfrm>
            <a:off x="685800" y="16002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pic>
        <p:nvPicPr>
          <p:cNvPr id="7680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258888"/>
            <a:ext cx="3903662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30175"/>
            <a:ext cx="7772400" cy="1143000"/>
          </a:xfrm>
        </p:spPr>
        <p:txBody>
          <a:bodyPr/>
          <a:lstStyle/>
          <a:p>
            <a:r>
              <a:rPr lang="en-US" sz="3300" dirty="0"/>
              <a:t>PROCESS FUNNEL (H1)</a:t>
            </a:r>
            <a:br>
              <a:rPr lang="en-US" dirty="0"/>
            </a:br>
            <a:r>
              <a:rPr lang="en-US" sz="2900" i="1" dirty="0"/>
              <a:t>Related Patterns</a:t>
            </a:r>
            <a:endParaRPr sz="2900" i="1" noProof="1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685800" y="16002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Arial" charset="0"/>
            </a:endParaRPr>
          </a:p>
        </p:txBody>
      </p:sp>
      <p:sp useBgFill="1">
        <p:nvSpPr>
          <p:cNvPr id="77831" name="Rectangle 4"/>
          <p:cNvSpPr>
            <a:spLocks noChangeArrowheads="1"/>
          </p:cNvSpPr>
          <p:nvPr/>
        </p:nvSpPr>
        <p:spPr bwMode="auto">
          <a:xfrm>
            <a:off x="152400" y="6059488"/>
            <a:ext cx="8991600" cy="72231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AutoShape 5"/>
          <p:cNvSpPr>
            <a:spLocks noChangeArrowheads="1"/>
          </p:cNvSpPr>
          <p:nvPr/>
        </p:nvSpPr>
        <p:spPr bwMode="auto">
          <a:xfrm>
            <a:off x="3216275" y="1416050"/>
            <a:ext cx="2600325" cy="5826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(A10) Web Apps</a:t>
            </a:r>
          </a:p>
        </p:txBody>
      </p:sp>
      <p:sp>
        <p:nvSpPr>
          <p:cNvPr id="77833" name="AutoShape 6"/>
          <p:cNvSpPr>
            <a:spLocks noChangeArrowheads="1"/>
          </p:cNvSpPr>
          <p:nvPr/>
        </p:nvSpPr>
        <p:spPr bwMode="auto">
          <a:xfrm>
            <a:off x="3911600" y="4870450"/>
            <a:ext cx="4497388" cy="5826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(K5) High-Viz Action Buttons</a:t>
            </a:r>
          </a:p>
        </p:txBody>
      </p:sp>
      <p:sp>
        <p:nvSpPr>
          <p:cNvPr id="77834" name="AutoShape 7"/>
          <p:cNvSpPr>
            <a:spLocks noChangeArrowheads="1"/>
          </p:cNvSpPr>
          <p:nvPr/>
        </p:nvSpPr>
        <p:spPr bwMode="auto">
          <a:xfrm>
            <a:off x="157163" y="1416050"/>
            <a:ext cx="2884487" cy="5826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(A1) E-Commerce</a:t>
            </a:r>
          </a:p>
        </p:txBody>
      </p:sp>
      <p:cxnSp>
        <p:nvCxnSpPr>
          <p:cNvPr id="77835" name="AutoShape 8"/>
          <p:cNvCxnSpPr>
            <a:cxnSpLocks noChangeShapeType="1"/>
            <a:stCxn id="77832" idx="2"/>
            <a:endCxn id="77841" idx="0"/>
          </p:cNvCxnSpPr>
          <p:nvPr/>
        </p:nvCxnSpPr>
        <p:spPr bwMode="auto">
          <a:xfrm flipH="1">
            <a:off x="4514850" y="1998663"/>
            <a:ext cx="1588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836" name="AutoShape 9"/>
          <p:cNvCxnSpPr>
            <a:cxnSpLocks noChangeShapeType="1"/>
            <a:stCxn id="77834" idx="2"/>
            <a:endCxn id="77840" idx="0"/>
          </p:cNvCxnSpPr>
          <p:nvPr/>
        </p:nvCxnSpPr>
        <p:spPr bwMode="auto">
          <a:xfrm>
            <a:off x="1600200" y="1998663"/>
            <a:ext cx="1782763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7837" name="AutoShape 10"/>
          <p:cNvSpPr>
            <a:spLocks noChangeArrowheads="1"/>
          </p:cNvSpPr>
          <p:nvPr/>
        </p:nvSpPr>
        <p:spPr bwMode="auto">
          <a:xfrm>
            <a:off x="6013450" y="1416050"/>
            <a:ext cx="2557463" cy="5826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(A11) Intranets</a:t>
            </a:r>
          </a:p>
        </p:txBody>
      </p:sp>
      <p:cxnSp>
        <p:nvCxnSpPr>
          <p:cNvPr id="77838" name="AutoShape 11"/>
          <p:cNvCxnSpPr>
            <a:cxnSpLocks noChangeShapeType="1"/>
            <a:stCxn id="77837" idx="2"/>
            <a:endCxn id="77839" idx="0"/>
          </p:cNvCxnSpPr>
          <p:nvPr/>
        </p:nvCxnSpPr>
        <p:spPr bwMode="auto">
          <a:xfrm flipH="1">
            <a:off x="5680075" y="1998663"/>
            <a:ext cx="1612900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7839" name="Rectangle 12"/>
          <p:cNvSpPr>
            <a:spLocks noChangeArrowheads="1"/>
          </p:cNvSpPr>
          <p:nvPr/>
        </p:nvSpPr>
        <p:spPr bwMode="auto">
          <a:xfrm>
            <a:off x="5538788" y="2544763"/>
            <a:ext cx="282575" cy="282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Rectangle 13"/>
          <p:cNvSpPr>
            <a:spLocks noChangeArrowheads="1"/>
          </p:cNvSpPr>
          <p:nvPr/>
        </p:nvSpPr>
        <p:spPr bwMode="auto">
          <a:xfrm>
            <a:off x="3241675" y="2544763"/>
            <a:ext cx="282575" cy="282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AutoShape 14"/>
          <p:cNvSpPr>
            <a:spLocks noChangeArrowheads="1"/>
          </p:cNvSpPr>
          <p:nvPr/>
        </p:nvSpPr>
        <p:spPr bwMode="auto">
          <a:xfrm>
            <a:off x="2952750" y="2544763"/>
            <a:ext cx="3124200" cy="582612"/>
          </a:xfrm>
          <a:prstGeom prst="roundRect">
            <a:avLst>
              <a:gd name="adj" fmla="val 16667"/>
            </a:avLst>
          </a:prstGeom>
          <a:solidFill>
            <a:srgbClr val="AAB6D2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Times New Roman" charset="0"/>
              </a:rPr>
              <a:t>(H1) Process Funnel</a:t>
            </a:r>
          </a:p>
        </p:txBody>
      </p:sp>
      <p:sp>
        <p:nvSpPr>
          <p:cNvPr id="77842" name="AutoShape 15"/>
          <p:cNvSpPr>
            <a:spLocks noChangeArrowheads="1"/>
          </p:cNvSpPr>
          <p:nvPr/>
        </p:nvSpPr>
        <p:spPr bwMode="auto">
          <a:xfrm>
            <a:off x="168275" y="3516313"/>
            <a:ext cx="3184525" cy="5826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(K2) Navigation Bars</a:t>
            </a:r>
          </a:p>
        </p:txBody>
      </p:sp>
      <p:sp>
        <p:nvSpPr>
          <p:cNvPr id="77843" name="AutoShape 16"/>
          <p:cNvSpPr>
            <a:spLocks noChangeArrowheads="1"/>
          </p:cNvSpPr>
          <p:nvPr/>
        </p:nvSpPr>
        <p:spPr bwMode="auto">
          <a:xfrm>
            <a:off x="168275" y="4195763"/>
            <a:ext cx="3184525" cy="5826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(K3) Tab Rows</a:t>
            </a:r>
          </a:p>
        </p:txBody>
      </p:sp>
      <p:sp>
        <p:nvSpPr>
          <p:cNvPr id="77844" name="AutoShape 17"/>
          <p:cNvSpPr>
            <a:spLocks noChangeArrowheads="1"/>
          </p:cNvSpPr>
          <p:nvPr/>
        </p:nvSpPr>
        <p:spPr bwMode="auto">
          <a:xfrm>
            <a:off x="166688" y="4870450"/>
            <a:ext cx="3186112" cy="5826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(K4) Action Buttons</a:t>
            </a:r>
          </a:p>
        </p:txBody>
      </p:sp>
      <p:sp>
        <p:nvSpPr>
          <p:cNvPr id="77845" name="AutoShape 18"/>
          <p:cNvSpPr>
            <a:spLocks noChangeArrowheads="1"/>
          </p:cNvSpPr>
          <p:nvPr/>
        </p:nvSpPr>
        <p:spPr bwMode="auto">
          <a:xfrm>
            <a:off x="3911600" y="5549900"/>
            <a:ext cx="3708400" cy="5826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(K12) Preventing Errors</a:t>
            </a:r>
          </a:p>
        </p:txBody>
      </p:sp>
      <p:sp>
        <p:nvSpPr>
          <p:cNvPr id="77846" name="AutoShape 19"/>
          <p:cNvSpPr>
            <a:spLocks noChangeArrowheads="1"/>
          </p:cNvSpPr>
          <p:nvPr/>
        </p:nvSpPr>
        <p:spPr bwMode="auto">
          <a:xfrm>
            <a:off x="3911600" y="3516313"/>
            <a:ext cx="4497388" cy="5826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(H8) Context-Sensitive Help</a:t>
            </a:r>
          </a:p>
        </p:txBody>
      </p:sp>
      <p:sp>
        <p:nvSpPr>
          <p:cNvPr id="77847" name="AutoShape 20"/>
          <p:cNvSpPr>
            <a:spLocks noChangeArrowheads="1"/>
          </p:cNvSpPr>
          <p:nvPr/>
        </p:nvSpPr>
        <p:spPr bwMode="auto">
          <a:xfrm>
            <a:off x="3911600" y="4195763"/>
            <a:ext cx="2986088" cy="5826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(I2) Above the Fold</a:t>
            </a:r>
          </a:p>
        </p:txBody>
      </p:sp>
      <p:cxnSp>
        <p:nvCxnSpPr>
          <p:cNvPr id="77848" name="AutoShape 21"/>
          <p:cNvCxnSpPr>
            <a:cxnSpLocks noChangeShapeType="1"/>
            <a:stCxn id="77841" idx="2"/>
            <a:endCxn id="77842" idx="0"/>
          </p:cNvCxnSpPr>
          <p:nvPr/>
        </p:nvCxnSpPr>
        <p:spPr bwMode="auto">
          <a:xfrm flipH="1">
            <a:off x="1760538" y="3127375"/>
            <a:ext cx="2754312" cy="388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7849" name="AutoShape 22"/>
          <p:cNvSpPr>
            <a:spLocks noChangeArrowheads="1"/>
          </p:cNvSpPr>
          <p:nvPr/>
        </p:nvSpPr>
        <p:spPr bwMode="auto">
          <a:xfrm>
            <a:off x="3911600" y="6208713"/>
            <a:ext cx="5156200" cy="5826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" charset="0"/>
                <a:cs typeface="Times New Roman" charset="0"/>
              </a:rPr>
              <a:t>(K13) Meaningful Error Messages</a:t>
            </a:r>
          </a:p>
        </p:txBody>
      </p:sp>
      <p:cxnSp>
        <p:nvCxnSpPr>
          <p:cNvPr id="77850" name="AutoShape 23"/>
          <p:cNvCxnSpPr>
            <a:cxnSpLocks noChangeShapeType="1"/>
            <a:stCxn id="77841" idx="2"/>
            <a:endCxn id="77846" idx="0"/>
          </p:cNvCxnSpPr>
          <p:nvPr/>
        </p:nvCxnSpPr>
        <p:spPr bwMode="auto">
          <a:xfrm>
            <a:off x="4514850" y="3127375"/>
            <a:ext cx="1646238" cy="388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7851" name="Line 24"/>
          <p:cNvSpPr>
            <a:spLocks noChangeShapeType="1"/>
          </p:cNvSpPr>
          <p:nvPr/>
        </p:nvSpPr>
        <p:spPr bwMode="auto">
          <a:xfrm>
            <a:off x="838200" y="3429000"/>
            <a:ext cx="1981200" cy="213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2" name="Line 25"/>
          <p:cNvSpPr>
            <a:spLocks noChangeShapeType="1"/>
          </p:cNvSpPr>
          <p:nvPr/>
        </p:nvSpPr>
        <p:spPr bwMode="auto">
          <a:xfrm flipV="1">
            <a:off x="990600" y="3429000"/>
            <a:ext cx="1981200" cy="213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Patterns Support Creativity</a:t>
            </a:r>
            <a:endParaRPr lang="en-US" dirty="0"/>
          </a:p>
        </p:txBody>
      </p:sp>
      <p:sp>
        <p:nvSpPr>
          <p:cNvPr id="1789955" name="Rectangle 3"/>
          <p:cNvSpPr>
            <a:spLocks noGrp="1" noChangeArrowheads="1"/>
          </p:cNvSpPr>
          <p:nvPr>
            <p:ph idx="1"/>
          </p:nvPr>
        </p:nvSpPr>
        <p:spPr>
          <a:xfrm>
            <a:off x="475437" y="1029026"/>
            <a:ext cx="8466666" cy="5295574"/>
          </a:xfrm>
        </p:spPr>
        <p:txBody>
          <a:bodyPr/>
          <a:lstStyle/>
          <a:p>
            <a:r>
              <a:rPr lang="en-US" dirty="0"/>
              <a:t>Patterns come from successful examples</a:t>
            </a:r>
          </a:p>
          <a:p>
            <a:pPr lvl="1"/>
            <a:r>
              <a:rPr lang="en-US" dirty="0"/>
              <a:t>sites that are so successful that lots of users are familiar with their paradigms (e.g., Google, Amazon, Yahoo, Facebook…)</a:t>
            </a:r>
          </a:p>
          <a:p>
            <a:pPr lvl="1"/>
            <a:r>
              <a:rPr lang="en-US" dirty="0"/>
              <a:t>interaction techniques/metaphors that work well across many sites (e.g., shopping carts)</a:t>
            </a:r>
          </a:p>
          <a:p>
            <a:r>
              <a:rPr lang="en-US" dirty="0"/>
              <a:t>Not too general &amp; not too specific</a:t>
            </a:r>
          </a:p>
          <a:p>
            <a:pPr lvl="1"/>
            <a:r>
              <a:rPr lang="en-US" dirty="0"/>
              <a:t>you need to specialize to your needs</a:t>
            </a:r>
          </a:p>
          <a:p>
            <a:r>
              <a:rPr lang="en-US" dirty="0"/>
              <a:t>Patterns let you focus on the hard, unique problems to your design situation</a:t>
            </a:r>
          </a:p>
          <a:p>
            <a:pPr lvl="1"/>
            <a:r>
              <a:rPr lang="en-US" dirty="0"/>
              <a:t>every real design will have many of these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8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8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8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995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Offer the Best of Principles, Guidelines &amp; Templates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22103"/>
            <a:ext cx="8126046" cy="5418666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/>
              <a:t>Patterns help you get the details right, without over-constraining your solution</a:t>
            </a:r>
          </a:p>
          <a:p>
            <a:pPr lvl="1"/>
            <a:r>
              <a:rPr lang="en-US" dirty="0"/>
              <a:t>unlike principles, patterns not too general, so can see how to apply to your situation</a:t>
            </a:r>
          </a:p>
          <a:p>
            <a:pPr lvl="1"/>
            <a:r>
              <a:rPr lang="en-US" dirty="0"/>
              <a:t>unlike guidelines, patterns discuss tradeoffs, show good examples &amp; tie to other patterns</a:t>
            </a:r>
          </a:p>
          <a:p>
            <a:pPr lvl="1"/>
            <a:r>
              <a:rPr lang="en-US" dirty="0"/>
              <a:t>unlike style guides, patterns not too specific, so can still be specialized </a:t>
            </a:r>
          </a:p>
          <a:p>
            <a:pPr lvl="1"/>
            <a:r>
              <a:rPr lang="en-US" dirty="0"/>
              <a:t>unlike page templates, patterns illustrate flows among different pages</a:t>
            </a:r>
          </a:p>
          <a:p>
            <a:pPr lvl="1"/>
            <a:endParaRPr lang="en-US" sz="3500" dirty="0"/>
          </a:p>
          <a:p>
            <a:r>
              <a:rPr lang="en-US" dirty="0"/>
              <a:t>Patterns can serve as documentation for team-oriented environments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 of Web Design Patterns</a:t>
            </a:r>
            <a:endParaRPr lang="en-US" noProof="1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 Name and Number</a:t>
            </a:r>
          </a:p>
          <a:p>
            <a:r>
              <a:rPr lang="en-US" dirty="0"/>
              <a:t>Exemplar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Problem</a:t>
            </a:r>
          </a:p>
          <a:p>
            <a:r>
              <a:rPr lang="en-US" dirty="0"/>
              <a:t>Forces</a:t>
            </a:r>
          </a:p>
          <a:p>
            <a:r>
              <a:rPr lang="en-US" dirty="0"/>
              <a:t>Solution</a:t>
            </a:r>
          </a:p>
          <a:p>
            <a:r>
              <a:rPr lang="en-US" dirty="0"/>
              <a:t>Solution Diagram</a:t>
            </a:r>
          </a:p>
          <a:p>
            <a:r>
              <a:rPr lang="en-US" dirty="0"/>
              <a:t>Related Patterns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0"/>
            <a:ext cx="5529263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/>
          <a:stretch>
            <a:fillRect/>
          </a:stretch>
        </p:blipFill>
        <p:spPr bwMode="auto">
          <a:xfrm>
            <a:off x="4600575" y="0"/>
            <a:ext cx="4745038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152400"/>
            <a:ext cx="6477000" cy="581025"/>
            <a:chOff x="912" y="96"/>
            <a:chExt cx="4080" cy="366"/>
          </a:xfrm>
        </p:grpSpPr>
        <p:sp>
          <p:nvSpPr>
            <p:cNvPr id="1796101" name="Rectangle 5"/>
            <p:cNvSpPr>
              <a:spLocks noChangeArrowheads="1"/>
            </p:cNvSpPr>
            <p:nvPr/>
          </p:nvSpPr>
          <p:spPr bwMode="auto">
            <a:xfrm>
              <a:off x="1359" y="96"/>
              <a:ext cx="2961" cy="36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233363" indent="-233363">
                <a:spcBef>
                  <a:spcPct val="20000"/>
                </a:spcBef>
                <a:defRPr/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  <a:ea typeface="+mn-ea"/>
                  <a:cs typeface="Times New Roman" pitchFamily="18" charset="0"/>
                </a:rPr>
                <a:t>Pattern Name and Number</a:t>
              </a:r>
              <a:endParaRPr lang="en-US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1941" name="Line 6"/>
            <p:cNvSpPr>
              <a:spLocks noChangeShapeType="1"/>
            </p:cNvSpPr>
            <p:nvPr/>
          </p:nvSpPr>
          <p:spPr bwMode="auto">
            <a:xfrm>
              <a:off x="4368" y="288"/>
              <a:ext cx="62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2" name="Line 7"/>
            <p:cNvSpPr>
              <a:spLocks noChangeShapeType="1"/>
            </p:cNvSpPr>
            <p:nvPr/>
          </p:nvSpPr>
          <p:spPr bwMode="auto">
            <a:xfrm flipH="1">
              <a:off x="912" y="240"/>
              <a:ext cx="384" cy="19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95800" y="1371600"/>
            <a:ext cx="2490788" cy="609600"/>
            <a:chOff x="2832" y="864"/>
            <a:chExt cx="1569" cy="384"/>
          </a:xfrm>
        </p:grpSpPr>
        <p:sp>
          <p:nvSpPr>
            <p:cNvPr id="1796105" name="Rectangle 9"/>
            <p:cNvSpPr>
              <a:spLocks noChangeArrowheads="1"/>
            </p:cNvSpPr>
            <p:nvPr/>
          </p:nvSpPr>
          <p:spPr bwMode="auto">
            <a:xfrm>
              <a:off x="3264" y="864"/>
              <a:ext cx="1137" cy="36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233363" indent="-233363">
                <a:spcBef>
                  <a:spcPct val="20000"/>
                </a:spcBef>
                <a:defRPr/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  <a:ea typeface="+mn-ea"/>
                  <a:cs typeface="Times New Roman" pitchFamily="18" charset="0"/>
                </a:rPr>
                <a:t>Exemplar</a:t>
              </a:r>
              <a:endParaRPr lang="en-US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1939" name="Line 10"/>
            <p:cNvSpPr>
              <a:spLocks noChangeShapeType="1"/>
            </p:cNvSpPr>
            <p:nvPr/>
          </p:nvSpPr>
          <p:spPr bwMode="auto">
            <a:xfrm flipH="1">
              <a:off x="2832" y="1056"/>
              <a:ext cx="384" cy="19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429000" y="3810000"/>
            <a:ext cx="3200400" cy="609600"/>
            <a:chOff x="2832" y="864"/>
            <a:chExt cx="1569" cy="384"/>
          </a:xfrm>
        </p:grpSpPr>
        <p:sp>
          <p:nvSpPr>
            <p:cNvPr id="1796108" name="Rectangle 12"/>
            <p:cNvSpPr>
              <a:spLocks noChangeArrowheads="1"/>
            </p:cNvSpPr>
            <p:nvPr/>
          </p:nvSpPr>
          <p:spPr bwMode="auto">
            <a:xfrm>
              <a:off x="3264" y="864"/>
              <a:ext cx="1137" cy="36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233363" indent="-233363">
                <a:spcBef>
                  <a:spcPct val="20000"/>
                </a:spcBef>
                <a:defRPr/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  <a:ea typeface="+mn-ea"/>
                  <a:cs typeface="Times New Roman" pitchFamily="18" charset="0"/>
                </a:rPr>
                <a:t>Background</a:t>
              </a:r>
              <a:endParaRPr lang="en-US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1937" name="Line 13"/>
            <p:cNvSpPr>
              <a:spLocks noChangeShapeType="1"/>
            </p:cNvSpPr>
            <p:nvPr/>
          </p:nvSpPr>
          <p:spPr bwMode="auto">
            <a:xfrm flipH="1">
              <a:off x="2832" y="1056"/>
              <a:ext cx="384" cy="19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429000" y="4724400"/>
            <a:ext cx="3200400" cy="990600"/>
            <a:chOff x="2160" y="2976"/>
            <a:chExt cx="2016" cy="624"/>
          </a:xfrm>
        </p:grpSpPr>
        <p:sp>
          <p:nvSpPr>
            <p:cNvPr id="1796111" name="Rectangle 15"/>
            <p:cNvSpPr>
              <a:spLocks noChangeArrowheads="1"/>
            </p:cNvSpPr>
            <p:nvPr/>
          </p:nvSpPr>
          <p:spPr bwMode="auto">
            <a:xfrm>
              <a:off x="2715" y="2976"/>
              <a:ext cx="1461" cy="62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233363" indent="-233363">
                <a:spcBef>
                  <a:spcPct val="20000"/>
                </a:spcBef>
                <a:defRPr/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  <a:ea typeface="+mn-ea"/>
                  <a:cs typeface="Times New Roman" pitchFamily="18" charset="0"/>
                </a:rPr>
                <a:t>Problem Statement</a:t>
              </a:r>
              <a:endParaRPr lang="en-US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1935" name="Line 16"/>
            <p:cNvSpPr>
              <a:spLocks noChangeShapeType="1"/>
            </p:cNvSpPr>
            <p:nvPr/>
          </p:nvSpPr>
          <p:spPr bwMode="auto">
            <a:xfrm flipH="1">
              <a:off x="2160" y="3168"/>
              <a:ext cx="493" cy="19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577013" y="2514600"/>
            <a:ext cx="2490787" cy="1066800"/>
            <a:chOff x="4191" y="1584"/>
            <a:chExt cx="1569" cy="672"/>
          </a:xfrm>
        </p:grpSpPr>
        <p:sp>
          <p:nvSpPr>
            <p:cNvPr id="1796114" name="Rectangle 18"/>
            <p:cNvSpPr>
              <a:spLocks noChangeArrowheads="1"/>
            </p:cNvSpPr>
            <p:nvPr/>
          </p:nvSpPr>
          <p:spPr bwMode="auto">
            <a:xfrm>
              <a:off x="4623" y="1584"/>
              <a:ext cx="1137" cy="67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233363" indent="-233363">
                <a:spcBef>
                  <a:spcPct val="20000"/>
                </a:spcBef>
                <a:defRPr/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  <a:ea typeface="+mn-ea"/>
                  <a:cs typeface="Times New Roman" pitchFamily="18" charset="0"/>
                </a:rPr>
                <a:t>Forces &amp;</a:t>
              </a:r>
            </a:p>
            <a:p>
              <a:pPr marL="233363" indent="-233363">
                <a:spcBef>
                  <a:spcPct val="20000"/>
                </a:spcBef>
                <a:defRPr/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  <a:ea typeface="+mn-ea"/>
                  <a:cs typeface="Times New Roman" pitchFamily="18" charset="0"/>
                </a:rPr>
                <a:t>Solution</a:t>
              </a:r>
              <a:endParaRPr lang="en-US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1933" name="Line 19"/>
            <p:cNvSpPr>
              <a:spLocks noChangeShapeType="1"/>
            </p:cNvSpPr>
            <p:nvPr/>
          </p:nvSpPr>
          <p:spPr bwMode="auto">
            <a:xfrm flipH="1">
              <a:off x="4191" y="1776"/>
              <a:ext cx="384" cy="192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0"/>
            <a:ext cx="5529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7"/>
          <a:stretch>
            <a:fillRect/>
          </a:stretch>
        </p:blipFill>
        <p:spPr bwMode="auto">
          <a:xfrm>
            <a:off x="4524375" y="0"/>
            <a:ext cx="481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8148" name="AutoShape 4"/>
          <p:cNvSpPr>
            <a:spLocks noChangeArrowheads="1"/>
          </p:cNvSpPr>
          <p:nvPr/>
        </p:nvSpPr>
        <p:spPr bwMode="auto">
          <a:xfrm>
            <a:off x="3657600" y="1066800"/>
            <a:ext cx="457200" cy="685800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8149" name="Rectangle 5"/>
          <p:cNvSpPr>
            <a:spLocks noChangeArrowheads="1"/>
          </p:cNvSpPr>
          <p:nvPr/>
        </p:nvSpPr>
        <p:spPr bwMode="auto">
          <a:xfrm>
            <a:off x="4495800" y="381000"/>
            <a:ext cx="1981200" cy="58102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Bus Stops</a:t>
            </a:r>
            <a:endParaRPr lang="en-US" b="1">
              <a:solidFill>
                <a:srgbClr val="000000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798150" name="Line 6"/>
          <p:cNvSpPr>
            <a:spLocks noChangeShapeType="1"/>
          </p:cNvSpPr>
          <p:nvPr/>
        </p:nvSpPr>
        <p:spPr bwMode="auto">
          <a:xfrm flipH="1">
            <a:off x="3810000" y="685800"/>
            <a:ext cx="609600" cy="3048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8151" name="Rectangle 7"/>
          <p:cNvSpPr>
            <a:spLocks noChangeArrowheads="1"/>
          </p:cNvSpPr>
          <p:nvPr/>
        </p:nvSpPr>
        <p:spPr bwMode="auto">
          <a:xfrm>
            <a:off x="7086600" y="609600"/>
            <a:ext cx="1981200" cy="1143000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Solution</a:t>
            </a:r>
          </a:p>
          <a:p>
            <a:pPr marL="233363" indent="-233363">
              <a:spcBef>
                <a:spcPct val="2000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Diagram</a:t>
            </a:r>
            <a:endParaRPr lang="en-US" b="1">
              <a:solidFill>
                <a:srgbClr val="000000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798152" name="Line 8"/>
          <p:cNvSpPr>
            <a:spLocks noChangeShapeType="1"/>
          </p:cNvSpPr>
          <p:nvPr/>
        </p:nvSpPr>
        <p:spPr bwMode="auto">
          <a:xfrm flipH="1">
            <a:off x="6477000" y="914400"/>
            <a:ext cx="609600" cy="3048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8153" name="Rectangle 9"/>
          <p:cNvSpPr>
            <a:spLocks noChangeArrowheads="1"/>
          </p:cNvSpPr>
          <p:nvPr/>
        </p:nvSpPr>
        <p:spPr bwMode="auto">
          <a:xfrm>
            <a:off x="7086600" y="2057400"/>
            <a:ext cx="1981200" cy="1143000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Related</a:t>
            </a:r>
          </a:p>
          <a:p>
            <a:pPr marL="233363" indent="-233363">
              <a:spcBef>
                <a:spcPct val="2000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Patterns</a:t>
            </a:r>
            <a:endParaRPr lang="en-US" b="1">
              <a:solidFill>
                <a:srgbClr val="000000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798154" name="Line 10"/>
          <p:cNvSpPr>
            <a:spLocks noChangeShapeType="1"/>
          </p:cNvSpPr>
          <p:nvPr/>
        </p:nvSpPr>
        <p:spPr bwMode="auto">
          <a:xfrm flipH="1">
            <a:off x="6477000" y="2971800"/>
            <a:ext cx="609600" cy="3048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8155" name="Rectangle 11"/>
          <p:cNvSpPr>
            <a:spLocks noChangeArrowheads="1"/>
          </p:cNvSpPr>
          <p:nvPr/>
        </p:nvSpPr>
        <p:spPr bwMode="auto">
          <a:xfrm>
            <a:off x="2057400" y="3886200"/>
            <a:ext cx="1981200" cy="1143000"/>
          </a:xfrm>
          <a:prstGeom prst="rect">
            <a:avLst/>
          </a:prstGeom>
          <a:solidFill>
            <a:srgbClr val="FFFF99"/>
          </a:solidFill>
          <a:ln w="12700">
            <a:solidFill>
              <a:srgbClr val="969696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33363" indent="-233363">
              <a:spcBef>
                <a:spcPct val="2000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Solution</a:t>
            </a:r>
          </a:p>
          <a:p>
            <a:pPr marL="233363" indent="-233363">
              <a:spcBef>
                <a:spcPct val="2000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Summary</a:t>
            </a:r>
            <a:endParaRPr lang="en-US" b="1">
              <a:solidFill>
                <a:srgbClr val="000000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798156" name="Line 12"/>
          <p:cNvSpPr>
            <a:spLocks noChangeShapeType="1"/>
          </p:cNvSpPr>
          <p:nvPr/>
        </p:nvSpPr>
        <p:spPr bwMode="auto">
          <a:xfrm flipH="1">
            <a:off x="1143000" y="4419600"/>
            <a:ext cx="838200" cy="6858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9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9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9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9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9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9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9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9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8148" grpId="0" animBg="1"/>
      <p:bldP spid="1798149" grpId="0" animBg="1"/>
      <p:bldP spid="1798150" grpId="0" animBg="1"/>
      <p:bldP spid="1798151" grpId="0" animBg="1"/>
      <p:bldP spid="1798152" grpId="0" animBg="1"/>
      <p:bldP spid="1798153" grpId="0" animBg="1"/>
      <p:bldP spid="1798154" grpId="0" animBg="1"/>
      <p:bldP spid="1798155" grpId="0" animBg="1"/>
      <p:bldP spid="179815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4652" y="972154"/>
            <a:ext cx="8689348" cy="4798052"/>
          </a:xfrm>
        </p:spPr>
        <p:txBody>
          <a:bodyPr/>
          <a:lstStyle/>
          <a:p>
            <a:r>
              <a:rPr lang="en-US" dirty="0"/>
              <a:t>Final assignments online later today</a:t>
            </a:r>
          </a:p>
          <a:p>
            <a:r>
              <a:rPr lang="en-US" dirty="0"/>
              <a:t>Project Questions?</a:t>
            </a:r>
          </a:p>
          <a:p>
            <a:r>
              <a:rPr lang="en-US" dirty="0"/>
              <a:t>Project Fair Questions?</a:t>
            </a:r>
          </a:p>
          <a:p>
            <a:r>
              <a:rPr lang="en-US" dirty="0"/>
              <a:t>Exam should be graded by tonight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B2F0-473A-3246-B69F-C82FCFD4809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B2F0-473A-3246-B69F-C82FCFD48098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EC4E0B-71C5-D845-9FF2-242269E14C94}"/>
              </a:ext>
            </a:extLst>
          </p:cNvPr>
          <p:cNvSpPr txBox="1"/>
          <p:nvPr/>
        </p:nvSpPr>
        <p:spPr>
          <a:xfrm>
            <a:off x="2496065" y="263198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3EE7C-3185-0C43-9637-44316D3286A8}"/>
              </a:ext>
            </a:extLst>
          </p:cNvPr>
          <p:cNvSpPr txBox="1"/>
          <p:nvPr/>
        </p:nvSpPr>
        <p:spPr>
          <a:xfrm>
            <a:off x="0" y="1431659"/>
            <a:ext cx="90945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Helvetica" pitchFamily="2" charset="0"/>
              </a:rPr>
              <a:t>Quiz</a:t>
            </a:r>
            <a:endParaRPr lang="en-US" sz="7200" dirty="0">
              <a:solidFill>
                <a:srgbClr val="FFC000"/>
              </a:solidFill>
              <a:latin typeface="Helvetica" pitchFamily="2" charset="0"/>
            </a:endParaRPr>
          </a:p>
          <a:p>
            <a:pPr algn="ctr"/>
            <a:endParaRPr lang="en-US" sz="4000" dirty="0">
              <a:solidFill>
                <a:srgbClr val="FFC000"/>
              </a:solidFill>
              <a:latin typeface="Helvetica" pitchFamily="2" charset="0"/>
            </a:endParaRP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Helvetica" pitchFamily="2" charset="0"/>
              </a:rPr>
              <a:t>https://</a:t>
            </a:r>
            <a:r>
              <a:rPr lang="en-US" sz="3600" dirty="0" err="1">
                <a:solidFill>
                  <a:srgbClr val="FFC000"/>
                </a:solidFill>
                <a:latin typeface="Helvetica" pitchFamily="2" charset="0"/>
              </a:rPr>
              <a:t>goo.gl</a:t>
            </a:r>
            <a:r>
              <a:rPr lang="en-US" sz="3600" dirty="0">
                <a:solidFill>
                  <a:srgbClr val="FFC000"/>
                </a:solidFill>
                <a:latin typeface="Helvetica" pitchFamily="2" charset="0"/>
              </a:rPr>
              <a:t>/forms/oQ2cEv86VjwAcpZ42</a:t>
            </a:r>
          </a:p>
        </p:txBody>
      </p:sp>
    </p:spTree>
    <p:extLst>
      <p:ext uri="{BB962C8B-B14F-4D97-AF65-F5344CB8AC3E}">
        <p14:creationId xmlns:p14="http://schemas.microsoft.com/office/powerpoint/2010/main" val="100107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7134"/>
            <a:ext cx="9144000" cy="6850866"/>
          </a:xfrm>
          <a:prstGeom prst="rect">
            <a:avLst/>
          </a:prstGeom>
          <a:gradFill flip="none" rotWithShape="1">
            <a:gsLst>
              <a:gs pos="0">
                <a:srgbClr val="E6E8E9"/>
              </a:gs>
              <a:gs pos="31000">
                <a:srgbClr val="F8F8F8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 descr="Wiimote-Safety-First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5" y="1248531"/>
            <a:ext cx="7414256" cy="56094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-123742" y="1537026"/>
            <a:ext cx="3296228" cy="4961875"/>
          </a:xfrm>
          <a:prstGeom prst="rect">
            <a:avLst/>
          </a:prstGeom>
          <a:solidFill>
            <a:srgbClr val="000000">
              <a:alpha val="6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188" y="1661274"/>
            <a:ext cx="2996985" cy="264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sz="1800" dirty="0">
                <a:latin typeface="Helvetica Light"/>
                <a:cs typeface="Helvetica Light"/>
              </a:rPr>
              <a:t>Great at opening up gaming to a wider audience but</a:t>
            </a:r>
            <a:r>
              <a:rPr lang="is-IS" sz="1800" dirty="0">
                <a:latin typeface="Helvetica Light"/>
                <a:cs typeface="Helvetica Light"/>
              </a:rPr>
              <a:t>…</a:t>
            </a:r>
          </a:p>
          <a:p>
            <a:pPr algn="r" eaLnBrk="1" hangingPunct="1"/>
            <a:endParaRPr lang="is-IS" sz="1800" dirty="0">
              <a:latin typeface="Helvetica Light"/>
              <a:cs typeface="Helvetica Light"/>
            </a:endParaRPr>
          </a:p>
          <a:p>
            <a:pPr algn="r" eaLnBrk="1" hangingPunct="1"/>
            <a:r>
              <a:rPr lang="en-US" sz="1800" dirty="0">
                <a:latin typeface="Helvetica Light"/>
                <a:cs typeface="Helvetica Light"/>
              </a:rPr>
              <a:t>the main thing that differentiated the product (movement in gaming)</a:t>
            </a:r>
            <a:br>
              <a:rPr lang="en-US" sz="1800" dirty="0">
                <a:latin typeface="Helvetica Light"/>
                <a:cs typeface="Helvetica Light"/>
              </a:rPr>
            </a:br>
            <a:r>
              <a:rPr lang="en-US" sz="1800" dirty="0">
                <a:latin typeface="Helvetica Light"/>
                <a:cs typeface="Helvetica Light"/>
              </a:rPr>
              <a:t> </a:t>
            </a:r>
            <a:r>
              <a:rPr lang="en-US" sz="2000" dirty="0">
                <a:solidFill>
                  <a:srgbClr val="FF9900"/>
                </a:solidFill>
                <a:latin typeface="Helvetica Light"/>
                <a:cs typeface="Helvetica Light"/>
              </a:rPr>
              <a:t>resulted in it being thrown at windows/TVs</a:t>
            </a:r>
            <a:endParaRPr lang="en-US" sz="1400" dirty="0">
              <a:solidFill>
                <a:srgbClr val="FF9900"/>
              </a:solidFill>
              <a:latin typeface="Helvetica Light"/>
              <a:cs typeface="Helvetica Ligh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2760" y="4481164"/>
            <a:ext cx="299698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Tx/>
              <a:buChar char="-"/>
            </a:pPr>
            <a:r>
              <a:rPr lang="en-US" sz="1600" dirty="0">
                <a:latin typeface="Helvetica Light"/>
                <a:cs typeface="Helvetica Light"/>
              </a:rPr>
              <a:t>slippery plastic hard to hold onto. Later designs added rubber case &amp; strap </a:t>
            </a:r>
            <a:br>
              <a:rPr lang="en-US" sz="1600" dirty="0">
                <a:latin typeface="Helvetica Light"/>
                <a:cs typeface="Helvetica Light"/>
              </a:rPr>
            </a:br>
            <a:endParaRPr lang="en-US" sz="1600" dirty="0">
              <a:latin typeface="Helvetica Light"/>
              <a:cs typeface="Helvetica Light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sz="1600" dirty="0">
                <a:latin typeface="Helvetica Light"/>
                <a:cs typeface="Helvetica Light"/>
              </a:rPr>
              <a:t>lack of a joystick was initial problem resulting in a second controller</a:t>
            </a:r>
            <a:br>
              <a:rPr lang="en-US" sz="1600" dirty="0">
                <a:latin typeface="Helvetica Light"/>
                <a:cs typeface="Helvetica Light"/>
              </a:rPr>
            </a:br>
            <a:endParaRPr lang="en-US" sz="1200" dirty="0">
              <a:latin typeface="Helvetica Light"/>
              <a:cs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 of Fame/Shame!</a:t>
            </a:r>
          </a:p>
        </p:txBody>
      </p:sp>
      <p:pic>
        <p:nvPicPr>
          <p:cNvPr id="10" name="Picture 9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5" y="243804"/>
            <a:ext cx="813836" cy="8299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1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2018/11/26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1" y="1654165"/>
            <a:ext cx="81110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1600" cap="all" spc="100" dirty="0">
                <a:solidFill>
                  <a:srgbClr val="FF9900"/>
                </a:solidFill>
                <a:latin typeface="Helvetica Light"/>
                <a:cs typeface="Helvetica Light"/>
              </a:rPr>
              <a:t>team break</a:t>
            </a:r>
          </a:p>
          <a:p>
            <a:r>
              <a:rPr lang="en-US" sz="5400" kern="1600" cap="all" spc="100" dirty="0">
                <a:solidFill>
                  <a:srgbClr val="FF9900"/>
                </a:solidFill>
                <a:latin typeface="Helvetica Light"/>
                <a:cs typeface="Helvetica Light"/>
              </a:rPr>
              <a:t>(20 minutes)</a:t>
            </a:r>
          </a:p>
          <a:p>
            <a:endParaRPr lang="en-US" sz="4000" kern="1600" cap="all" spc="100" dirty="0">
              <a:solidFill>
                <a:schemeClr val="tx1">
                  <a:lumMod val="95000"/>
                </a:schemeClr>
              </a:solidFill>
              <a:latin typeface="Helvetica Light"/>
              <a:cs typeface="Helvetica Light"/>
            </a:endParaRPr>
          </a:p>
          <a:p>
            <a:r>
              <a:rPr lang="en-US" sz="4000" kern="1600" cap="all" spc="100" dirty="0">
                <a:solidFill>
                  <a:schemeClr val="tx1">
                    <a:lumMod val="95000"/>
                  </a:schemeClr>
                </a:solidFill>
                <a:latin typeface="Helvetica Light"/>
                <a:cs typeface="Helvetica Light"/>
              </a:rPr>
              <a:t>work on midway milestone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3852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Design Process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83974" name="Picture 3" descr="Iterative-Design-Proces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358900"/>
            <a:ext cx="702627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Patterns in Exploration Phase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49790" cy="4724400"/>
          </a:xfrm>
        </p:spPr>
        <p:txBody>
          <a:bodyPr/>
          <a:lstStyle/>
          <a:p>
            <a:r>
              <a:rPr lang="en-US" dirty="0"/>
              <a:t>Use Exploration-level patterns to design overall structure</a:t>
            </a:r>
          </a:p>
          <a:p>
            <a:pPr lvl="1"/>
            <a:r>
              <a:rPr lang="en-US" dirty="0"/>
              <a:t>different choices will give radically different designs</a:t>
            </a:r>
          </a:p>
          <a:p>
            <a:r>
              <a:rPr lang="en-US" dirty="0"/>
              <a:t>For example, how to organize information</a:t>
            </a:r>
          </a:p>
          <a:p>
            <a:pPr lvl="1"/>
            <a:r>
              <a:rPr lang="en-US" dirty="0"/>
              <a:t>HIERARCHICAL ORGANIZATION (B3)</a:t>
            </a:r>
          </a:p>
          <a:p>
            <a:pPr lvl="1"/>
            <a:r>
              <a:rPr lang="en-US" dirty="0"/>
              <a:t>TASK-BASED ORGANIZATION (B4)</a:t>
            </a:r>
          </a:p>
          <a:p>
            <a:pPr lvl="1"/>
            <a:r>
              <a:rPr lang="en-US" dirty="0"/>
              <a:t>ALPHABETICAL ORGANIZATION (B5)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Patterns in Exploration Phase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86022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Helvetica Light"/>
                <a:cs typeface="Helvetica Light"/>
              </a:rPr>
              <a:t>TASK-BASED ORGANIZATION (B4): Link the completion of one group of tasks to the beginning of the next related task(s)</a:t>
            </a:r>
          </a:p>
        </p:txBody>
      </p:sp>
      <p:pic>
        <p:nvPicPr>
          <p:cNvPr id="86023" name="Picture 4" descr="p2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362200"/>
            <a:ext cx="5500687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Exploration Example</a:t>
            </a:r>
          </a:p>
        </p:txBody>
      </p:sp>
      <p:sp>
        <p:nvSpPr>
          <p:cNvPr id="1826819" name="Rectangle 3"/>
          <p:cNvSpPr>
            <a:spLocks noGrp="1" noChangeArrowheads="1"/>
          </p:cNvSpPr>
          <p:nvPr>
            <p:ph idx="1"/>
          </p:nvPr>
        </p:nvSpPr>
        <p:spPr>
          <a:xfrm>
            <a:off x="306104" y="1497950"/>
            <a:ext cx="8675076" cy="49171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John given the task of designing a new </a:t>
            </a:r>
            <a:r>
              <a:rPr lang="en-US" dirty="0" err="1"/>
              <a:t>subsite</a:t>
            </a:r>
            <a:r>
              <a:rPr lang="en-US" dirty="0"/>
              <a:t> for showing maps to businesses</a:t>
            </a:r>
          </a:p>
          <a:p>
            <a:pPr lvl="1"/>
            <a:r>
              <a:rPr lang="en-US" dirty="0"/>
              <a:t>listings found by typing in address</a:t>
            </a:r>
          </a:p>
          <a:p>
            <a:pPr lvl="1"/>
            <a:r>
              <a:rPr lang="en-US" dirty="0"/>
              <a:t>key feature: show nearby businesses</a:t>
            </a:r>
          </a:p>
          <a:p>
            <a:r>
              <a:rPr lang="en-US" dirty="0"/>
              <a:t>John comes up with two design sketches</a:t>
            </a:r>
          </a:p>
          <a:p>
            <a:pPr lvl="1"/>
            <a:r>
              <a:rPr lang="en-US" dirty="0"/>
              <a:t>Design #1 uses ALPHABETICAL ORGANIZATION (B5) for list of all nearby businesses</a:t>
            </a:r>
          </a:p>
          <a:p>
            <a:pPr lvl="1"/>
            <a:r>
              <a:rPr lang="en-US" dirty="0"/>
              <a:t>Design #2 uses TASK-BASED ORGANIZATION (B4) for list of related nearby businesses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2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2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681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#1</a:t>
            </a:r>
            <a:br>
              <a:rPr lang="en-US"/>
            </a:br>
            <a:r>
              <a:rPr lang="en-US"/>
              <a:t>ALPHABETICAL ORGANIZATION (B5)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88070" name="Picture 3" descr="alp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5" b="7813"/>
          <a:stretch>
            <a:fillRect/>
          </a:stretch>
        </p:blipFill>
        <p:spPr bwMode="auto">
          <a:xfrm>
            <a:off x="1527175" y="1352550"/>
            <a:ext cx="6088063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8868" name="AutoShape 4"/>
          <p:cNvSpPr>
            <a:spLocks noChangeArrowheads="1"/>
          </p:cNvSpPr>
          <p:nvPr/>
        </p:nvSpPr>
        <p:spPr bwMode="auto">
          <a:xfrm>
            <a:off x="1524000" y="2057400"/>
            <a:ext cx="1981200" cy="12192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8869" name="AutoShape 5"/>
          <p:cNvSpPr>
            <a:spLocks noChangeArrowheads="1"/>
          </p:cNvSpPr>
          <p:nvPr/>
        </p:nvSpPr>
        <p:spPr bwMode="auto">
          <a:xfrm>
            <a:off x="1447800" y="3276600"/>
            <a:ext cx="2209800" cy="3276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8870" name="Oval 6"/>
          <p:cNvSpPr>
            <a:spLocks noChangeArrowheads="1"/>
          </p:cNvSpPr>
          <p:nvPr/>
        </p:nvSpPr>
        <p:spPr bwMode="auto">
          <a:xfrm>
            <a:off x="4953000" y="3733800"/>
            <a:ext cx="838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2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2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8868" grpId="0" animBg="1"/>
      <p:bldP spid="1828868" grpId="1" animBg="1"/>
      <p:bldP spid="1828869" grpId="0" animBg="1"/>
      <p:bldP spid="1828869" grpId="1" animBg="1"/>
      <p:bldP spid="182887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#2</a:t>
            </a:r>
            <a:br>
              <a:rPr lang="en-US"/>
            </a:br>
            <a:r>
              <a:rPr lang="en-US"/>
              <a:t>TASK-BASED ORGANIZATION (B4)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89094" name="Picture 3" descr="ta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5" b="7813"/>
          <a:stretch>
            <a:fillRect/>
          </a:stretch>
        </p:blipFill>
        <p:spPr bwMode="auto">
          <a:xfrm>
            <a:off x="1527175" y="1352550"/>
            <a:ext cx="6088063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0916" name="AutoShape 4"/>
          <p:cNvSpPr>
            <a:spLocks noChangeArrowheads="1"/>
          </p:cNvSpPr>
          <p:nvPr/>
        </p:nvSpPr>
        <p:spPr bwMode="auto">
          <a:xfrm>
            <a:off x="1447800" y="3276600"/>
            <a:ext cx="2209800" cy="3276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091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Which Design to Choose</a:t>
            </a:r>
          </a:p>
        </p:txBody>
      </p:sp>
      <p:sp>
        <p:nvSpPr>
          <p:cNvPr id="1832963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074615"/>
            <a:ext cx="8295379" cy="52499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Low-fidelity Usability Test</a:t>
            </a:r>
          </a:p>
          <a:p>
            <a:pPr lvl="1"/>
            <a:r>
              <a:rPr lang="en-US" dirty="0"/>
              <a:t>sketches the rest of the key screens on paper</a:t>
            </a:r>
          </a:p>
          <a:p>
            <a:pPr lvl="1"/>
            <a:r>
              <a:rPr lang="en-US" dirty="0"/>
              <a:t>brings in 5 participants to his office</a:t>
            </a:r>
          </a:p>
          <a:p>
            <a:pPr lvl="1"/>
            <a:r>
              <a:rPr lang="en-US" dirty="0"/>
              <a:t>asks each to carry out 3 tasks while John’s colleague Sam </a:t>
            </a:r>
            <a:r>
              <a:rPr lang="ja-JP" altLang="en-US" dirty="0"/>
              <a:t>“</a:t>
            </a:r>
            <a:r>
              <a:rPr lang="en-US" dirty="0"/>
              <a:t>plays computer</a:t>
            </a:r>
            <a:r>
              <a:rPr lang="ja-JP" altLang="en-US" dirty="0"/>
              <a:t>”</a:t>
            </a:r>
            <a:endParaRPr lang="en-US" dirty="0"/>
          </a:p>
          <a:p>
            <a:pPr lvl="1"/>
            <a:r>
              <a:rPr lang="en-US" dirty="0"/>
              <a:t>John observes how they perform</a:t>
            </a:r>
          </a:p>
          <a:p>
            <a:endParaRPr lang="en-US" dirty="0"/>
          </a:p>
          <a:p>
            <a:r>
              <a:rPr lang="en-US" dirty="0"/>
              <a:t>Tasks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look up 1645 Solano Ave., Berkeley CA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look up 1700 California Ave, San Francisco CA &amp; find </a:t>
            </a:r>
            <a:r>
              <a:rPr lang="en-US" dirty="0" err="1"/>
              <a:t>Tadich</a:t>
            </a:r>
            <a:r>
              <a:rPr lang="en-US" dirty="0"/>
              <a:t> Grill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look up 2106 N 55th St, Seattle WA &amp; find a Sushi restaurant nearby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2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32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32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32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6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Which Design to Choose</a:t>
            </a:r>
          </a:p>
        </p:txBody>
      </p:sp>
      <p:sp>
        <p:nvSpPr>
          <p:cNvPr id="1835011" name="Rectangle 3"/>
          <p:cNvSpPr>
            <a:spLocks noGrp="1" noChangeArrowheads="1"/>
          </p:cNvSpPr>
          <p:nvPr>
            <p:ph idx="1"/>
          </p:nvPr>
        </p:nvSpPr>
        <p:spPr>
          <a:xfrm>
            <a:off x="319129" y="1600200"/>
            <a:ext cx="8779282" cy="492564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Results with Design #1 (Alphabetical)</a:t>
            </a:r>
          </a:p>
          <a:p>
            <a:pPr lvl="1"/>
            <a:r>
              <a:rPr lang="en-US" dirty="0"/>
              <a:t>Task 1: look up 1645 Solano Ave</a:t>
            </a:r>
          </a:p>
          <a:p>
            <a:pPr lvl="2"/>
            <a:r>
              <a:rPr lang="en-US" dirty="0"/>
              <a:t>no difficulties encountered – warm-up task!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Task 2: look up 1700 California &amp; </a:t>
            </a:r>
            <a:br>
              <a:rPr lang="en-US" dirty="0"/>
            </a:br>
            <a:r>
              <a:rPr lang="en-US" dirty="0"/>
              <a:t>find </a:t>
            </a:r>
            <a:r>
              <a:rPr lang="en-US" dirty="0" err="1"/>
              <a:t>Tadich</a:t>
            </a:r>
            <a:r>
              <a:rPr lang="en-US" dirty="0"/>
              <a:t> Grill</a:t>
            </a:r>
          </a:p>
          <a:p>
            <a:pPr lvl="2"/>
            <a:r>
              <a:rPr lang="en-US" dirty="0"/>
              <a:t>several users didn’t notice that the list of nearby businesses was scrollable (due to paper affordances?)</a:t>
            </a:r>
          </a:p>
          <a:p>
            <a:pPr lvl="2"/>
            <a:r>
              <a:rPr lang="en-US" dirty="0"/>
              <a:t>those that scrolled took awhile to find in list of over 500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Task 3: look up 2106 55th St &amp; find nearby Sushi restaurant</a:t>
            </a:r>
          </a:p>
          <a:p>
            <a:pPr lvl="2"/>
            <a:r>
              <a:rPr lang="en-US" dirty="0"/>
              <a:t>3 users only picked restaurants that had </a:t>
            </a:r>
            <a:r>
              <a:rPr lang="ja-JP" altLang="en-US" dirty="0"/>
              <a:t>“</a:t>
            </a:r>
            <a:r>
              <a:rPr lang="en-US" dirty="0"/>
              <a:t>restaurant</a:t>
            </a:r>
            <a:r>
              <a:rPr lang="ja-JP" altLang="en-US" dirty="0"/>
              <a:t>”</a:t>
            </a:r>
            <a:r>
              <a:rPr lang="en-US" dirty="0"/>
              <a:t> in the name &amp; thus couldn’t find </a:t>
            </a:r>
            <a:r>
              <a:rPr lang="ja-JP" altLang="en-US" dirty="0"/>
              <a:t>“</a:t>
            </a:r>
            <a:r>
              <a:rPr lang="en-US" dirty="0" err="1"/>
              <a:t>Kisaku</a:t>
            </a:r>
            <a:r>
              <a:rPr lang="ja-JP" altLang="en-US" dirty="0"/>
              <a:t>”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5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35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35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35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35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5011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Which Design to Choose</a:t>
            </a:r>
          </a:p>
        </p:txBody>
      </p:sp>
      <p:sp>
        <p:nvSpPr>
          <p:cNvPr id="1837059" name="Rectangle 3"/>
          <p:cNvSpPr>
            <a:spLocks noGrp="1" noChangeArrowheads="1"/>
          </p:cNvSpPr>
          <p:nvPr>
            <p:ph idx="1"/>
          </p:nvPr>
        </p:nvSpPr>
        <p:spPr>
          <a:xfrm>
            <a:off x="267025" y="1139744"/>
            <a:ext cx="8785795" cy="51848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Results with Design #2 (Task-based)</a:t>
            </a:r>
          </a:p>
          <a:p>
            <a:pPr lvl="1"/>
            <a:r>
              <a:rPr lang="en-US" dirty="0"/>
              <a:t>Task 1: look up 1645 Solano Ave</a:t>
            </a:r>
          </a:p>
          <a:p>
            <a:pPr lvl="2"/>
            <a:r>
              <a:rPr lang="en-US" dirty="0"/>
              <a:t>no difficulties encountered – warm-up task!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Task 2: look up 1700 California &amp; find </a:t>
            </a:r>
            <a:r>
              <a:rPr lang="en-US" dirty="0" err="1"/>
              <a:t>Tadich</a:t>
            </a:r>
            <a:r>
              <a:rPr lang="en-US" dirty="0"/>
              <a:t> Grill</a:t>
            </a:r>
          </a:p>
          <a:p>
            <a:pPr lvl="2"/>
            <a:r>
              <a:rPr lang="en-US" dirty="0"/>
              <a:t>1 user took awhile to figure out that </a:t>
            </a:r>
            <a:r>
              <a:rPr lang="en-US" dirty="0" err="1"/>
              <a:t>Tadich</a:t>
            </a:r>
            <a:r>
              <a:rPr lang="en-US" dirty="0"/>
              <a:t> Grill was a restaurant &amp; to click on the </a:t>
            </a:r>
            <a:r>
              <a:rPr lang="ja-JP" altLang="en-US" dirty="0"/>
              <a:t>“</a:t>
            </a:r>
            <a:r>
              <a:rPr lang="en-US" dirty="0"/>
              <a:t>Restaurants</a:t>
            </a:r>
            <a:r>
              <a:rPr lang="ja-JP" altLang="en-US" dirty="0"/>
              <a:t>”</a:t>
            </a:r>
            <a:r>
              <a:rPr lang="en-US" dirty="0"/>
              <a:t> link</a:t>
            </a:r>
          </a:p>
          <a:p>
            <a:pPr lvl="2"/>
            <a:r>
              <a:rPr lang="en-US" dirty="0"/>
              <a:t>all others found it in 2 clicks (Restaurants-&gt;</a:t>
            </a:r>
            <a:r>
              <a:rPr lang="en-US" dirty="0" err="1"/>
              <a:t>Tadich</a:t>
            </a:r>
            <a:r>
              <a:rPr lang="en-US" dirty="0"/>
              <a:t> Grill)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Task 3: look up 2106 55th St &amp; find nearby Sushi restaurant</a:t>
            </a:r>
          </a:p>
          <a:p>
            <a:pPr lvl="2"/>
            <a:r>
              <a:rPr lang="en-US" dirty="0"/>
              <a:t>3 found </a:t>
            </a:r>
            <a:r>
              <a:rPr lang="ja-JP" altLang="en-US" dirty="0"/>
              <a:t>“</a:t>
            </a:r>
            <a:r>
              <a:rPr lang="en-US" dirty="0" err="1"/>
              <a:t>Kisaku</a:t>
            </a:r>
            <a:r>
              <a:rPr lang="ja-JP" altLang="en-US" dirty="0"/>
              <a:t>”</a:t>
            </a:r>
            <a:r>
              <a:rPr lang="en-US" dirty="0"/>
              <a:t> in 2 clicks</a:t>
            </a:r>
          </a:p>
          <a:p>
            <a:pPr lvl="2"/>
            <a:r>
              <a:rPr lang="en-US" dirty="0"/>
              <a:t>2 others asked for a listing of Japanese restaurants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3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3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3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3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70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53998" y="6059265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878787"/>
                </a:solidFill>
                <a:latin typeface="Helvetica"/>
                <a:cs typeface="Helvetica"/>
              </a:rPr>
              <a:t>November 28, 2018</a:t>
            </a:r>
          </a:p>
        </p:txBody>
      </p:sp>
    </p:spTree>
    <p:extLst>
      <p:ext uri="{BB962C8B-B14F-4D97-AF65-F5344CB8AC3E}">
        <p14:creationId xmlns:p14="http://schemas.microsoft.com/office/powerpoint/2010/main" val="2978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Which Design to Choose</a:t>
            </a:r>
          </a:p>
        </p:txBody>
      </p:sp>
      <p:sp>
        <p:nvSpPr>
          <p:cNvPr id="1839107" name="Rectangle 3"/>
          <p:cNvSpPr>
            <a:spLocks noGrp="1" noChangeArrowheads="1"/>
          </p:cNvSpPr>
          <p:nvPr>
            <p:ph idx="1"/>
          </p:nvPr>
        </p:nvSpPr>
        <p:spPr>
          <a:xfrm>
            <a:off x="273539" y="1600200"/>
            <a:ext cx="8766256" cy="4724400"/>
          </a:xfrm>
        </p:spPr>
        <p:txBody>
          <a:bodyPr/>
          <a:lstStyle/>
          <a:p>
            <a:r>
              <a:rPr lang="en-US" dirty="0"/>
              <a:t>General comments</a:t>
            </a:r>
          </a:p>
          <a:p>
            <a:pPr lvl="1"/>
            <a:r>
              <a:rPr lang="en-US" dirty="0"/>
              <a:t>2 users said they often want to email/SMS maps to friends who they will be meeting (task-based)</a:t>
            </a:r>
          </a:p>
          <a:p>
            <a:pPr lvl="1"/>
            <a:r>
              <a:rPr lang="en-US" dirty="0"/>
              <a:t>3 users wanted driving directions (task-based)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→ TASK-BASED ORGANIZATION (B4) worked better, but still had some minor problems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#2 – Revision 1</a:t>
            </a:r>
            <a:br>
              <a:rPr lang="en-US"/>
            </a:br>
            <a:r>
              <a:rPr lang="en-US"/>
              <a:t>Adding More Related Tasks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94214" name="Picture 3" descr="task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5" b="7813"/>
          <a:stretch>
            <a:fillRect/>
          </a:stretch>
        </p:blipFill>
        <p:spPr bwMode="auto">
          <a:xfrm>
            <a:off x="1527175" y="1352550"/>
            <a:ext cx="6088063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1156" name="AutoShape 4"/>
          <p:cNvSpPr>
            <a:spLocks noChangeArrowheads="1"/>
          </p:cNvSpPr>
          <p:nvPr/>
        </p:nvSpPr>
        <p:spPr bwMode="auto">
          <a:xfrm>
            <a:off x="3581400" y="6248400"/>
            <a:ext cx="3962400" cy="533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115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23744"/>
            <a:ext cx="8664575" cy="1143000"/>
          </a:xfrm>
        </p:spPr>
        <p:txBody>
          <a:bodyPr/>
          <a:lstStyle/>
          <a:p>
            <a:pPr>
              <a:tabLst>
                <a:tab pos="1201738" algn="l"/>
              </a:tabLst>
            </a:pPr>
            <a:r>
              <a:rPr lang="en-US" sz="3000" dirty="0"/>
              <a:t>Design #2 – Revision 2</a:t>
            </a:r>
            <a:br>
              <a:rPr lang="en-US" sz="3000" dirty="0"/>
            </a:br>
            <a:r>
              <a:rPr lang="en-US" sz="3000" dirty="0"/>
              <a:t>Adding HIERARCHICAL ORGANIZATION (B3) &amp; 	LOCATION BREAD CRUMBS (K6)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95238" name="Picture 3" descr="tas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5"/>
          <a:stretch>
            <a:fillRect/>
          </a:stretch>
        </p:blipFill>
        <p:spPr bwMode="auto">
          <a:xfrm>
            <a:off x="1765300" y="1350963"/>
            <a:ext cx="5613400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04" name="AutoShape 4"/>
          <p:cNvSpPr>
            <a:spLocks noChangeArrowheads="1"/>
          </p:cNvSpPr>
          <p:nvPr/>
        </p:nvSpPr>
        <p:spPr bwMode="auto">
          <a:xfrm>
            <a:off x="1828800" y="1981200"/>
            <a:ext cx="54864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0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Design #2 – Revision 3 Hi-Fi Prototype </a:t>
            </a:r>
            <a:br>
              <a:rPr lang="en-US" sz="3000" dirty="0"/>
            </a:br>
            <a:r>
              <a:rPr lang="en-US" sz="3000" dirty="0"/>
              <a:t>Adding SEARCH ACTION MODULE (J1)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D5E96-B3FB-B340-83D1-D5031352BCCC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9626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8333" r="24219" b="10417"/>
          <a:stretch>
            <a:fillRect/>
          </a:stretch>
        </p:blipFill>
        <p:spPr bwMode="auto">
          <a:xfrm>
            <a:off x="1181100" y="1347788"/>
            <a:ext cx="67818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252" name="AutoShape 4"/>
          <p:cNvSpPr>
            <a:spLocks noChangeArrowheads="1"/>
          </p:cNvSpPr>
          <p:nvPr/>
        </p:nvSpPr>
        <p:spPr bwMode="auto">
          <a:xfrm>
            <a:off x="4724400" y="1905000"/>
            <a:ext cx="32004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5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600200"/>
            <a:ext cx="8178149" cy="4724400"/>
          </a:xfrm>
        </p:spPr>
        <p:txBody>
          <a:bodyPr/>
          <a:lstStyle/>
          <a:p>
            <a:r>
              <a:rPr lang="en-US" dirty="0"/>
              <a:t>Lots of issues involved in designing compelling, usable web sites</a:t>
            </a:r>
          </a:p>
          <a:p>
            <a:r>
              <a:rPr lang="en-US" dirty="0"/>
              <a:t>Design patterns are one way of capturing good design knowledge</a:t>
            </a:r>
          </a:p>
          <a:p>
            <a:pPr lvl="1"/>
            <a:r>
              <a:rPr lang="en-US" dirty="0"/>
              <a:t>generative (help you create new designs)</a:t>
            </a:r>
          </a:p>
          <a:p>
            <a:pPr lvl="1"/>
            <a:r>
              <a:rPr lang="en-US" dirty="0"/>
              <a:t>consider trade-offs</a:t>
            </a:r>
          </a:p>
          <a:p>
            <a:pPr lvl="1"/>
            <a:r>
              <a:rPr lang="en-US" dirty="0"/>
              <a:t>concrete examples of successful uses</a:t>
            </a:r>
          </a:p>
          <a:p>
            <a:pPr lvl="1"/>
            <a:r>
              <a:rPr lang="en-US" dirty="0"/>
              <a:t>a networked language that works together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  <a:br>
              <a:rPr lang="en-US" dirty="0"/>
            </a:br>
            <a:r>
              <a:rPr lang="en-US" dirty="0"/>
              <a:t>Books on Web Design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10308" y="1419795"/>
            <a:ext cx="8577384" cy="5066974"/>
          </a:xfrm>
        </p:spPr>
        <p:txBody>
          <a:bodyPr>
            <a:normAutofit/>
          </a:bodyPr>
          <a:lstStyle/>
          <a:p>
            <a:r>
              <a:rPr lang="en-US" i="1" dirty="0"/>
              <a:t>The Design of Sites</a:t>
            </a:r>
            <a:r>
              <a:rPr lang="en-US" dirty="0"/>
              <a:t>. Doug Van </a:t>
            </a:r>
            <a:r>
              <a:rPr lang="en-US" dirty="0" err="1"/>
              <a:t>Duyne</a:t>
            </a:r>
            <a:r>
              <a:rPr lang="en-US" dirty="0"/>
              <a:t>, James Landay, Jason Hong. Addison-Wesley. 2</a:t>
            </a:r>
            <a:r>
              <a:rPr lang="en-US" baseline="30000" dirty="0"/>
              <a:t>nd</a:t>
            </a:r>
            <a:r>
              <a:rPr lang="en-US" dirty="0"/>
              <a:t> edition. 2007.</a:t>
            </a:r>
          </a:p>
          <a:p>
            <a:r>
              <a:rPr lang="en-US" i="1" dirty="0"/>
              <a:t>Information Architecture for the Web and Beyond</a:t>
            </a:r>
            <a:r>
              <a:rPr lang="en-US" dirty="0"/>
              <a:t>. Louis Rosenfeld, Peter </a:t>
            </a:r>
            <a:r>
              <a:rPr lang="en-US" dirty="0" err="1"/>
              <a:t>Morville</a:t>
            </a:r>
            <a:r>
              <a:rPr lang="en-US" dirty="0"/>
              <a:t>, Jorge </a:t>
            </a:r>
            <a:r>
              <a:rPr lang="en-US" dirty="0" err="1"/>
              <a:t>Arango</a:t>
            </a:r>
            <a:r>
              <a:rPr lang="en-US" dirty="0"/>
              <a:t>. O'Reilly. 4</a:t>
            </a:r>
            <a:r>
              <a:rPr lang="en-US" baseline="30000" dirty="0"/>
              <a:t>th</a:t>
            </a:r>
            <a:r>
              <a:rPr lang="en-US" dirty="0"/>
              <a:t> edition. 2015</a:t>
            </a:r>
          </a:p>
          <a:p>
            <a:r>
              <a:rPr lang="en-US" i="1" dirty="0"/>
              <a:t>Don’t Make Me Think!, Revisited. </a:t>
            </a:r>
            <a:r>
              <a:rPr lang="en-US" dirty="0"/>
              <a:t>Steven Krug. Que. 3</a:t>
            </a:r>
            <a:r>
              <a:rPr lang="en-US" baseline="30000" dirty="0"/>
              <a:t>rd</a:t>
            </a:r>
            <a:r>
              <a:rPr lang="en-US" dirty="0"/>
              <a:t> edition. 2014.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Reading</a:t>
            </a:r>
            <a:br>
              <a:rPr lang="en-US"/>
            </a:br>
            <a:r>
              <a:rPr lang="en-US"/>
              <a:t>Websites on Web Design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50051"/>
            <a:ext cx="8458200" cy="5040923"/>
          </a:xfrm>
        </p:spPr>
        <p:txBody>
          <a:bodyPr>
            <a:normAutofit/>
          </a:bodyPr>
          <a:lstStyle/>
          <a:p>
            <a:r>
              <a:rPr lang="en-US" dirty="0" err="1"/>
              <a:t>UsableWeb.com</a:t>
            </a:r>
            <a:r>
              <a:rPr lang="en-US" dirty="0"/>
              <a:t>, links to other usability sites</a:t>
            </a:r>
          </a:p>
          <a:p>
            <a:r>
              <a:rPr lang="en-US" dirty="0" err="1"/>
              <a:t>Usability.gov</a:t>
            </a:r>
            <a:r>
              <a:rPr lang="en-US" dirty="0"/>
              <a:t>, for building accessible websites &amp; more</a:t>
            </a:r>
          </a:p>
          <a:p>
            <a:r>
              <a:rPr lang="en-US" dirty="0"/>
              <a:t>User Interface Engineering, at </a:t>
            </a:r>
            <a:r>
              <a:rPr lang="en-US" dirty="0">
                <a:hlinkClick r:id="rId3"/>
              </a:rPr>
              <a:t>http://www.uie.com</a:t>
            </a:r>
            <a:endParaRPr lang="en-US" dirty="0"/>
          </a:p>
          <a:p>
            <a:r>
              <a:rPr lang="en-US" dirty="0"/>
              <a:t>Mark Hurst’s </a:t>
            </a:r>
            <a:r>
              <a:rPr lang="en-US" dirty="0" err="1"/>
              <a:t>creativegood.com</a:t>
            </a:r>
            <a:r>
              <a:rPr lang="en-US" dirty="0"/>
              <a:t> </a:t>
            </a:r>
          </a:p>
          <a:p>
            <a:r>
              <a:rPr lang="en-US" dirty="0" err="1"/>
              <a:t>Jakob</a:t>
            </a:r>
            <a:r>
              <a:rPr lang="en-US" dirty="0"/>
              <a:t> Nielsen’s </a:t>
            </a:r>
            <a:r>
              <a:rPr lang="en-US" dirty="0" err="1"/>
              <a:t>www.nngroup.com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600200"/>
            <a:ext cx="8248135" cy="4724400"/>
          </a:xfrm>
        </p:spPr>
        <p:txBody>
          <a:bodyPr/>
          <a:lstStyle/>
          <a:p>
            <a:r>
              <a:rPr lang="en-US" dirty="0"/>
              <a:t>Mon</a:t>
            </a:r>
          </a:p>
          <a:p>
            <a:pPr lvl="1"/>
            <a:r>
              <a:rPr lang="en-US" dirty="0"/>
              <a:t>Team Work on Project</a:t>
            </a:r>
          </a:p>
          <a:p>
            <a:pPr lvl="1"/>
            <a:endParaRPr lang="en-US" dirty="0"/>
          </a:p>
          <a:p>
            <a:r>
              <a:rPr lang="en-US" dirty="0"/>
              <a:t>Wed</a:t>
            </a:r>
          </a:p>
          <a:p>
            <a:pPr lvl="1"/>
            <a:r>
              <a:rPr lang="en-US" dirty="0"/>
              <a:t>Smart Interfaces for Global Grand Challenges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685799" y="1600200"/>
            <a:ext cx="8295379" cy="4724400"/>
          </a:xfrm>
        </p:spPr>
        <p:txBody>
          <a:bodyPr/>
          <a:lstStyle/>
          <a:p>
            <a:r>
              <a:rPr lang="en-US" dirty="0"/>
              <a:t>Detailed Design Example</a:t>
            </a:r>
          </a:p>
          <a:p>
            <a:r>
              <a:rPr lang="en-US" dirty="0"/>
              <a:t>Web Design Patterns</a:t>
            </a:r>
          </a:p>
          <a:p>
            <a:r>
              <a:rPr lang="en-US" dirty="0"/>
              <a:t>Team Break</a:t>
            </a:r>
          </a:p>
          <a:p>
            <a:r>
              <a:rPr lang="en-US" dirty="0"/>
              <a:t>Patterns in the Design Exploration Phase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2_Summer HCI">
  <a:themeElements>
    <a:clrScheme name="1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13-usability-testing.pptx</Template>
  <TotalTime>15183</TotalTime>
  <Words>4568</Words>
  <Application>Microsoft Macintosh PowerPoint</Application>
  <PresentationFormat>On-screen Show (4:3)</PresentationFormat>
  <Paragraphs>894</Paragraphs>
  <Slides>87</Slides>
  <Notes>87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7" baseType="lpstr">
      <vt:lpstr>Arial</vt:lpstr>
      <vt:lpstr>Arial Black</vt:lpstr>
      <vt:lpstr>Comic Sans MS</vt:lpstr>
      <vt:lpstr>Gill Sans Light</vt:lpstr>
      <vt:lpstr>Helvetica</vt:lpstr>
      <vt:lpstr>Helvetica Light</vt:lpstr>
      <vt:lpstr>Times</vt:lpstr>
      <vt:lpstr>Times New Roman</vt:lpstr>
      <vt:lpstr>2_Summer HCI</vt:lpstr>
      <vt:lpstr>Image</vt:lpstr>
      <vt:lpstr>Design Patterns</vt:lpstr>
      <vt:lpstr>Hall of Fame or Shame?</vt:lpstr>
      <vt:lpstr>Hall of Shame!</vt:lpstr>
      <vt:lpstr>PowerPoint Presentation</vt:lpstr>
      <vt:lpstr>PowerPoint Presentation</vt:lpstr>
      <vt:lpstr>Hall of Fame or Shame?</vt:lpstr>
      <vt:lpstr>Hall of Fame/Shame!</vt:lpstr>
      <vt:lpstr>Design Patterns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Quick-Flow Checkouts</vt:lpstr>
      <vt:lpstr>Basic Web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= Solutions</vt:lpstr>
      <vt:lpstr>Design Patterns</vt:lpstr>
      <vt:lpstr>PowerPoint Presentation</vt:lpstr>
      <vt:lpstr>Using Design Patterns</vt:lpstr>
      <vt:lpstr>A Web of Design Patterns</vt:lpstr>
      <vt:lpstr>Web Design Patterns</vt:lpstr>
      <vt:lpstr>NAVIGATION BAR (K2)</vt:lpstr>
      <vt:lpstr>NAVIGATION BAR (K2)</vt:lpstr>
      <vt:lpstr>Pattern Groups</vt:lpstr>
      <vt:lpstr>PROCESS FUNNEL (H1)</vt:lpstr>
      <vt:lpstr>PROCESS FUNNEL (H1)</vt:lpstr>
      <vt:lpstr>PowerPoint Presentation</vt:lpstr>
      <vt:lpstr>PROCESS FUNNEL (H1)</vt:lpstr>
      <vt:lpstr>PowerPoint Presentation</vt:lpstr>
      <vt:lpstr>PowerPoint Presentation</vt:lpstr>
      <vt:lpstr>FLOATING WINDOWS (H6)</vt:lpstr>
      <vt:lpstr>FLOATING WINDOWS (H6)</vt:lpstr>
      <vt:lpstr>PROCESS FUNNEL (H1) Solution Diagram</vt:lpstr>
      <vt:lpstr>PROCESS FUNNEL (H1) Related Patterns</vt:lpstr>
      <vt:lpstr>Patterns Support Creativity</vt:lpstr>
      <vt:lpstr>Patterns Offer the Best of Principles, Guidelines &amp; Templates</vt:lpstr>
      <vt:lpstr>Format of Web Design Patterns</vt:lpstr>
      <vt:lpstr>PowerPoint Presentation</vt:lpstr>
      <vt:lpstr>PowerPoint Presentation</vt:lpstr>
      <vt:lpstr>Administrivia</vt:lpstr>
      <vt:lpstr>PowerPoint Presentation</vt:lpstr>
      <vt:lpstr>PowerPoint Presentation</vt:lpstr>
      <vt:lpstr>Web Design Process</vt:lpstr>
      <vt:lpstr>Patterns in Exploration Phase</vt:lpstr>
      <vt:lpstr>Patterns in Exploration Phase</vt:lpstr>
      <vt:lpstr>Design Exploration Example</vt:lpstr>
      <vt:lpstr>Design #1 ALPHABETICAL ORGANIZATION (B5)</vt:lpstr>
      <vt:lpstr>Design #2 TASK-BASED ORGANIZATION (B4)</vt:lpstr>
      <vt:lpstr>Evaluating Which Design to Choose</vt:lpstr>
      <vt:lpstr>Evaluating Which Design to Choose</vt:lpstr>
      <vt:lpstr>Evaluating Which Design to Choose</vt:lpstr>
      <vt:lpstr>Evaluating Which Design to Choose</vt:lpstr>
      <vt:lpstr>Design #2 – Revision 1 Adding More Related Tasks</vt:lpstr>
      <vt:lpstr>Design #2 – Revision 2 Adding HIERARCHICAL ORGANIZATION (B3) &amp;  LOCATION BREAD CRUMBS (K6)</vt:lpstr>
      <vt:lpstr>Design #2 – Revision 3 Hi-Fi Prototype  Adding SEARCH ACTION MODULE (J1)</vt:lpstr>
      <vt:lpstr>Summary</vt:lpstr>
      <vt:lpstr>Further Reading Books on Web Design</vt:lpstr>
      <vt:lpstr>Further Reading Websites on Web Design</vt:lpstr>
      <vt:lpstr>Next Time</vt:lpstr>
    </vt:vector>
  </TitlesOfParts>
  <Company>Berkeley Summer Engineering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the Web: An Introduction</dc:title>
  <dc:subject>User Interface Design, Prototyping, and Evaluation</dc:subject>
  <dc:creator>James A. Landay</dc:creator>
  <cp:keywords>usability, interface design, interaction design, user interface, user interface design, web, patterns, design patterns, web design patterns</cp:keywords>
  <cp:lastModifiedBy>James A Landay</cp:lastModifiedBy>
  <cp:revision>593</cp:revision>
  <cp:lastPrinted>1999-09-22T22:10:38Z</cp:lastPrinted>
  <dcterms:created xsi:type="dcterms:W3CDTF">1997-02-10T23:02:31Z</dcterms:created>
  <dcterms:modified xsi:type="dcterms:W3CDTF">2018-12-06T05:50:26Z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http://bmrc.berkeley.edu/courseware/cs160/fall00/</vt:lpwstr>
  </property>
  <property fmtid="{D5CDD505-2E9C-101B-9397-08002B2CF9AE}" pid="9" name="Other">
    <vt:lpwstr>CS 160, Fall 2000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I:\www\documents\courseware\cs160\fall00\Lectures</vt:lpwstr>
  </property>
</Properties>
</file>