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46" r:id="rId1"/>
  </p:sldMasterIdLst>
  <p:notesMasterIdLst>
    <p:notesMasterId r:id="rId43"/>
  </p:notesMasterIdLst>
  <p:handoutMasterIdLst>
    <p:handoutMasterId r:id="rId44"/>
  </p:handoutMasterIdLst>
  <p:sldIdLst>
    <p:sldId id="464" r:id="rId2"/>
    <p:sldId id="710" r:id="rId3"/>
    <p:sldId id="653" r:id="rId4"/>
    <p:sldId id="594" r:id="rId5"/>
    <p:sldId id="597" r:id="rId6"/>
    <p:sldId id="678" r:id="rId7"/>
    <p:sldId id="603" r:id="rId8"/>
    <p:sldId id="686" r:id="rId9"/>
    <p:sldId id="794" r:id="rId10"/>
    <p:sldId id="604" r:id="rId11"/>
    <p:sldId id="795" r:id="rId12"/>
    <p:sldId id="308" r:id="rId13"/>
    <p:sldId id="528" r:id="rId14"/>
    <p:sldId id="424" r:id="rId15"/>
    <p:sldId id="547" r:id="rId16"/>
    <p:sldId id="685" r:id="rId17"/>
    <p:sldId id="598" r:id="rId18"/>
    <p:sldId id="688" r:id="rId19"/>
    <p:sldId id="607" r:id="rId20"/>
    <p:sldId id="336" r:id="rId21"/>
    <p:sldId id="796" r:id="rId22"/>
    <p:sldId id="328" r:id="rId23"/>
    <p:sldId id="476" r:id="rId24"/>
    <p:sldId id="477" r:id="rId25"/>
    <p:sldId id="610" r:id="rId26"/>
    <p:sldId id="800" r:id="rId27"/>
    <p:sldId id="705" r:id="rId28"/>
    <p:sldId id="706" r:id="rId29"/>
    <p:sldId id="395" r:id="rId30"/>
    <p:sldId id="342" r:id="rId31"/>
    <p:sldId id="261" r:id="rId32"/>
    <p:sldId id="272" r:id="rId33"/>
    <p:sldId id="273" r:id="rId34"/>
    <p:sldId id="271" r:id="rId35"/>
    <p:sldId id="716" r:id="rId36"/>
    <p:sldId id="480" r:id="rId37"/>
    <p:sldId id="695" r:id="rId38"/>
    <p:sldId id="583" r:id="rId39"/>
    <p:sldId id="500" r:id="rId40"/>
    <p:sldId id="801" r:id="rId41"/>
    <p:sldId id="802" r:id="rId42"/>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593" userDrawn="1">
          <p15:clr>
            <a:srgbClr val="A4A3A4"/>
          </p15:clr>
        </p15:guide>
        <p15:guide id="2" pos="2395" userDrawn="1">
          <p15:clr>
            <a:srgbClr val="A4A3A4"/>
          </p15:clr>
        </p15:guide>
        <p15:guide id="3" orient="horz" pos="3048" userDrawn="1">
          <p15:clr>
            <a:srgbClr val="A4A3A4"/>
          </p15:clr>
        </p15:guide>
        <p15:guide id="4" pos="3843" userDrawn="1">
          <p15:clr>
            <a:srgbClr val="A4A3A4"/>
          </p15:clr>
        </p15:guide>
      </p15:sldGuideLst>
    </p:ext>
    <p:ext uri="{2D200454-40CA-4A62-9FC3-DE9A4176ACB9}">
      <p15:notesGuideLst xmlns:p15="http://schemas.microsoft.com/office/powerpoint/2012/main">
        <p15:guide id="1" orient="horz" pos="2245">
          <p15:clr>
            <a:srgbClr val="A4A3A4"/>
          </p15:clr>
        </p15:guide>
        <p15:guide id="2" pos="30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1" clrIdx="0"/>
  <p:cmAuthor id="1" name="James A. Landay" initials="JA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7A40"/>
    <a:srgbClr val="00FF80"/>
    <a:srgbClr val="CA3130"/>
    <a:srgbClr val="5A5A5A"/>
    <a:srgbClr val="313131"/>
    <a:srgbClr val="20B1D2"/>
    <a:srgbClr val="878787"/>
    <a:srgbClr val="242425"/>
    <a:srgbClr val="78B0D2"/>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84459" autoAdjust="0"/>
  </p:normalViewPr>
  <p:slideViewPr>
    <p:cSldViewPr snapToGrid="0">
      <p:cViewPr varScale="1">
        <p:scale>
          <a:sx n="80" d="100"/>
          <a:sy n="80" d="100"/>
        </p:scale>
        <p:origin x="1456" y="192"/>
      </p:cViewPr>
      <p:guideLst>
        <p:guide orient="horz" pos="2593"/>
        <p:guide pos="2395"/>
        <p:guide orient="horz" pos="3048"/>
        <p:guide pos="384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7160" y="1744"/>
      </p:cViewPr>
      <p:guideLst>
        <p:guide orient="horz" pos="2245"/>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74638" y="236337"/>
            <a:ext cx="5684202" cy="673570"/>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vl1pPr>
          </a:lstStyle>
          <a:p>
            <a:r>
              <a:rPr lang="en-US" sz="1100" dirty="0">
                <a:latin typeface="Helvetica"/>
                <a:cs typeface="Helvetica"/>
              </a:rPr>
              <a:t>CS147: </a:t>
            </a:r>
            <a:r>
              <a:rPr lang="en-US" sz="1100" dirty="0" err="1">
                <a:latin typeface="Helvetica"/>
                <a:cs typeface="Helvetica"/>
              </a:rPr>
              <a:t>dt+UX</a:t>
            </a:r>
            <a:r>
              <a:rPr lang="en-US" sz="1100" dirty="0">
                <a:latin typeface="Helvetica"/>
                <a:cs typeface="Helvetica"/>
              </a:rPr>
              <a:t> – Design Thinking for User Experience Design, Prototyping &amp; Evaluation</a:t>
            </a:r>
            <a:br>
              <a:rPr lang="en-US" sz="1100" dirty="0">
                <a:latin typeface="Helvetica"/>
                <a:cs typeface="Helvetica"/>
              </a:rPr>
            </a:br>
            <a:r>
              <a:rPr lang="en-US" sz="1100" i="0" dirty="0">
                <a:latin typeface="Helvetica"/>
                <a:cs typeface="Helvetica"/>
              </a:rPr>
              <a:t>Autumn 2018</a:t>
            </a:r>
          </a:p>
          <a:p>
            <a:r>
              <a:rPr lang="en-US" sz="1100" i="0" dirty="0">
                <a:latin typeface="Helvetica"/>
                <a:cs typeface="Helvetica"/>
              </a:rPr>
              <a:t>Prof. James A. Landay</a:t>
            </a:r>
          </a:p>
          <a:p>
            <a:r>
              <a:rPr lang="en-US" sz="1100" i="0" dirty="0">
                <a:latin typeface="Helvetica"/>
                <a:cs typeface="Helvetica"/>
              </a:rPr>
              <a:t>Stanford University</a:t>
            </a:r>
          </a:p>
        </p:txBody>
      </p:sp>
      <p:sp>
        <p:nvSpPr>
          <p:cNvPr id="2" name="Date Placeholder 1"/>
          <p:cNvSpPr>
            <a:spLocks noGrp="1"/>
          </p:cNvSpPr>
          <p:nvPr>
            <p:ph type="dt" sz="quarter" idx="1"/>
          </p:nvPr>
        </p:nvSpPr>
        <p:spPr>
          <a:xfrm>
            <a:off x="5898235" y="236337"/>
            <a:ext cx="1416965" cy="479425"/>
          </a:xfrm>
          <a:prstGeom prst="rect">
            <a:avLst/>
          </a:prstGeom>
        </p:spPr>
        <p:txBody>
          <a:bodyPr vert="horz" lIns="91440" tIns="0" rIns="91440" bIns="0" rtlCol="0"/>
          <a:lstStyle>
            <a:lvl1pPr algn="r">
              <a:defRPr sz="1200"/>
            </a:lvl1pPr>
          </a:lstStyle>
          <a:p>
            <a:r>
              <a:rPr lang="en-US" sz="1100" dirty="0">
                <a:latin typeface="Helvetica"/>
                <a:cs typeface="Helvetica"/>
              </a:rPr>
              <a:t>2018/11/12</a:t>
            </a:r>
          </a:p>
        </p:txBody>
      </p:sp>
      <p:sp>
        <p:nvSpPr>
          <p:cNvPr id="3" name="Slide Number Placeholder 2"/>
          <p:cNvSpPr>
            <a:spLocks noGrp="1"/>
          </p:cNvSpPr>
          <p:nvPr>
            <p:ph type="sldNum" sz="quarter" idx="3"/>
          </p:nvPr>
        </p:nvSpPr>
        <p:spPr>
          <a:xfrm>
            <a:off x="3577167" y="9121775"/>
            <a:ext cx="3170238" cy="479425"/>
          </a:xfrm>
          <a:prstGeom prst="rect">
            <a:avLst/>
          </a:prstGeom>
        </p:spPr>
        <p:txBody>
          <a:bodyPr vert="horz" lIns="91440" tIns="45720" rIns="91440" bIns="45720" rtlCol="0" anchor="b"/>
          <a:lstStyle>
            <a:lvl1pPr algn="r">
              <a:defRPr sz="1200"/>
            </a:lvl1pPr>
          </a:lstStyle>
          <a:p>
            <a:fld id="{FCD49ACA-0395-4946-89A3-0157B8244BAA}" type="slidenum">
              <a:rPr lang="en-US" smtClean="0"/>
              <a:t>‹#›</a:t>
            </a:fld>
            <a:endParaRPr lang="en-US" dirty="0"/>
          </a:p>
        </p:txBody>
      </p:sp>
    </p:spTree>
    <p:extLst>
      <p:ext uri="{BB962C8B-B14F-4D97-AF65-F5344CB8AC3E}">
        <p14:creationId xmlns:p14="http://schemas.microsoft.com/office/powerpoint/2010/main" val="165389525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499872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r>
              <a:rPr lang="en-US" dirty="0"/>
              <a:t>CS147: </a:t>
            </a:r>
            <a:r>
              <a:rPr lang="en-US" dirty="0" err="1"/>
              <a:t>dt+UX</a:t>
            </a:r>
            <a:r>
              <a:rPr lang="en-US" dirty="0"/>
              <a:t>– Design Thinking for User Experience Design, Prototyping &amp; Evaluation </a:t>
            </a:r>
            <a:br>
              <a:rPr lang="en-US" dirty="0"/>
            </a:br>
            <a:r>
              <a:rPr lang="en-US" dirty="0"/>
              <a:t>Autumn 2016</a:t>
            </a:r>
            <a:br>
              <a:rPr lang="en-US" dirty="0"/>
            </a:br>
            <a:r>
              <a:rPr lang="en-US" dirty="0"/>
              <a:t>Prof. James A. Landay </a:t>
            </a:r>
            <a:br>
              <a:rPr lang="en-US" dirty="0"/>
            </a:br>
            <a:r>
              <a:rPr lang="en-US" dirty="0"/>
              <a:t>Stanford University</a:t>
            </a:r>
          </a:p>
        </p:txBody>
      </p:sp>
      <p:sp>
        <p:nvSpPr>
          <p:cNvPr id="2051" name="Rectangle 3"/>
          <p:cNvSpPr>
            <a:spLocks noGrp="1" noChangeArrowheads="1"/>
          </p:cNvSpPr>
          <p:nvPr>
            <p:ph type="dt" idx="1"/>
          </p:nvPr>
        </p:nvSpPr>
        <p:spPr bwMode="auto">
          <a:xfrm>
            <a:off x="4146550" y="-1588"/>
            <a:ext cx="316865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r>
              <a:rPr lang="en-US" dirty="0"/>
              <a:t>November 15, 2016</a:t>
            </a:r>
          </a:p>
        </p:txBody>
      </p:sp>
      <p:sp>
        <p:nvSpPr>
          <p:cNvPr id="76804" name="Rectangle 4"/>
          <p:cNvSpPr>
            <a:spLocks noGrp="1" noRot="1" noChangeAspect="1" noChangeArrowheads="1" noTextEdit="1"/>
          </p:cNvSpPr>
          <p:nvPr>
            <p:ph type="sldImg" idx="2"/>
          </p:nvPr>
        </p:nvSpPr>
        <p:spPr bwMode="auto">
          <a:xfrm>
            <a:off x="469900" y="725488"/>
            <a:ext cx="6376988" cy="3587750"/>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2762"/>
          </a:xfrm>
          <a:prstGeom prst="rect">
            <a:avLst/>
          </a:prstGeom>
          <a:noFill/>
          <a:ln w="9525">
            <a:noFill/>
            <a:miter lim="800000"/>
            <a:headEnd/>
            <a:tailEnd/>
          </a:ln>
          <a:effectLst/>
        </p:spPr>
        <p:txBody>
          <a:bodyPr vert="horz" wrap="square" lIns="96989" tIns="49318" rIns="96989" bIns="493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algn="r" defTabSz="982663" eaLnBrk="0" hangingPunct="0">
              <a:defRPr sz="1000" i="1"/>
            </a:lvl1pPr>
          </a:lstStyle>
          <a:p>
            <a:fld id="{7EB6644B-06C0-A243-97D6-58C5EF5D6DB2}" type="slidenum">
              <a:rPr lang="en-US"/>
              <a:pPr/>
              <a:t>‹#›</a:t>
            </a:fld>
            <a:endParaRPr lang="en-US"/>
          </a:p>
        </p:txBody>
      </p:sp>
    </p:spTree>
    <p:extLst>
      <p:ext uri="{BB962C8B-B14F-4D97-AF65-F5344CB8AC3E}">
        <p14:creationId xmlns:p14="http://schemas.microsoft.com/office/powerpoint/2010/main" val="549069438"/>
      </p:ext>
    </p:extLst>
  </p:cSld>
  <p:clrMap bg1="lt1" tx1="dk1" bg2="lt2" tx2="dk2" accent1="accent1" accent2="accent2" accent3="accent3" accent4="accent4" accent5="accent5" accent6="accent6" hlink="hlink" folHlink="folHlink"/>
  <p:hf hdr="0" ftr="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6C37ED3-68A4-9845-B1EA-2B0181740A2A}" type="slidenum">
              <a:rPr lang="en-US" sz="1000"/>
              <a:pPr/>
              <a:t>1</a:t>
            </a:fld>
            <a:endParaRPr lang="en-US" sz="1000"/>
          </a:p>
        </p:txBody>
      </p:sp>
      <p:sp>
        <p:nvSpPr>
          <p:cNvPr id="77827" name="Rectangle 2"/>
          <p:cNvSpPr>
            <a:spLocks noGrp="1" noRot="1" noChangeAspect="1" noChangeArrowheads="1" noTextEdit="1"/>
          </p:cNvSpPr>
          <p:nvPr>
            <p:ph type="sldImg"/>
          </p:nvPr>
        </p:nvSpPr>
        <p:spPr>
          <a:xfrm>
            <a:off x="469900" y="725488"/>
            <a:ext cx="6376988" cy="3587750"/>
          </a:xfrm>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45 minutes including questions at the start</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10904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0EBA895-77C5-D44E-913A-CFF599A78814}" type="slidenum">
              <a:rPr lang="en-US" sz="1000"/>
              <a:pPr/>
              <a:t>10</a:t>
            </a:fld>
            <a:endParaRPr lang="en-US" sz="1000"/>
          </a:p>
        </p:txBody>
      </p:sp>
      <p:sp>
        <p:nvSpPr>
          <p:cNvPr id="99331" name="Rectangle 2"/>
          <p:cNvSpPr>
            <a:spLocks noGrp="1" noRot="1" noChangeAspect="1" noChangeArrowheads="1" noTextEdit="1"/>
          </p:cNvSpPr>
          <p:nvPr>
            <p:ph type="sldImg"/>
          </p:nvPr>
        </p:nvSpPr>
        <p:spPr>
          <a:xfrm>
            <a:off x="469900" y="725488"/>
            <a:ext cx="6376988" cy="3587750"/>
          </a:xfrm>
          <a:ln cap="flat"/>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411660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4038" eaLnBrk="0" hangingPunct="0">
              <a:defRPr sz="2500">
                <a:solidFill>
                  <a:schemeClr val="tx1"/>
                </a:solidFill>
                <a:latin typeface="Times New Roman" pitchFamily="18" charset="0"/>
                <a:ea typeface="MS PGothic" pitchFamily="34" charset="-128"/>
              </a:defRPr>
            </a:lvl1pPr>
            <a:lvl2pPr marL="777943" indent="-299209" defTabSz="994038" eaLnBrk="0" hangingPunct="0">
              <a:defRPr sz="2500">
                <a:solidFill>
                  <a:schemeClr val="tx1"/>
                </a:solidFill>
                <a:latin typeface="Times New Roman" pitchFamily="18" charset="0"/>
                <a:ea typeface="MS PGothic" pitchFamily="34" charset="-128"/>
              </a:defRPr>
            </a:lvl2pPr>
            <a:lvl3pPr marL="1196835" indent="-239367" defTabSz="994038" eaLnBrk="0" hangingPunct="0">
              <a:defRPr sz="2500">
                <a:solidFill>
                  <a:schemeClr val="tx1"/>
                </a:solidFill>
                <a:latin typeface="Times New Roman" pitchFamily="18" charset="0"/>
                <a:ea typeface="MS PGothic" pitchFamily="34" charset="-128"/>
              </a:defRPr>
            </a:lvl3pPr>
            <a:lvl4pPr marL="1675569" indent="-239367" defTabSz="994038" eaLnBrk="0" hangingPunct="0">
              <a:defRPr sz="2500">
                <a:solidFill>
                  <a:schemeClr val="tx1"/>
                </a:solidFill>
                <a:latin typeface="Times New Roman" pitchFamily="18" charset="0"/>
                <a:ea typeface="MS PGothic" pitchFamily="34" charset="-128"/>
              </a:defRPr>
            </a:lvl4pPr>
            <a:lvl5pPr marL="2154304" indent="-239367" defTabSz="994038" eaLnBrk="0" hangingPunct="0">
              <a:defRPr sz="2500">
                <a:solidFill>
                  <a:schemeClr val="tx1"/>
                </a:solidFill>
                <a:latin typeface="Times New Roman" pitchFamily="18" charset="0"/>
                <a:ea typeface="MS PGothic" pitchFamily="34" charset="-128"/>
              </a:defRPr>
            </a:lvl5pPr>
            <a:lvl6pPr marL="2633038"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11772"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90506"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69240"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F2DA6BED-9E73-4857-8F79-450A39CC553A}" type="slidenum">
              <a:rPr lang="en-US" sz="1000"/>
              <a:pPr/>
              <a:t>11</a:t>
            </a:fld>
            <a:endParaRPr lang="en-US" sz="1000"/>
          </a:p>
        </p:txBody>
      </p:sp>
      <p:sp>
        <p:nvSpPr>
          <p:cNvPr id="35843" name="Rectangle 2"/>
          <p:cNvSpPr>
            <a:spLocks noGrp="1" noRot="1" noChangeAspect="1" noChangeArrowheads="1" noTextEdit="1"/>
          </p:cNvSpPr>
          <p:nvPr>
            <p:ph type="sldImg"/>
          </p:nvPr>
        </p:nvSpPr>
        <p:spPr>
          <a:xfrm>
            <a:off x="469900" y="725488"/>
            <a:ext cx="6376988" cy="3587750"/>
          </a:xfrm>
          <a:ln cap="flat"/>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07850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defTabSz="914400">
              <a:lnSpc>
                <a:spcPct val="100000"/>
              </a:lnSpc>
              <a:defRPr sz="1800"/>
            </a:pPr>
            <a:r>
              <a:rPr lang="en-US" sz="2400" dirty="0">
                <a:latin typeface="Lucida Grande"/>
                <a:ea typeface="Lucida Grande"/>
                <a:cs typeface="Lucida Grande"/>
                <a:sym typeface="Lucida Grande"/>
              </a:rPr>
              <a:t>Focus your work by writing a Point of View.  Three straight-forward sentences.</a:t>
            </a:r>
          </a:p>
          <a:p>
            <a:pPr lvl="0" defTabSz="914400">
              <a:lnSpc>
                <a:spcPct val="100000"/>
              </a:lnSpc>
              <a:defRPr sz="1800"/>
            </a:pPr>
            <a:r>
              <a:rPr lang="en-US" sz="2400" dirty="0">
                <a:latin typeface="Lucida Grande"/>
                <a:ea typeface="Gill Sans"/>
                <a:cs typeface="Gill Sans"/>
                <a:sym typeface="Lucida Grande"/>
              </a:rPr>
              <a:t>We use the user, their need, and the insight to write the Point of View.</a:t>
            </a:r>
            <a:endParaRPr lang="en-US" sz="2400" dirty="0">
              <a:latin typeface="Gill Sans"/>
              <a:ea typeface="Gill Sans"/>
              <a:cs typeface="Gill Sans"/>
              <a:sym typeface="Gill Sans"/>
            </a:endParaRPr>
          </a:p>
          <a:p>
            <a:pPr lvl="0" defTabSz="914400">
              <a:lnSpc>
                <a:spcPct val="100000"/>
              </a:lnSpc>
              <a:defRPr sz="1800"/>
            </a:pPr>
            <a:endParaRPr lang="en-US" sz="2400" dirty="0">
              <a:latin typeface="Lucida Grande"/>
              <a:ea typeface="Lucida Grande"/>
              <a:cs typeface="Lucida Grande"/>
              <a:sym typeface="Lucida Grande"/>
            </a:endParaRPr>
          </a:p>
          <a:p>
            <a:pPr lvl="0" defTabSz="914400">
              <a:lnSpc>
                <a:spcPct val="100000"/>
              </a:lnSpc>
              <a:defRPr sz="1800"/>
            </a:pPr>
            <a:r>
              <a:rPr lang="en-US" sz="2400" dirty="0">
                <a:latin typeface="Lucida Grande"/>
                <a:ea typeface="Lucida Grande"/>
                <a:cs typeface="Lucida Grande"/>
                <a:sym typeface="Lucida Grande"/>
              </a:rPr>
              <a:t>(We met): </a:t>
            </a:r>
            <a:r>
              <a:rPr lang="en-US" sz="2400" dirty="0">
                <a:latin typeface="Arial"/>
                <a:ea typeface="Arial"/>
                <a:cs typeface="Arial"/>
                <a:sym typeface="Arial"/>
              </a:rPr>
              <a:t>“</a:t>
            </a:r>
            <a:r>
              <a:rPr lang="en-US" sz="2400" dirty="0">
                <a:latin typeface="Lucida Grande"/>
                <a:ea typeface="Lucida Grande"/>
                <a:cs typeface="Lucida Grande"/>
                <a:sym typeface="Lucida Grande"/>
              </a:rPr>
              <a:t>What specific person did you meet that inspires your work?</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lvl="0" defTabSz="914400">
              <a:lnSpc>
                <a:spcPct val="100000"/>
              </a:lnSpc>
              <a:defRPr sz="1800"/>
            </a:pPr>
            <a:r>
              <a:rPr lang="en-US" sz="2400" dirty="0">
                <a:latin typeface="Lucida Grande"/>
                <a:ea typeface="Lucida Grande"/>
                <a:cs typeface="Lucida Grande"/>
                <a:sym typeface="Lucida Grande"/>
              </a:rPr>
              <a:t>(We were amazed to realize:)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insight.  Tell us something we didn</a:t>
            </a:r>
            <a:r>
              <a:rPr lang="en-US" sz="2400" dirty="0">
                <a:latin typeface="Arial"/>
                <a:ea typeface="Arial"/>
                <a:cs typeface="Arial"/>
                <a:sym typeface="Arial"/>
              </a:rPr>
              <a:t>’</a:t>
            </a:r>
            <a:r>
              <a:rPr lang="en-US" sz="2400" dirty="0">
                <a:latin typeface="Lucida Grande"/>
                <a:ea typeface="Lucida Grande"/>
                <a:cs typeface="Lucida Grande"/>
                <a:sym typeface="Lucida Grande"/>
              </a:rPr>
              <a:t>t know or wouldn</a:t>
            </a:r>
            <a:r>
              <a:rPr lang="en-US" sz="2400" dirty="0">
                <a:latin typeface="Arial"/>
                <a:ea typeface="Arial"/>
                <a:cs typeface="Arial"/>
                <a:sym typeface="Arial"/>
              </a:rPr>
              <a:t>’</a:t>
            </a:r>
            <a:r>
              <a:rPr lang="en-US" sz="2400" dirty="0">
                <a:latin typeface="Lucida Grande"/>
                <a:ea typeface="Lucida Grande"/>
                <a:cs typeface="Lucida Grande"/>
                <a:sym typeface="Lucida Grande"/>
              </a:rPr>
              <a:t>t have thought about before we started this project.  What unique new perspective do you have now?</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lvl="0" defTabSz="914400">
              <a:lnSpc>
                <a:spcPct val="100000"/>
              </a:lnSpc>
              <a:defRPr sz="1800"/>
            </a:pPr>
            <a:r>
              <a:rPr lang="en-US" sz="2400" dirty="0">
                <a:latin typeface="Lucida Grande"/>
                <a:ea typeface="Lucida Grande"/>
                <a:cs typeface="Lucida Grande"/>
                <a:sym typeface="Lucida Grande"/>
              </a:rPr>
              <a:t>(A game-changer would be to:)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call to action.  Build on your insight and take an aspirational stance on what you can do as a team.  This isn</a:t>
            </a:r>
            <a:r>
              <a:rPr lang="en-US" sz="2400" dirty="0">
                <a:latin typeface="Arial"/>
                <a:ea typeface="Arial"/>
                <a:cs typeface="Arial"/>
                <a:sym typeface="Arial"/>
              </a:rPr>
              <a:t>’</a:t>
            </a:r>
            <a:r>
              <a:rPr lang="en-US" sz="2400" dirty="0">
                <a:latin typeface="Lucida Grande"/>
                <a:ea typeface="Lucida Grande"/>
                <a:cs typeface="Lucida Grande"/>
                <a:sym typeface="Lucida Grande"/>
              </a:rPr>
              <a:t>t your solution -- it is the problem to be solved.  A problem with a more informed perspective.</a:t>
            </a:r>
            <a:r>
              <a:rPr lang="en-US" sz="2400" dirty="0">
                <a:latin typeface="Arial"/>
                <a:ea typeface="Arial"/>
                <a:cs typeface="Arial"/>
                <a:sym typeface="Arial"/>
              </a:rPr>
              <a:t>”</a:t>
            </a:r>
          </a:p>
          <a:p>
            <a:pPr lvl="0" defTabSz="914400">
              <a:lnSpc>
                <a:spcPct val="100000"/>
              </a:lnSpc>
              <a:defRPr sz="1800"/>
            </a:pPr>
            <a:endParaRPr lang="en-US" sz="2400" dirty="0">
              <a:latin typeface="Arial"/>
              <a:ea typeface="Arial"/>
              <a:cs typeface="Arial"/>
              <a:sym typeface="Arial"/>
            </a:endParaRPr>
          </a:p>
          <a:p>
            <a:pPr lvl="0" defTabSz="914400">
              <a:lnSpc>
                <a:spcPct val="100000"/>
              </a:lnSpc>
              <a:defRPr sz="1800"/>
            </a:pPr>
            <a:r>
              <a:rPr lang="en-US" sz="2400" dirty="0"/>
              <a:t>As a test, a good point of view (POV) is one that: • Provides focus and frames the problem • Inspires your team • Provides a reference for evaluating competing ideas • Empowers your team to make decisions independently in parallel • Fuels brainstorms by suggesting “how might we” statements • Captures the hearts and minds of people you meet • Saves you from the impossible task of developing concepts that are all things to all people • Is something you revisit and reformulate as you learn by doing • Guides your innovation efforts </a:t>
            </a:r>
            <a:endParaRPr lang="en-US" sz="2400" dirty="0">
              <a:latin typeface="Lucida Grande"/>
              <a:ea typeface="Lucida Grande"/>
              <a:cs typeface="Lucida Grande"/>
              <a:sym typeface="Lucida Grande"/>
            </a:endParaRPr>
          </a:p>
        </p:txBody>
      </p:sp>
    </p:spTree>
    <p:extLst>
      <p:ext uri="{BB962C8B-B14F-4D97-AF65-F5344CB8AC3E}">
        <p14:creationId xmlns:p14="http://schemas.microsoft.com/office/powerpoint/2010/main" val="3138412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to generate HMW</a:t>
            </a:r>
          </a:p>
          <a:p>
            <a:r>
              <a:rPr lang="en-US" dirty="0"/>
              <a:t>5 minutes and report out</a:t>
            </a:r>
          </a:p>
        </p:txBody>
      </p:sp>
    </p:spTree>
    <p:extLst>
      <p:ext uri="{BB962C8B-B14F-4D97-AF65-F5344CB8AC3E}">
        <p14:creationId xmlns:p14="http://schemas.microsoft.com/office/powerpoint/2010/main" val="1675597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a homeless guy on a fishing boat, who just a year ago was given a second chance at life</a:t>
            </a:r>
          </a:p>
          <a:p>
            <a:endParaRPr lang="en-US" dirty="0"/>
          </a:p>
          <a:p>
            <a:r>
              <a:rPr lang="en-US" dirty="0"/>
              <a:t>We were amazed to realize that thanks to the boat owner’s mentorship, trust, and display of the fishing lifestyle and connection to nature, he has</a:t>
            </a:r>
            <a:r>
              <a:rPr lang="en-US" baseline="0" dirty="0"/>
              <a:t> turned around his life from drug addict without a job to someone with  success and compassion</a:t>
            </a:r>
          </a:p>
          <a:p>
            <a:endParaRPr lang="en-US" baseline="0" dirty="0"/>
          </a:p>
          <a:p>
            <a:r>
              <a:rPr lang="en-US" baseline="0" dirty="0"/>
              <a:t>It would be game-changing if all of us could take a risk to see a spark in others and nurture it into a purposeful transformation.</a:t>
            </a:r>
            <a:endParaRPr lang="en-US" dirty="0"/>
          </a:p>
        </p:txBody>
      </p:sp>
    </p:spTree>
    <p:extLst>
      <p:ext uri="{BB962C8B-B14F-4D97-AF65-F5344CB8AC3E}">
        <p14:creationId xmlns:p14="http://schemas.microsoft.com/office/powerpoint/2010/main" val="159646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369888" y="692150"/>
            <a:ext cx="6075362" cy="3417888"/>
          </a:xfrm>
          <a:prstGeom prst="rect">
            <a:avLst/>
          </a:prstGeom>
        </p:spPr>
        <p:txBody>
          <a:bodyPr lIns="91424" tIns="45712" rIns="91424" bIns="45712"/>
          <a:lstStyle/>
          <a:p>
            <a:pPr lvl="0"/>
            <a:endParaRPr/>
          </a:p>
        </p:txBody>
      </p:sp>
      <p:sp>
        <p:nvSpPr>
          <p:cNvPr id="60" name="Shape 60"/>
          <p:cNvSpPr>
            <a:spLocks noGrp="1"/>
          </p:cNvSpPr>
          <p:nvPr>
            <p:ph type="body" sz="quarter" idx="1"/>
          </p:nvPr>
        </p:nvSpPr>
        <p:spPr>
          <a:prstGeom prst="rect">
            <a:avLst/>
          </a:prstGeom>
        </p:spPr>
        <p:txBody>
          <a:bodyPr lIns="87537" tIns="43768" rIns="87537" bIns="43768"/>
          <a:lstStyle/>
          <a:p>
            <a:pPr marL="0" marR="0" lvl="0" indent="0" defTabSz="457171" eaLnBrk="1" fontAlgn="auto" latinLnBrk="0" hangingPunct="1">
              <a:lnSpc>
                <a:spcPct val="117999"/>
              </a:lnSpc>
              <a:spcBef>
                <a:spcPts val="0"/>
              </a:spcBef>
              <a:spcAft>
                <a:spcPts val="0"/>
              </a:spcAft>
              <a:buClrTx/>
              <a:buSzTx/>
              <a:buFontTx/>
              <a:buNone/>
              <a:tabLst/>
              <a:defRPr sz="1800"/>
            </a:pPr>
            <a:r>
              <a:rPr lang="en-US" sz="2400" dirty="0"/>
              <a:t>So how can we get from all the ideas we generated in our brainstorm to making a prototype that helps us learn from users</a:t>
            </a:r>
          </a:p>
          <a:p>
            <a:pPr lvl="0">
              <a:defRPr sz="1800"/>
            </a:pPr>
            <a:r>
              <a:rPr lang="en-US" sz="2400" dirty="0"/>
              <a:t>You can prototype what something INTERACTS like.</a:t>
            </a:r>
          </a:p>
          <a:p>
            <a:pPr lvl="0">
              <a:defRPr sz="1800"/>
            </a:pPr>
            <a:r>
              <a:rPr lang="en-US" sz="2400" dirty="0"/>
              <a:t>[ADVANCE]</a:t>
            </a:r>
          </a:p>
          <a:p>
            <a:pPr lvl="0">
              <a:defRPr sz="1800"/>
            </a:pPr>
            <a:r>
              <a:rPr lang="en-US" sz="2400" dirty="0"/>
              <a:t>We also call these EXPERIENCE prototypes. In these, we test how users interact with our ideas– what they think and how they feel during that experience.</a:t>
            </a:r>
          </a:p>
          <a:p>
            <a:pPr lvl="0">
              <a:defRPr sz="1800"/>
            </a:pPr>
            <a:endParaRPr lang="en-US" sz="2400" dirty="0"/>
          </a:p>
          <a:p>
            <a:pPr lvl="0">
              <a:defRPr sz="1800"/>
            </a:pPr>
            <a:r>
              <a:rPr lang="en-US" sz="2400" dirty="0"/>
              <a:t>This is a picture of a team testing a new fast food counter concept.  They are actually letting the users experience the process the team has developed.</a:t>
            </a:r>
          </a:p>
          <a:p>
            <a:pPr lvl="0">
              <a:defRPr sz="1800"/>
            </a:pPr>
            <a:r>
              <a:rPr lang="en-US" sz="2400" dirty="0"/>
              <a:t>Don’t just tell users about an idea that you have—a prototype is an opportunity for you to create an experience for your user.</a:t>
            </a:r>
          </a:p>
          <a:p>
            <a:pPr lvl="0">
              <a:defRPr sz="1800"/>
            </a:pPr>
            <a:r>
              <a:rPr lang="en-US" sz="2400" dirty="0"/>
              <a:t>You get to observe how the user acts, and also ask them about the experience they had.</a:t>
            </a:r>
          </a:p>
          <a:p>
            <a:pPr lvl="0">
              <a:defRPr sz="1800"/>
            </a:pPr>
            <a:r>
              <a:rPr lang="en-US" sz="2400" dirty="0"/>
              <a:t>Let the user react to something they are doing, rather than just intellectually judging something you describe.</a:t>
            </a:r>
          </a:p>
          <a:p>
            <a:pPr marL="0" marR="0" lvl="0" indent="0" defTabSz="457171" eaLnBrk="1" fontAlgn="auto" latinLnBrk="0" hangingPunct="1">
              <a:lnSpc>
                <a:spcPct val="117999"/>
              </a:lnSpc>
              <a:spcBef>
                <a:spcPts val="0"/>
              </a:spcBef>
              <a:spcAft>
                <a:spcPts val="0"/>
              </a:spcAft>
              <a:buClrTx/>
              <a:buSzTx/>
              <a:buFontTx/>
              <a:buNone/>
              <a:tabLst/>
              <a:defRPr sz="1800"/>
            </a:pPr>
            <a:endParaRPr lang="en-US" sz="2400" dirty="0"/>
          </a:p>
          <a:p>
            <a:pPr lvl="0">
              <a:defRPr sz="1800"/>
            </a:pPr>
            <a:endParaRPr sz="2400" dirty="0"/>
          </a:p>
        </p:txBody>
      </p:sp>
    </p:spTree>
    <p:extLst>
      <p:ext uri="{BB962C8B-B14F-4D97-AF65-F5344CB8AC3E}">
        <p14:creationId xmlns:p14="http://schemas.microsoft.com/office/powerpoint/2010/main" val="536004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16</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Expand design space: </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03766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17</a:t>
            </a:fld>
            <a:endParaRPr lang="en-US" sz="1000"/>
          </a:p>
        </p:txBody>
      </p:sp>
      <p:sp>
        <p:nvSpPr>
          <p:cNvPr id="76803" name="Rectangle 2"/>
          <p:cNvSpPr>
            <a:spLocks noGrp="1" noRot="1" noChangeAspect="1" noChangeArrowheads="1" noTextEdit="1"/>
          </p:cNvSpPr>
          <p:nvPr>
            <p:ph type="sldImg"/>
          </p:nvPr>
        </p:nvSpPr>
        <p:spPr>
          <a:xfrm>
            <a:off x="419100" y="720725"/>
            <a:ext cx="6316663"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 SLIDES]</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form</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18</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94" tIns="49928" rIns="98194" bIns="49928"/>
          <a:lstStyle/>
          <a:p>
            <a:pPr defTabSz="958850">
              <a:spcBef>
                <a:spcPct val="0"/>
              </a:spcBef>
            </a:pPr>
            <a:endParaRPr kumimoji="0" lang="en-US" sz="2500">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73291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A2BC006E-288F-654F-91CC-50AC61ACC211}" type="slidenum">
              <a:rPr lang="en-US" sz="1100"/>
              <a:pPr/>
              <a:t>19</a:t>
            </a:fld>
            <a:endParaRPr lang="en-US" sz="1100"/>
          </a:p>
        </p:txBody>
      </p:sp>
      <p:sp>
        <p:nvSpPr>
          <p:cNvPr id="29699" name="Rectangle 2"/>
          <p:cNvSpPr>
            <a:spLocks noGrp="1" noRot="1" noChangeAspect="1" noChangeArrowheads="1" noTextEdit="1"/>
          </p:cNvSpPr>
          <p:nvPr>
            <p:ph type="sldImg"/>
          </p:nvPr>
        </p:nvSpPr>
        <p:spPr>
          <a:xfrm>
            <a:off x="469900" y="725488"/>
            <a:ext cx="6376988" cy="3587750"/>
          </a:xfrm>
          <a:ln/>
        </p:spPr>
      </p:sp>
      <p:sp>
        <p:nvSpPr>
          <p:cNvPr id="297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87910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r>
              <a:rPr lang="en-US"/>
              <a:t>November 15, 2016</a:t>
            </a:r>
            <a:endParaRPr lang="en-US" dirty="0"/>
          </a:p>
        </p:txBody>
      </p:sp>
      <p:sp>
        <p:nvSpPr>
          <p:cNvPr id="5" name="Slide Number Placeholder 4"/>
          <p:cNvSpPr>
            <a:spLocks noGrp="1"/>
          </p:cNvSpPr>
          <p:nvPr>
            <p:ph type="sldNum" sz="quarter" idx="11"/>
          </p:nvPr>
        </p:nvSpPr>
        <p:spPr/>
        <p:txBody>
          <a:bodyPr/>
          <a:lstStyle/>
          <a:p>
            <a:fld id="{7EB6644B-06C0-A243-97D6-58C5EF5D6DB2}" type="slidenum">
              <a:rPr lang="en-US" smtClean="0"/>
              <a:pPr/>
              <a:t>2</a:t>
            </a:fld>
            <a:endParaRPr lang="en-US"/>
          </a:p>
        </p:txBody>
      </p:sp>
    </p:spTree>
    <p:extLst>
      <p:ext uri="{BB962C8B-B14F-4D97-AF65-F5344CB8AC3E}">
        <p14:creationId xmlns:p14="http://schemas.microsoft.com/office/powerpoint/2010/main" val="171638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8EF8375E-7474-4C68-9098-F3393472E2B6}" type="slidenum">
              <a:rPr lang="en-US" sz="1100" smtClean="0"/>
              <a:pPr/>
              <a:t>20</a:t>
            </a:fld>
            <a:endParaRPr lang="en-US" sz="1100"/>
          </a:p>
        </p:txBody>
      </p:sp>
      <p:sp>
        <p:nvSpPr>
          <p:cNvPr id="53251" name="Rectangle 2"/>
          <p:cNvSpPr>
            <a:spLocks noGrp="1" noRot="1" noChangeAspect="1" noChangeArrowheads="1" noTextEdit="1"/>
          </p:cNvSpPr>
          <p:nvPr>
            <p:ph type="sldImg"/>
          </p:nvPr>
        </p:nvSpPr>
        <p:spPr>
          <a:xfrm>
            <a:off x="469900" y="725488"/>
            <a:ext cx="6376988" cy="3587750"/>
          </a:xfrm>
          <a:ln cap="flat"/>
        </p:spPr>
      </p:sp>
      <p:sp>
        <p:nvSpPr>
          <p:cNvPr id="53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Let’s set the Context. Computing in 1945</a:t>
            </a:r>
          </a:p>
          <a:p>
            <a:r>
              <a:rPr lang="en-US" dirty="0"/>
              <a:t>This was</a:t>
            </a:r>
            <a:r>
              <a:rPr lang="en-US" baseline="0" dirty="0"/>
              <a:t> the STATE OF THE ART!</a:t>
            </a:r>
          </a:p>
          <a:p>
            <a:r>
              <a:rPr lang="en-US" baseline="0" dirty="0"/>
              <a:t>[ADVANCE]</a:t>
            </a:r>
          </a:p>
          <a:p>
            <a:r>
              <a:rPr lang="en-US" baseline="0" dirty="0"/>
              <a:t>This is how you programmed it</a:t>
            </a:r>
          </a:p>
          <a:p>
            <a:endParaRPr lang="en-US" baseline="0" dirty="0"/>
          </a:p>
          <a:p>
            <a:r>
              <a:rPr lang="en-US" dirty="0"/>
              <a:t>Picture from http://</a:t>
            </a:r>
            <a:r>
              <a:rPr lang="en-US" dirty="0" err="1"/>
              <a:t>piano.dsi.uminho.pt</a:t>
            </a:r>
            <a:r>
              <a:rPr lang="en-US" dirty="0"/>
              <a:t>/</a:t>
            </a:r>
            <a:r>
              <a:rPr lang="en-US" dirty="0" err="1"/>
              <a:t>museuv</a:t>
            </a:r>
            <a:r>
              <a:rPr lang="en-US" dirty="0"/>
              <a:t>/</a:t>
            </a:r>
            <a:r>
              <a:rPr lang="en-US" dirty="0" err="1"/>
              <a:t>indexmark.htm</a:t>
            </a:r>
            <a:endParaRPr lang="en-US" dirty="0"/>
          </a:p>
        </p:txBody>
      </p:sp>
    </p:spTree>
    <p:extLst>
      <p:ext uri="{BB962C8B-B14F-4D97-AF65-F5344CB8AC3E}">
        <p14:creationId xmlns:p14="http://schemas.microsoft.com/office/powerpoint/2010/main" val="920193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576" eaLnBrk="0" hangingPunct="0">
              <a:defRPr sz="2400">
                <a:solidFill>
                  <a:schemeClr val="tx1"/>
                </a:solidFill>
                <a:latin typeface="Times New Roman" pitchFamily="18" charset="0"/>
              </a:defRPr>
            </a:lvl1pPr>
            <a:lvl2pPr marL="742883" indent="-285725" defTabSz="982576" eaLnBrk="0" hangingPunct="0">
              <a:defRPr sz="2400">
                <a:solidFill>
                  <a:schemeClr val="tx1"/>
                </a:solidFill>
                <a:latin typeface="Times New Roman" pitchFamily="18" charset="0"/>
              </a:defRPr>
            </a:lvl2pPr>
            <a:lvl3pPr marL="1142898" indent="-228580" defTabSz="982576" eaLnBrk="0" hangingPunct="0">
              <a:defRPr sz="2400">
                <a:solidFill>
                  <a:schemeClr val="tx1"/>
                </a:solidFill>
                <a:latin typeface="Times New Roman" pitchFamily="18" charset="0"/>
              </a:defRPr>
            </a:lvl3pPr>
            <a:lvl4pPr marL="1600057" indent="-228580" defTabSz="982576" eaLnBrk="0" hangingPunct="0">
              <a:defRPr sz="2400">
                <a:solidFill>
                  <a:schemeClr val="tx1"/>
                </a:solidFill>
                <a:latin typeface="Times New Roman" pitchFamily="18" charset="0"/>
              </a:defRPr>
            </a:lvl4pPr>
            <a:lvl5pPr marL="2057217" indent="-228580" defTabSz="982576" eaLnBrk="0" hangingPunct="0">
              <a:defRPr sz="2400">
                <a:solidFill>
                  <a:schemeClr val="tx1"/>
                </a:solidFill>
                <a:latin typeface="Times New Roman" pitchFamily="18" charset="0"/>
              </a:defRPr>
            </a:lvl5pPr>
            <a:lvl6pPr marL="2514376" indent="-228580" defTabSz="982576" eaLnBrk="0" fontAlgn="base" hangingPunct="0">
              <a:spcBef>
                <a:spcPct val="0"/>
              </a:spcBef>
              <a:spcAft>
                <a:spcPct val="0"/>
              </a:spcAft>
              <a:defRPr sz="2400">
                <a:solidFill>
                  <a:schemeClr val="tx1"/>
                </a:solidFill>
                <a:latin typeface="Times New Roman" pitchFamily="18" charset="0"/>
              </a:defRPr>
            </a:lvl6pPr>
            <a:lvl7pPr marL="2971536" indent="-228580" defTabSz="982576" eaLnBrk="0" fontAlgn="base" hangingPunct="0">
              <a:spcBef>
                <a:spcPct val="0"/>
              </a:spcBef>
              <a:spcAft>
                <a:spcPct val="0"/>
              </a:spcAft>
              <a:defRPr sz="2400">
                <a:solidFill>
                  <a:schemeClr val="tx1"/>
                </a:solidFill>
                <a:latin typeface="Times New Roman" pitchFamily="18" charset="0"/>
              </a:defRPr>
            </a:lvl7pPr>
            <a:lvl8pPr marL="3428694" indent="-228580" defTabSz="982576" eaLnBrk="0" fontAlgn="base" hangingPunct="0">
              <a:spcBef>
                <a:spcPct val="0"/>
              </a:spcBef>
              <a:spcAft>
                <a:spcPct val="0"/>
              </a:spcAft>
              <a:defRPr sz="2400">
                <a:solidFill>
                  <a:schemeClr val="tx1"/>
                </a:solidFill>
                <a:latin typeface="Times New Roman" pitchFamily="18" charset="0"/>
              </a:defRPr>
            </a:lvl8pPr>
            <a:lvl9pPr marL="3885854" indent="-228580" defTabSz="982576" eaLnBrk="0" fontAlgn="base" hangingPunct="0">
              <a:spcBef>
                <a:spcPct val="0"/>
              </a:spcBef>
              <a:spcAft>
                <a:spcPct val="0"/>
              </a:spcAft>
              <a:defRPr sz="2400">
                <a:solidFill>
                  <a:schemeClr val="tx1"/>
                </a:solidFill>
                <a:latin typeface="Times New Roman" pitchFamily="18" charset="0"/>
              </a:defRPr>
            </a:lvl9pPr>
          </a:lstStyle>
          <a:p>
            <a:fld id="{8EF8375E-7474-4C68-9098-F3393472E2B6}" type="slidenum">
              <a:rPr lang="en-US" sz="1100"/>
              <a:pPr/>
              <a:t>21</a:t>
            </a:fld>
            <a:endParaRPr lang="en-US" sz="1100"/>
          </a:p>
        </p:txBody>
      </p:sp>
      <p:sp>
        <p:nvSpPr>
          <p:cNvPr id="53251" name="Rectangle 2"/>
          <p:cNvSpPr>
            <a:spLocks noGrp="1" noRot="1" noChangeAspect="1" noChangeArrowheads="1" noTextEdit="1"/>
          </p:cNvSpPr>
          <p:nvPr>
            <p:ph type="sldImg"/>
          </p:nvPr>
        </p:nvSpPr>
        <p:spPr>
          <a:xfrm>
            <a:off x="-180975" y="720725"/>
            <a:ext cx="7677150" cy="4319588"/>
          </a:xfrm>
          <a:ln cap="flat"/>
        </p:spPr>
      </p:sp>
      <p:sp>
        <p:nvSpPr>
          <p:cNvPr id="53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This bigger model 360/91 at NASA a few years later had a much larger control panel and a CRT display (just text!)</a:t>
            </a:r>
          </a:p>
          <a:p>
            <a:endParaRPr lang="en-US" dirty="0"/>
          </a:p>
          <a:p>
            <a:r>
              <a:rPr lang="en-US" dirty="0"/>
              <a:t>the computer of the 1940s, 50s, and 60s, was essentially for manipulating math</a:t>
            </a:r>
          </a:p>
          <a:p>
            <a:endParaRPr lang="en-US" dirty="0"/>
          </a:p>
          <a:p>
            <a:r>
              <a:rPr lang="en-US" dirty="0"/>
              <a:t>A few</a:t>
            </a:r>
            <a:r>
              <a:rPr lang="en-US" baseline="0" dirty="0"/>
              <a:t> pioneers had a different vision.</a:t>
            </a:r>
            <a:endParaRPr lang="en-US" dirty="0"/>
          </a:p>
        </p:txBody>
      </p:sp>
    </p:spTree>
    <p:extLst>
      <p:ext uri="{BB962C8B-B14F-4D97-AF65-F5344CB8AC3E}">
        <p14:creationId xmlns:p14="http://schemas.microsoft.com/office/powerpoint/2010/main" val="1289123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22</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NLS was for expert</a:t>
            </a:r>
            <a:r>
              <a:rPr lang="en-US" baseline="0" dirty="0"/>
              <a:t> use! (two hands working at once!)</a:t>
            </a:r>
          </a:p>
          <a:p>
            <a:endParaRPr lang="en-US" baseline="0" dirty="0"/>
          </a:p>
          <a:p>
            <a:r>
              <a:rPr lang="en-US" baseline="0" dirty="0"/>
              <a:t>1:45 sec video</a:t>
            </a:r>
            <a:endParaRPr lang="en-US" dirty="0"/>
          </a:p>
        </p:txBody>
      </p:sp>
    </p:spTree>
    <p:extLst>
      <p:ext uri="{BB962C8B-B14F-4D97-AF65-F5344CB8AC3E}">
        <p14:creationId xmlns:p14="http://schemas.microsoft.com/office/powerpoint/2010/main" val="100397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23</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What does it look like that you are familiar with today?</a:t>
            </a:r>
          </a:p>
          <a:p>
            <a:r>
              <a:rPr lang="en-US" dirty="0"/>
              <a:t>Invented</a:t>
            </a:r>
            <a:r>
              <a:rPr lang="en-US" baseline="0" dirty="0"/>
              <a:t> 1968, over 40 years before the </a:t>
            </a:r>
            <a:r>
              <a:rPr lang="en-US" baseline="0" dirty="0" err="1"/>
              <a:t>iPad</a:t>
            </a:r>
            <a:r>
              <a:rPr lang="en-US" baseline="0" dirty="0"/>
              <a:t>, but wasn’t realizable</a:t>
            </a:r>
          </a:p>
          <a:p>
            <a:r>
              <a:rPr lang="en-US" dirty="0"/>
              <a:t>1:15 video</a:t>
            </a:r>
          </a:p>
          <a:p>
            <a:endParaRPr lang="en-US" dirty="0"/>
          </a:p>
        </p:txBody>
      </p:sp>
    </p:spTree>
    <p:extLst>
      <p:ext uri="{BB962C8B-B14F-4D97-AF65-F5344CB8AC3E}">
        <p14:creationId xmlns:p14="http://schemas.microsoft.com/office/powerpoint/2010/main" val="618239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24</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The key computer that led to the Apple</a:t>
            </a:r>
            <a:r>
              <a:rPr lang="en-US" baseline="0" dirty="0"/>
              <a:t> Macintosh in 1984 (Jobs saw the Alto – prototype of the Star)</a:t>
            </a:r>
          </a:p>
          <a:p>
            <a:r>
              <a:rPr lang="en-US" baseline="0" dirty="0"/>
              <a:t>Invented:</a:t>
            </a:r>
          </a:p>
          <a:p>
            <a:r>
              <a:rPr lang="en-US" baseline="0" dirty="0"/>
              <a:t>Icons</a:t>
            </a:r>
          </a:p>
          <a:p>
            <a:r>
              <a:rPr lang="en-US" baseline="0" dirty="0"/>
              <a:t>WYSIWYG (with bitmapped display)</a:t>
            </a:r>
          </a:p>
          <a:p>
            <a:r>
              <a:rPr lang="en-US" baseline="0" dirty="0"/>
              <a:t>Dragging icons to cause actions</a:t>
            </a:r>
          </a:p>
          <a:p>
            <a:endParaRPr lang="en-US" baseline="0" dirty="0"/>
          </a:p>
          <a:p>
            <a:r>
              <a:rPr lang="en-US" baseline="0" dirty="0"/>
              <a:t>1:30 sec video</a:t>
            </a:r>
            <a:endParaRPr lang="en-US" dirty="0"/>
          </a:p>
        </p:txBody>
      </p:sp>
    </p:spTree>
    <p:extLst>
      <p:ext uri="{BB962C8B-B14F-4D97-AF65-F5344CB8AC3E}">
        <p14:creationId xmlns:p14="http://schemas.microsoft.com/office/powerpoint/2010/main" val="484383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05083D9-AC56-F44B-A541-F6FB563AE893}" type="slidenum">
              <a:rPr lang="en-US" sz="1000"/>
              <a:pPr/>
              <a:t>25</a:t>
            </a:fld>
            <a:endParaRPr lang="en-US" sz="1000"/>
          </a:p>
        </p:txBody>
      </p:sp>
      <p:sp>
        <p:nvSpPr>
          <p:cNvPr id="101379" name="Rectangle 2"/>
          <p:cNvSpPr>
            <a:spLocks noGrp="1" noRot="1" noChangeAspect="1" noChangeArrowheads="1" noTextEdit="1"/>
          </p:cNvSpPr>
          <p:nvPr>
            <p:ph type="sldImg"/>
          </p:nvPr>
        </p:nvSpPr>
        <p:spPr>
          <a:xfrm>
            <a:off x="469900" y="725488"/>
            <a:ext cx="6376988" cy="3587750"/>
          </a:xfrm>
          <a:ln cap="flat"/>
        </p:spPr>
      </p:sp>
      <p:sp>
        <p:nvSpPr>
          <p:cNvPr id="1013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46142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BB13FFA-E2B0-2947-953E-AD0A8DC31365}" type="slidenum">
              <a:rPr lang="en-US" sz="1000"/>
              <a:pPr/>
              <a:t>26</a:t>
            </a:fld>
            <a:endParaRPr lang="en-US" sz="1000"/>
          </a:p>
        </p:txBody>
      </p:sp>
      <p:sp>
        <p:nvSpPr>
          <p:cNvPr id="102403" name="Rectangle 2"/>
          <p:cNvSpPr>
            <a:spLocks noGrp="1" noRot="1" noChangeAspect="1" noChangeArrowheads="1" noTextEdit="1"/>
          </p:cNvSpPr>
          <p:nvPr>
            <p:ph type="sldImg"/>
          </p:nvPr>
        </p:nvSpPr>
        <p:spPr>
          <a:xfrm>
            <a:off x="469900" y="725488"/>
            <a:ext cx="6376988" cy="3587750"/>
          </a:xfrm>
          <a:ln cap="flat"/>
        </p:spPr>
      </p:sp>
      <p:sp>
        <p:nvSpPr>
          <p:cNvPr id="1024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All about trying to measure</a:t>
            </a:r>
            <a:r>
              <a:rPr lang="en-US" baseline="0" dirty="0"/>
              <a:t> what works and what does not</a:t>
            </a:r>
            <a:endParaRPr lang="en-US" dirty="0"/>
          </a:p>
        </p:txBody>
      </p:sp>
    </p:spTree>
    <p:extLst>
      <p:ext uri="{BB962C8B-B14F-4D97-AF65-F5344CB8AC3E}">
        <p14:creationId xmlns:p14="http://schemas.microsoft.com/office/powerpoint/2010/main" val="3014121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27</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89840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28</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770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F7E8391F-1269-C740-969B-AB93B8ABAD4E}" type="slidenum">
              <a:rPr lang="en-US" sz="900"/>
              <a:pPr/>
              <a:t>29</a:t>
            </a:fld>
            <a:endParaRPr lang="en-US" sz="900"/>
          </a:p>
        </p:txBody>
      </p:sp>
    </p:spTree>
    <p:extLst>
      <p:ext uri="{BB962C8B-B14F-4D97-AF65-F5344CB8AC3E}">
        <p14:creationId xmlns:p14="http://schemas.microsoft.com/office/powerpoint/2010/main" val="247602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20725"/>
            <a:ext cx="2513012" cy="1414463"/>
          </a:xfrm>
        </p:spPr>
      </p:sp>
      <p:sp>
        <p:nvSpPr>
          <p:cNvPr id="3" name="Notes Placeholder 2"/>
          <p:cNvSpPr>
            <a:spLocks noGrp="1"/>
          </p:cNvSpPr>
          <p:nvPr>
            <p:ph type="body" idx="1"/>
          </p:nvPr>
        </p:nvSpPr>
        <p:spPr/>
        <p:txBody>
          <a:bodyPr/>
          <a:lstStyle/>
          <a:p>
            <a:r>
              <a:rPr lang="en-US" b="1" dirty="0"/>
              <a:t>You need to find a </a:t>
            </a:r>
            <a:r>
              <a:rPr lang="en-US" b="1" baseline="0" dirty="0"/>
              <a:t>balance between:</a:t>
            </a:r>
            <a:endParaRPr lang="en-US" baseline="0" dirty="0"/>
          </a:p>
          <a:p>
            <a:r>
              <a:rPr lang="en-US" b="1" baseline="0" dirty="0"/>
              <a:t>   design &amp; technology</a:t>
            </a:r>
            <a:r>
              <a:rPr lang="en-US" b="0" baseline="0" dirty="0"/>
              <a:t>, </a:t>
            </a:r>
            <a:r>
              <a:rPr lang="en-US" b="1" baseline="0" dirty="0"/>
              <a:t>human-centered approaches &amp; CS approaches </a:t>
            </a:r>
          </a:p>
          <a:p>
            <a:endParaRPr lang="en-US" b="1" baseline="0" dirty="0"/>
          </a:p>
          <a:p>
            <a:r>
              <a:rPr lang="en-US" b="1" baseline="0" dirty="0"/>
              <a:t>Especially now HCI needs to find a balance between careful controlled experiments of existing technologies or minor tweaks on technology and building major new systems that can solve important world problems.</a:t>
            </a:r>
          </a:p>
          <a:p>
            <a:endParaRPr lang="en-US" b="1" baseline="0" dirty="0"/>
          </a:p>
          <a:p>
            <a:r>
              <a:rPr lang="en-US" b="1" baseline="0" dirty="0"/>
              <a:t>East: more family centric… west; individualistic… balance</a:t>
            </a:r>
          </a:p>
          <a:p>
            <a:endParaRPr lang="en-US" baseline="0" dirty="0"/>
          </a:p>
        </p:txBody>
      </p:sp>
      <p:sp>
        <p:nvSpPr>
          <p:cNvPr id="4" name="Slide Number Placeholder 3"/>
          <p:cNvSpPr>
            <a:spLocks noGrp="1"/>
          </p:cNvSpPr>
          <p:nvPr>
            <p:ph type="sldNum" sz="quarter" idx="10"/>
          </p:nvPr>
        </p:nvSpPr>
        <p:spPr/>
        <p:txBody>
          <a:bodyPr/>
          <a:lstStyle/>
          <a:p>
            <a:fld id="{BB774227-0107-4F44-AE45-A2676C9FD366}" type="slidenum">
              <a:rPr lang="en-US" smtClean="0"/>
              <a:t>3</a:t>
            </a:fld>
            <a:endParaRPr lang="en-US"/>
          </a:p>
        </p:txBody>
      </p:sp>
      <p:sp>
        <p:nvSpPr>
          <p:cNvPr id="5" name="Date Placeholder 4"/>
          <p:cNvSpPr>
            <a:spLocks noGrp="1"/>
          </p:cNvSpPr>
          <p:nvPr>
            <p:ph type="dt" idx="11"/>
          </p:nvPr>
        </p:nvSpPr>
        <p:spPr/>
        <p:txBody>
          <a:bodyPr/>
          <a:lstStyle/>
          <a:p>
            <a:pPr>
              <a:defRPr/>
            </a:pPr>
            <a:r>
              <a:rPr lang="en-US"/>
              <a:t>November 10, 2015</a:t>
            </a:r>
          </a:p>
        </p:txBody>
      </p:sp>
    </p:spTree>
    <p:extLst>
      <p:ext uri="{BB962C8B-B14F-4D97-AF65-F5344CB8AC3E}">
        <p14:creationId xmlns:p14="http://schemas.microsoft.com/office/powerpoint/2010/main" val="2489656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D5CE5FA-300D-AC4F-A428-64A763D65624}" type="slidenum">
              <a:rPr lang="en-US" sz="900"/>
              <a:pPr/>
              <a:t>30</a:t>
            </a:fld>
            <a:endParaRPr lang="en-US" sz="900"/>
          </a:p>
        </p:txBody>
      </p:sp>
      <p:sp>
        <p:nvSpPr>
          <p:cNvPr id="75779" name="Rectangle 2"/>
          <p:cNvSpPr>
            <a:spLocks noGrp="1" noRot="1" noChangeAspect="1" noChangeArrowheads="1" noTextEdit="1"/>
          </p:cNvSpPr>
          <p:nvPr>
            <p:ph type="sldImg"/>
          </p:nvPr>
        </p:nvSpPr>
        <p:spPr>
          <a:xfrm>
            <a:off x="469900" y="727075"/>
            <a:ext cx="6376988" cy="3587750"/>
          </a:xfrm>
          <a:ln/>
        </p:spPr>
      </p:sp>
      <p:sp>
        <p:nvSpPr>
          <p:cNvPr id="757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extLst>
      <p:ext uri="{BB962C8B-B14F-4D97-AF65-F5344CB8AC3E}">
        <p14:creationId xmlns:p14="http://schemas.microsoft.com/office/powerpoint/2010/main" val="376433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its observers by creating desire in the information itself.</a:t>
            </a:r>
          </a:p>
          <a:p>
            <a:r>
              <a:rPr lang="en-US" baseline="0" dirty="0"/>
              <a:t>This middle part (integrity and function) refers to the information itself, whether the data is accurate or useful. Arguably you are all rather talented at this part.</a:t>
            </a:r>
          </a:p>
          <a:p>
            <a:r>
              <a:rPr lang="en-US" baseline="0" dirty="0"/>
              <a:t>So today Im going to talk about the other two – some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32</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“The Proximity </a:t>
            </a:r>
            <a:r>
              <a:rPr lang="en-US" dirty="0">
                <a:latin typeface="Helvetica Light"/>
                <a:cs typeface="Helvetica Light"/>
              </a:rPr>
              <a:t>principle”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34</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
        <p:nvSpPr>
          <p:cNvPr id="5" name="Date Placeholder 4"/>
          <p:cNvSpPr>
            <a:spLocks noGrp="1"/>
          </p:cNvSpPr>
          <p:nvPr>
            <p:ph type="dt" idx="11"/>
          </p:nvPr>
        </p:nvSpPr>
        <p:spPr/>
        <p:txBody>
          <a:bodyPr/>
          <a:lstStyle/>
          <a:p>
            <a:pPr>
              <a:defRPr/>
            </a:pPr>
            <a:r>
              <a:rPr lang="en-US"/>
              <a:t>November 10, 2015</a:t>
            </a:r>
          </a:p>
        </p:txBody>
      </p:sp>
    </p:spTree>
    <p:extLst>
      <p:ext uri="{BB962C8B-B14F-4D97-AF65-F5344CB8AC3E}">
        <p14:creationId xmlns:p14="http://schemas.microsoft.com/office/powerpoint/2010/main" val="3574204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56AAB38-D9E9-4E55-B5C3-104C839EB7AC}" type="slidenum">
              <a:rPr lang="en-US" sz="1000" smtClean="0"/>
              <a:pPr/>
              <a:t>36</a:t>
            </a:fld>
            <a:endParaRPr lang="en-US" sz="1000"/>
          </a:p>
        </p:txBody>
      </p:sp>
      <p:sp>
        <p:nvSpPr>
          <p:cNvPr id="58371" name="Rectangle 2"/>
          <p:cNvSpPr>
            <a:spLocks noGrp="1" noRot="1" noChangeAspect="1" noChangeArrowheads="1" noTextEdit="1"/>
          </p:cNvSpPr>
          <p:nvPr>
            <p:ph type="sldImg"/>
          </p:nvPr>
        </p:nvSpPr>
        <p:spPr>
          <a:xfrm>
            <a:off x="469900" y="727075"/>
            <a:ext cx="6376988" cy="3587750"/>
          </a:xfrm>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endParaRPr lang="en-US" dirty="0"/>
          </a:p>
          <a:p>
            <a:pPr lvl="1"/>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867719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37</a:t>
            </a:fld>
            <a:endParaRPr lang="en-US" sz="1000"/>
          </a:p>
        </p:txBody>
      </p:sp>
      <p:sp>
        <p:nvSpPr>
          <p:cNvPr id="71683" name="Rectangle 2"/>
          <p:cNvSpPr>
            <a:spLocks noGrp="1" noRot="1" noChangeAspect="1" noChangeArrowheads="1" noTextEdit="1"/>
          </p:cNvSpPr>
          <p:nvPr>
            <p:ph type="sldImg"/>
          </p:nvPr>
        </p:nvSpPr>
        <p:spPr>
          <a:xfrm>
            <a:off x="469900" y="725488"/>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We model human performance to test understanding and</a:t>
            </a:r>
          </a:p>
          <a:p>
            <a:r>
              <a:rPr lang="en-US" dirty="0"/>
              <a:t>To predict the influence of new technology.</a:t>
            </a:r>
          </a:p>
          <a:p>
            <a:r>
              <a:rPr lang="en-US" dirty="0"/>
              <a:t>This is the classic image form the book “The Psychology of Human-Computer Interaction”</a:t>
            </a:r>
          </a:p>
        </p:txBody>
      </p:sp>
      <p:sp>
        <p:nvSpPr>
          <p:cNvPr id="2" name="Date Placeholder 1"/>
          <p:cNvSpPr>
            <a:spLocks noGrp="1"/>
          </p:cNvSpPr>
          <p:nvPr>
            <p:ph type="dt" idx="10"/>
          </p:nvPr>
        </p:nvSpPr>
        <p:spPr/>
        <p:txBody>
          <a:bodyPr/>
          <a:lstStyle/>
          <a:p>
            <a:pPr>
              <a:defRPr/>
            </a:pPr>
            <a:r>
              <a:rPr lang="en-US"/>
              <a:t>November 10, 2015</a:t>
            </a:r>
          </a:p>
        </p:txBody>
      </p:sp>
      <p:sp>
        <p:nvSpPr>
          <p:cNvPr id="3" name="Header Placeholder 2"/>
          <p:cNvSpPr>
            <a:spLocks noGrp="1"/>
          </p:cNvSpPr>
          <p:nvPr>
            <p:ph type="hdr" sz="quarter" idx="11"/>
          </p:nvPr>
        </p:nvSpPr>
        <p:spPr/>
        <p:txBody>
          <a:bodyPr/>
          <a:lstStyle/>
          <a:p>
            <a:pPr>
              <a:defRPr/>
            </a:pPr>
            <a:r>
              <a:rPr lang="en-US"/>
              <a:t>dt+UX– Design Thinking for User Experience Design, Prototyping &amp; Evaluation Autumn 2015 Prof. James A. Landay Stanford University</a:t>
            </a:r>
          </a:p>
        </p:txBody>
      </p:sp>
    </p:spTree>
    <p:extLst>
      <p:ext uri="{BB962C8B-B14F-4D97-AF65-F5344CB8AC3E}">
        <p14:creationId xmlns:p14="http://schemas.microsoft.com/office/powerpoint/2010/main" val="1967747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38</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1623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CB787943-CA16-4D1A-A8A2-4EB73FB23589}" type="slidenum">
              <a:rPr lang="en-US" sz="1000" smtClean="0"/>
              <a:pPr/>
              <a:t>39</a:t>
            </a:fld>
            <a:endParaRPr lang="en-US" sz="1000"/>
          </a:p>
        </p:txBody>
      </p:sp>
      <p:sp>
        <p:nvSpPr>
          <p:cNvPr id="76803" name="Rectangle 2"/>
          <p:cNvSpPr>
            <a:spLocks noGrp="1" noRot="1" noChangeAspect="1" noChangeArrowheads="1" noTextEdit="1"/>
          </p:cNvSpPr>
          <p:nvPr>
            <p:ph type="sldImg"/>
          </p:nvPr>
        </p:nvSpPr>
        <p:spPr>
          <a:xfrm>
            <a:off x="469900" y="727075"/>
            <a:ext cx="6376988" cy="3587750"/>
          </a:xfrm>
          <a:ln cap="flat"/>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Understand both D/S and relative position.</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41747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BD7E51-60C4-FF48-A3B1-F21911C2BFD6}" type="slidenum">
              <a:rPr lang="en-US" sz="1000"/>
              <a:pPr/>
              <a:t>4</a:t>
            </a:fld>
            <a:endParaRPr lang="en-US" sz="1000"/>
          </a:p>
        </p:txBody>
      </p:sp>
      <p:sp>
        <p:nvSpPr>
          <p:cNvPr id="87043" name="Rectangle 2"/>
          <p:cNvSpPr>
            <a:spLocks noGrp="1" noRot="1" noChangeAspect="1" noChangeArrowheads="1" noTextEdit="1"/>
          </p:cNvSpPr>
          <p:nvPr>
            <p:ph type="sldImg"/>
          </p:nvPr>
        </p:nvSpPr>
        <p:spPr>
          <a:xfrm>
            <a:off x="469900" y="725488"/>
            <a:ext cx="6376988" cy="3587750"/>
          </a:xfrm>
          <a:ln cap="flat"/>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a:t>Give Examples of Tasks/Activities:</a:t>
            </a:r>
          </a:p>
          <a:p>
            <a:r>
              <a:rPr lang="en-US"/>
              <a:t>	activity:</a:t>
            </a:r>
          </a:p>
          <a:p>
            <a:r>
              <a:rPr lang="en-US"/>
              <a:t>	learning history</a:t>
            </a:r>
          </a:p>
          <a:p>
            <a:endParaRPr lang="en-US"/>
          </a:p>
          <a:p>
            <a:r>
              <a:rPr lang="en-US"/>
              <a:t>	high level taskl:</a:t>
            </a:r>
          </a:p>
          <a:p>
            <a:r>
              <a:rPr lang="en-US"/>
              <a:t>	- writing a paper</a:t>
            </a:r>
          </a:p>
          <a:p>
            <a:r>
              <a:rPr lang="en-US"/>
              <a:t>	- drawing a picture</a:t>
            </a:r>
          </a:p>
          <a:p>
            <a:r>
              <a:rPr lang="en-US"/>
              <a:t>	</a:t>
            </a:r>
          </a:p>
          <a:p>
            <a:r>
              <a:rPr lang="en-US"/>
              <a:t>	low level task (operation):</a:t>
            </a:r>
          </a:p>
          <a:p>
            <a:r>
              <a:rPr lang="en-US"/>
              <a:t>	- copying a word from one paragraph to another</a:t>
            </a:r>
          </a:p>
          <a:p>
            <a:r>
              <a:rPr lang="en-US"/>
              <a:t>	- coloring a line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18400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40</a:t>
            </a:fld>
            <a:endParaRPr lang="en-US" sz="1000"/>
          </a:p>
        </p:txBody>
      </p:sp>
      <p:sp>
        <p:nvSpPr>
          <p:cNvPr id="136194" name="Rectangle 2"/>
          <p:cNvSpPr>
            <a:spLocks noGrp="1" noRot="1" noChangeAspect="1" noChangeArrowheads="1" noTextEdit="1"/>
          </p:cNvSpPr>
          <p:nvPr>
            <p:ph type="sldImg"/>
          </p:nvPr>
        </p:nvSpPr>
        <p:spPr>
          <a:xfrm>
            <a:off x="471488" y="727075"/>
            <a:ext cx="6375400" cy="3586163"/>
          </a:xfrm>
          <a:ln cap="flat"/>
        </p:spPr>
      </p:sp>
      <p:sp>
        <p:nvSpPr>
          <p:cNvPr id="1361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0134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2AFF58-C3F6-F54C-9561-1FBEB3FF4C17}" type="slidenum">
              <a:rPr lang="en-US" sz="1000"/>
              <a:pPr/>
              <a:t>5</a:t>
            </a:fld>
            <a:endParaRPr lang="en-US" sz="1000"/>
          </a:p>
        </p:txBody>
      </p:sp>
      <p:sp>
        <p:nvSpPr>
          <p:cNvPr id="92163" name="Rectangle 2"/>
          <p:cNvSpPr>
            <a:spLocks noGrp="1" noRot="1" noChangeAspect="1" noChangeArrowheads="1" noTextEdit="1"/>
          </p:cNvSpPr>
          <p:nvPr>
            <p:ph type="sldImg"/>
          </p:nvPr>
        </p:nvSpPr>
        <p:spPr>
          <a:xfrm>
            <a:off x="469900" y="725488"/>
            <a:ext cx="6376988" cy="3587750"/>
          </a:xfrm>
          <a:ln cap="flat"/>
        </p:spPr>
      </p:sp>
      <p:sp>
        <p:nvSpPr>
          <p:cNvPr id="921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90301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6</a:t>
            </a:fld>
            <a:endParaRPr lang="en-US" sz="1000"/>
          </a:p>
        </p:txBody>
      </p:sp>
      <p:sp>
        <p:nvSpPr>
          <p:cNvPr id="94211" name="Rectangle 2"/>
          <p:cNvSpPr>
            <a:spLocks noGrp="1" noRot="1" noChangeAspect="1" noChangeArrowheads="1" noTextEdit="1"/>
          </p:cNvSpPr>
          <p:nvPr>
            <p:ph type="sldImg"/>
          </p:nvPr>
        </p:nvSpPr>
        <p:spPr>
          <a:xfrm>
            <a:off x="419100" y="720725"/>
            <a:ext cx="6316663"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52923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11D99A0-596A-AA47-B4B3-5669840A029B}" type="slidenum">
              <a:rPr lang="en-US" sz="1000"/>
              <a:pPr/>
              <a:t>7</a:t>
            </a:fld>
            <a:endParaRPr lang="en-US" sz="1000"/>
          </a:p>
        </p:txBody>
      </p:sp>
      <p:sp>
        <p:nvSpPr>
          <p:cNvPr id="98307" name="Rectangle 2"/>
          <p:cNvSpPr>
            <a:spLocks noGrp="1" noRot="1" noChangeAspect="1" noChangeArrowheads="1" noTextEdit="1"/>
          </p:cNvSpPr>
          <p:nvPr>
            <p:ph type="sldImg"/>
          </p:nvPr>
        </p:nvSpPr>
        <p:spPr>
          <a:xfrm>
            <a:off x="469900" y="725488"/>
            <a:ext cx="6376988" cy="3587750"/>
          </a:xfrm>
          <a:ln cap="flat"/>
        </p:spPr>
      </p:sp>
      <p:sp>
        <p:nvSpPr>
          <p:cNvPr id="983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DO THIS ON THE BOARD!!!</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66172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8</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55548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r>
              <a:rPr lang="en-US" dirty="0"/>
              <a:t>We will organize our</a:t>
            </a:r>
            <a:r>
              <a:rPr lang="en-US" baseline="0" dirty="0"/>
              <a:t> work in CS147 with  the Design Thinking Process popularized by </a:t>
            </a:r>
            <a:r>
              <a:rPr lang="en-US" baseline="0" dirty="0" err="1"/>
              <a:t>ideo</a:t>
            </a:r>
            <a:r>
              <a:rPr lang="en-US" baseline="0" dirty="0"/>
              <a:t> and the Stanford </a:t>
            </a:r>
            <a:r>
              <a:rPr lang="en-US" baseline="0" dirty="0" err="1"/>
              <a:t>d.school</a:t>
            </a:r>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9</a:t>
            </a:fld>
            <a:endParaRPr lang="en-US"/>
          </a:p>
        </p:txBody>
      </p:sp>
    </p:spTree>
    <p:extLst>
      <p:ext uri="{BB962C8B-B14F-4D97-AF65-F5344CB8AC3E}">
        <p14:creationId xmlns:p14="http://schemas.microsoft.com/office/powerpoint/2010/main" val="869218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4" name="Picture 13" descr="dt+ux.ai">
            <a:extLst>
              <a:ext uri="{FF2B5EF4-FFF2-40B4-BE49-F238E27FC236}">
                <a16:creationId xmlns:a16="http://schemas.microsoft.com/office/drawing/2014/main" id="{44BB3B78-77F0-8F43-9F97-E8A6DDCD64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marL="0" marR="0" indent="0" algn="l" defTabSz="514350" rtl="0" eaLnBrk="1" fontAlgn="base" latinLnBrk="0" hangingPunct="1">
              <a:lnSpc>
                <a:spcPct val="100000"/>
              </a:lnSpc>
              <a:spcBef>
                <a:spcPct val="0"/>
              </a:spcBef>
              <a:spcAft>
                <a:spcPct val="0"/>
              </a:spcAft>
              <a:buClrTx/>
              <a:buSzTx/>
              <a:buFontTx/>
              <a:buNone/>
              <a:tabLst/>
            </a:pPr>
            <a:endParaRPr kumimoji="0" lang="en-US" sz="135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7"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7" y="2102662"/>
            <a:ext cx="10769600" cy="1143000"/>
          </a:xfrm>
        </p:spPr>
        <p:txBody>
          <a:bodyPr/>
          <a:lstStyle>
            <a:lvl1pPr>
              <a:defRPr sz="4500">
                <a:solidFill>
                  <a:srgbClr val="5A5A5A"/>
                </a:solidFill>
              </a:defRPr>
            </a:lvl1pPr>
          </a:lstStyle>
          <a:p>
            <a:r>
              <a:rPr lang="en-US" dirty="0"/>
              <a:t>TITLE</a:t>
            </a:r>
          </a:p>
        </p:txBody>
      </p:sp>
      <p:sp>
        <p:nvSpPr>
          <p:cNvPr id="6" name="Text Box 3"/>
          <p:cNvSpPr txBox="1">
            <a:spLocks noChangeArrowheads="1"/>
          </p:cNvSpPr>
          <p:nvPr/>
        </p:nvSpPr>
        <p:spPr bwMode="auto">
          <a:xfrm>
            <a:off x="809387" y="4922796"/>
            <a:ext cx="7978204" cy="738664"/>
          </a:xfrm>
          <a:prstGeom prst="rect">
            <a:avLst/>
          </a:prstGeom>
          <a:noFill/>
          <a:ln w="9525">
            <a:noFill/>
            <a:miter lim="800000"/>
            <a:headEnd/>
            <a:tailEnd/>
          </a:ln>
          <a:effectLst/>
        </p:spPr>
        <p:txBody>
          <a:bodyPr wrap="square">
            <a:spAutoFit/>
          </a:bodyPr>
          <a:lstStyle/>
          <a:p>
            <a:pPr algn="r">
              <a:defRPr/>
            </a:pPr>
            <a:endParaRPr lang="en-US" sz="18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2018</a:t>
            </a:r>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sp>
        <p:nvSpPr>
          <p:cNvPr id="13" name="Shape 312"/>
          <p:cNvSpPr/>
          <p:nvPr/>
        </p:nvSpPr>
        <p:spPr>
          <a:xfrm rot="5400000">
            <a:off x="11977620" y="6675682"/>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sp>
        <p:nvSpPr>
          <p:cNvPr id="15" name="Rectangle 2">
            <a:extLst>
              <a:ext uri="{FF2B5EF4-FFF2-40B4-BE49-F238E27FC236}">
                <a16:creationId xmlns:a16="http://schemas.microsoft.com/office/drawing/2014/main" id="{3C9C3118-F72C-004B-9A9B-26D0796EF69F}"/>
              </a:ext>
            </a:extLst>
          </p:cNvPr>
          <p:cNvSpPr txBox="1">
            <a:spLocks noChangeArrowheads="1"/>
          </p:cNvSpPr>
          <p:nvPr/>
        </p:nvSpPr>
        <p:spPr bwMode="auto">
          <a:xfrm>
            <a:off x="1224644"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1227" tIns="30614" rIns="61227" bIns="30614"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800" baseline="0" dirty="0"/>
              <a:t>DESIGN THINKING FOR USER EXPERIENCE </a:t>
            </a:r>
            <a:r>
              <a:rPr lang="en-US" sz="1800" dirty="0"/>
              <a:t>DESIGN +</a:t>
            </a:r>
            <a:r>
              <a:rPr lang="en-US" sz="1800" baseline="0" dirty="0"/>
              <a:t> PROTOTYPING + EVALUATION</a:t>
            </a:r>
            <a:endParaRPr lang="en-US" sz="1800" dirty="0"/>
          </a:p>
        </p:txBody>
      </p:sp>
      <p:sp>
        <p:nvSpPr>
          <p:cNvPr id="16" name="Rectangle 15">
            <a:extLst>
              <a:ext uri="{FF2B5EF4-FFF2-40B4-BE49-F238E27FC236}">
                <a16:creationId xmlns:a16="http://schemas.microsoft.com/office/drawing/2014/main" id="{F6A3AFAB-0718-4DE0-8EF2-EC6C9B022395}"/>
              </a:ext>
            </a:extLst>
          </p:cNvPr>
          <p:cNvSpPr/>
          <p:nvPr userDrawn="1"/>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82940282"/>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30"/>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7" y="352430"/>
            <a:ext cx="8462433" cy="5972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0E9FD364-21D9-FD4C-9E39-FE84307BCC32}" type="slidenum">
              <a:rPr lang="en-US" smtClean="0"/>
              <a:pPr/>
              <a:t>‹#›</a:t>
            </a:fld>
            <a:endParaRPr lang="en-US"/>
          </a:p>
        </p:txBody>
      </p:sp>
    </p:spTree>
    <p:extLst>
      <p:ext uri="{BB962C8B-B14F-4D97-AF65-F5344CB8AC3E}">
        <p14:creationId xmlns:p14="http://schemas.microsoft.com/office/powerpoint/2010/main" val="1580215805"/>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639237" y="1600200"/>
            <a:ext cx="5355163" cy="4724400"/>
          </a:xfrm>
        </p:spPr>
        <p:txBody>
          <a:bodyPr/>
          <a:lstStyle/>
          <a:p>
            <a:pPr lvl="0"/>
            <a:r>
              <a:rPr lang="en-US" noProof="0"/>
              <a:t>Click icon to add chart</a:t>
            </a:r>
            <a:endParaRPr lang="en-US" noProof="0" dirty="0"/>
          </a:p>
        </p:txBody>
      </p:sp>
      <p:sp>
        <p:nvSpPr>
          <p:cNvPr id="4" name="Text Placeholder 3"/>
          <p:cNvSpPr>
            <a:spLocks noGrp="1"/>
          </p:cNvSpPr>
          <p:nvPr>
            <p:ph type="body" sz="half" idx="2"/>
          </p:nvPr>
        </p:nvSpPr>
        <p:spPr>
          <a:xfrm>
            <a:off x="6197599" y="1600200"/>
            <a:ext cx="5521767"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975B29A8-4111-AA4F-9223-09FF79E68435}" type="slidenum">
              <a:rPr lang="en-US" smtClean="0"/>
              <a:pPr/>
              <a:t>‹#›</a:t>
            </a:fld>
            <a:endParaRPr lang="en-US"/>
          </a:p>
        </p:txBody>
      </p:sp>
    </p:spTree>
    <p:extLst>
      <p:ext uri="{BB962C8B-B14F-4D97-AF65-F5344CB8AC3E}">
        <p14:creationId xmlns:p14="http://schemas.microsoft.com/office/powerpoint/2010/main" val="566031731"/>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39237" y="1600200"/>
            <a:ext cx="585416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713316" y="1600200"/>
            <a:ext cx="5355162"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DF63CE24-66CD-CC4A-9203-5E8EFEA883C2}" type="slidenum">
              <a:rPr lang="en-US" smtClean="0"/>
              <a:pPr/>
              <a:t>‹#›</a:t>
            </a:fld>
            <a:endParaRPr lang="en-US"/>
          </a:p>
        </p:txBody>
      </p:sp>
    </p:spTree>
    <p:extLst>
      <p:ext uri="{BB962C8B-B14F-4D97-AF65-F5344CB8AC3E}">
        <p14:creationId xmlns:p14="http://schemas.microsoft.com/office/powerpoint/2010/main" val="2362966038"/>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39237" y="1600200"/>
            <a:ext cx="5784712"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1995" y="1600200"/>
            <a:ext cx="5355163"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C6DD1C74-D48A-F647-88A9-F190CAB18F50}" type="slidenum">
              <a:rPr lang="en-US" smtClean="0"/>
              <a:pPr/>
              <a:t>‹#›</a:t>
            </a:fld>
            <a:endParaRPr lang="en-US"/>
          </a:p>
        </p:txBody>
      </p:sp>
      <p:sp>
        <p:nvSpPr>
          <p:cNvPr id="8" name="Rectangle 7">
            <a:extLst>
              <a:ext uri="{FF2B5EF4-FFF2-40B4-BE49-F238E27FC236}">
                <a16:creationId xmlns:a16="http://schemas.microsoft.com/office/drawing/2014/main" id="{A72F7213-0FC4-46EC-8368-2C04A52531D1}"/>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94612511"/>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sz="4400">
                <a:solidFill>
                  <a:srgbClr val="E87A4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39237" y="1600200"/>
            <a:ext cx="5703690" cy="4724400"/>
          </a:xfrm>
        </p:spPr>
        <p:txBody>
          <a:bodyPr/>
          <a:lstStyle>
            <a:lvl1pPr>
              <a:defRPr sz="2700"/>
            </a:lvl1pPr>
            <a:lvl2pPr>
              <a:defRPr sz="2700"/>
            </a:lvl2pPr>
            <a:lvl3pPr>
              <a:defRPr sz="2400"/>
            </a:lvl3pPr>
            <a:lvl4pPr>
              <a:defRPr sz="2100"/>
            </a:lvl4pPr>
            <a:lvl5pPr>
              <a:defRPr sz="2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585994" y="1600200"/>
            <a:ext cx="5440101" cy="2286000"/>
          </a:xfrm>
        </p:spPr>
        <p:txBody>
          <a:bodyPr/>
          <a:lstStyle>
            <a:lvl1pPr>
              <a:defRPr sz="24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585994" y="4038600"/>
            <a:ext cx="5440101" cy="2286000"/>
          </a:xfrm>
        </p:spPr>
        <p:txBody>
          <a:bodyPr/>
          <a:lstStyle>
            <a:lvl1pPr>
              <a:defRPr sz="24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smtClean="0"/>
              <a:pPr/>
              <a:t>‹#›</a:t>
            </a:fld>
            <a:endParaRPr lang="en-US"/>
          </a:p>
        </p:txBody>
      </p:sp>
    </p:spTree>
    <p:extLst>
      <p:ext uri="{BB962C8B-B14F-4D97-AF65-F5344CB8AC3E}">
        <p14:creationId xmlns:p14="http://schemas.microsoft.com/office/powerpoint/2010/main" val="453713282"/>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39237"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639237" y="1600200"/>
            <a:ext cx="5355163"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599" y="1600200"/>
            <a:ext cx="5764835"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39237" y="4038600"/>
            <a:ext cx="5355163"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599" y="4038600"/>
            <a:ext cx="5764835"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9F05F98F-3CDB-CB41-8CE1-43F70E0CE5AD}" type="slidenum">
              <a:rPr lang="en-US" smtClean="0"/>
              <a:pPr/>
              <a:t>‹#›</a:t>
            </a:fld>
            <a:endParaRPr lang="en-US"/>
          </a:p>
        </p:txBody>
      </p:sp>
    </p:spTree>
    <p:extLst>
      <p:ext uri="{BB962C8B-B14F-4D97-AF65-F5344CB8AC3E}">
        <p14:creationId xmlns:p14="http://schemas.microsoft.com/office/powerpoint/2010/main" val="3128855620"/>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4" y="2281242"/>
            <a:ext cx="11180233" cy="1116013"/>
          </a:xfrm>
          <a:prstGeom prst="rect">
            <a:avLst/>
          </a:prstGeom>
        </p:spPr>
        <p:txBody>
          <a:bodyPr/>
          <a:lstStyle>
            <a:lvl1pPr algn="ctr">
              <a:defRPr sz="5200"/>
            </a:lvl1pPr>
          </a:lstStyle>
          <a:p>
            <a:pPr lvl="0">
              <a:defRPr sz="1800">
                <a:solidFill>
                  <a:srgbClr val="000000"/>
                </a:solidFill>
                <a:uFillTx/>
              </a:defRPr>
            </a:pPr>
            <a:r>
              <a:rPr lang="en-US" sz="4950">
                <a:solidFill>
                  <a:srgbClr val="FFFFFF"/>
                </a:solidFill>
                <a:uFill>
                  <a:solidFill>
                    <a:srgbClr val="FFFFFF"/>
                  </a:solidFill>
                </a:uFill>
              </a:rPr>
              <a:t>Click to edit Master title style</a:t>
            </a:r>
            <a:endParaRPr sz="4950"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2018/11/12</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287221325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lvl1pPr>
              <a:defRPr sz="4400"/>
            </a:lvl1pPr>
          </a:lstStyle>
          <a:p>
            <a:pPr lvl="0">
              <a:defRPr sz="1800">
                <a:solidFill>
                  <a:srgbClr val="000000"/>
                </a:solidFill>
                <a:uFillTx/>
              </a:defRPr>
            </a:pPr>
            <a:r>
              <a:rPr lang="en-US" sz="2250">
                <a:solidFill>
                  <a:srgbClr val="FFFFFF"/>
                </a:solidFill>
                <a:uFill>
                  <a:solidFill>
                    <a:srgbClr val="FFFFFF"/>
                  </a:solidFill>
                </a:uFill>
              </a:rPr>
              <a:t>Click to edit Master title style</a:t>
            </a:r>
            <a:endParaRPr sz="2250" dirty="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165002" indent="-51924">
              <a:spcBef>
                <a:spcPts val="273"/>
              </a:spcBef>
              <a:defRPr sz="1294"/>
            </a:lvl2pPr>
            <a:lvl3pPr marL="257310" indent="-40385">
              <a:spcBef>
                <a:spcPts val="227"/>
              </a:spcBef>
              <a:defRPr sz="1181"/>
            </a:lvl3pPr>
            <a:lvl4pPr marL="361158" indent="-40385">
              <a:spcBef>
                <a:spcPts val="182"/>
              </a:spcBef>
              <a:defRPr sz="956"/>
            </a:lvl4pPr>
            <a:lvl5pPr marL="465005" indent="-40385">
              <a:spcBef>
                <a:spcPts val="182"/>
              </a:spcBef>
              <a:defRPr sz="956"/>
            </a:lvl5pPr>
          </a:lstStyle>
          <a:p>
            <a:pPr lvl="0">
              <a:defRPr sz="1800">
                <a:solidFill>
                  <a:srgbClr val="000000"/>
                </a:solidFill>
                <a:uFillTx/>
              </a:defRPr>
            </a:pPr>
            <a:r>
              <a:rPr lang="en-US" sz="1519">
                <a:solidFill>
                  <a:srgbClr val="FFFFFF"/>
                </a:solidFill>
                <a:uFill>
                  <a:solidFill>
                    <a:srgbClr val="FFFFFF"/>
                  </a:solidFill>
                </a:uFill>
              </a:rPr>
              <a:t>Edit Master text styles</a:t>
            </a:r>
          </a:p>
          <a:p>
            <a:pPr lvl="1">
              <a:defRPr sz="1800">
                <a:solidFill>
                  <a:srgbClr val="000000"/>
                </a:solidFill>
                <a:uFillTx/>
              </a:defRPr>
            </a:pPr>
            <a:r>
              <a:rPr lang="en-US" sz="1519">
                <a:solidFill>
                  <a:srgbClr val="FFFFFF"/>
                </a:solidFill>
                <a:uFill>
                  <a:solidFill>
                    <a:srgbClr val="FFFFFF"/>
                  </a:solidFill>
                </a:uFill>
              </a:rPr>
              <a:t>Second level</a:t>
            </a:r>
          </a:p>
          <a:p>
            <a:pPr lvl="2">
              <a:defRPr sz="1800">
                <a:solidFill>
                  <a:srgbClr val="000000"/>
                </a:solidFill>
                <a:uFillTx/>
              </a:defRPr>
            </a:pPr>
            <a:r>
              <a:rPr lang="en-US" sz="1519">
                <a:solidFill>
                  <a:srgbClr val="FFFFFF"/>
                </a:solidFill>
                <a:uFill>
                  <a:solidFill>
                    <a:srgbClr val="FFFFFF"/>
                  </a:solidFill>
                </a:uFill>
              </a:rPr>
              <a:t>Third level</a:t>
            </a:r>
          </a:p>
          <a:p>
            <a:pPr lvl="3">
              <a:defRPr sz="1800">
                <a:solidFill>
                  <a:srgbClr val="000000"/>
                </a:solidFill>
                <a:uFillTx/>
              </a:defRPr>
            </a:pPr>
            <a:r>
              <a:rPr lang="en-US" sz="1519">
                <a:solidFill>
                  <a:srgbClr val="FFFFFF"/>
                </a:solidFill>
                <a:uFill>
                  <a:solidFill>
                    <a:srgbClr val="FFFFFF"/>
                  </a:solidFill>
                </a:uFill>
              </a:rPr>
              <a:t>Fourth level</a:t>
            </a:r>
          </a:p>
          <a:p>
            <a:pPr lvl="4">
              <a:defRPr sz="1800">
                <a:solidFill>
                  <a:srgbClr val="000000"/>
                </a:solidFill>
                <a:uFillTx/>
              </a:defRPr>
            </a:pPr>
            <a:r>
              <a:rPr lang="en-US" sz="1519">
                <a:solidFill>
                  <a:srgbClr val="FFFFFF"/>
                </a:solidFill>
                <a:uFill>
                  <a:solidFill>
                    <a:srgbClr val="FFFFFF"/>
                  </a:solidFill>
                </a:uFill>
              </a:rPr>
              <a:t>Fifth level</a:t>
            </a:r>
            <a:endParaRPr sz="956">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2018/11/12</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316055140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6" y="1425582"/>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1800" baseline="0">
                <a:solidFill>
                  <a:schemeClr val="bg1">
                    <a:lumMod val="65000"/>
                  </a:schemeClr>
                </a:solidFill>
                <a:latin typeface="+mn-lt"/>
              </a:defRPr>
            </a:lvl1pPr>
          </a:lstStyle>
          <a:p>
            <a:pPr lvl="0"/>
            <a:r>
              <a:rPr lang="en-US" dirty="0"/>
              <a:t>secondary title</a:t>
            </a:r>
          </a:p>
        </p:txBody>
      </p:sp>
      <p:sp>
        <p:nvSpPr>
          <p:cNvPr id="8" name="Title 1"/>
          <p:cNvSpPr>
            <a:spLocks noGrp="1"/>
          </p:cNvSpPr>
          <p:nvPr>
            <p:ph type="title" hasCustomPrompt="1"/>
          </p:nvPr>
        </p:nvSpPr>
        <p:spPr>
          <a:xfrm>
            <a:off x="152400" y="-27296"/>
            <a:ext cx="11275325" cy="1143000"/>
          </a:xfrm>
          <a:prstGeom prst="rect">
            <a:avLst/>
          </a:prstGeom>
        </p:spPr>
        <p:txBody>
          <a:bodyPr>
            <a:noAutofit/>
          </a:bodyPr>
          <a:lstStyle>
            <a:lvl1pPr algn="l">
              <a:defRPr sz="2363"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2018/11/12</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28708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9"/>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128579" indent="0" algn="ctr">
              <a:buNone/>
              <a:defRPr>
                <a:solidFill>
                  <a:schemeClr val="tx1">
                    <a:tint val="75000"/>
                  </a:schemeClr>
                </a:solidFill>
              </a:defRPr>
            </a:lvl2pPr>
            <a:lvl3pPr marL="257159" indent="0" algn="ctr">
              <a:buNone/>
              <a:defRPr>
                <a:solidFill>
                  <a:schemeClr val="tx1">
                    <a:tint val="75000"/>
                  </a:schemeClr>
                </a:solidFill>
              </a:defRPr>
            </a:lvl3pPr>
            <a:lvl4pPr marL="385737" indent="0" algn="ctr">
              <a:buNone/>
              <a:defRPr>
                <a:solidFill>
                  <a:schemeClr val="tx1">
                    <a:tint val="75000"/>
                  </a:schemeClr>
                </a:solidFill>
              </a:defRPr>
            </a:lvl4pPr>
            <a:lvl5pPr marL="514316" indent="0" algn="ctr">
              <a:buNone/>
              <a:defRPr>
                <a:solidFill>
                  <a:schemeClr val="tx1">
                    <a:tint val="75000"/>
                  </a:schemeClr>
                </a:solidFill>
              </a:defRPr>
            </a:lvl5pPr>
            <a:lvl6pPr marL="642896" indent="0" algn="ctr">
              <a:buNone/>
              <a:defRPr>
                <a:solidFill>
                  <a:schemeClr val="tx1">
                    <a:tint val="75000"/>
                  </a:schemeClr>
                </a:solidFill>
              </a:defRPr>
            </a:lvl6pPr>
            <a:lvl7pPr marL="771475" indent="0" algn="ctr">
              <a:buNone/>
              <a:defRPr>
                <a:solidFill>
                  <a:schemeClr val="tx1">
                    <a:tint val="75000"/>
                  </a:schemeClr>
                </a:solidFill>
              </a:defRPr>
            </a:lvl7pPr>
            <a:lvl8pPr marL="900054" indent="0" algn="ctr">
              <a:buNone/>
              <a:defRPr>
                <a:solidFill>
                  <a:schemeClr val="tx1">
                    <a:tint val="75000"/>
                  </a:schemeClr>
                </a:solidFill>
              </a:defRPr>
            </a:lvl8pPr>
            <a:lvl9pPr marL="1028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2018/11/12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C1E0FE3D-C6CA-0E44-AD74-327626FD3276}" type="slidenum">
              <a:rPr lang="en-US" smtClean="0"/>
              <a:t>‹#›</a:t>
            </a:fld>
            <a:endParaRPr lang="en-US"/>
          </a:p>
        </p:txBody>
      </p:sp>
    </p:spTree>
    <p:extLst>
      <p:ext uri="{BB962C8B-B14F-4D97-AF65-F5344CB8AC3E}">
        <p14:creationId xmlns:p14="http://schemas.microsoft.com/office/powerpoint/2010/main" val="377285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buSzPct val="60000"/>
              <a:defRPr sz="3600"/>
            </a:lvl1pPr>
            <a:lvl2pPr>
              <a:buSzPct val="60000"/>
              <a:defRPr sz="3200"/>
            </a:lvl2pPr>
            <a:lvl3pPr>
              <a:buSzPct val="60000"/>
              <a:defRPr sz="2800"/>
            </a:lvl3pPr>
            <a:lvl4pPr>
              <a:buSzPct val="60000"/>
              <a:defRPr sz="28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2018/11/12</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378E877C-33E4-8D47-9FF8-A9983EC5D9E6}" type="slidenum">
              <a:rPr lang="en-US" smtClean="0"/>
              <a:pPr/>
              <a:t>‹#›</a:t>
            </a:fld>
            <a:endParaRPr lang="en-US"/>
          </a:p>
        </p:txBody>
      </p:sp>
      <p:sp>
        <p:nvSpPr>
          <p:cNvPr id="7" name="Rectangle 6">
            <a:extLst>
              <a:ext uri="{FF2B5EF4-FFF2-40B4-BE49-F238E27FC236}">
                <a16:creationId xmlns:a16="http://schemas.microsoft.com/office/drawing/2014/main" id="{8BED8DBE-79FF-4AB7-BBA2-FEC2365878F8}"/>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56240B83-87C5-4BC9-9D32-EC04B501B1F4}"/>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7A3FFB6C-A265-4B0A-8F1A-FBA05001EAF0}"/>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58576033"/>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045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5" y="1600200"/>
            <a:ext cx="5355165"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3042672483"/>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304717654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39237" y="1600200"/>
            <a:ext cx="5680540" cy="4724400"/>
          </a:xfrm>
        </p:spPr>
        <p:txBody>
          <a:bodyPr/>
          <a:lstStyle>
            <a:lvl1pPr>
              <a:defRPr sz="3200"/>
            </a:lvl1pPr>
            <a:lvl2pPr>
              <a:defRPr sz="2800"/>
            </a:lvl2pPr>
            <a:lvl3pPr>
              <a:defRPr sz="2400"/>
            </a:lvl3pPr>
            <a:lvl4pPr>
              <a:defRPr sz="2400"/>
            </a:lvl4pPr>
            <a:lvl5pPr>
              <a:defRPr sz="20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0208" y="1600200"/>
            <a:ext cx="5434314" cy="4724400"/>
          </a:xfrm>
        </p:spPr>
        <p:txBody>
          <a:bodyPr/>
          <a:lstStyle>
            <a:lvl1pPr>
              <a:defRPr sz="3200"/>
            </a:lvl1pPr>
            <a:lvl2pPr>
              <a:defRPr sz="2800"/>
            </a:lvl2pPr>
            <a:lvl3pPr>
              <a:defRPr sz="2400"/>
            </a:lvl3pPr>
            <a:lvl4pPr>
              <a:defRPr sz="2400"/>
            </a:lvl4pPr>
            <a:lvl5pPr>
              <a:defRPr sz="20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510B673-518D-3342-8DCB-82147DBF1982}" type="slidenum">
              <a:rPr lang="en-US" smtClean="0"/>
              <a:pPr/>
              <a:t>‹#›</a:t>
            </a:fld>
            <a:endParaRPr lang="en-US"/>
          </a:p>
        </p:txBody>
      </p:sp>
    </p:spTree>
    <p:extLst>
      <p:ext uri="{BB962C8B-B14F-4D97-AF65-F5344CB8AC3E}">
        <p14:creationId xmlns:p14="http://schemas.microsoft.com/office/powerpoint/2010/main" val="247818430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00"/>
            </a:lvl1pPr>
            <a:lvl2pPr>
              <a:defRPr sz="2400"/>
            </a:lvl2pPr>
            <a:lvl3pPr>
              <a:defRPr sz="2000"/>
            </a:lvl3pPr>
            <a:lvl4pPr>
              <a:defRPr sz="2000"/>
            </a:lvl4pPr>
            <a:lvl5pPr>
              <a:defRPr sz="16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32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800"/>
            </a:lvl1pPr>
            <a:lvl2pPr>
              <a:defRPr sz="2400"/>
            </a:lvl2pPr>
            <a:lvl3pPr>
              <a:defRPr sz="2000"/>
            </a:lvl3pPr>
            <a:lvl4pPr>
              <a:defRPr sz="2000"/>
            </a:lvl4pPr>
            <a:lvl5pPr>
              <a:defRPr sz="16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93EE2156-C857-2048-8AE2-99EA715E4D4A}" type="slidenum">
              <a:rPr lang="en-US" smtClean="0"/>
              <a:pPr/>
              <a:t>‹#›</a:t>
            </a:fld>
            <a:endParaRPr lang="en-US"/>
          </a:p>
        </p:txBody>
      </p:sp>
    </p:spTree>
    <p:extLst>
      <p:ext uri="{BB962C8B-B14F-4D97-AF65-F5344CB8AC3E}">
        <p14:creationId xmlns:p14="http://schemas.microsoft.com/office/powerpoint/2010/main" val="420142734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fld id="{A1A7435F-1268-B14E-9921-CB2E2F250DE7}" type="slidenum">
              <a:rPr lang="en-US" smtClean="0"/>
              <a:pPr/>
              <a:t>‹#›</a:t>
            </a:fld>
            <a:endParaRPr lang="en-US"/>
          </a:p>
        </p:txBody>
      </p:sp>
      <p:sp>
        <p:nvSpPr>
          <p:cNvPr id="6" name="Rectangle 5">
            <a:extLst>
              <a:ext uri="{FF2B5EF4-FFF2-40B4-BE49-F238E27FC236}">
                <a16:creationId xmlns:a16="http://schemas.microsoft.com/office/drawing/2014/main" id="{B5471CA2-6D0C-4AE2-ACC4-7648B5A5ACA8}"/>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71550523"/>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2932" y="6607236"/>
            <a:ext cx="1927469" cy="457200"/>
          </a:xfrm>
          <a:ln/>
        </p:spPr>
        <p:txBody>
          <a:bodyPr/>
          <a:lstStyle>
            <a:lvl1pPr>
              <a:defRPr/>
            </a:lvl1pPr>
          </a:lstStyle>
          <a:p>
            <a:pPr>
              <a:defRPr/>
            </a:pPr>
            <a:r>
              <a:rPr lang="en-US"/>
              <a:t>2018/11/12</a:t>
            </a:r>
            <a:endParaRPr lang="en-US" dirty="0"/>
          </a:p>
        </p:txBody>
      </p:sp>
      <p:sp>
        <p:nvSpPr>
          <p:cNvPr id="3" name="Rectangle 6"/>
          <p:cNvSpPr>
            <a:spLocks noGrp="1" noChangeArrowheads="1"/>
          </p:cNvSpPr>
          <p:nvPr>
            <p:ph type="ftr" sz="quarter" idx="11"/>
          </p:nvPr>
        </p:nvSpPr>
        <p:spPr>
          <a:xfrm>
            <a:off x="1930402" y="6608285"/>
            <a:ext cx="8310879" cy="457200"/>
          </a:xfrm>
          <a:ln/>
        </p:spPr>
        <p:txBody>
          <a:bodyPr/>
          <a:lstStyle>
            <a:lvl1pPr algn="ct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xfrm>
            <a:off x="10241282" y="6617039"/>
            <a:ext cx="1944863" cy="457200"/>
          </a:xfrm>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77806209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smtClean="0"/>
              <a:pPr/>
              <a:t>‹#›</a:t>
            </a:fld>
            <a:endParaRPr lang="en-US"/>
          </a:p>
        </p:txBody>
      </p:sp>
    </p:spTree>
    <p:extLst>
      <p:ext uri="{BB962C8B-B14F-4D97-AF65-F5344CB8AC3E}">
        <p14:creationId xmlns:p14="http://schemas.microsoft.com/office/powerpoint/2010/main" val="159125162"/>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335100-7FB8-3346-94EF-A9F855F7A39E}" type="slidenum">
              <a:rPr lang="en-US" smtClean="0"/>
              <a:pPr/>
              <a:t>‹#›</a:t>
            </a:fld>
            <a:endParaRPr lang="en-US"/>
          </a:p>
        </p:txBody>
      </p:sp>
    </p:spTree>
    <p:extLst>
      <p:ext uri="{BB962C8B-B14F-4D97-AF65-F5344CB8AC3E}">
        <p14:creationId xmlns:p14="http://schemas.microsoft.com/office/powerpoint/2010/main" val="3487152725"/>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2018/11/12</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7233A151-F0D2-1F48-9B08-3E0A4ABB9EC3}" type="slidenum">
              <a:rPr lang="en-US" smtClean="0"/>
              <a:pPr/>
              <a:t>‹#›</a:t>
            </a:fld>
            <a:endParaRPr lang="en-US"/>
          </a:p>
        </p:txBody>
      </p:sp>
    </p:spTree>
    <p:extLst>
      <p:ext uri="{BB962C8B-B14F-4D97-AF65-F5344CB8AC3E}">
        <p14:creationId xmlns:p14="http://schemas.microsoft.com/office/powerpoint/2010/main" val="263341932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4"/>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EFA975-2AAB-424F-9936-573FBC30CC9C}"/>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7" name="Rectangle 16">
            <a:extLst>
              <a:ext uri="{FF2B5EF4-FFF2-40B4-BE49-F238E27FC236}">
                <a16:creationId xmlns:a16="http://schemas.microsoft.com/office/drawing/2014/main" id="{F30053BA-8A81-294E-B8BB-4F448E392A49}"/>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68579" tIns="34289" rIns="68579" bIns="34289" numCol="1" rtlCol="0" anchor="t" anchorCtr="0" compatLnSpc="1">
            <a:prstTxWarp prst="textNoShape">
              <a:avLst/>
            </a:prstTxWarp>
          </a:bodyPr>
          <a:lstStyle/>
          <a:p>
            <a:pPr marL="0" marR="0" indent="0" algn="l" defTabSz="685785"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639237"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6965" name="Rectangle 5"/>
          <p:cNvSpPr>
            <a:spLocks noGrp="1" noChangeArrowheads="1"/>
          </p:cNvSpPr>
          <p:nvPr>
            <p:ph type="dt" sz="half" idx="2"/>
          </p:nvPr>
        </p:nvSpPr>
        <p:spPr bwMode="auto">
          <a:xfrm>
            <a:off x="2931" y="6607236"/>
            <a:ext cx="1595576"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2018/11/12</a:t>
            </a:r>
            <a:endParaRPr lang="en-US" dirty="0"/>
          </a:p>
        </p:txBody>
      </p:sp>
      <p:sp>
        <p:nvSpPr>
          <p:cNvPr id="296966" name="Rectangle 6"/>
          <p:cNvSpPr>
            <a:spLocks noGrp="1" noChangeArrowheads="1"/>
          </p:cNvSpPr>
          <p:nvPr>
            <p:ph type="ftr" sz="quarter" idx="3"/>
          </p:nvPr>
        </p:nvSpPr>
        <p:spPr bwMode="auto">
          <a:xfrm>
            <a:off x="1598508" y="6608285"/>
            <a:ext cx="8996037"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590567" y="6617039"/>
            <a:ext cx="1595576"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9" y="662599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9"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Tree>
    <p:extLst>
      <p:ext uri="{BB962C8B-B14F-4D97-AF65-F5344CB8AC3E}">
        <p14:creationId xmlns:p14="http://schemas.microsoft.com/office/powerpoint/2010/main" val="2591658541"/>
      </p:ext>
    </p:extLst>
  </p:cSld>
  <p:clrMap bg1="dk2" tx1="lt1" bg2="dk1"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Lst>
  <p:transition>
    <p:dissolve/>
  </p:transition>
  <p:hf hdr="0"/>
  <p:txStyles>
    <p:titleStyle>
      <a:lvl1pPr algn="l" rtl="0" eaLnBrk="1" fontAlgn="base" hangingPunct="1">
        <a:spcBef>
          <a:spcPct val="0"/>
        </a:spcBef>
        <a:spcAft>
          <a:spcPct val="0"/>
        </a:spcAft>
        <a:defRPr sz="44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2081">
          <a:solidFill>
            <a:srgbClr val="3E4E6C"/>
          </a:solidFill>
          <a:latin typeface="Arial Black" pitchFamily="34" charset="0"/>
          <a:ea typeface="ＭＳ Ｐゴシック" charset="0"/>
        </a:defRPr>
      </a:lvl2pPr>
      <a:lvl3pPr algn="l" rtl="0" eaLnBrk="1" fontAlgn="base" hangingPunct="1">
        <a:spcBef>
          <a:spcPct val="0"/>
        </a:spcBef>
        <a:spcAft>
          <a:spcPct val="0"/>
        </a:spcAft>
        <a:defRPr sz="2081">
          <a:solidFill>
            <a:srgbClr val="3E4E6C"/>
          </a:solidFill>
          <a:latin typeface="Arial Black" pitchFamily="34" charset="0"/>
          <a:ea typeface="ＭＳ Ｐゴシック" charset="0"/>
        </a:defRPr>
      </a:lvl3pPr>
      <a:lvl4pPr algn="l" rtl="0" eaLnBrk="1" fontAlgn="base" hangingPunct="1">
        <a:spcBef>
          <a:spcPct val="0"/>
        </a:spcBef>
        <a:spcAft>
          <a:spcPct val="0"/>
        </a:spcAft>
        <a:defRPr sz="2081">
          <a:solidFill>
            <a:srgbClr val="3E4E6C"/>
          </a:solidFill>
          <a:latin typeface="Arial Black" pitchFamily="34" charset="0"/>
          <a:ea typeface="ＭＳ Ｐゴシック" charset="0"/>
        </a:defRPr>
      </a:lvl4pPr>
      <a:lvl5pPr algn="l" rtl="0" eaLnBrk="1" fontAlgn="base" hangingPunct="1">
        <a:spcBef>
          <a:spcPct val="0"/>
        </a:spcBef>
        <a:spcAft>
          <a:spcPct val="0"/>
        </a:spcAft>
        <a:defRPr sz="2081">
          <a:solidFill>
            <a:srgbClr val="3E4E6C"/>
          </a:solidFill>
          <a:latin typeface="Arial Black" pitchFamily="34" charset="0"/>
          <a:ea typeface="ＭＳ Ｐゴシック" charset="0"/>
        </a:defRPr>
      </a:lvl5pPr>
      <a:lvl6pPr marL="257175" algn="l" rtl="0" eaLnBrk="1" fontAlgn="base" hangingPunct="1">
        <a:spcBef>
          <a:spcPct val="0"/>
        </a:spcBef>
        <a:spcAft>
          <a:spcPct val="0"/>
        </a:spcAft>
        <a:defRPr sz="2081">
          <a:solidFill>
            <a:srgbClr val="3E4E6C"/>
          </a:solidFill>
          <a:latin typeface="Arial Black" pitchFamily="34" charset="0"/>
        </a:defRPr>
      </a:lvl6pPr>
      <a:lvl7pPr marL="514350" algn="l" rtl="0" eaLnBrk="1" fontAlgn="base" hangingPunct="1">
        <a:spcBef>
          <a:spcPct val="0"/>
        </a:spcBef>
        <a:spcAft>
          <a:spcPct val="0"/>
        </a:spcAft>
        <a:defRPr sz="2081">
          <a:solidFill>
            <a:srgbClr val="3E4E6C"/>
          </a:solidFill>
          <a:latin typeface="Arial Black" pitchFamily="34" charset="0"/>
        </a:defRPr>
      </a:lvl7pPr>
      <a:lvl8pPr marL="771525" algn="l" rtl="0" eaLnBrk="1" fontAlgn="base" hangingPunct="1">
        <a:spcBef>
          <a:spcPct val="0"/>
        </a:spcBef>
        <a:spcAft>
          <a:spcPct val="0"/>
        </a:spcAft>
        <a:defRPr sz="2081">
          <a:solidFill>
            <a:srgbClr val="3E4E6C"/>
          </a:solidFill>
          <a:latin typeface="Arial Black" pitchFamily="34" charset="0"/>
        </a:defRPr>
      </a:lvl8pPr>
      <a:lvl9pPr marL="1028700" algn="l" rtl="0" eaLnBrk="1" fontAlgn="base" hangingPunct="1">
        <a:spcBef>
          <a:spcPct val="0"/>
        </a:spcBef>
        <a:spcAft>
          <a:spcPct val="0"/>
        </a:spcAft>
        <a:defRPr sz="2081">
          <a:solidFill>
            <a:srgbClr val="3E4E6C"/>
          </a:solidFill>
          <a:latin typeface="Arial Black" pitchFamily="34" charset="0"/>
        </a:defRPr>
      </a:lvl9pPr>
    </p:titleStyle>
    <p:bodyStyle>
      <a:lvl1pPr marL="192881" indent="-192881" algn="l" rtl="0" eaLnBrk="1" fontAlgn="base" hangingPunct="1">
        <a:spcBef>
          <a:spcPct val="20000"/>
        </a:spcBef>
        <a:spcAft>
          <a:spcPct val="0"/>
        </a:spcAft>
        <a:buSzPct val="75000"/>
        <a:buChar char="•"/>
        <a:defRPr sz="3600" b="0" i="0">
          <a:solidFill>
            <a:schemeClr val="tx1"/>
          </a:solidFill>
          <a:latin typeface="Helvetica Light"/>
          <a:ea typeface="ＭＳ Ｐゴシック" charset="0"/>
          <a:cs typeface="Helvetica Light"/>
        </a:defRPr>
      </a:lvl1pPr>
      <a:lvl2pPr marL="417910" indent="-160735" algn="l" rtl="0" eaLnBrk="1" fontAlgn="base" hangingPunct="1">
        <a:spcBef>
          <a:spcPct val="20000"/>
        </a:spcBef>
        <a:spcAft>
          <a:spcPct val="0"/>
        </a:spcAft>
        <a:buSzPct val="60000"/>
        <a:buChar char="–"/>
        <a:defRPr sz="3200" b="0" i="0">
          <a:solidFill>
            <a:schemeClr val="tx1"/>
          </a:solidFill>
          <a:latin typeface="Helvetica Light"/>
          <a:ea typeface="ＭＳ Ｐゴシック" charset="0"/>
          <a:cs typeface="Helvetica Light"/>
        </a:defRPr>
      </a:lvl2pPr>
      <a:lvl3pPr marL="642938" indent="-128588" algn="l" rtl="0" eaLnBrk="1" fontAlgn="base" hangingPunct="1">
        <a:spcBef>
          <a:spcPct val="20000"/>
        </a:spcBef>
        <a:spcAft>
          <a:spcPct val="0"/>
        </a:spcAft>
        <a:buSzPct val="75000"/>
        <a:buChar char="•"/>
        <a:defRPr sz="2800" b="0" i="0">
          <a:solidFill>
            <a:schemeClr val="tx1"/>
          </a:solidFill>
          <a:latin typeface="Helvetica Light"/>
          <a:ea typeface="ＭＳ Ｐゴシック" charset="0"/>
          <a:cs typeface="Helvetica Light"/>
        </a:defRPr>
      </a:lvl3pPr>
      <a:lvl4pPr marL="900113" indent="-128588" algn="l" rtl="0" eaLnBrk="1" fontAlgn="base" hangingPunct="1">
        <a:spcBef>
          <a:spcPct val="20000"/>
        </a:spcBef>
        <a:spcAft>
          <a:spcPct val="0"/>
        </a:spcAft>
        <a:buSzPct val="60000"/>
        <a:buChar char="–"/>
        <a:defRPr sz="2800" b="0" i="0">
          <a:solidFill>
            <a:schemeClr val="tx1"/>
          </a:solidFill>
          <a:latin typeface="Helvetica Light"/>
          <a:ea typeface="ＭＳ Ｐゴシック" charset="0"/>
          <a:cs typeface="Helvetica Light"/>
        </a:defRPr>
      </a:lvl4pPr>
      <a:lvl5pPr marL="1157288" indent="-128588"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1414463" indent="-128588" algn="l" rtl="0" eaLnBrk="1" fontAlgn="base" hangingPunct="1">
        <a:spcBef>
          <a:spcPct val="20000"/>
        </a:spcBef>
        <a:spcAft>
          <a:spcPct val="0"/>
        </a:spcAft>
        <a:buChar char="»"/>
        <a:defRPr sz="1125" b="1">
          <a:solidFill>
            <a:schemeClr val="tx1"/>
          </a:solidFill>
          <a:latin typeface="+mn-lt"/>
        </a:defRPr>
      </a:lvl6pPr>
      <a:lvl7pPr marL="1671638" indent="-128588" algn="l" rtl="0" eaLnBrk="1" fontAlgn="base" hangingPunct="1">
        <a:spcBef>
          <a:spcPct val="20000"/>
        </a:spcBef>
        <a:spcAft>
          <a:spcPct val="0"/>
        </a:spcAft>
        <a:buChar char="»"/>
        <a:defRPr sz="1125" b="1">
          <a:solidFill>
            <a:schemeClr val="tx1"/>
          </a:solidFill>
          <a:latin typeface="+mn-lt"/>
        </a:defRPr>
      </a:lvl7pPr>
      <a:lvl8pPr marL="1928813" indent="-128588" algn="l" rtl="0" eaLnBrk="1" fontAlgn="base" hangingPunct="1">
        <a:spcBef>
          <a:spcPct val="20000"/>
        </a:spcBef>
        <a:spcAft>
          <a:spcPct val="0"/>
        </a:spcAft>
        <a:buChar char="»"/>
        <a:defRPr sz="1125" b="1">
          <a:solidFill>
            <a:schemeClr val="tx1"/>
          </a:solidFill>
          <a:latin typeface="+mn-lt"/>
        </a:defRPr>
      </a:lvl8pPr>
      <a:lvl9pPr marL="2185988" indent="-128588" algn="l" rtl="0" eaLnBrk="1" fontAlgn="base" hangingPunct="1">
        <a:spcBef>
          <a:spcPct val="20000"/>
        </a:spcBef>
        <a:spcAft>
          <a:spcPct val="0"/>
        </a:spcAft>
        <a:buChar char="»"/>
        <a:defRPr sz="1125" b="1">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dschool.stanford.edu/wp-content/uploads/2012/05/HMW-METHODCARD.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7.w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9.png"/><Relationship Id="rId4" Type="http://schemas.openxmlformats.org/officeDocument/2006/relationships/image" Target="../media/image28.tif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image" Target="../media/image36.gif"/><Relationship Id="rId7" Type="http://schemas.openxmlformats.org/officeDocument/2006/relationships/image" Target="../media/image40.gif"/><Relationship Id="rId12" Type="http://schemas.openxmlformats.org/officeDocument/2006/relationships/image" Target="../media/image45.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44.gif"/><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gif"/><Relationship Id="rId4" Type="http://schemas.openxmlformats.org/officeDocument/2006/relationships/image" Target="../media/image37.gif"/><Relationship Id="rId9" Type="http://schemas.openxmlformats.org/officeDocument/2006/relationships/image" Target="../media/image42.gif"/><Relationship Id="rId14" Type="http://schemas.openxmlformats.org/officeDocument/2006/relationships/image" Target="../media/image47.gif"/></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809386" y="2102662"/>
            <a:ext cx="11382613" cy="1143000"/>
          </a:xfrm>
        </p:spPr>
        <p:txBody>
          <a:bodyPr/>
          <a:lstStyle/>
          <a:p>
            <a:r>
              <a:rPr lang="en-US" dirty="0"/>
              <a:t>CS 147 Course Midterm Review</a:t>
            </a:r>
            <a:br>
              <a:rPr lang="en-US" dirty="0"/>
            </a:br>
            <a:r>
              <a:rPr lang="en-US" sz="2800" i="1" dirty="0"/>
              <a:t>Design Thinking for User Experience Design, Prototyping &amp; Evaluation</a:t>
            </a:r>
          </a:p>
        </p:txBody>
      </p:sp>
      <p:sp>
        <p:nvSpPr>
          <p:cNvPr id="9219" name="Text Box 3"/>
          <p:cNvSpPr txBox="1">
            <a:spLocks noChangeArrowheads="1"/>
          </p:cNvSpPr>
          <p:nvPr/>
        </p:nvSpPr>
        <p:spPr bwMode="auto">
          <a:xfrm>
            <a:off x="799392" y="5598676"/>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12, 2018</a:t>
            </a:r>
          </a:p>
        </p:txBody>
      </p:sp>
      <p:sp>
        <p:nvSpPr>
          <p:cNvPr id="4" name="TextBox 3"/>
          <p:cNvSpPr txBox="1"/>
          <p:nvPr/>
        </p:nvSpPr>
        <p:spPr>
          <a:xfrm>
            <a:off x="3720353" y="358589"/>
            <a:ext cx="184666"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639237" y="173515"/>
            <a:ext cx="11552767" cy="1143000"/>
          </a:xfrm>
        </p:spPr>
        <p:txBody>
          <a:bodyPr/>
          <a:lstStyle/>
          <a:p>
            <a:r>
              <a:rPr lang="en-US" dirty="0"/>
              <a:t>User-centered Design</a:t>
            </a:r>
            <a:br>
              <a:rPr lang="en-US" dirty="0"/>
            </a:br>
            <a:r>
              <a:rPr lang="en-US" sz="3600" dirty="0"/>
              <a:t>“Know thy User”</a:t>
            </a:r>
          </a:p>
        </p:txBody>
      </p:sp>
      <p:sp>
        <p:nvSpPr>
          <p:cNvPr id="242691" name="Rectangle 3"/>
          <p:cNvSpPr>
            <a:spLocks noGrp="1" noChangeArrowheads="1"/>
          </p:cNvSpPr>
          <p:nvPr>
            <p:ph idx="1"/>
          </p:nvPr>
        </p:nvSpPr>
        <p:spPr>
          <a:xfrm>
            <a:off x="639233" y="1600200"/>
            <a:ext cx="11195715" cy="4998282"/>
          </a:xfrm>
        </p:spPr>
        <p:txBody>
          <a:bodyPr>
            <a:normAutofit fontScale="92500" lnSpcReduction="20000"/>
          </a:bodyPr>
          <a:lstStyle/>
          <a:p>
            <a:r>
              <a:rPr lang="en-US" dirty="0"/>
              <a:t>Cognitive abilities</a:t>
            </a:r>
          </a:p>
          <a:p>
            <a:pPr lvl="1"/>
            <a:r>
              <a:rPr lang="en-US" dirty="0"/>
              <a:t>perception (e.g., color)</a:t>
            </a:r>
          </a:p>
          <a:p>
            <a:pPr lvl="1"/>
            <a:r>
              <a:rPr lang="en-US" dirty="0"/>
              <a:t>physical manipulation</a:t>
            </a:r>
          </a:p>
          <a:p>
            <a:pPr lvl="1"/>
            <a:r>
              <a:rPr lang="en-US" dirty="0"/>
              <a:t>memory</a:t>
            </a:r>
          </a:p>
          <a:p>
            <a:pPr lvl="1"/>
            <a:r>
              <a:rPr lang="en-US" dirty="0"/>
              <a:t>Fitts’ Law, MHP: processors? cycle &amp; decay times?</a:t>
            </a:r>
          </a:p>
          <a:p>
            <a:pPr lvl="1"/>
            <a:endParaRPr lang="en-US" sz="2100" dirty="0"/>
          </a:p>
          <a:p>
            <a:r>
              <a:rPr lang="en-US" dirty="0"/>
              <a:t>Organizational / educational job abilities </a:t>
            </a:r>
            <a:br>
              <a:rPr lang="en-US" dirty="0"/>
            </a:br>
            <a:endParaRPr lang="en-US" sz="2100" dirty="0"/>
          </a:p>
          <a:p>
            <a:r>
              <a:rPr lang="en-US" dirty="0"/>
              <a:t>Keep users involved throughout</a:t>
            </a:r>
          </a:p>
          <a:p>
            <a:pPr lvl="1"/>
            <a:r>
              <a:rPr lang="en-US" dirty="0"/>
              <a:t>developers working with target customers</a:t>
            </a:r>
          </a:p>
          <a:p>
            <a:pPr lvl="1"/>
            <a:r>
              <a:rPr lang="en-US" dirty="0"/>
              <a:t>think of the world in users terms</a:t>
            </a:r>
          </a:p>
        </p:txBody>
      </p:sp>
      <p:sp>
        <p:nvSpPr>
          <p:cNvPr id="4" name="Date Placeholder 3"/>
          <p:cNvSpPr>
            <a:spLocks noGrp="1"/>
          </p:cNvSpPr>
          <p:nvPr>
            <p:ph type="dt" sz="half" idx="10"/>
          </p:nvPr>
        </p:nvSpPr>
        <p:spPr/>
        <p:txBody>
          <a:bodyPr/>
          <a:lstStyle/>
          <a:p>
            <a:r>
              <a:rPr lang="en-US"/>
              <a:t>2018/11/12</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10</a:t>
            </a:fld>
            <a:endParaRPr lang="en-US"/>
          </a:p>
        </p:txBody>
      </p:sp>
    </p:spTree>
    <p:extLst>
      <p:ext uri="{BB962C8B-B14F-4D97-AF65-F5344CB8AC3E}">
        <p14:creationId xmlns:p14="http://schemas.microsoft.com/office/powerpoint/2010/main" val="3300289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26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26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26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26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26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2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Design Discovery</a:t>
            </a:r>
            <a:br>
              <a:rPr lang="en-US" dirty="0"/>
            </a:br>
            <a:r>
              <a:rPr lang="en-US" sz="2800" i="1" dirty="0"/>
              <a:t>Needfinding &amp; Task Analysis</a:t>
            </a:r>
          </a:p>
        </p:txBody>
      </p:sp>
      <p:sp>
        <p:nvSpPr>
          <p:cNvPr id="12294" name="Rectangle 3"/>
          <p:cNvSpPr>
            <a:spLocks noGrp="1" noChangeArrowheads="1"/>
          </p:cNvSpPr>
          <p:nvPr>
            <p:ph idx="1"/>
          </p:nvPr>
        </p:nvSpPr>
        <p:spPr>
          <a:xfrm>
            <a:off x="639233" y="1306949"/>
            <a:ext cx="11546910" cy="1698784"/>
          </a:xfrm>
        </p:spPr>
        <p:txBody>
          <a:bodyPr>
            <a:normAutofit fontScale="92500" lnSpcReduction="10000"/>
          </a:bodyPr>
          <a:lstStyle/>
          <a:p>
            <a:r>
              <a:rPr lang="en-US" dirty="0"/>
              <a:t>Observe existing practices for inspiration</a:t>
            </a:r>
          </a:p>
          <a:p>
            <a:r>
              <a:rPr lang="en-US" dirty="0"/>
              <a:t>Make sure key questions answered</a:t>
            </a:r>
          </a:p>
          <a:p>
            <a:r>
              <a:rPr lang="en-US" dirty="0"/>
              <a:t>Ethical questions in design w/ underserved communities</a:t>
            </a:r>
          </a:p>
        </p:txBody>
      </p:sp>
      <p:sp>
        <p:nvSpPr>
          <p:cNvPr id="7" name="Date Placeholder 6">
            <a:extLst>
              <a:ext uri="{FF2B5EF4-FFF2-40B4-BE49-F238E27FC236}">
                <a16:creationId xmlns:a16="http://schemas.microsoft.com/office/drawing/2014/main" id="{05F9B6A3-8F89-4053-9D3F-7F2066EBFC75}"/>
              </a:ext>
            </a:extLst>
          </p:cNvPr>
          <p:cNvSpPr>
            <a:spLocks noGrp="1"/>
          </p:cNvSpPr>
          <p:nvPr>
            <p:ph type="dt" sz="half" idx="10"/>
          </p:nvPr>
        </p:nvSpPr>
        <p:spPr/>
        <p:txBody>
          <a:bodyPr/>
          <a:lstStyle/>
          <a:p>
            <a:r>
              <a:rPr lang="en-US"/>
              <a:t>2018/11/12</a:t>
            </a:r>
            <a:endParaRPr lang="en-US" dirty="0"/>
          </a:p>
        </p:txBody>
      </p:sp>
      <p:sp>
        <p:nvSpPr>
          <p:cNvPr id="8" name="Footer Placeholder 7">
            <a:extLst>
              <a:ext uri="{FF2B5EF4-FFF2-40B4-BE49-F238E27FC236}">
                <a16:creationId xmlns:a16="http://schemas.microsoft.com/office/drawing/2014/main" id="{336135F7-349E-46C9-8190-78C6D56A56BE}"/>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8EB9A9BA-A8A7-4584-8B7D-5AC979E60929}"/>
              </a:ext>
            </a:extLst>
          </p:cNvPr>
          <p:cNvSpPr>
            <a:spLocks noGrp="1"/>
          </p:cNvSpPr>
          <p:nvPr>
            <p:ph type="sldNum" sz="quarter" idx="12"/>
          </p:nvPr>
        </p:nvSpPr>
        <p:spPr/>
        <p:txBody>
          <a:bodyPr/>
          <a:lstStyle/>
          <a:p>
            <a:fld id="{378E877C-33E4-8D47-9FF8-A9983EC5D9E6}" type="slidenum">
              <a:rPr lang="en-US" smtClean="0"/>
              <a:pPr/>
              <a:t>11</a:t>
            </a:fld>
            <a:endParaRPr lang="en-US"/>
          </a:p>
        </p:txBody>
      </p:sp>
      <p:sp>
        <p:nvSpPr>
          <p:cNvPr id="11" name="Text Box 11"/>
          <p:cNvSpPr txBox="1">
            <a:spLocks noChangeArrowheads="1"/>
          </p:cNvSpPr>
          <p:nvPr/>
        </p:nvSpPr>
        <p:spPr bwMode="auto">
          <a:xfrm>
            <a:off x="1524003" y="6321063"/>
            <a:ext cx="94501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sz="1600" dirty="0" err="1">
                <a:solidFill>
                  <a:schemeClr val="tx1">
                    <a:lumMod val="85000"/>
                  </a:schemeClr>
                </a:solidFill>
                <a:latin typeface="Helvetica" pitchFamily="34" charset="0"/>
              </a:rPr>
              <a:t>ChoreoLab</a:t>
            </a:r>
            <a:r>
              <a:rPr lang="en-US" sz="1600" dirty="0">
                <a:solidFill>
                  <a:schemeClr val="tx1">
                    <a:lumMod val="85000"/>
                  </a:schemeClr>
                </a:solidFill>
                <a:latin typeface="Helvetica" pitchFamily="34" charset="0"/>
              </a:rPr>
              <a:t> observed/interviewed dancers in studios</a:t>
            </a:r>
            <a:r>
              <a:rPr lang="is-IS" sz="1600" dirty="0">
                <a:solidFill>
                  <a:schemeClr val="tx1">
                    <a:lumMod val="85000"/>
                  </a:schemeClr>
                </a:solidFill>
                <a:latin typeface="Helvetica" pitchFamily="34" charset="0"/>
              </a:rPr>
              <a:t>…. and out in the streets ...</a:t>
            </a:r>
            <a:endParaRPr lang="en-US" sz="1600" dirty="0">
              <a:solidFill>
                <a:schemeClr val="tx1">
                  <a:lumMod val="85000"/>
                </a:schemeClr>
              </a:solidFill>
              <a:latin typeface="Helvetica" pitchFamily="34" charset="0"/>
            </a:endParaRPr>
          </a:p>
        </p:txBody>
      </p:sp>
      <p:sp>
        <p:nvSpPr>
          <p:cNvPr id="12" name="Shape 182"/>
          <p:cNvSpPr/>
          <p:nvPr/>
        </p:nvSpPr>
        <p:spPr>
          <a:xfrm>
            <a:off x="1530403" y="3048309"/>
            <a:ext cx="3797194" cy="3255435"/>
          </a:xfrm>
          <a:prstGeom prst="roundRect">
            <a:avLst>
              <a:gd name="adj" fmla="val 13583"/>
            </a:avLst>
          </a:prstGeom>
          <a:blipFill>
            <a:blip r:embed="rId3"/>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3" name="Shape 184"/>
          <p:cNvSpPr/>
          <p:nvPr/>
        </p:nvSpPr>
        <p:spPr>
          <a:xfrm>
            <a:off x="4118906" y="3023054"/>
            <a:ext cx="3797194" cy="3286595"/>
          </a:xfrm>
          <a:prstGeom prst="roundRect">
            <a:avLst>
              <a:gd name="adj" fmla="val 13070"/>
            </a:avLst>
          </a:prstGeom>
          <a:blipFill>
            <a:blip r:embed="rId4"/>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5" name="Shape 186"/>
          <p:cNvSpPr/>
          <p:nvPr/>
        </p:nvSpPr>
        <p:spPr>
          <a:xfrm>
            <a:off x="6894960" y="3023053"/>
            <a:ext cx="3797194" cy="3280690"/>
          </a:xfrm>
          <a:prstGeom prst="roundRect">
            <a:avLst>
              <a:gd name="adj" fmla="val 13070"/>
            </a:avLst>
          </a:prstGeom>
          <a:blipFill>
            <a:blip r:embed="rId5"/>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Tree>
    <p:extLst>
      <p:ext uri="{BB962C8B-B14F-4D97-AF65-F5344CB8AC3E}">
        <p14:creationId xmlns:p14="http://schemas.microsoft.com/office/powerpoint/2010/main" val="27704950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353" y="1143000"/>
            <a:ext cx="2987997" cy="638635"/>
          </a:xfrm>
          <a:prstGeom prst="rect">
            <a:avLst/>
          </a:prstGeom>
          <a:noFill/>
        </p:spPr>
        <p:txBody>
          <a:bodyPr wrap="none" lIns="0" tIns="0" rIns="0" bIns="22859" rtlCol="0">
            <a:spAutoFit/>
          </a:bodyPr>
          <a:lstStyle/>
          <a:p>
            <a:pPr>
              <a:lnSpc>
                <a:spcPts val="4750"/>
              </a:lnSpc>
            </a:pPr>
            <a:r>
              <a:rPr lang="en-US" altLang="zh-CN" sz="4400" dirty="0">
                <a:latin typeface="Helvetica Light"/>
                <a:cs typeface="Helvetica Light"/>
              </a:rPr>
              <a:t>WE MET . . .</a:t>
            </a:r>
          </a:p>
        </p:txBody>
      </p:sp>
      <p:sp>
        <p:nvSpPr>
          <p:cNvPr id="5" name="TextBox 1"/>
          <p:cNvSpPr txBox="1"/>
          <p:nvPr/>
        </p:nvSpPr>
        <p:spPr>
          <a:xfrm>
            <a:off x="734353" y="1746250"/>
            <a:ext cx="4422686" cy="459099"/>
          </a:xfrm>
          <a:prstGeom prst="rect">
            <a:avLst/>
          </a:prstGeom>
          <a:noFill/>
        </p:spPr>
        <p:txBody>
          <a:bodyPr wrap="none" lIns="0" tIns="0" rIns="0" bIns="22859" rtlCol="0">
            <a:spAutoFit/>
          </a:bodyPr>
          <a:lstStyle/>
          <a:p>
            <a:pPr>
              <a:lnSpc>
                <a:spcPts val="3400"/>
              </a:lnSpc>
            </a:pPr>
            <a:r>
              <a:rPr lang="en-US" altLang="zh-CN" sz="3000" dirty="0">
                <a:latin typeface="Helvetica Light"/>
                <a:cs typeface="Helvetica Light"/>
              </a:rPr>
              <a:t>(user you are </a:t>
            </a:r>
            <a:r>
              <a:rPr lang="en-US" altLang="zh-CN" sz="3000" b="1" i="1" dirty="0">
                <a:latin typeface="Helvetica Light"/>
                <a:cs typeface="Helvetica Light"/>
              </a:rPr>
              <a:t>inspired</a:t>
            </a:r>
            <a:r>
              <a:rPr lang="en-US" altLang="zh-CN" sz="3000" dirty="0">
                <a:latin typeface="Helvetica Light"/>
                <a:cs typeface="Helvetica Light"/>
              </a:rPr>
              <a:t> by)</a:t>
            </a:r>
          </a:p>
        </p:txBody>
      </p:sp>
      <p:sp>
        <p:nvSpPr>
          <p:cNvPr id="6" name="TextBox 1"/>
          <p:cNvSpPr txBox="1"/>
          <p:nvPr/>
        </p:nvSpPr>
        <p:spPr>
          <a:xfrm>
            <a:off x="734353" y="3079750"/>
            <a:ext cx="8955657" cy="638635"/>
          </a:xfrm>
          <a:prstGeom prst="rect">
            <a:avLst/>
          </a:prstGeom>
          <a:noFill/>
        </p:spPr>
        <p:txBody>
          <a:bodyPr wrap="none" lIns="0" tIns="0" rIns="0" bIns="22859" rtlCol="0">
            <a:spAutoFit/>
          </a:bodyPr>
          <a:lstStyle/>
          <a:p>
            <a:pPr>
              <a:lnSpc>
                <a:spcPts val="4750"/>
              </a:lnSpc>
            </a:pPr>
            <a:r>
              <a:rPr lang="en-US" altLang="zh-CN" sz="4400" dirty="0">
                <a:latin typeface="Helvetica Light"/>
                <a:cs typeface="Helvetica Light"/>
              </a:rPr>
              <a:t>WE WERE AMAZED TO REALIZE . . .</a:t>
            </a:r>
          </a:p>
        </p:txBody>
      </p:sp>
      <p:sp>
        <p:nvSpPr>
          <p:cNvPr id="7" name="TextBox 1"/>
          <p:cNvSpPr txBox="1"/>
          <p:nvPr/>
        </p:nvSpPr>
        <p:spPr>
          <a:xfrm>
            <a:off x="734353" y="3683000"/>
            <a:ext cx="11431014" cy="459099"/>
          </a:xfrm>
          <a:prstGeom prst="rect">
            <a:avLst/>
          </a:prstGeom>
          <a:noFill/>
        </p:spPr>
        <p:txBody>
          <a:bodyPr wrap="none" lIns="0" tIns="0" rIns="0" bIns="22859" rtlCol="0">
            <a:spAutoFit/>
          </a:bodyPr>
          <a:lstStyle/>
          <a:p>
            <a:pPr>
              <a:lnSpc>
                <a:spcPts val="3400"/>
              </a:lnSpc>
            </a:pPr>
            <a:r>
              <a:rPr lang="en-US" altLang="zh-CN" sz="3000" dirty="0">
                <a:latin typeface="Helvetica Light"/>
                <a:cs typeface="Helvetica Light"/>
              </a:rPr>
              <a:t>(what did you learn that’s </a:t>
            </a:r>
            <a:r>
              <a:rPr lang="en-US" altLang="zh-CN" sz="3000" b="1" i="1" dirty="0">
                <a:latin typeface="Helvetica Light"/>
              </a:rPr>
              <a:t>new?</a:t>
            </a:r>
            <a:r>
              <a:rPr lang="en-US" altLang="zh-CN" sz="3000" dirty="0">
                <a:latin typeface="Helvetica Light"/>
              </a:rPr>
              <a:t> </a:t>
            </a:r>
            <a:r>
              <a:rPr lang="en-US" sz="3000" b="1" i="1" dirty="0">
                <a:latin typeface="Helvetica Light"/>
                <a:sym typeface="Lucida Grande"/>
              </a:rPr>
              <a:t>Insight</a:t>
            </a:r>
            <a:r>
              <a:rPr lang="en-US" sz="3000" dirty="0">
                <a:latin typeface="Helvetica Light"/>
                <a:sym typeface="Lucida Grande"/>
              </a:rPr>
              <a:t> – verb reflecting user need)</a:t>
            </a:r>
            <a:endParaRPr lang="en-US" altLang="zh-CN" sz="3000" dirty="0">
              <a:latin typeface="Helvetica Light"/>
            </a:endParaRPr>
          </a:p>
        </p:txBody>
      </p:sp>
      <p:sp>
        <p:nvSpPr>
          <p:cNvPr id="8" name="TextBox 1"/>
          <p:cNvSpPr txBox="1"/>
          <p:nvPr/>
        </p:nvSpPr>
        <p:spPr>
          <a:xfrm>
            <a:off x="734353" y="4965700"/>
            <a:ext cx="10059164" cy="638635"/>
          </a:xfrm>
          <a:prstGeom prst="rect">
            <a:avLst/>
          </a:prstGeom>
          <a:noFill/>
        </p:spPr>
        <p:txBody>
          <a:bodyPr wrap="none" lIns="0" tIns="0" rIns="0" bIns="22859" rtlCol="0">
            <a:spAutoFit/>
          </a:bodyPr>
          <a:lstStyle/>
          <a:p>
            <a:pPr>
              <a:lnSpc>
                <a:spcPts val="4750"/>
              </a:lnSpc>
            </a:pPr>
            <a:r>
              <a:rPr lang="en-US" altLang="zh-CN" sz="4400" dirty="0">
                <a:latin typeface="Helvetica Light"/>
                <a:cs typeface="Helvetica Light"/>
              </a:rPr>
              <a:t>IT WOULD BE GAME-CHANGING TO . . .</a:t>
            </a:r>
          </a:p>
        </p:txBody>
      </p:sp>
      <p:sp>
        <p:nvSpPr>
          <p:cNvPr id="9" name="TextBox 1"/>
          <p:cNvSpPr txBox="1"/>
          <p:nvPr/>
        </p:nvSpPr>
        <p:spPr>
          <a:xfrm>
            <a:off x="734353" y="5612289"/>
            <a:ext cx="9847568" cy="977190"/>
          </a:xfrm>
          <a:prstGeom prst="rect">
            <a:avLst/>
          </a:prstGeom>
          <a:noFill/>
        </p:spPr>
        <p:txBody>
          <a:bodyPr wrap="none" lIns="0" tIns="0" rIns="0" bIns="22859" rtlCol="0">
            <a:spAutoFit/>
          </a:bodyPr>
          <a:lstStyle/>
          <a:p>
            <a:pPr marL="0" indent="0">
              <a:buNone/>
              <a:defRPr sz="1800"/>
            </a:pPr>
            <a:r>
              <a:rPr lang="en-US" altLang="zh-CN" sz="3000" dirty="0">
                <a:latin typeface="Helvetica Light"/>
              </a:rPr>
              <a:t>(</a:t>
            </a:r>
            <a:r>
              <a:rPr lang="en-US" sz="3000" dirty="0">
                <a:latin typeface="Helvetica Light"/>
                <a:sym typeface="Lucida Grande"/>
              </a:rPr>
              <a:t>Synthesized statement to leverage in designing solution. </a:t>
            </a:r>
          </a:p>
          <a:p>
            <a:pPr marL="0" indent="0">
              <a:buNone/>
              <a:defRPr sz="1800"/>
            </a:pPr>
            <a:r>
              <a:rPr lang="en-US" sz="3000" dirty="0">
                <a:latin typeface="Helvetica Light"/>
                <a:sym typeface="Lucida Grande"/>
              </a:rPr>
              <a:t>NOT just a reason for the need! NOT a solution )</a:t>
            </a:r>
          </a:p>
        </p:txBody>
      </p:sp>
      <p:sp>
        <p:nvSpPr>
          <p:cNvPr id="3" name="Title 2"/>
          <p:cNvSpPr>
            <a:spLocks noGrp="1"/>
          </p:cNvSpPr>
          <p:nvPr>
            <p:ph type="title"/>
          </p:nvPr>
        </p:nvSpPr>
        <p:spPr/>
        <p:txBody>
          <a:bodyPr/>
          <a:lstStyle/>
          <a:p>
            <a:r>
              <a:rPr lang="en-US" dirty="0"/>
              <a:t>Reframing the Problem as a Point of View</a:t>
            </a:r>
          </a:p>
        </p:txBody>
      </p:sp>
      <p:sp>
        <p:nvSpPr>
          <p:cNvPr id="10" name="Date Placeholder 9"/>
          <p:cNvSpPr>
            <a:spLocks noGrp="1"/>
          </p:cNvSpPr>
          <p:nvPr>
            <p:ph type="dt" sz="half" idx="10"/>
          </p:nvPr>
        </p:nvSpPr>
        <p:spPr/>
        <p:txBody>
          <a:bodyPr/>
          <a:lstStyle/>
          <a:p>
            <a:r>
              <a:rPr lang="en-US"/>
              <a:t>2018/11/12</a:t>
            </a:r>
          </a:p>
        </p:txBody>
      </p:sp>
      <p:sp>
        <p:nvSpPr>
          <p:cNvPr id="11" name="Footer Placeholder 10"/>
          <p:cNvSpPr>
            <a:spLocks noGrp="1"/>
          </p:cNvSpPr>
          <p:nvPr>
            <p:ph type="ftr" sz="quarter" idx="11"/>
          </p:nvPr>
        </p:nvSpPr>
        <p:spPr/>
        <p:txBody>
          <a:bodyPr/>
          <a:lstStyle/>
          <a:p>
            <a:r>
              <a:rPr lang="en-US"/>
              <a:t>dt+UX: Design Thinking for User Experience Design, Prototyping &amp; Evaluation</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910687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71529E-9955-4CCA-A967-8A216CD7A7CE}"/>
              </a:ext>
            </a:extLst>
          </p:cNvPr>
          <p:cNvSpPr>
            <a:spLocks noGrp="1"/>
          </p:cNvSpPr>
          <p:nvPr>
            <p:ph type="title"/>
          </p:nvPr>
        </p:nvSpPr>
        <p:spPr/>
        <p:txBody>
          <a:bodyPr/>
          <a:lstStyle/>
          <a:p>
            <a:r>
              <a:rPr lang="en-US" dirty="0"/>
              <a:t>Ideate: From POV to How Might We</a:t>
            </a:r>
          </a:p>
        </p:txBody>
      </p:sp>
      <p:sp>
        <p:nvSpPr>
          <p:cNvPr id="7" name="Content Placeholder 6">
            <a:extLst>
              <a:ext uri="{FF2B5EF4-FFF2-40B4-BE49-F238E27FC236}">
                <a16:creationId xmlns:a16="http://schemas.microsoft.com/office/drawing/2014/main" id="{DD1A74DC-A1DD-4AE3-9A3E-4D675186BC16}"/>
              </a:ext>
            </a:extLst>
          </p:cNvPr>
          <p:cNvSpPr>
            <a:spLocks noGrp="1"/>
          </p:cNvSpPr>
          <p:nvPr>
            <p:ph idx="1"/>
          </p:nvPr>
        </p:nvSpPr>
        <p:spPr>
          <a:xfrm>
            <a:off x="639233" y="1151754"/>
            <a:ext cx="11370630" cy="5446728"/>
          </a:xfrm>
        </p:spPr>
        <p:txBody>
          <a:bodyPr>
            <a:normAutofit/>
          </a:bodyPr>
          <a:lstStyle/>
          <a:p>
            <a:pPr marL="0" indent="0">
              <a:lnSpc>
                <a:spcPct val="110000"/>
              </a:lnSpc>
              <a:buNone/>
              <a:defRPr sz="1800"/>
            </a:pPr>
            <a:r>
              <a:rPr lang="en-US" sz="2000" dirty="0">
                <a:solidFill>
                  <a:srgbClr val="FFFFFF"/>
                </a:solidFill>
              </a:rPr>
              <a:t>POV: We met Janice, a harried mother of 3, rushing through the airport only to wait hours at the gate. We were surprised at the many games she makes up to </a:t>
            </a:r>
            <a:r>
              <a:rPr lang="en-US" sz="2000" dirty="0" err="1">
                <a:solidFill>
                  <a:srgbClr val="FFFFFF"/>
                </a:solidFill>
              </a:rPr>
              <a:t>to</a:t>
            </a:r>
            <a:r>
              <a:rPr lang="en-US" sz="2000" dirty="0">
                <a:solidFill>
                  <a:srgbClr val="FFFFFF"/>
                </a:solidFill>
              </a:rPr>
              <a:t> entertain her children so they don’t irritate frustrated fellow passengers. It would be game changing to bring the other passengers and the airport facilities into helping families have a better travel experience.</a:t>
            </a:r>
          </a:p>
          <a:p>
            <a:pPr marL="0" lvl="0" indent="0">
              <a:lnSpc>
                <a:spcPct val="110000"/>
              </a:lnSpc>
              <a:buNone/>
              <a:defRPr sz="1800"/>
            </a:pPr>
            <a:endParaRPr lang="en-US" sz="900" b="1" i="1" dirty="0">
              <a:ea typeface="Gill Sans SemiBold"/>
              <a:sym typeface="Gill Sans SemiBold"/>
            </a:endParaRPr>
          </a:p>
          <a:p>
            <a:pPr marL="0" indent="0">
              <a:lnSpc>
                <a:spcPct val="110000"/>
              </a:lnSpc>
              <a:buNone/>
              <a:defRPr sz="1800"/>
            </a:pPr>
            <a:r>
              <a:rPr lang="en-US" sz="2400" b="1" dirty="0">
                <a:ea typeface="Gill Sans SemiBold"/>
                <a:sym typeface="Gill Sans SemiBold"/>
              </a:rPr>
              <a:t>How Might We Generators                                </a:t>
            </a:r>
            <a:r>
              <a:rPr lang="en-US" sz="1000" dirty="0">
                <a:latin typeface="Helvetica" panose="020B0604020202020204" pitchFamily="34" charset="0"/>
                <a:cs typeface="Helvetica" panose="020B0604020202020204" pitchFamily="34" charset="0"/>
                <a:hlinkClick r:id="rId3"/>
              </a:rPr>
              <a:t>http://dschool.stanford.edu/wp-content/uploads/2012/05/HMW-METHODCARD.pdf</a:t>
            </a:r>
            <a:endParaRPr lang="en-US" sz="1000" dirty="0">
              <a:latin typeface="Helvetica" panose="020B0604020202020204" pitchFamily="34" charset="0"/>
              <a:cs typeface="Helvetica" panose="020B0604020202020204" pitchFamily="34" charset="0"/>
            </a:endParaRPr>
          </a:p>
          <a:p>
            <a:pPr marL="0" indent="0">
              <a:lnSpc>
                <a:spcPct val="110000"/>
              </a:lnSpc>
              <a:buNone/>
              <a:defRPr sz="1800"/>
            </a:pPr>
            <a:endParaRPr lang="en-US" sz="300" dirty="0">
              <a:latin typeface="Helvetica" panose="020B0604020202020204" pitchFamily="34" charset="0"/>
              <a:cs typeface="Helvetica" panose="020B0604020202020204" pitchFamily="34" charset="0"/>
            </a:endParaRPr>
          </a:p>
          <a:p>
            <a:pPr marL="225029" lvl="1" indent="0">
              <a:lnSpc>
                <a:spcPct val="110000"/>
              </a:lnSpc>
              <a:buNone/>
              <a:defRPr sz="1800"/>
            </a:pPr>
            <a:r>
              <a:rPr lang="en-US" sz="2000" b="1" i="1" dirty="0">
                <a:ea typeface="Gill Sans SemiBold"/>
                <a:sym typeface="Gill Sans SemiBold"/>
              </a:rPr>
              <a:t>Break POV into pieces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Amp up the good/Remove the bad</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Explore the opposite</a:t>
            </a:r>
          </a:p>
          <a:p>
            <a:pPr marL="225029" lvl="1" indent="0">
              <a:lnSpc>
                <a:spcPct val="110000"/>
              </a:lnSpc>
              <a:buNone/>
              <a:defRPr sz="1800"/>
            </a:pPr>
            <a:r>
              <a:rPr lang="en-US" sz="2000" b="1" i="1" dirty="0">
                <a:solidFill>
                  <a:srgbClr val="FFFFFF"/>
                </a:solidFill>
                <a:ea typeface="Gill Sans SemiBold"/>
                <a:sym typeface="Gill Sans SemiBold"/>
              </a:rPr>
              <a:t>Question an assumption</a:t>
            </a:r>
          </a:p>
          <a:p>
            <a:pPr marL="225029" lvl="1" indent="0">
              <a:lnSpc>
                <a:spcPct val="110000"/>
              </a:lnSpc>
              <a:buNone/>
              <a:defRPr sz="1800"/>
            </a:pPr>
            <a:r>
              <a:rPr lang="en-US" sz="2000" b="1" i="1" dirty="0">
                <a:solidFill>
                  <a:srgbClr val="FFFFFF"/>
                </a:solidFill>
                <a:ea typeface="Gill Sans SemiBold"/>
                <a:sym typeface="Gill Sans SemiBold"/>
              </a:rPr>
              <a:t>Go after adjectives</a:t>
            </a:r>
            <a:endParaRPr lang="en-US" sz="1100" dirty="0">
              <a:solidFill>
                <a:srgbClr val="FFFFFF"/>
              </a:solidFill>
              <a:ea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Identify unexpected resources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Create an analogy from need or context</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Change a status quo</a:t>
            </a:r>
          </a:p>
        </p:txBody>
      </p:sp>
      <p:sp>
        <p:nvSpPr>
          <p:cNvPr id="2" name="Date Placeholder 1"/>
          <p:cNvSpPr>
            <a:spLocks noGrp="1"/>
          </p:cNvSpPr>
          <p:nvPr>
            <p:ph type="dt" sz="half" idx="10"/>
          </p:nvPr>
        </p:nvSpPr>
        <p:spPr/>
        <p:txBody>
          <a:bodyPr/>
          <a:lstStyle/>
          <a:p>
            <a:pPr>
              <a:defRPr/>
            </a:pPr>
            <a:r>
              <a:rPr lang="en-US"/>
              <a:t>2018/11/12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13</a:t>
            </a:fld>
            <a:endParaRPr lang="en-US" dirty="0"/>
          </a:p>
        </p:txBody>
      </p:sp>
    </p:spTree>
    <p:extLst>
      <p:ext uri="{BB962C8B-B14F-4D97-AF65-F5344CB8AC3E}">
        <p14:creationId xmlns:p14="http://schemas.microsoft.com/office/powerpoint/2010/main" val="355288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bc-howmightwe-2015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12149718" cy="8103862"/>
          </a:xfrm>
          <a:prstGeom prst="rect">
            <a:avLst/>
          </a:prstGeom>
        </p:spPr>
      </p:pic>
      <p:sp>
        <p:nvSpPr>
          <p:cNvPr id="5" name="Rectangle 4">
            <a:extLst>
              <a:ext uri="{FF2B5EF4-FFF2-40B4-BE49-F238E27FC236}">
                <a16:creationId xmlns:a16="http://schemas.microsoft.com/office/drawing/2014/main" id="{377B517F-53BA-EF48-BBA5-41EB4B46D295}"/>
              </a:ext>
            </a:extLst>
          </p:cNvPr>
          <p:cNvSpPr/>
          <p:nvPr/>
        </p:nvSpPr>
        <p:spPr bwMode="auto">
          <a:xfrm>
            <a:off x="0" y="0"/>
            <a:ext cx="12192002" cy="950976"/>
          </a:xfrm>
          <a:prstGeom prst="rect">
            <a:avLst/>
          </a:prstGeom>
          <a:solidFill>
            <a:srgbClr val="6D6D6D">
              <a:alpha val="57000"/>
            </a:srgbClr>
          </a:solidFill>
          <a:ln w="12700" cap="flat" cmpd="sng" algn="ctr">
            <a:noFill/>
            <a:prstDash val="solid"/>
            <a:round/>
            <a:headEnd type="none" w="sm" len="sm"/>
            <a:tailEnd type="none" w="sm" len="sm"/>
          </a:ln>
          <a:effectLst/>
        </p:spPr>
        <p:txBody>
          <a:bodyPr vert="horz" wrap="square" lIns="45720" tIns="22860" rIns="45720" bIns="22860" numCol="1" rtlCol="0" anchor="t" anchorCtr="0" compatLnSpc="1">
            <a:prstTxWarp prst="textNoShape">
              <a:avLst/>
            </a:prstTxWarp>
          </a:bodyPr>
          <a:lstStyle/>
          <a:p>
            <a:pPr defTabSz="457200"/>
            <a:endParaRPr lang="en-US" sz="1200">
              <a:latin typeface="Times New Roman" pitchFamily="18" charset="0"/>
            </a:endParaRPr>
          </a:p>
        </p:txBody>
      </p:sp>
      <p:sp>
        <p:nvSpPr>
          <p:cNvPr id="7" name="Title 6"/>
          <p:cNvSpPr>
            <a:spLocks noGrp="1"/>
          </p:cNvSpPr>
          <p:nvPr>
            <p:ph type="title"/>
          </p:nvPr>
        </p:nvSpPr>
        <p:spPr/>
        <p:txBody>
          <a:bodyPr/>
          <a:lstStyle/>
          <a:p>
            <a:r>
              <a:rPr lang="en-US" dirty="0">
                <a:solidFill>
                  <a:schemeClr val="tx1"/>
                </a:solidFill>
              </a:rPr>
              <a:t>Brainstorm: “How Might </a:t>
            </a:r>
            <a:r>
              <a:rPr lang="en-US" dirty="0" err="1">
                <a:solidFill>
                  <a:schemeClr val="tx1"/>
                </a:solidFill>
              </a:rPr>
              <a:t>We’s</a:t>
            </a:r>
            <a:r>
              <a:rPr lang="en-US" dirty="0">
                <a:solidFill>
                  <a:schemeClr val="tx1"/>
                </a:solidFill>
              </a:rPr>
              <a:t>”  </a:t>
            </a:r>
            <a:r>
              <a:rPr lang="en-US" sz="6000" b="1" dirty="0">
                <a:solidFill>
                  <a:schemeClr val="tx1"/>
                </a:solidFill>
                <a:sym typeface="Symbol" panose="05050102010706020507" pitchFamily="18" charset="2"/>
              </a:rPr>
              <a:t></a:t>
            </a:r>
            <a:r>
              <a:rPr lang="en-US" dirty="0">
                <a:solidFill>
                  <a:schemeClr val="tx1"/>
                </a:solidFill>
              </a:rPr>
              <a:t>  Solutions</a:t>
            </a:r>
          </a:p>
        </p:txBody>
      </p:sp>
      <p:sp>
        <p:nvSpPr>
          <p:cNvPr id="2" name="Date Placeholder 1"/>
          <p:cNvSpPr>
            <a:spLocks noGrp="1"/>
          </p:cNvSpPr>
          <p:nvPr>
            <p:ph type="dt" sz="half" idx="10"/>
          </p:nvPr>
        </p:nvSpPr>
        <p:spPr/>
        <p:txBody>
          <a:bodyPr/>
          <a:lstStyle/>
          <a:p>
            <a:pPr>
              <a:defRPr/>
            </a:pPr>
            <a:r>
              <a:rPr lang="en-US"/>
              <a:t>2018/11/12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14</a:t>
            </a:fld>
            <a:endParaRPr lang="en-US"/>
          </a:p>
        </p:txBody>
      </p:sp>
    </p:spTree>
    <p:extLst>
      <p:ext uri="{BB962C8B-B14F-4D97-AF65-F5344CB8AC3E}">
        <p14:creationId xmlns:p14="http://schemas.microsoft.com/office/powerpoint/2010/main" val="339125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extLst/>
          </a:blip>
          <a:stretch>
            <a:fillRect/>
          </a:stretch>
        </p:blipFill>
        <p:spPr>
          <a:xfrm>
            <a:off x="0" y="1"/>
            <a:ext cx="12192000" cy="6857999"/>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2018/11/12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15</a:t>
            </a:fld>
            <a:endParaRPr lang="en-US"/>
          </a:p>
        </p:txBody>
      </p:sp>
      <p:sp>
        <p:nvSpPr>
          <p:cNvPr id="5" name="TextBox 4"/>
          <p:cNvSpPr txBox="1"/>
          <p:nvPr/>
        </p:nvSpPr>
        <p:spPr>
          <a:xfrm>
            <a:off x="1789189" y="2029330"/>
            <a:ext cx="7640810"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EXPERIENCE PROTOTYPE</a:t>
            </a:r>
          </a:p>
        </p:txBody>
      </p:sp>
      <p:sp>
        <p:nvSpPr>
          <p:cNvPr id="7" name="TextBox 6"/>
          <p:cNvSpPr txBox="1"/>
          <p:nvPr/>
        </p:nvSpPr>
        <p:spPr>
          <a:xfrm>
            <a:off x="3023151" y="2029330"/>
            <a:ext cx="4958986"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INTERACTS LIKE</a:t>
            </a:r>
          </a:p>
        </p:txBody>
      </p:sp>
    </p:spTree>
    <p:extLst>
      <p:ext uri="{BB962C8B-B14F-4D97-AF65-F5344CB8AC3E}">
        <p14:creationId xmlns:p14="http://schemas.microsoft.com/office/powerpoint/2010/main" val="103909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861052" y="0"/>
            <a:ext cx="8461375" cy="1143000"/>
          </a:xfrm>
        </p:spPr>
        <p:txBody>
          <a:bodyPr/>
          <a:lstStyle/>
          <a:p>
            <a:pPr eaLnBrk="1" hangingPunct="1"/>
            <a:r>
              <a:rPr lang="en-US" dirty="0">
                <a:ea typeface="ＭＳ Ｐゴシック" pitchFamily="34" charset="-128"/>
              </a:rPr>
              <a:t>Design Process: Exploration</a:t>
            </a:r>
          </a:p>
        </p:txBody>
      </p:sp>
      <p:sp>
        <p:nvSpPr>
          <p:cNvPr id="2" name="Date Placeholder 1"/>
          <p:cNvSpPr>
            <a:spLocks noGrp="1"/>
          </p:cNvSpPr>
          <p:nvPr>
            <p:ph type="dt" sz="half" idx="10"/>
          </p:nvPr>
        </p:nvSpPr>
        <p:spPr/>
        <p:txBody>
          <a:bodyPr/>
          <a:lstStyle/>
          <a:p>
            <a:pPr>
              <a:defRPr/>
            </a:pPr>
            <a:r>
              <a:rPr lang="en-US"/>
              <a:t>2018/11/12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16</a:t>
            </a:fld>
            <a:endParaRPr lang="en-US" dirty="0"/>
          </a:p>
        </p:txBody>
      </p:sp>
      <p:sp>
        <p:nvSpPr>
          <p:cNvPr id="43014" name="Rectangle 6"/>
          <p:cNvSpPr>
            <a:spLocks noChangeArrowheads="1"/>
          </p:cNvSpPr>
          <p:nvPr/>
        </p:nvSpPr>
        <p:spPr bwMode="auto">
          <a:xfrm>
            <a:off x="2452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2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2452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2452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6306202"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5119814" y="3262563"/>
            <a:ext cx="1193665" cy="2813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19813" y="1349677"/>
            <a:ext cx="1187970" cy="123287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19"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20"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21"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Tree>
    <p:extLst>
      <p:ext uri="{BB962C8B-B14F-4D97-AF65-F5344CB8AC3E}">
        <p14:creationId xmlns:p14="http://schemas.microsoft.com/office/powerpoint/2010/main" val="194541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665C75-3B39-2145-846E-8C1C140F85BC}"/>
              </a:ext>
            </a:extLst>
          </p:cNvPr>
          <p:cNvSpPr/>
          <p:nvPr/>
        </p:nvSpPr>
        <p:spPr bwMode="auto">
          <a:xfrm>
            <a:off x="0" y="1266827"/>
            <a:ext cx="12192000" cy="528637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3734" y="1266828"/>
            <a:ext cx="6027708" cy="528637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15" name="Date Placeholder 14">
            <a:extLst>
              <a:ext uri="{FF2B5EF4-FFF2-40B4-BE49-F238E27FC236}">
                <a16:creationId xmlns:a16="http://schemas.microsoft.com/office/drawing/2014/main" id="{83C0DC57-F726-C846-A457-FA3356D5B862}"/>
              </a:ext>
            </a:extLst>
          </p:cNvPr>
          <p:cNvSpPr>
            <a:spLocks noGrp="1"/>
          </p:cNvSpPr>
          <p:nvPr>
            <p:ph type="dt" sz="half" idx="10"/>
          </p:nvPr>
        </p:nvSpPr>
        <p:spPr/>
        <p:txBody>
          <a:bodyPr/>
          <a:lstStyle/>
          <a:p>
            <a:r>
              <a:rPr lang="en-US"/>
              <a:t>2018/11/12</a:t>
            </a:r>
          </a:p>
        </p:txBody>
      </p:sp>
      <p:sp>
        <p:nvSpPr>
          <p:cNvPr id="7" name="Footer Placeholder 6">
            <a:extLst>
              <a:ext uri="{FF2B5EF4-FFF2-40B4-BE49-F238E27FC236}">
                <a16:creationId xmlns:a16="http://schemas.microsoft.com/office/drawing/2014/main" id="{B46ABBA4-870B-B143-9213-158F091EFAC4}"/>
              </a:ext>
            </a:extLst>
          </p:cNvPr>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63AA7834-23CB-3344-B42F-BB3C863F1847}" type="slidenum">
              <a:rPr lang="en-US" smtClean="0"/>
              <a:pPr/>
              <a:t>17</a:t>
            </a:fld>
            <a:endParaRPr lang="en-US"/>
          </a:p>
        </p:txBody>
      </p:sp>
      <p:grpSp>
        <p:nvGrpSpPr>
          <p:cNvPr id="5" name="Group 4"/>
          <p:cNvGrpSpPr/>
          <p:nvPr/>
        </p:nvGrpSpPr>
        <p:grpSpPr>
          <a:xfrm>
            <a:off x="0" y="3041502"/>
            <a:ext cx="12192000" cy="977625"/>
            <a:chOff x="0" y="3041501"/>
            <a:chExt cx="9144000"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2" name="TextBox 1"/>
            <p:cNvSpPr txBox="1"/>
            <p:nvPr/>
          </p:nvSpPr>
          <p:spPr>
            <a:xfrm>
              <a:off x="1380726" y="3158482"/>
              <a:ext cx="6622246" cy="707886"/>
            </a:xfrm>
            <a:prstGeom prst="rect">
              <a:avLst/>
            </a:prstGeom>
            <a:noFill/>
          </p:spPr>
          <p:txBody>
            <a:bodyPr wrap="none" rtlCol="0">
              <a:spAutoFit/>
            </a:bodyPr>
            <a:lstStyle/>
            <a:p>
              <a:pPr algn="ctr"/>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
        <p:nvSpPr>
          <p:cNvPr id="9" name="TextBox 30"/>
          <p:cNvSpPr txBox="1">
            <a:spLocks noChangeArrowheads="1"/>
          </p:cNvSpPr>
          <p:nvPr/>
        </p:nvSpPr>
        <p:spPr bwMode="auto">
          <a:xfrm>
            <a:off x="9849282" y="627854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chemeClr val="bg2"/>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Design Exploration Summary</a:t>
            </a:r>
          </a:p>
        </p:txBody>
      </p:sp>
      <p:sp>
        <p:nvSpPr>
          <p:cNvPr id="54278" name="Rectangle 3"/>
          <p:cNvSpPr>
            <a:spLocks noGrp="1" noChangeArrowheads="1"/>
          </p:cNvSpPr>
          <p:nvPr>
            <p:ph idx="1"/>
          </p:nvPr>
        </p:nvSpPr>
        <p:spPr>
          <a:xfrm>
            <a:off x="639232" y="1600200"/>
            <a:ext cx="11552767" cy="4724400"/>
          </a:xfrm>
        </p:spPr>
        <p:txBody>
          <a:bodyPr>
            <a:noAutofit/>
          </a:bodyPr>
          <a:lstStyle/>
          <a:p>
            <a:r>
              <a:rPr lang="en-US" sz="3000" dirty="0"/>
              <a:t>Sketching allows exploration of many concepts in the very early stages of design</a:t>
            </a:r>
          </a:p>
          <a:p>
            <a:endParaRPr lang="en-US" sz="3000" dirty="0"/>
          </a:p>
          <a:p>
            <a:r>
              <a:rPr lang="en-US" sz="3000" dirty="0"/>
              <a:t>As investment goes up, need to use more and more formal criteria for evaluation</a:t>
            </a:r>
          </a:p>
          <a:p>
            <a:endParaRPr lang="en-US" sz="3000" dirty="0"/>
          </a:p>
          <a:p>
            <a:r>
              <a:rPr lang="en-US" sz="3000" dirty="0"/>
              <a:t>Experience prototyping lets us quickly try many ideas &amp; learn more about the problem &amp; solution space (</a:t>
            </a:r>
            <a:r>
              <a:rPr lang="en-US" sz="3000" i="1" dirty="0">
                <a:solidFill>
                  <a:srgbClr val="FFC000"/>
                </a:solidFill>
              </a:rPr>
              <a:t>prototype to learn</a:t>
            </a:r>
            <a:r>
              <a:rPr lang="en-US" sz="3000" dirty="0"/>
              <a:t>)</a:t>
            </a:r>
          </a:p>
        </p:txBody>
      </p:sp>
      <p:sp>
        <p:nvSpPr>
          <p:cNvPr id="2" name="Date Placeholder 1"/>
          <p:cNvSpPr>
            <a:spLocks noGrp="1"/>
          </p:cNvSpPr>
          <p:nvPr>
            <p:ph type="dt" sz="half" idx="10"/>
          </p:nvPr>
        </p:nvSpPr>
        <p:spPr/>
        <p:txBody>
          <a:bodyPr/>
          <a:lstStyle/>
          <a:p>
            <a:r>
              <a:rPr lang="en-US"/>
              <a:t>2018/11/12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18</a:t>
            </a:fld>
            <a:endParaRPr lang="en-US" dirty="0"/>
          </a:p>
        </p:txBody>
      </p:sp>
    </p:spTree>
    <p:extLst>
      <p:ext uri="{BB962C8B-B14F-4D97-AF65-F5344CB8AC3E}">
        <p14:creationId xmlns:p14="http://schemas.microsoft.com/office/powerpoint/2010/main" val="153498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Rectangle 7"/>
          <p:cNvSpPr>
            <a:spLocks noGrp="1" noChangeArrowheads="1"/>
          </p:cNvSpPr>
          <p:nvPr>
            <p:ph type="title"/>
          </p:nvPr>
        </p:nvSpPr>
        <p:spPr/>
        <p:txBody>
          <a:bodyPr/>
          <a:lstStyle/>
          <a:p>
            <a:r>
              <a:rPr lang="en-US" dirty="0"/>
              <a:t>Concept Videos</a:t>
            </a:r>
          </a:p>
        </p:txBody>
      </p:sp>
      <p:sp>
        <p:nvSpPr>
          <p:cNvPr id="10246" name="Rectangle 8"/>
          <p:cNvSpPr>
            <a:spLocks noGrp="1" noChangeArrowheads="1"/>
          </p:cNvSpPr>
          <p:nvPr>
            <p:ph idx="1"/>
          </p:nvPr>
        </p:nvSpPr>
        <p:spPr>
          <a:xfrm>
            <a:off x="639233" y="1402237"/>
            <a:ext cx="11332808" cy="4724400"/>
          </a:xfrm>
        </p:spPr>
        <p:txBody>
          <a:bodyPr/>
          <a:lstStyle/>
          <a:p>
            <a:r>
              <a:rPr lang="en-US" dirty="0"/>
              <a:t>Illustrate context of use rather than specific UI</a:t>
            </a:r>
          </a:p>
          <a:p>
            <a:endParaRPr lang="en-US" dirty="0"/>
          </a:p>
          <a:p>
            <a:r>
              <a:rPr lang="en-US" dirty="0"/>
              <a:t>Quick to build</a:t>
            </a:r>
          </a:p>
          <a:p>
            <a:r>
              <a:rPr lang="en-US" dirty="0"/>
              <a:t>Inexpensive </a:t>
            </a:r>
          </a:p>
          <a:p>
            <a:r>
              <a:rPr lang="en-US" dirty="0"/>
              <a:t>Forces designers to consider details of how users will react to the design</a:t>
            </a:r>
          </a:p>
          <a:p>
            <a:r>
              <a:rPr lang="en-US" dirty="0"/>
              <a:t>More important when context is not traditional work scenario</a:t>
            </a:r>
          </a:p>
        </p:txBody>
      </p:sp>
      <p:sp>
        <p:nvSpPr>
          <p:cNvPr id="4" name="Date Placeholder 3"/>
          <p:cNvSpPr>
            <a:spLocks noGrp="1"/>
          </p:cNvSpPr>
          <p:nvPr>
            <p:ph type="dt" sz="half" idx="10"/>
          </p:nvPr>
        </p:nvSpPr>
        <p:spPr/>
        <p:txBody>
          <a:bodyPr/>
          <a:lstStyle/>
          <a:p>
            <a:r>
              <a:rPr lang="en-US"/>
              <a:t>2018/11/12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9F1C675-F9DC-A447-AA26-9E188FB145A8}" type="slidenum">
              <a:rPr lang="en-US"/>
              <a:pPr/>
              <a:t>19</a:t>
            </a:fld>
            <a:endParaRPr lang="en-US"/>
          </a:p>
        </p:txBody>
      </p:sp>
    </p:spTree>
    <p:extLst>
      <p:ext uri="{BB962C8B-B14F-4D97-AF65-F5344CB8AC3E}">
        <p14:creationId xmlns:p14="http://schemas.microsoft.com/office/powerpoint/2010/main" val="1523934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p:txBody>
          <a:bodyPr/>
          <a:lstStyle/>
          <a:p>
            <a:r>
              <a:rPr lang="en-US" dirty="0"/>
              <a:t>Heuristic Evaluation Grades</a:t>
            </a:r>
          </a:p>
          <a:p>
            <a:pPr lvl="1"/>
            <a:r>
              <a:rPr lang="en-US" dirty="0"/>
              <a:t>see Piazza tonight or tomorrow (still grading)</a:t>
            </a:r>
          </a:p>
          <a:p>
            <a:endParaRPr lang="en-US" dirty="0"/>
          </a:p>
          <a:p>
            <a:r>
              <a:rPr lang="en-US" dirty="0"/>
              <a:t>React Native Workshop</a:t>
            </a:r>
          </a:p>
          <a:p>
            <a:pPr lvl="1"/>
            <a:r>
              <a:rPr lang="en-US" dirty="0"/>
              <a:t>Tonight at 7 pm @ Gates 219</a:t>
            </a:r>
          </a:p>
        </p:txBody>
      </p:sp>
      <p:sp>
        <p:nvSpPr>
          <p:cNvPr id="4" name="Date Placeholder 3"/>
          <p:cNvSpPr>
            <a:spLocks noGrp="1"/>
          </p:cNvSpPr>
          <p:nvPr>
            <p:ph type="dt" sz="half" idx="10"/>
          </p:nvPr>
        </p:nvSpPr>
        <p:spPr/>
        <p:txBody>
          <a:bodyPr/>
          <a:lstStyle/>
          <a:p>
            <a:pPr>
              <a:defRPr/>
            </a:pPr>
            <a:r>
              <a:rPr lang="en-US"/>
              <a:t>2018/11/12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2</a:t>
            </a:fld>
            <a:endParaRPr lang="en-US"/>
          </a:p>
        </p:txBody>
      </p:sp>
    </p:spTree>
    <p:extLst>
      <p:ext uri="{BB962C8B-B14F-4D97-AF65-F5344CB8AC3E}">
        <p14:creationId xmlns:p14="http://schemas.microsoft.com/office/powerpoint/2010/main" val="228467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3C87E-2169-4D0D-BA99-23E107BF7B7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754"/>
            <a:ext cx="8602824" cy="6875538"/>
          </a:xfrm>
          <a:prstGeom prst="rect">
            <a:avLst/>
          </a:prstGeom>
        </p:spPr>
      </p:pic>
      <p:sp>
        <p:nvSpPr>
          <p:cNvPr id="14341" name="Rectangle 2"/>
          <p:cNvSpPr>
            <a:spLocks noGrp="1" noChangeArrowheads="1"/>
          </p:cNvSpPr>
          <p:nvPr>
            <p:ph type="title"/>
          </p:nvPr>
        </p:nvSpPr>
        <p:spPr>
          <a:xfrm>
            <a:off x="3763347" y="0"/>
            <a:ext cx="8428655" cy="1143000"/>
          </a:xfrm>
        </p:spPr>
        <p:txBody>
          <a:bodyPr/>
          <a:lstStyle/>
          <a:p>
            <a:r>
              <a:rPr lang="en-US" dirty="0"/>
              <a:t>Computing in 1945</a:t>
            </a:r>
          </a:p>
        </p:txBody>
      </p:sp>
      <p:sp>
        <p:nvSpPr>
          <p:cNvPr id="364547" name="Rectangle 3"/>
          <p:cNvSpPr>
            <a:spLocks noGrp="1" noChangeArrowheads="1"/>
          </p:cNvSpPr>
          <p:nvPr>
            <p:ph idx="1"/>
          </p:nvPr>
        </p:nvSpPr>
        <p:spPr>
          <a:xfrm>
            <a:off x="2656686" y="5963908"/>
            <a:ext cx="6051970" cy="1001702"/>
          </a:xfrm>
        </p:spPr>
        <p:txBody>
          <a:bodyPr/>
          <a:lstStyle/>
          <a:p>
            <a:pPr marL="0" indent="0">
              <a:buNone/>
            </a:pPr>
            <a:r>
              <a:rPr lang="en-US" sz="2100" dirty="0"/>
              <a:t>Harvard Mark I:   55 feet long, 8 feet high, 5 tons</a:t>
            </a:r>
          </a:p>
          <a:p>
            <a:pPr marL="0" indent="0">
              <a:buNone/>
            </a:pPr>
            <a:r>
              <a:rPr lang="en-US" sz="1400" dirty="0"/>
              <a:t>http://sites.harvard.edu/~chsi/markone/images/Mark1HousingSmall.jpg</a:t>
            </a:r>
            <a:endParaRPr lang="en-US" sz="2800"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64549" name="Line 5"/>
          <p:cNvSpPr>
            <a:spLocks noChangeShapeType="1"/>
          </p:cNvSpPr>
          <p:nvPr/>
        </p:nvSpPr>
        <p:spPr bwMode="auto">
          <a:xfrm>
            <a:off x="414912" y="700186"/>
            <a:ext cx="8209263" cy="740978"/>
          </a:xfrm>
          <a:prstGeom prst="line">
            <a:avLst/>
          </a:prstGeom>
          <a:noFill/>
          <a:ln w="63500">
            <a:solidFill>
              <a:srgbClr val="FFFF99"/>
            </a:solidFill>
            <a:round/>
            <a:headEnd type="none" w="sm" len="sm"/>
            <a:tailEnd type="none" w="sm" len="sm"/>
          </a:ln>
          <a:scene3d>
            <a:camera prst="orthographicFront">
              <a:rot lat="0" lon="0" rev="20880000"/>
            </a:camera>
            <a:lightRig rig="threePt" dir="t"/>
          </a:scene3d>
          <a:extLst>
            <a:ext uri="{909E8E84-426E-40dd-AFC4-6F175D3DCCD1}">
              <a14:hiddenFill xmlns="" xmlns:a14="http://schemas.microsoft.com/office/drawing/2010/main">
                <a:noFill/>
              </a14:hiddenFill>
            </a:ext>
          </a:extLst>
        </p:spPr>
        <p:txBody>
          <a:bodyPr/>
          <a:lstStyle/>
          <a:p>
            <a:endParaRPr lang="en-US" dirty="0"/>
          </a:p>
        </p:txBody>
      </p:sp>
      <p:sp>
        <p:nvSpPr>
          <p:cNvPr id="364550" name="Line 6"/>
          <p:cNvSpPr>
            <a:spLocks noChangeShapeType="1"/>
          </p:cNvSpPr>
          <p:nvPr/>
        </p:nvSpPr>
        <p:spPr bwMode="auto">
          <a:xfrm>
            <a:off x="6489104" y="1705429"/>
            <a:ext cx="43459" cy="2558099"/>
          </a:xfrm>
          <a:prstGeom prst="line">
            <a:avLst/>
          </a:prstGeom>
          <a:noFill/>
          <a:ln w="63500">
            <a:solidFill>
              <a:srgbClr val="FFFF99"/>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pic>
        <p:nvPicPr>
          <p:cNvPr id="11"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24175" y="-8754"/>
            <a:ext cx="3546475"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2" name="Date Placeholder 1">
            <a:extLst>
              <a:ext uri="{FF2B5EF4-FFF2-40B4-BE49-F238E27FC236}">
                <a16:creationId xmlns:a16="http://schemas.microsoft.com/office/drawing/2014/main" id="{3FC5DA7B-710E-264F-A03B-77F6C56EB328}"/>
              </a:ext>
            </a:extLst>
          </p:cNvPr>
          <p:cNvSpPr>
            <a:spLocks noGrp="1"/>
          </p:cNvSpPr>
          <p:nvPr>
            <p:ph type="dt" sz="half" idx="10"/>
          </p:nvPr>
        </p:nvSpPr>
        <p:spPr/>
        <p:txBody>
          <a:bodyPr/>
          <a:lstStyle/>
          <a:p>
            <a:pPr>
              <a:defRPr/>
            </a:pPr>
            <a:r>
              <a:rPr lang="en-US"/>
              <a:t>2018/11/12</a:t>
            </a:r>
            <a:endParaRPr lang="en-US" dirty="0"/>
          </a:p>
        </p:txBody>
      </p:sp>
      <p:sp>
        <p:nvSpPr>
          <p:cNvPr id="3" name="Slide Number Placeholder 2">
            <a:extLst>
              <a:ext uri="{FF2B5EF4-FFF2-40B4-BE49-F238E27FC236}">
                <a16:creationId xmlns:a16="http://schemas.microsoft.com/office/drawing/2014/main" id="{F7177031-9176-5D4B-B609-2D1F47682361}"/>
              </a:ext>
            </a:extLst>
          </p:cNvPr>
          <p:cNvSpPr>
            <a:spLocks noGrp="1"/>
          </p:cNvSpPr>
          <p:nvPr>
            <p:ph type="sldNum" sz="quarter" idx="12"/>
          </p:nvPr>
        </p:nvSpPr>
        <p:spPr/>
        <p:txBody>
          <a:bodyPr/>
          <a:lstStyle/>
          <a:p>
            <a:pPr>
              <a:defRPr/>
            </a:pPr>
            <a:fld id="{0E1F3F99-1E68-4047-B307-0AAED4DA5926}" type="slidenum">
              <a:rPr lang="en-US" smtClean="0"/>
              <a:pPr>
                <a:defRPr/>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4550"/>
                                        </p:tgtEl>
                                        <p:attrNameLst>
                                          <p:attrName>style.visibility</p:attrName>
                                        </p:attrNameLst>
                                      </p:cBhvr>
                                      <p:to>
                                        <p:strVal val="visible"/>
                                      </p:to>
                                    </p:set>
                                    <p:animEffect transition="in" filter="dissolve">
                                      <p:cBhvr>
                                        <p:cTn id="10" dur="500"/>
                                        <p:tgtEl>
                                          <p:spTgt spid="3645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6455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6454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9" grpId="0" animBg="1"/>
      <p:bldP spid="364549" grpId="1" animBg="1"/>
      <p:bldP spid="364550" grpId="0" animBg="1"/>
      <p:bldP spid="364550"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360-91-pan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 y="-348343"/>
            <a:ext cx="12192000" cy="8256092"/>
          </a:xfrm>
          <a:prstGeom prst="rect">
            <a:avLst/>
          </a:prstGeom>
        </p:spPr>
      </p:pic>
      <p:sp>
        <p:nvSpPr>
          <p:cNvPr id="14341" name="Rectangle 2"/>
          <p:cNvSpPr>
            <a:spLocks noGrp="1" noChangeArrowheads="1"/>
          </p:cNvSpPr>
          <p:nvPr>
            <p:ph type="title"/>
          </p:nvPr>
        </p:nvSpPr>
        <p:spPr>
          <a:xfrm>
            <a:off x="6096000" y="0"/>
            <a:ext cx="6096002" cy="1143000"/>
          </a:xfrm>
        </p:spPr>
        <p:txBody>
          <a:bodyPr/>
          <a:lstStyle/>
          <a:p>
            <a:pPr eaLnBrk="1" hangingPunct="1"/>
            <a:r>
              <a:rPr lang="en-US" spc="300" dirty="0"/>
              <a:t>Computing in </a:t>
            </a:r>
            <a:r>
              <a:rPr lang="en-US" sz="4000" spc="300" dirty="0"/>
              <a:t>1965</a:t>
            </a:r>
            <a:endParaRPr lang="en-US" spc="300"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364547" name="Rectangle 3"/>
          <p:cNvSpPr>
            <a:spLocks noGrp="1" noChangeArrowheads="1"/>
          </p:cNvSpPr>
          <p:nvPr>
            <p:ph idx="4294967295"/>
          </p:nvPr>
        </p:nvSpPr>
        <p:spPr>
          <a:xfrm>
            <a:off x="4419600" y="5946775"/>
            <a:ext cx="7772400" cy="852488"/>
          </a:xfrm>
        </p:spPr>
        <p:txBody>
          <a:bodyPr>
            <a:normAutofit/>
          </a:bodyPr>
          <a:lstStyle/>
          <a:p>
            <a:pPr marL="0" indent="0">
              <a:lnSpc>
                <a:spcPct val="90000"/>
              </a:lnSpc>
              <a:buNone/>
            </a:pPr>
            <a:r>
              <a:rPr lang="en-US" sz="2800" dirty="0"/>
              <a:t>IBM System/360</a:t>
            </a:r>
            <a:br>
              <a:rPr lang="en-US" sz="2800" dirty="0"/>
            </a:br>
            <a:r>
              <a:rPr lang="en-US" sz="1200" dirty="0"/>
              <a:t>360-91-panel. Licensed under Public Domain via Wikimedia Commons.</a:t>
            </a:r>
          </a:p>
        </p:txBody>
      </p:sp>
      <p:sp>
        <p:nvSpPr>
          <p:cNvPr id="6" name="Date Placeholder 5">
            <a:extLst>
              <a:ext uri="{FF2B5EF4-FFF2-40B4-BE49-F238E27FC236}">
                <a16:creationId xmlns:a16="http://schemas.microsoft.com/office/drawing/2014/main" id="{09DCA4A1-7928-4A4C-9A0E-B5D972445E7C}"/>
              </a:ext>
            </a:extLst>
          </p:cNvPr>
          <p:cNvSpPr>
            <a:spLocks noGrp="1"/>
          </p:cNvSpPr>
          <p:nvPr>
            <p:ph type="dt" sz="half" idx="10"/>
          </p:nvPr>
        </p:nvSpPr>
        <p:spPr/>
        <p:txBody>
          <a:bodyPr/>
          <a:lstStyle/>
          <a:p>
            <a:pPr>
              <a:defRPr/>
            </a:pPr>
            <a:r>
              <a:rPr lang="en-US"/>
              <a:t>2018/11/12</a:t>
            </a:r>
          </a:p>
        </p:txBody>
      </p:sp>
      <p:sp>
        <p:nvSpPr>
          <p:cNvPr id="7" name="Slide Number Placeholder 6">
            <a:extLst>
              <a:ext uri="{FF2B5EF4-FFF2-40B4-BE49-F238E27FC236}">
                <a16:creationId xmlns:a16="http://schemas.microsoft.com/office/drawing/2014/main" id="{1DA0ED0F-A7CB-E742-B3E3-749BC91902C1}"/>
              </a:ext>
            </a:extLst>
          </p:cNvPr>
          <p:cNvSpPr>
            <a:spLocks noGrp="1"/>
          </p:cNvSpPr>
          <p:nvPr>
            <p:ph type="sldNum" sz="quarter" idx="12"/>
          </p:nvPr>
        </p:nvSpPr>
        <p:spPr/>
        <p:txBody>
          <a:bodyPr/>
          <a:lstStyle/>
          <a:p>
            <a:pPr>
              <a:defRPr/>
            </a:pPr>
            <a:fld id="{7765F609-13D8-427A-A637-8F1D1F077692}" type="slidenum">
              <a:rPr lang="en-US" smtClean="0"/>
              <a:pPr>
                <a:defRPr/>
              </a:pPr>
              <a:t>21</a:t>
            </a:fld>
            <a:endParaRPr lang="en-US"/>
          </a:p>
        </p:txBody>
      </p:sp>
    </p:spTree>
    <p:extLst>
      <p:ext uri="{BB962C8B-B14F-4D97-AF65-F5344CB8AC3E}">
        <p14:creationId xmlns:p14="http://schemas.microsoft.com/office/powerpoint/2010/main" val="3513164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4" descr="img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6143" cy="812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Rectangle 2"/>
          <p:cNvSpPr>
            <a:spLocks noGrp="1" noChangeArrowheads="1"/>
          </p:cNvSpPr>
          <p:nvPr>
            <p:ph type="title"/>
          </p:nvPr>
        </p:nvSpPr>
        <p:spPr>
          <a:xfrm>
            <a:off x="339213" y="272616"/>
            <a:ext cx="11852791" cy="1143000"/>
          </a:xfrm>
        </p:spPr>
        <p:txBody>
          <a:bodyPr/>
          <a:lstStyle/>
          <a:p>
            <a:r>
              <a:rPr lang="en-US" sz="4200" dirty="0"/>
              <a:t>Augmenting Human Intellect – Engelbart (1968)</a:t>
            </a:r>
            <a:br>
              <a:rPr lang="en-US" dirty="0"/>
            </a:br>
            <a:r>
              <a:rPr lang="en-US" sz="3200" i="1" dirty="0"/>
              <a:t>The NLS Hardware</a:t>
            </a:r>
          </a:p>
        </p:txBody>
      </p:sp>
      <p:sp>
        <p:nvSpPr>
          <p:cNvPr id="13" name="Date Placeholder 12">
            <a:extLst>
              <a:ext uri="{FF2B5EF4-FFF2-40B4-BE49-F238E27FC236}">
                <a16:creationId xmlns:a16="http://schemas.microsoft.com/office/drawing/2014/main" id="{5909032C-A98F-694B-ABC4-EC6C6D769B6F}"/>
              </a:ext>
            </a:extLst>
          </p:cNvPr>
          <p:cNvSpPr>
            <a:spLocks noGrp="1"/>
          </p:cNvSpPr>
          <p:nvPr>
            <p:ph type="dt" sz="half" idx="10"/>
          </p:nvPr>
        </p:nvSpPr>
        <p:spPr/>
        <p:txBody>
          <a:bodyPr/>
          <a:lstStyle/>
          <a:p>
            <a:pPr>
              <a:defRPr/>
            </a:pPr>
            <a:r>
              <a:rPr lang="en-US"/>
              <a:t>2018/11/12</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4" name="Slide Number Placeholder 13">
            <a:extLst>
              <a:ext uri="{FF2B5EF4-FFF2-40B4-BE49-F238E27FC236}">
                <a16:creationId xmlns:a16="http://schemas.microsoft.com/office/drawing/2014/main" id="{86593AF9-687E-6345-A6ED-34BB199ABEA1}"/>
              </a:ext>
            </a:extLst>
          </p:cNvPr>
          <p:cNvSpPr>
            <a:spLocks noGrp="1"/>
          </p:cNvSpPr>
          <p:nvPr>
            <p:ph type="sldNum" sz="quarter" idx="12"/>
          </p:nvPr>
        </p:nvSpPr>
        <p:spPr/>
        <p:txBody>
          <a:bodyPr/>
          <a:lstStyle/>
          <a:p>
            <a:pPr>
              <a:defRPr/>
            </a:pPr>
            <a:fld id="{0E1F3F99-1E68-4047-B307-0AAED4DA5926}" type="slidenum">
              <a:rPr lang="en-US" smtClean="0"/>
              <a:pPr>
                <a:defRPr/>
              </a:pPr>
              <a:t>22</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an Kay s Dynabook -- Rare NHK video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86143" cy="6854705"/>
          </a:xfrm>
          <a:prstGeom prst="rect">
            <a:avLst/>
          </a:prstGeom>
        </p:spPr>
      </p:pic>
      <p:sp>
        <p:nvSpPr>
          <p:cNvPr id="30724" name="Rectangle 2"/>
          <p:cNvSpPr>
            <a:spLocks noGrp="1" noChangeArrowheads="1"/>
          </p:cNvSpPr>
          <p:nvPr>
            <p:ph type="title"/>
          </p:nvPr>
        </p:nvSpPr>
        <p:spPr/>
        <p:txBody>
          <a:bodyPr/>
          <a:lstStyle/>
          <a:p>
            <a:r>
              <a:rPr lang="en-US" dirty="0" err="1"/>
              <a:t>Dynabook</a:t>
            </a:r>
            <a:r>
              <a:rPr lang="en-US" dirty="0"/>
              <a:t> – Kay (1974)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1" name="Date Placeholder 10">
            <a:extLst>
              <a:ext uri="{FF2B5EF4-FFF2-40B4-BE49-F238E27FC236}">
                <a16:creationId xmlns:a16="http://schemas.microsoft.com/office/drawing/2014/main" id="{E11DE07E-45E8-954A-A591-C3437E9B4491}"/>
              </a:ext>
            </a:extLst>
          </p:cNvPr>
          <p:cNvSpPr>
            <a:spLocks noGrp="1"/>
          </p:cNvSpPr>
          <p:nvPr>
            <p:ph type="dt" sz="half" idx="10"/>
          </p:nvPr>
        </p:nvSpPr>
        <p:spPr/>
        <p:txBody>
          <a:bodyPr/>
          <a:lstStyle/>
          <a:p>
            <a:pPr>
              <a:defRPr/>
            </a:pPr>
            <a:r>
              <a:rPr lang="en-US"/>
              <a:t>2018/11/12</a:t>
            </a:r>
          </a:p>
        </p:txBody>
      </p:sp>
      <p:sp>
        <p:nvSpPr>
          <p:cNvPr id="12" name="Slide Number Placeholder 11">
            <a:extLst>
              <a:ext uri="{FF2B5EF4-FFF2-40B4-BE49-F238E27FC236}">
                <a16:creationId xmlns:a16="http://schemas.microsoft.com/office/drawing/2014/main" id="{8F868C60-9E4C-FC46-B255-76E7847BE3A4}"/>
              </a:ext>
            </a:extLst>
          </p:cNvPr>
          <p:cNvSpPr>
            <a:spLocks noGrp="1"/>
          </p:cNvSpPr>
          <p:nvPr>
            <p:ph type="sldNum" sz="quarter" idx="12"/>
          </p:nvPr>
        </p:nvSpPr>
        <p:spPr/>
        <p:txBody>
          <a:bodyPr/>
          <a:lstStyle/>
          <a:p>
            <a:pPr>
              <a:defRPr/>
            </a:pPr>
            <a:fld id="{7765F609-13D8-427A-A637-8F1D1F077692}" type="slidenum">
              <a:rPr lang="en-US" smtClean="0"/>
              <a:pPr>
                <a:defRPr/>
              </a:pPr>
              <a:t>23</a:t>
            </a:fld>
            <a:endParaRPr lang="en-US"/>
          </a:p>
        </p:txBody>
      </p:sp>
    </p:spTree>
    <p:extLst>
      <p:ext uri="{BB962C8B-B14F-4D97-AF65-F5344CB8AC3E}">
        <p14:creationId xmlns:p14="http://schemas.microsoft.com/office/powerpoint/2010/main" val="1520793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dirty="0"/>
              <a:t>Xerox Star – 1st Commercial GUI (1981)</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pic>
        <p:nvPicPr>
          <p:cNvPr id="1026" name="Picture 2" descr="http://www.digibarn.com/collections/systems/xerox-8010/xerox-star-8010-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58187" y="984045"/>
            <a:ext cx="5716902" cy="552615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Date Placeholder 10">
            <a:extLst>
              <a:ext uri="{FF2B5EF4-FFF2-40B4-BE49-F238E27FC236}">
                <a16:creationId xmlns:a16="http://schemas.microsoft.com/office/drawing/2014/main" id="{17CD91DA-15FE-1A43-B311-CADFDBC164C8}"/>
              </a:ext>
            </a:extLst>
          </p:cNvPr>
          <p:cNvSpPr>
            <a:spLocks noGrp="1"/>
          </p:cNvSpPr>
          <p:nvPr>
            <p:ph type="dt" sz="half" idx="10"/>
          </p:nvPr>
        </p:nvSpPr>
        <p:spPr/>
        <p:txBody>
          <a:bodyPr/>
          <a:lstStyle/>
          <a:p>
            <a:pPr>
              <a:defRPr/>
            </a:pPr>
            <a:r>
              <a:rPr lang="en-US"/>
              <a:t>2018/11/12</a:t>
            </a:r>
          </a:p>
        </p:txBody>
      </p:sp>
      <p:sp>
        <p:nvSpPr>
          <p:cNvPr id="12" name="Slide Number Placeholder 11">
            <a:extLst>
              <a:ext uri="{FF2B5EF4-FFF2-40B4-BE49-F238E27FC236}">
                <a16:creationId xmlns:a16="http://schemas.microsoft.com/office/drawing/2014/main" id="{D21DB209-AD74-BF41-B1CE-B0AC3CE4ABE2}"/>
              </a:ext>
            </a:extLst>
          </p:cNvPr>
          <p:cNvSpPr>
            <a:spLocks noGrp="1"/>
          </p:cNvSpPr>
          <p:nvPr>
            <p:ph type="sldNum" sz="quarter" idx="12"/>
          </p:nvPr>
        </p:nvSpPr>
        <p:spPr/>
        <p:txBody>
          <a:bodyPr/>
          <a:lstStyle/>
          <a:p>
            <a:pPr>
              <a:defRPr/>
            </a:pPr>
            <a:fld id="{7765F609-13D8-427A-A637-8F1D1F077692}" type="slidenum">
              <a:rPr lang="en-US" smtClean="0"/>
              <a:pPr>
                <a:defRPr/>
              </a:pPr>
              <a:t>24</a:t>
            </a:fld>
            <a:endParaRPr lang="en-US"/>
          </a:p>
        </p:txBody>
      </p:sp>
    </p:spTree>
    <p:extLst>
      <p:ext uri="{BB962C8B-B14F-4D97-AF65-F5344CB8AC3E}">
        <p14:creationId xmlns:p14="http://schemas.microsoft.com/office/powerpoint/2010/main" val="123176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pPr eaLnBrk="1" hangingPunct="1"/>
            <a:r>
              <a:rPr lang="en-US" dirty="0"/>
              <a:t>Rapid Prototyping</a:t>
            </a:r>
          </a:p>
        </p:txBody>
      </p:sp>
      <p:sp>
        <p:nvSpPr>
          <p:cNvPr id="109571" name="Rectangle 3"/>
          <p:cNvSpPr>
            <a:spLocks noGrp="1" noChangeArrowheads="1"/>
          </p:cNvSpPr>
          <p:nvPr>
            <p:ph sz="half" idx="1"/>
          </p:nvPr>
        </p:nvSpPr>
        <p:spPr>
          <a:xfrm>
            <a:off x="639237" y="1600199"/>
            <a:ext cx="6525134" cy="4814071"/>
          </a:xfrm>
        </p:spPr>
        <p:txBody>
          <a:bodyPr>
            <a:normAutofit fontScale="92500" lnSpcReduction="10000"/>
          </a:bodyPr>
          <a:lstStyle/>
          <a:p>
            <a:pPr eaLnBrk="1" hangingPunct="1">
              <a:lnSpc>
                <a:spcPct val="90000"/>
              </a:lnSpc>
            </a:pPr>
            <a:r>
              <a:rPr lang="en-US" sz="2800" dirty="0"/>
              <a:t>Build a mock-up of a design so </a:t>
            </a:r>
            <a:br>
              <a:rPr lang="en-US" sz="2800" dirty="0"/>
            </a:br>
            <a:r>
              <a:rPr lang="en-US" sz="2800" dirty="0"/>
              <a:t>you can test it</a:t>
            </a:r>
          </a:p>
          <a:p>
            <a:pPr eaLnBrk="1" hangingPunct="1">
              <a:lnSpc>
                <a:spcPct val="90000"/>
              </a:lnSpc>
            </a:pPr>
            <a:r>
              <a:rPr lang="en-US" sz="2800" b="1" dirty="0">
                <a:solidFill>
                  <a:srgbClr val="FFC000"/>
                </a:solidFill>
              </a:rPr>
              <a:t>Low fidelity techniques</a:t>
            </a:r>
          </a:p>
          <a:p>
            <a:pPr lvl="1" eaLnBrk="1" hangingPunct="1">
              <a:lnSpc>
                <a:spcPct val="90000"/>
              </a:lnSpc>
            </a:pPr>
            <a:r>
              <a:rPr lang="en-US" sz="2400" b="1" dirty="0">
                <a:solidFill>
                  <a:srgbClr val="FFC000"/>
                </a:solidFill>
                <a:ea typeface="Arial Hebrew" charset="-79"/>
                <a:cs typeface="Arial"/>
              </a:rPr>
              <a:t>paper sketches</a:t>
            </a:r>
          </a:p>
          <a:p>
            <a:pPr lvl="1" eaLnBrk="1" hangingPunct="1">
              <a:lnSpc>
                <a:spcPct val="90000"/>
              </a:lnSpc>
            </a:pPr>
            <a:r>
              <a:rPr lang="en-US" sz="2400" b="1" dirty="0">
                <a:solidFill>
                  <a:srgbClr val="FFC000"/>
                </a:solidFill>
                <a:ea typeface="Arial Hebrew" charset="-79"/>
                <a:cs typeface="Arial"/>
              </a:rPr>
              <a:t>cut, copy, paste</a:t>
            </a:r>
          </a:p>
          <a:p>
            <a:pPr lvl="1" eaLnBrk="1" hangingPunct="1">
              <a:lnSpc>
                <a:spcPct val="90000"/>
              </a:lnSpc>
            </a:pPr>
            <a:r>
              <a:rPr lang="en-US" sz="2400" b="1" dirty="0">
                <a:solidFill>
                  <a:srgbClr val="FFC000"/>
                </a:solidFill>
                <a:ea typeface="Arial Hebrew" charset="-79"/>
                <a:cs typeface="Arial"/>
              </a:rPr>
              <a:t>low-fi testing allows us to quickly iterate</a:t>
            </a:r>
          </a:p>
          <a:p>
            <a:pPr lvl="1" eaLnBrk="1" hangingPunct="1"/>
            <a:r>
              <a:rPr lang="en-US" sz="2400" b="1" dirty="0">
                <a:solidFill>
                  <a:srgbClr val="FFC000"/>
                </a:solidFill>
                <a:ea typeface="Arial Hebrew" charset="-79"/>
                <a:cs typeface="Arial"/>
              </a:rPr>
              <a:t>get feedback from users &amp; change right away</a:t>
            </a:r>
          </a:p>
          <a:p>
            <a:pPr eaLnBrk="1" hangingPunct="1">
              <a:lnSpc>
                <a:spcPct val="90000"/>
              </a:lnSpc>
            </a:pPr>
            <a:r>
              <a:rPr lang="en-US" sz="2800" dirty="0"/>
              <a:t>Interactive prototyping tools</a:t>
            </a:r>
          </a:p>
          <a:p>
            <a:pPr lvl="1" eaLnBrk="1" hangingPunct="1">
              <a:lnSpc>
                <a:spcPct val="90000"/>
              </a:lnSpc>
            </a:pPr>
            <a:r>
              <a:rPr lang="en-US" sz="2400" dirty="0">
                <a:ea typeface="Arial Hebrew" charset="-79"/>
                <a:cs typeface="Arial"/>
              </a:rPr>
              <a:t>SketchFlow, Balsamiq, Axure, proto.io, Marvel, </a:t>
            </a:r>
            <a:r>
              <a:rPr lang="en-US" sz="2400" dirty="0" err="1">
                <a:ea typeface="Arial Hebrew" charset="-79"/>
                <a:cs typeface="Arial"/>
              </a:rPr>
              <a:t>Invision</a:t>
            </a:r>
            <a:r>
              <a:rPr lang="en-US" sz="2400" dirty="0">
                <a:ea typeface="Arial Hebrew" charset="-79"/>
                <a:cs typeface="Arial"/>
              </a:rPr>
              <a:t>, etc.</a:t>
            </a:r>
          </a:p>
          <a:p>
            <a:pPr eaLnBrk="1" hangingPunct="1">
              <a:lnSpc>
                <a:spcPct val="90000"/>
              </a:lnSpc>
            </a:pPr>
            <a:r>
              <a:rPr lang="en-US" sz="2800" dirty="0"/>
              <a:t>UI builders</a:t>
            </a:r>
          </a:p>
          <a:p>
            <a:pPr lvl="1" eaLnBrk="1" hangingPunct="1">
              <a:lnSpc>
                <a:spcPct val="90000"/>
              </a:lnSpc>
            </a:pPr>
            <a:r>
              <a:rPr lang="en-US" sz="2400" dirty="0"/>
              <a:t>Expression Blend + Visual Studio, </a:t>
            </a:r>
            <a:r>
              <a:rPr lang="en-US" sz="2400" dirty="0" err="1"/>
              <a:t>Xcode</a:t>
            </a:r>
            <a:r>
              <a:rPr lang="en-US" sz="2400" dirty="0"/>
              <a:t> Interface Builder, etc.</a:t>
            </a:r>
            <a:endParaRPr lang="en-US" sz="1800" dirty="0"/>
          </a:p>
        </p:txBody>
      </p:sp>
      <p:sp>
        <p:nvSpPr>
          <p:cNvPr id="5" name="Date Placeholder 4"/>
          <p:cNvSpPr>
            <a:spLocks noGrp="1"/>
          </p:cNvSpPr>
          <p:nvPr>
            <p:ph type="dt" sz="half" idx="10"/>
          </p:nvPr>
        </p:nvSpPr>
        <p:spPr/>
        <p:txBody>
          <a:bodyPr/>
          <a:lstStyle/>
          <a:p>
            <a:pPr>
              <a:defRPr/>
            </a:pPr>
            <a:r>
              <a:rPr lang="en-US"/>
              <a:t>2018/11/12</a:t>
            </a:r>
            <a:endParaRPr lang="en-US" dirty="0"/>
          </a:p>
        </p:txBody>
      </p:sp>
      <p:sp>
        <p:nvSpPr>
          <p:cNvPr id="6" name="Footer Placeholder 5"/>
          <p:cNvSpPr>
            <a:spLocks noGrp="1"/>
          </p:cNvSpPr>
          <p:nvPr>
            <p:ph type="ftr" sz="quarter" idx="11"/>
          </p:nvPr>
        </p:nvSpPr>
        <p:spPr>
          <a:prstGeom prst="rect">
            <a:avLst/>
          </a:prstGeom>
        </p:spPr>
        <p:txBody>
          <a:bodyPr/>
          <a:lstStyle/>
          <a:p>
            <a:pPr algn="ctr">
              <a:defRPr/>
            </a:pPr>
            <a:r>
              <a:rPr lang="en-US" dirty="0" err="1">
                <a:solidFill>
                  <a:srgbClr val="878787"/>
                </a:solidFill>
              </a:rPr>
              <a:t>dt+UX</a:t>
            </a:r>
            <a:r>
              <a:rPr lang="en-US" dirty="0">
                <a:solidFill>
                  <a:srgbClr val="878787"/>
                </a:solidFill>
              </a:rPr>
              <a:t>: Design Thinking for User Experience Design, Prototyping &amp; Evaluation</a:t>
            </a:r>
          </a:p>
        </p:txBody>
      </p:sp>
      <p:sp>
        <p:nvSpPr>
          <p:cNvPr id="7" name="Slide Number Placeholder 6"/>
          <p:cNvSpPr>
            <a:spLocks noGrp="1"/>
          </p:cNvSpPr>
          <p:nvPr>
            <p:ph type="sldNum" sz="quarter" idx="12"/>
          </p:nvPr>
        </p:nvSpPr>
        <p:spPr>
          <a:prstGeom prst="rect">
            <a:avLst/>
          </a:prstGeom>
        </p:spPr>
        <p:txBody>
          <a:bodyPr/>
          <a:lstStyle/>
          <a:p>
            <a:fld id="{DF63CE24-66CD-CC4A-9203-5E8EFEA883C2}" type="slidenum">
              <a:rPr lang="en-US">
                <a:solidFill>
                  <a:srgbClr val="878787"/>
                </a:solidFill>
                <a:latin typeface="+mn-lt"/>
              </a:rPr>
              <a:pPr/>
              <a:t>25</a:t>
            </a:fld>
            <a:endParaRPr lang="en-US" dirty="0">
              <a:solidFill>
                <a:srgbClr val="878787"/>
              </a:solidFill>
              <a:latin typeface="+mn-lt"/>
            </a:endParaRPr>
          </a:p>
        </p:txBody>
      </p:sp>
      <p:grpSp>
        <p:nvGrpSpPr>
          <p:cNvPr id="2" name="Group 6"/>
          <p:cNvGrpSpPr>
            <a:grpSpLocks/>
          </p:cNvGrpSpPr>
          <p:nvPr/>
        </p:nvGrpSpPr>
        <p:grpSpPr bwMode="auto">
          <a:xfrm>
            <a:off x="7271243" y="864007"/>
            <a:ext cx="4914900" cy="5251997"/>
            <a:chOff x="1266" y="631"/>
            <a:chExt cx="3228" cy="3382"/>
          </a:xfrm>
        </p:grpSpPr>
        <p:pic>
          <p:nvPicPr>
            <p:cNvPr id="30728" name="Picture 7" descr="sb2"/>
            <p:cNvPicPr>
              <a:picLocks noChangeAspect="1" noChangeArrowheads="1"/>
            </p:cNvPicPr>
            <p:nvPr/>
          </p:nvPicPr>
          <p:blipFill>
            <a:blip r:embed="rId3" cstate="email">
              <a:extLst>
                <a:ext uri="{28A0092B-C50C-407E-A947-70E740481C1C}">
                  <a14:useLocalDpi xmlns:a14="http://schemas.microsoft.com/office/drawing/2010/main" val="0"/>
                </a:ext>
              </a:extLst>
            </a:blip>
            <a:srcRect b="23470"/>
            <a:stretch>
              <a:fillRect/>
            </a:stretch>
          </p:blipFill>
          <p:spPr bwMode="auto">
            <a:xfrm>
              <a:off x="1266" y="913"/>
              <a:ext cx="3228" cy="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9" name="Text Box 8"/>
            <p:cNvSpPr txBox="1">
              <a:spLocks noChangeArrowheads="1"/>
            </p:cNvSpPr>
            <p:nvPr/>
          </p:nvSpPr>
          <p:spPr bwMode="auto">
            <a:xfrm>
              <a:off x="3029" y="631"/>
              <a:ext cx="1402"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BFBFBF"/>
                  </a:solidFill>
                  <a:latin typeface="+mn-lt"/>
                </a:rPr>
                <a:t>Fantasy Basketball</a:t>
              </a:r>
            </a:p>
          </p:txBody>
        </p:sp>
      </p:grpSp>
    </p:spTree>
    <p:extLst>
      <p:ext uri="{BB962C8B-B14F-4D97-AF65-F5344CB8AC3E}">
        <p14:creationId xmlns:p14="http://schemas.microsoft.com/office/powerpoint/2010/main" val="767894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57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5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95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944472" y="1657503"/>
            <a:ext cx="6241671" cy="4845828"/>
          </a:xfrm>
          <a:prstGeom prst="rect">
            <a:avLst/>
          </a:prstGeom>
        </p:spPr>
      </p:pic>
      <p:grpSp>
        <p:nvGrpSpPr>
          <p:cNvPr id="5" name="Group 4">
            <a:extLst>
              <a:ext uri="{FF2B5EF4-FFF2-40B4-BE49-F238E27FC236}">
                <a16:creationId xmlns:a16="http://schemas.microsoft.com/office/drawing/2014/main" id="{B335A07A-45E8-A644-BE77-BD0BB5EAC4BD}"/>
              </a:ext>
            </a:extLst>
          </p:cNvPr>
          <p:cNvGrpSpPr/>
          <p:nvPr/>
        </p:nvGrpSpPr>
        <p:grpSpPr>
          <a:xfrm>
            <a:off x="5759401" y="1070919"/>
            <a:ext cx="6432600" cy="5433576"/>
            <a:chOff x="4144965" y="1070919"/>
            <a:chExt cx="5011737" cy="4233382"/>
          </a:xfrm>
        </p:grpSpPr>
        <p:pic>
          <p:nvPicPr>
            <p:cNvPr id="13" name="Picture 12">
              <a:extLst>
                <a:ext uri="{FF2B5EF4-FFF2-40B4-BE49-F238E27FC236}">
                  <a16:creationId xmlns:a16="http://schemas.microsoft.com/office/drawing/2014/main" id="{FC4668C5-83F3-44A7-94BB-839304E6E76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44965" y="1528842"/>
              <a:ext cx="5011737" cy="3775459"/>
            </a:xfrm>
            <a:prstGeom prst="rect">
              <a:avLst/>
            </a:prstGeom>
          </p:spPr>
        </p:pic>
        <p:sp>
          <p:nvSpPr>
            <p:cNvPr id="2" name="TextBox 1">
              <a:extLst>
                <a:ext uri="{FF2B5EF4-FFF2-40B4-BE49-F238E27FC236}">
                  <a16:creationId xmlns:a16="http://schemas.microsoft.com/office/drawing/2014/main" id="{9FC31FBA-91E9-9746-915B-AB281EE4A1D9}"/>
                </a:ext>
              </a:extLst>
            </p:cNvPr>
            <p:cNvSpPr txBox="1"/>
            <p:nvPr/>
          </p:nvSpPr>
          <p:spPr>
            <a:xfrm>
              <a:off x="5914768" y="1070919"/>
              <a:ext cx="1343060" cy="369332"/>
            </a:xfrm>
            <a:prstGeom prst="rect">
              <a:avLst/>
            </a:prstGeom>
            <a:noFill/>
          </p:spPr>
          <p:txBody>
            <a:bodyPr wrap="none" rtlCol="0">
              <a:spAutoFit/>
            </a:bodyPr>
            <a:lstStyle/>
            <a:p>
              <a:r>
                <a:rPr lang="en-US" sz="1800" dirty="0">
                  <a:solidFill>
                    <a:schemeClr val="tx1">
                      <a:lumMod val="75000"/>
                    </a:schemeClr>
                  </a:solidFill>
                  <a:latin typeface="Arial" panose="020B0604020202020204" pitchFamily="34" charset="0"/>
                  <a:cs typeface="Arial" panose="020B0604020202020204" pitchFamily="34" charset="0"/>
                </a:rPr>
                <a:t>Wanderlust</a:t>
              </a:r>
              <a:endParaRPr lang="en-US" dirty="0">
                <a:solidFill>
                  <a:schemeClr val="tx1">
                    <a:lumMod val="75000"/>
                  </a:schemeClr>
                </a:solidFill>
                <a:latin typeface="Arial" panose="020B0604020202020204" pitchFamily="34" charset="0"/>
                <a:cs typeface="Arial" panose="020B0604020202020204" pitchFamily="34" charset="0"/>
              </a:endParaRPr>
            </a:p>
          </p:txBody>
        </p:sp>
      </p:grpSp>
      <p:sp>
        <p:nvSpPr>
          <p:cNvPr id="3081" name="Rectangle 2"/>
          <p:cNvSpPr>
            <a:spLocks noGrp="1" noChangeArrowheads="1"/>
          </p:cNvSpPr>
          <p:nvPr>
            <p:ph type="title"/>
          </p:nvPr>
        </p:nvSpPr>
        <p:spPr/>
        <p:txBody>
          <a:bodyPr/>
          <a:lstStyle/>
          <a:p>
            <a:pPr eaLnBrk="1" hangingPunct="1"/>
            <a:r>
              <a:rPr lang="en-US" dirty="0"/>
              <a:t>Evaluation</a:t>
            </a:r>
          </a:p>
        </p:txBody>
      </p:sp>
      <p:graphicFrame>
        <p:nvGraphicFramePr>
          <p:cNvPr id="111630" name="Object 14"/>
          <p:cNvGraphicFramePr>
            <a:graphicFrameLocks noGrp="1" noChangeAspect="1"/>
          </p:cNvGraphicFramePr>
          <p:nvPr>
            <p:ph sz="half" idx="1"/>
            <p:extLst>
              <p:ext uri="{D42A27DB-BD31-4B8C-83A1-F6EECF244321}">
                <p14:modId xmlns:p14="http://schemas.microsoft.com/office/powerpoint/2010/main" val="1459691934"/>
              </p:ext>
            </p:extLst>
          </p:nvPr>
        </p:nvGraphicFramePr>
        <p:xfrm>
          <a:off x="6975475" y="3926326"/>
          <a:ext cx="2943225" cy="2628900"/>
        </p:xfrm>
        <a:graphic>
          <a:graphicData uri="http://schemas.openxmlformats.org/presentationml/2006/ole">
            <mc:AlternateContent xmlns:mc="http://schemas.openxmlformats.org/markup-compatibility/2006">
              <mc:Choice xmlns:v="urn:schemas-microsoft-com:vml" Requires="v">
                <p:oleObj spid="_x0000_s16418" name="Clip" r:id="rId6" imgW="2942640" imgH="2628360" progId="MS_ClipArt_Gallery.5">
                  <p:embed/>
                </p:oleObj>
              </mc:Choice>
              <mc:Fallback>
                <p:oleObj name="Clip" r:id="rId6" imgW="2942640" imgH="2628360" progId="MS_ClipArt_Gallery.5">
                  <p:embed/>
                  <p:pic>
                    <p:nvPicPr>
                      <p:cNvPr id="11163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5475" y="3926326"/>
                        <a:ext cx="2943225" cy="2628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1619" name="Rectangle 3"/>
          <p:cNvSpPr>
            <a:spLocks noGrp="1" noChangeArrowheads="1"/>
          </p:cNvSpPr>
          <p:nvPr>
            <p:ph sz="half" idx="2"/>
          </p:nvPr>
        </p:nvSpPr>
        <p:spPr>
          <a:xfrm>
            <a:off x="666449" y="1600200"/>
            <a:ext cx="4945894" cy="4724400"/>
          </a:xfrm>
        </p:spPr>
        <p:txBody>
          <a:bodyPr/>
          <a:lstStyle/>
          <a:p>
            <a:pPr eaLnBrk="1" hangingPunct="1">
              <a:lnSpc>
                <a:spcPct val="90000"/>
              </a:lnSpc>
            </a:pPr>
            <a:r>
              <a:rPr lang="en-US" sz="2800" dirty="0"/>
              <a:t>Test with real customers (participants)</a:t>
            </a:r>
          </a:p>
          <a:p>
            <a:pPr lvl="1" eaLnBrk="1" hangingPunct="1">
              <a:lnSpc>
                <a:spcPct val="90000"/>
              </a:lnSpc>
            </a:pPr>
            <a:r>
              <a:rPr lang="en-US" sz="2400" dirty="0"/>
              <a:t>w/ interactive prototype</a:t>
            </a:r>
          </a:p>
          <a:p>
            <a:pPr lvl="1" eaLnBrk="1" hangingPunct="1">
              <a:lnSpc>
                <a:spcPct val="90000"/>
              </a:lnSpc>
            </a:pPr>
            <a:r>
              <a:rPr lang="en-US" sz="2400" dirty="0"/>
              <a:t>low-fi with paper </a:t>
            </a:r>
            <a:r>
              <a:rPr lang="ja-JP" altLang="en-US" sz="2400" dirty="0"/>
              <a:t>“</a:t>
            </a:r>
            <a:r>
              <a:rPr lang="en-US" sz="2400" dirty="0"/>
              <a:t>computer</a:t>
            </a:r>
            <a:r>
              <a:rPr lang="ja-JP" altLang="en-US" sz="2400" dirty="0"/>
              <a:t>”</a:t>
            </a:r>
            <a:br>
              <a:rPr lang="en-US" altLang="ja-JP" sz="2400" dirty="0"/>
            </a:br>
            <a:endParaRPr lang="en-US" sz="2400" dirty="0"/>
          </a:p>
          <a:p>
            <a:pPr eaLnBrk="1" hangingPunct="1">
              <a:lnSpc>
                <a:spcPct val="90000"/>
              </a:lnSpc>
            </a:pPr>
            <a:endParaRPr lang="en-US" sz="2400" dirty="0"/>
          </a:p>
          <a:p>
            <a:pPr eaLnBrk="1" hangingPunct="1">
              <a:lnSpc>
                <a:spcPct val="90000"/>
              </a:lnSpc>
            </a:pPr>
            <a:r>
              <a:rPr lang="en-US" sz="2800" dirty="0"/>
              <a:t>Low-cost techniques</a:t>
            </a:r>
          </a:p>
          <a:p>
            <a:pPr lvl="1" eaLnBrk="1" hangingPunct="1">
              <a:lnSpc>
                <a:spcPct val="90000"/>
              </a:lnSpc>
            </a:pPr>
            <a:r>
              <a:rPr lang="en-US" sz="2400" dirty="0"/>
              <a:t>expert evaluation</a:t>
            </a:r>
          </a:p>
          <a:p>
            <a:pPr lvl="1" eaLnBrk="1" hangingPunct="1">
              <a:lnSpc>
                <a:spcPct val="90000"/>
              </a:lnSpc>
            </a:pPr>
            <a:r>
              <a:rPr lang="en-US" sz="2400" dirty="0"/>
              <a:t>walkthroughs </a:t>
            </a:r>
          </a:p>
          <a:p>
            <a:pPr lvl="1" eaLnBrk="1" hangingPunct="1">
              <a:lnSpc>
                <a:spcPct val="90000"/>
              </a:lnSpc>
            </a:pPr>
            <a:r>
              <a:rPr lang="en-US" sz="2400" dirty="0"/>
              <a:t>online testing</a:t>
            </a:r>
          </a:p>
        </p:txBody>
      </p:sp>
      <p:sp>
        <p:nvSpPr>
          <p:cNvPr id="4" name="Date Placeholder 3">
            <a:extLst>
              <a:ext uri="{FF2B5EF4-FFF2-40B4-BE49-F238E27FC236}">
                <a16:creationId xmlns:a16="http://schemas.microsoft.com/office/drawing/2014/main" id="{D6087339-BA0E-EB49-AC80-32B47C2A5B27}"/>
              </a:ext>
            </a:extLst>
          </p:cNvPr>
          <p:cNvSpPr>
            <a:spLocks noGrp="1"/>
          </p:cNvSpPr>
          <p:nvPr>
            <p:ph type="dt" sz="half" idx="10"/>
          </p:nvPr>
        </p:nvSpPr>
        <p:spPr/>
        <p:txBody>
          <a:bodyPr/>
          <a:lstStyle/>
          <a:p>
            <a:pPr>
              <a:defRPr/>
            </a:pPr>
            <a:r>
              <a:rPr lang="en-US"/>
              <a:t>2018/11/12</a:t>
            </a:r>
            <a:endParaRPr lang="en-US" dirty="0"/>
          </a:p>
        </p:txBody>
      </p:sp>
      <p:sp>
        <p:nvSpPr>
          <p:cNvPr id="8" name="Footer Placeholder 7">
            <a:extLst>
              <a:ext uri="{FF2B5EF4-FFF2-40B4-BE49-F238E27FC236}">
                <a16:creationId xmlns:a16="http://schemas.microsoft.com/office/drawing/2014/main" id="{756277ED-7CE9-7E42-8C62-606A7FB10056}"/>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9266586F-5266-404A-9F44-997B6FBDC838}"/>
              </a:ext>
            </a:extLst>
          </p:cNvPr>
          <p:cNvSpPr>
            <a:spLocks noGrp="1"/>
          </p:cNvSpPr>
          <p:nvPr>
            <p:ph type="sldNum" sz="quarter" idx="12"/>
          </p:nvPr>
        </p:nvSpPr>
        <p:spPr/>
        <p:txBody>
          <a:bodyPr/>
          <a:lstStyle/>
          <a:p>
            <a:fld id="{378E877C-33E4-8D47-9FF8-A9983EC5D9E6}" type="slidenum">
              <a:rPr lang="en-US" smtClean="0"/>
              <a:pPr/>
              <a:t>26</a:t>
            </a:fld>
            <a:endParaRPr lang="en-US"/>
          </a:p>
        </p:txBody>
      </p:sp>
    </p:spTree>
    <p:extLst>
      <p:ext uri="{BB962C8B-B14F-4D97-AF65-F5344CB8AC3E}">
        <p14:creationId xmlns:p14="http://schemas.microsoft.com/office/powerpoint/2010/main" val="488511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6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619">
                                            <p:txEl>
                                              <p:pRg st="7" end="7"/>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1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dirty="0"/>
              <a:t>Heuristic Evaluation Decreasing Returns</a:t>
            </a:r>
          </a:p>
        </p:txBody>
      </p:sp>
      <p:sp>
        <p:nvSpPr>
          <p:cNvPr id="13" name="Rectangle 5"/>
          <p:cNvSpPr>
            <a:spLocks noGrp="1" noChangeArrowheads="1"/>
          </p:cNvSpPr>
          <p:nvPr>
            <p:ph type="dt" sz="half" idx="10"/>
          </p:nvPr>
        </p:nvSpPr>
        <p:spPr/>
        <p:txBody>
          <a:bodyPr/>
          <a:lstStyle>
            <a:lvl1pPr>
              <a:defRPr/>
            </a:lvl1pPr>
          </a:lstStyle>
          <a:p>
            <a:r>
              <a:rPr lang="en-US"/>
              <a:t>2018/11/12</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27</a:t>
            </a:fld>
            <a:endParaRPr lang="en-US"/>
          </a:p>
        </p:txBody>
      </p:sp>
      <p:sp>
        <p:nvSpPr>
          <p:cNvPr id="35847" name="Rectangle 10"/>
          <p:cNvSpPr>
            <a:spLocks noGrp="1" noChangeArrowheads="1"/>
          </p:cNvSpPr>
          <p:nvPr>
            <p:ph idx="4294967295"/>
          </p:nvPr>
        </p:nvSpPr>
        <p:spPr>
          <a:xfrm>
            <a:off x="339730" y="5867398"/>
            <a:ext cx="5412141" cy="457201"/>
          </a:xfrm>
        </p:spPr>
        <p:txBody>
          <a:bodyPr/>
          <a:lstStyle/>
          <a:p>
            <a:pPr marL="0" indent="0" eaLnBrk="1" hangingPunct="1">
              <a:buNone/>
            </a:pPr>
            <a:r>
              <a:rPr lang="en-US" sz="2000" dirty="0">
                <a:latin typeface="Helvetica Light" pitchFamily="34" charset="0"/>
                <a:cs typeface="Consolas" pitchFamily="49" charset="0"/>
              </a:rPr>
              <a:t>* Caveat: graphs for a specific example</a:t>
            </a:r>
          </a:p>
        </p:txBody>
      </p:sp>
      <p:grpSp>
        <p:nvGrpSpPr>
          <p:cNvPr id="35846" name="Group 3"/>
          <p:cNvGrpSpPr>
            <a:grpSpLocks/>
          </p:cNvGrpSpPr>
          <p:nvPr/>
        </p:nvGrpSpPr>
        <p:grpSpPr bwMode="auto">
          <a:xfrm>
            <a:off x="339730" y="1233370"/>
            <a:ext cx="11512539" cy="4441566"/>
            <a:chOff x="240" y="859"/>
            <a:chExt cx="5424" cy="2092"/>
          </a:xfrm>
        </p:grpSpPr>
        <p:grpSp>
          <p:nvGrpSpPr>
            <p:cNvPr id="35848" name="Group 4"/>
            <p:cNvGrpSpPr>
              <a:grpSpLocks/>
            </p:cNvGrpSpPr>
            <p:nvPr/>
          </p:nvGrpSpPr>
          <p:grpSpPr bwMode="auto">
            <a:xfrm>
              <a:off x="240" y="859"/>
              <a:ext cx="2592" cy="2092"/>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Text Box 6"/>
              <p:cNvSpPr txBox="1">
                <a:spLocks noChangeArrowheads="1"/>
              </p:cNvSpPr>
              <p:nvPr/>
            </p:nvSpPr>
            <p:spPr bwMode="auto">
              <a:xfrm>
                <a:off x="841" y="859"/>
                <a:ext cx="1468"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3216" y="859"/>
              <a:ext cx="2448" cy="2080"/>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 Box 9"/>
              <p:cNvSpPr txBox="1">
                <a:spLocks noChangeArrowheads="1"/>
              </p:cNvSpPr>
              <p:nvPr/>
            </p:nvSpPr>
            <p:spPr bwMode="auto">
              <a:xfrm>
                <a:off x="3718" y="859"/>
                <a:ext cx="1330"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Helvetica Light" pitchFamily="34" charset="0"/>
                  </a:rPr>
                  <a:t>benefits / cost</a:t>
                </a:r>
              </a:p>
            </p:txBody>
          </p:sp>
        </p:grpSp>
      </p:grpSp>
    </p:spTree>
    <p:extLst>
      <p:ext uri="{BB962C8B-B14F-4D97-AF65-F5344CB8AC3E}">
        <p14:creationId xmlns:p14="http://schemas.microsoft.com/office/powerpoint/2010/main" val="76167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lstStyle/>
          <a:p>
            <a:r>
              <a:rPr lang="en-US" dirty="0"/>
              <a:t>Have evaluators go through the UI twice</a:t>
            </a:r>
          </a:p>
          <a:p>
            <a:r>
              <a:rPr lang="en-US" dirty="0"/>
              <a:t>Ask them to see if it complies with heuristics</a:t>
            </a:r>
          </a:p>
          <a:p>
            <a:pPr lvl="1"/>
            <a:r>
              <a:rPr lang="en-US" dirty="0"/>
              <a:t>note where it doesn’t &amp; say why</a:t>
            </a:r>
          </a:p>
          <a:p>
            <a:pPr lvl="1"/>
            <a:r>
              <a:rPr lang="en-US" dirty="0"/>
              <a:t>exact heuristic less important than finding the problem</a:t>
            </a:r>
          </a:p>
          <a:p>
            <a:r>
              <a:rPr lang="en-US" dirty="0"/>
              <a:t>Combine the findings from 3 to 5 evaluators</a:t>
            </a:r>
          </a:p>
          <a:p>
            <a:r>
              <a:rPr lang="en-US" dirty="0"/>
              <a:t>Have evaluators independently rate severity</a:t>
            </a:r>
          </a:p>
          <a:p>
            <a:r>
              <a:rPr lang="en-US" dirty="0"/>
              <a:t>Alternate with user testing</a:t>
            </a:r>
          </a:p>
        </p:txBody>
      </p:sp>
      <p:sp>
        <p:nvSpPr>
          <p:cNvPr id="6" name="Rectangle 5"/>
          <p:cNvSpPr>
            <a:spLocks noGrp="1" noChangeArrowheads="1"/>
          </p:cNvSpPr>
          <p:nvPr>
            <p:ph type="dt" sz="half" idx="10"/>
          </p:nvPr>
        </p:nvSpPr>
        <p:spPr/>
        <p:txBody>
          <a:bodyPr/>
          <a:lstStyle>
            <a:lvl1pPr>
              <a:defRPr/>
            </a:lvl1pPr>
          </a:lstStyle>
          <a:p>
            <a:r>
              <a:rPr lang="en-US"/>
              <a:t>2018/11/12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28</a:t>
            </a:fld>
            <a:endParaRPr lang="en-US"/>
          </a:p>
        </p:txBody>
      </p:sp>
    </p:spTree>
    <p:extLst>
      <p:ext uri="{BB962C8B-B14F-4D97-AF65-F5344CB8AC3E}">
        <p14:creationId xmlns:p14="http://schemas.microsoft.com/office/powerpoint/2010/main" val="8190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r>
              <a:rPr lang="en-US" dirty="0"/>
              <a:t>User Testing Data</a:t>
            </a:r>
          </a:p>
        </p:txBody>
      </p:sp>
      <p:sp>
        <p:nvSpPr>
          <p:cNvPr id="466947" name="Rectangle 3"/>
          <p:cNvSpPr>
            <a:spLocks noGrp="1" noChangeArrowheads="1"/>
          </p:cNvSpPr>
          <p:nvPr>
            <p:ph idx="1"/>
          </p:nvPr>
        </p:nvSpPr>
        <p:spPr>
          <a:xfrm>
            <a:off x="639233" y="1600199"/>
            <a:ext cx="7735091" cy="4910847"/>
          </a:xfrm>
        </p:spPr>
        <p:txBody>
          <a:bodyPr>
            <a:normAutofit fontScale="85000" lnSpcReduction="20000"/>
          </a:bodyPr>
          <a:lstStyle/>
          <a:p>
            <a:r>
              <a:rPr lang="en-US" dirty="0"/>
              <a:t>Process data</a:t>
            </a:r>
          </a:p>
          <a:p>
            <a:pPr lvl="1"/>
            <a:r>
              <a:rPr lang="en-US" dirty="0"/>
              <a:t>observations of what users are doing &amp; thinking</a:t>
            </a:r>
          </a:p>
          <a:p>
            <a:pPr lvl="1"/>
            <a:r>
              <a:rPr lang="en-US" b="1" i="1" dirty="0">
                <a:solidFill>
                  <a:srgbClr val="FFC000"/>
                </a:solidFill>
              </a:rPr>
              <a:t>qualitative</a:t>
            </a:r>
          </a:p>
          <a:p>
            <a:pPr lvl="1"/>
            <a:endParaRPr lang="en-US" dirty="0"/>
          </a:p>
          <a:p>
            <a:pPr lvl="1"/>
            <a:endParaRPr lang="en-US" dirty="0"/>
          </a:p>
          <a:p>
            <a:r>
              <a:rPr lang="en-US" dirty="0"/>
              <a:t>Bottom-line data</a:t>
            </a:r>
          </a:p>
          <a:p>
            <a:pPr lvl="1"/>
            <a:r>
              <a:rPr lang="en-US" dirty="0"/>
              <a:t>summary of what happened</a:t>
            </a:r>
          </a:p>
          <a:p>
            <a:pPr lvl="2"/>
            <a:r>
              <a:rPr lang="en-US" dirty="0"/>
              <a:t>time, errors, success</a:t>
            </a:r>
          </a:p>
          <a:p>
            <a:pPr lvl="1"/>
            <a:r>
              <a:rPr lang="en-US" dirty="0"/>
              <a:t>i.e., the dependent variables</a:t>
            </a:r>
          </a:p>
          <a:p>
            <a:pPr lvl="1"/>
            <a:r>
              <a:rPr lang="en-US" b="1" i="1" dirty="0">
                <a:solidFill>
                  <a:srgbClr val="FFC000"/>
                </a:solidFill>
              </a:rPr>
              <a:t>quantitative</a:t>
            </a:r>
          </a:p>
        </p:txBody>
      </p:sp>
      <p:sp>
        <p:nvSpPr>
          <p:cNvPr id="3" name="Date Placeholder 2"/>
          <p:cNvSpPr>
            <a:spLocks noGrp="1"/>
          </p:cNvSpPr>
          <p:nvPr>
            <p:ph type="dt" sz="half" idx="10"/>
          </p:nvPr>
        </p:nvSpPr>
        <p:spPr/>
        <p:txBody>
          <a:bodyPr/>
          <a:lstStyle/>
          <a:p>
            <a:r>
              <a:rPr lang="en-US"/>
              <a:t>2018/11/12</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7CF45A7D-27BE-FB41-917F-E8B7C6646A5B}" type="slidenum">
              <a:rPr lang="en-US" smtClean="0"/>
              <a:pPr/>
              <a:t>29</a:t>
            </a:fld>
            <a:endParaRPr lang="en-US"/>
          </a:p>
        </p:txBody>
      </p:sp>
      <p:grpSp>
        <p:nvGrpSpPr>
          <p:cNvPr id="8" name="Group 7"/>
          <p:cNvGrpSpPr/>
          <p:nvPr/>
        </p:nvGrpSpPr>
        <p:grpSpPr>
          <a:xfrm>
            <a:off x="8780715" y="1293395"/>
            <a:ext cx="3411285" cy="2260813"/>
            <a:chOff x="5792540" y="1333044"/>
            <a:chExt cx="3351460" cy="2221164"/>
          </a:xfrm>
        </p:grpSpPr>
        <p:pic>
          <p:nvPicPr>
            <p:cNvPr id="1151" name="Picture 127" descr="http://allazollers.com/images/portfolio-item-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2540" y="1333044"/>
              <a:ext cx="3351460" cy="200572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6349333" y="3338764"/>
              <a:ext cx="2223686" cy="215444"/>
            </a:xfrm>
            <a:prstGeom prst="rect">
              <a:avLst/>
            </a:prstGeom>
            <a:noFill/>
          </p:spPr>
          <p:txBody>
            <a:bodyPr wrap="none" rtlCol="0">
              <a:spAutoFit/>
            </a:bodyPr>
            <a:lstStyle/>
            <a:p>
              <a:r>
                <a:rPr lang="en-US" sz="800" dirty="0">
                  <a:latin typeface="Helvetica" pitchFamily="34" charset="0"/>
                </a:rPr>
                <a:t>http://allazollers.com/discovery-research.php</a:t>
              </a:r>
            </a:p>
          </p:txBody>
        </p:sp>
      </p:grpSp>
      <p:grpSp>
        <p:nvGrpSpPr>
          <p:cNvPr id="9" name="Group 8"/>
          <p:cNvGrpSpPr/>
          <p:nvPr/>
        </p:nvGrpSpPr>
        <p:grpSpPr>
          <a:xfrm>
            <a:off x="8779328" y="4058883"/>
            <a:ext cx="3490356" cy="2502605"/>
            <a:chOff x="5792540" y="4054644"/>
            <a:chExt cx="3429144" cy="2458716"/>
          </a:xfrm>
        </p:grpSpPr>
        <p:pic>
          <p:nvPicPr>
            <p:cNvPr id="1153" name="Picture 129" descr="http://www.fusionfarm.com/content/uploads/2012/10/analyzing-dat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2540" y="4054644"/>
              <a:ext cx="3351460" cy="2230359"/>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5792540" y="6297916"/>
              <a:ext cx="3429144" cy="215444"/>
            </a:xfrm>
            <a:prstGeom prst="rect">
              <a:avLst/>
            </a:prstGeom>
            <a:noFill/>
          </p:spPr>
          <p:txBody>
            <a:bodyPr wrap="none" rtlCol="0">
              <a:spAutoFit/>
            </a:bodyPr>
            <a:lstStyle/>
            <a:p>
              <a:r>
                <a:rPr lang="en-US" sz="800" dirty="0">
                  <a:latin typeface="Helvetica" pitchFamily="34" charset="0"/>
                </a:rPr>
                <a:t>http://www.fusionfarm.com/content/uploads/2012/10/analyzing-data.jpg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2018/11/12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3</a:t>
            </a:fld>
            <a:endParaRPr lang="en-US" dirty="0"/>
          </a:p>
        </p:txBody>
      </p:sp>
      <p:sp>
        <p:nvSpPr>
          <p:cNvPr id="2" name="TextBox 1"/>
          <p:cNvSpPr txBox="1"/>
          <p:nvPr/>
        </p:nvSpPr>
        <p:spPr>
          <a:xfrm>
            <a:off x="1519658" y="1851153"/>
            <a:ext cx="3776233" cy="769441"/>
          </a:xfrm>
          <a:prstGeom prst="rect">
            <a:avLst/>
          </a:prstGeom>
          <a:noFill/>
        </p:spPr>
        <p:txBody>
          <a:bodyPr wrap="square" rtlCol="0">
            <a:spAutoFit/>
          </a:bodyPr>
          <a:lstStyle/>
          <a:p>
            <a:pPr algn="ctr"/>
            <a:r>
              <a:rPr lang="en-US" sz="4400" cap="small" spc="300" dirty="0">
                <a:latin typeface="Helvetica"/>
                <a:cs typeface="Helvetica"/>
              </a:rPr>
              <a:t>design</a:t>
            </a:r>
          </a:p>
        </p:txBody>
      </p:sp>
      <p:sp>
        <p:nvSpPr>
          <p:cNvPr id="3" name="TextBox 2"/>
          <p:cNvSpPr txBox="1"/>
          <p:nvPr/>
        </p:nvSpPr>
        <p:spPr>
          <a:xfrm>
            <a:off x="5393362" y="1865849"/>
            <a:ext cx="6648163" cy="769441"/>
          </a:xfrm>
          <a:prstGeom prst="rect">
            <a:avLst/>
          </a:prstGeom>
          <a:noFill/>
        </p:spPr>
        <p:txBody>
          <a:bodyPr wrap="square" rtlCol="0">
            <a:spAutoFit/>
          </a:bodyPr>
          <a:lstStyle/>
          <a:p>
            <a:pPr algn="ctr"/>
            <a:r>
              <a:rPr lang="en-US" sz="4400" cap="small" spc="300" dirty="0">
                <a:latin typeface="Helvetica"/>
                <a:cs typeface="Helvetica"/>
              </a:rPr>
              <a:t>technology</a:t>
            </a:r>
          </a:p>
        </p:txBody>
      </p:sp>
      <p:pic>
        <p:nvPicPr>
          <p:cNvPr id="11" name="Picture 10" descr="DTinfinit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96187" y="2575362"/>
            <a:ext cx="8209151" cy="3175082"/>
          </a:xfrm>
          <a:prstGeom prst="rect">
            <a:avLst/>
          </a:prstGeom>
        </p:spPr>
      </p:pic>
      <p:sp>
        <p:nvSpPr>
          <p:cNvPr id="14" name="Title 13">
            <a:extLst>
              <a:ext uri="{FF2B5EF4-FFF2-40B4-BE49-F238E27FC236}">
                <a16:creationId xmlns:a16="http://schemas.microsoft.com/office/drawing/2014/main" id="{B851429A-9BF9-4BC0-BE3C-E7961B12E2B6}"/>
              </a:ext>
            </a:extLst>
          </p:cNvPr>
          <p:cNvSpPr>
            <a:spLocks noGrp="1"/>
          </p:cNvSpPr>
          <p:nvPr>
            <p:ph type="title"/>
          </p:nvPr>
        </p:nvSpPr>
        <p:spPr/>
        <p:txBody>
          <a:bodyPr/>
          <a:lstStyle/>
          <a:p>
            <a:r>
              <a:rPr lang="en-US" dirty="0"/>
              <a:t>Balance</a:t>
            </a:r>
          </a:p>
        </p:txBody>
      </p:sp>
    </p:spTree>
    <p:extLst>
      <p:ext uri="{BB962C8B-B14F-4D97-AF65-F5344CB8AC3E}">
        <p14:creationId xmlns:p14="http://schemas.microsoft.com/office/powerpoint/2010/main" val="41234275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6"/>
          <p:cNvSpPr>
            <a:spLocks noGrp="1" noChangeArrowheads="1"/>
          </p:cNvSpPr>
          <p:nvPr>
            <p:ph type="title"/>
          </p:nvPr>
        </p:nvSpPr>
        <p:spPr/>
        <p:txBody>
          <a:bodyPr/>
          <a:lstStyle/>
          <a:p>
            <a:r>
              <a:rPr lang="en-US" dirty="0"/>
              <a:t>User Testing Summary</a:t>
            </a:r>
          </a:p>
        </p:txBody>
      </p:sp>
      <p:sp>
        <p:nvSpPr>
          <p:cNvPr id="319495" name="Rectangle 7"/>
          <p:cNvSpPr>
            <a:spLocks noGrp="1" noChangeArrowheads="1"/>
          </p:cNvSpPr>
          <p:nvPr>
            <p:ph idx="1"/>
          </p:nvPr>
        </p:nvSpPr>
        <p:spPr>
          <a:xfrm>
            <a:off x="639233" y="1063557"/>
            <a:ext cx="11195715" cy="5553482"/>
          </a:xfrm>
        </p:spPr>
        <p:txBody>
          <a:bodyPr>
            <a:normAutofit fontScale="77500" lnSpcReduction="20000"/>
          </a:bodyPr>
          <a:lstStyle/>
          <a:p>
            <a:r>
              <a:rPr lang="en-US" dirty="0"/>
              <a:t>User testing is important, but takes time/effort</a:t>
            </a:r>
          </a:p>
          <a:p>
            <a:endParaRPr lang="en-US" sz="1700" dirty="0"/>
          </a:p>
          <a:p>
            <a:r>
              <a:rPr lang="en-US" dirty="0"/>
              <a:t>Use ????? tasks &amp; ????? participants</a:t>
            </a:r>
          </a:p>
          <a:p>
            <a:pPr lvl="1"/>
            <a:r>
              <a:rPr lang="en-US" i="1" dirty="0">
                <a:solidFill>
                  <a:srgbClr val="FFC000"/>
                </a:solidFill>
              </a:rPr>
              <a:t>real tasks </a:t>
            </a:r>
            <a:r>
              <a:rPr lang="en-US" dirty="0"/>
              <a:t>&amp; </a:t>
            </a:r>
            <a:r>
              <a:rPr lang="en-US" i="1" dirty="0">
                <a:solidFill>
                  <a:srgbClr val="FFC000"/>
                </a:solidFill>
              </a:rPr>
              <a:t>representative</a:t>
            </a:r>
            <a:r>
              <a:rPr lang="en-US" dirty="0"/>
              <a:t> participants</a:t>
            </a:r>
          </a:p>
          <a:p>
            <a:pPr lvl="1"/>
            <a:endParaRPr lang="en-US" sz="1700" dirty="0"/>
          </a:p>
          <a:p>
            <a:r>
              <a:rPr lang="en-US" dirty="0"/>
              <a:t>Be ethical &amp; treat your participants well</a:t>
            </a:r>
          </a:p>
          <a:p>
            <a:endParaRPr lang="en-US" sz="1700" dirty="0"/>
          </a:p>
          <a:p>
            <a:r>
              <a:rPr lang="en-US" dirty="0"/>
              <a:t>Want to know what people are doing &amp; why? collect</a:t>
            </a:r>
          </a:p>
          <a:p>
            <a:pPr lvl="1"/>
            <a:r>
              <a:rPr lang="en-US" dirty="0"/>
              <a:t>process data</a:t>
            </a:r>
          </a:p>
          <a:p>
            <a:pPr lvl="1"/>
            <a:endParaRPr lang="en-US" sz="1700" dirty="0"/>
          </a:p>
          <a:p>
            <a:r>
              <a:rPr lang="en-US" dirty="0"/>
              <a:t>Bottom line data requires ???? to get statistically reliable results</a:t>
            </a:r>
          </a:p>
          <a:p>
            <a:pPr lvl="1"/>
            <a:r>
              <a:rPr lang="en-US" i="1" dirty="0">
                <a:solidFill>
                  <a:srgbClr val="FFC000"/>
                </a:solidFill>
              </a:rPr>
              <a:t>more participants</a:t>
            </a:r>
          </a:p>
          <a:p>
            <a:pPr lvl="1"/>
            <a:endParaRPr lang="en-US" sz="1700" dirty="0"/>
          </a:p>
          <a:p>
            <a:r>
              <a:rPr lang="en-US" dirty="0"/>
              <a:t>Difference between between &amp; within groups?</a:t>
            </a:r>
          </a:p>
          <a:p>
            <a:pPr lvl="1"/>
            <a:r>
              <a:rPr lang="en-US" dirty="0"/>
              <a:t>between groups: everyone participates in one condition</a:t>
            </a:r>
          </a:p>
          <a:p>
            <a:pPr lvl="1"/>
            <a:r>
              <a:rPr lang="en-US" dirty="0"/>
              <a:t>within groups: everyone participates in multiple conditions</a:t>
            </a:r>
          </a:p>
        </p:txBody>
      </p:sp>
      <p:sp>
        <p:nvSpPr>
          <p:cNvPr id="2" name="Date Placeholder 1"/>
          <p:cNvSpPr>
            <a:spLocks noGrp="1"/>
          </p:cNvSpPr>
          <p:nvPr>
            <p:ph type="dt" sz="half" idx="10"/>
          </p:nvPr>
        </p:nvSpPr>
        <p:spPr/>
        <p:txBody>
          <a:bodyPr/>
          <a:lstStyle/>
          <a:p>
            <a:r>
              <a:rPr lang="en-US"/>
              <a:t>2018/11/12</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7CF45A7D-27BE-FB41-917F-E8B7C6646A5B}" type="slidenum">
              <a:rPr lang="en-US" smtClean="0"/>
              <a:pPr/>
              <a:t>30</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4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949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94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5">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9495">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9495">
                                            <p:txEl>
                                              <p:pRg st="14" end="1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949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2018/11/12</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31</a:t>
            </a:fld>
            <a:endParaRPr lang="en-US"/>
          </a:p>
        </p:txBody>
      </p:sp>
      <p:sp>
        <p:nvSpPr>
          <p:cNvPr id="8" name="Rectangle 7"/>
          <p:cNvSpPr/>
          <p:nvPr/>
        </p:nvSpPr>
        <p:spPr bwMode="auto">
          <a:xfrm>
            <a:off x="1" y="0"/>
            <a:ext cx="12186144"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2208643" y="16024"/>
            <a:ext cx="7769979" cy="6608958"/>
          </a:xfrm>
          <a:prstGeom prst="rect">
            <a:avLst/>
          </a:prstGeom>
        </p:spPr>
      </p:pic>
      <p:sp>
        <p:nvSpPr>
          <p:cNvPr id="11" name="TextBox 10"/>
          <p:cNvSpPr txBox="1"/>
          <p:nvPr/>
        </p:nvSpPr>
        <p:spPr>
          <a:xfrm>
            <a:off x="1598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6036461" y="6495953"/>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4357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2018/11/12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32</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FF0000"/>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2018/11/12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33</a:t>
            </a:fld>
            <a:endParaRPr lang="en-US" dirty="0"/>
          </a:p>
        </p:txBody>
      </p:sp>
      <p:sp>
        <p:nvSpPr>
          <p:cNvPr id="3" name="Rectangle 2"/>
          <p:cNvSpPr/>
          <p:nvPr/>
        </p:nvSpPr>
        <p:spPr>
          <a:xfrm>
            <a:off x="700391" y="4454544"/>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1" name="Rectangle 10"/>
          <p:cNvSpPr/>
          <p:nvPr/>
        </p:nvSpPr>
        <p:spPr>
          <a:xfrm>
            <a:off x="700391" y="1898450"/>
            <a:ext cx="11329481" cy="1138773"/>
          </a:xfrm>
          <a:prstGeom prst="rect">
            <a:avLst/>
          </a:prstGeom>
        </p:spPr>
        <p:txBody>
          <a:bodyPr wrap="square">
            <a:spAutoFit/>
          </a:bodyPr>
          <a:lstStyle/>
          <a:p>
            <a:r>
              <a:rPr lang="en-US" sz="3600" dirty="0">
                <a:latin typeface="Helvetica"/>
                <a:cs typeface="Helvetica"/>
              </a:rPr>
              <a:t>“The whole is greater than the sum of the parts.”</a:t>
            </a:r>
            <a:br>
              <a:rPr lang="en-US" sz="3600" dirty="0">
                <a:latin typeface="Helvetica"/>
                <a:cs typeface="Helvetica"/>
              </a:rPr>
            </a:br>
            <a:r>
              <a:rPr lang="en-US" sz="3200" dirty="0">
                <a:solidFill>
                  <a:schemeClr val="bg2">
                    <a:lumMod val="40000"/>
                    <a:lumOff val="60000"/>
                  </a:schemeClr>
                </a:solidFill>
                <a:latin typeface="Helvetica"/>
                <a:cs typeface="Helvetica"/>
              </a:rPr>
              <a:t>– David </a:t>
            </a:r>
            <a:r>
              <a:rPr lang="en-US" sz="3200" dirty="0" err="1">
                <a:solidFill>
                  <a:schemeClr val="bg2">
                    <a:lumMod val="40000"/>
                    <a:lumOff val="60000"/>
                  </a:schemeClr>
                </a:solidFill>
                <a:latin typeface="Helvetica"/>
                <a:cs typeface="Helvetica"/>
              </a:rPr>
              <a:t>Hothersall</a:t>
            </a:r>
            <a:endParaRPr lang="en-US" sz="3200" dirty="0">
              <a:solidFill>
                <a:schemeClr val="bg2">
                  <a:lumMod val="40000"/>
                  <a:lumOff val="60000"/>
                </a:schemeClr>
              </a:solidFill>
              <a:latin typeface="Helvetica"/>
              <a:cs typeface="Helvetica"/>
            </a:endParaRPr>
          </a:p>
        </p:txBody>
      </p:sp>
      <p:sp>
        <p:nvSpPr>
          <p:cNvPr id="12" name="Rectangle 11"/>
          <p:cNvSpPr/>
          <p:nvPr/>
        </p:nvSpPr>
        <p:spPr>
          <a:xfrm>
            <a:off x="700391" y="3799459"/>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2018/11/12</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34</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2018/11/12</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35</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Tree>
    <p:extLst>
      <p:ext uri="{BB962C8B-B14F-4D97-AF65-F5344CB8AC3E}">
        <p14:creationId xmlns:p14="http://schemas.microsoft.com/office/powerpoint/2010/main" val="37530039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Human Abilities: Retina</a:t>
            </a:r>
          </a:p>
        </p:txBody>
      </p:sp>
      <p:sp>
        <p:nvSpPr>
          <p:cNvPr id="877573" name="Rectangle 5"/>
          <p:cNvSpPr>
            <a:spLocks noGrp="1" noChangeArrowheads="1"/>
          </p:cNvSpPr>
          <p:nvPr>
            <p:ph idx="1"/>
          </p:nvPr>
        </p:nvSpPr>
        <p:spPr>
          <a:xfrm>
            <a:off x="639233" y="973183"/>
            <a:ext cx="11195715" cy="5530983"/>
          </a:xfrm>
        </p:spPr>
        <p:txBody>
          <a:bodyPr/>
          <a:lstStyle/>
          <a:p>
            <a:pPr marL="0" indent="0">
              <a:buNone/>
            </a:pPr>
            <a:r>
              <a:rPr lang="en-US" dirty="0"/>
              <a:t>Distribution &amp; types of cones in the retina has major impact on our visual abilities</a:t>
            </a:r>
            <a:endParaRPr lang="en-US" dirty="0">
              <a:sym typeface="ZapfDingbats" pitchFamily="82" charset="2"/>
            </a:endParaRPr>
          </a:p>
        </p:txBody>
      </p:sp>
      <p:sp>
        <p:nvSpPr>
          <p:cNvPr id="6" name="Date Placeholder 3"/>
          <p:cNvSpPr>
            <a:spLocks noGrp="1"/>
          </p:cNvSpPr>
          <p:nvPr>
            <p:ph type="dt" sz="half" idx="10"/>
          </p:nvPr>
        </p:nvSpPr>
        <p:spPr/>
        <p:txBody>
          <a:bodyPr/>
          <a:lstStyle/>
          <a:p>
            <a:r>
              <a:rPr lang="en-US"/>
              <a:t>2018/11/12</a:t>
            </a:r>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5"/>
          <p:cNvSpPr>
            <a:spLocks noGrp="1"/>
          </p:cNvSpPr>
          <p:nvPr>
            <p:ph type="sldNum" sz="quarter" idx="12"/>
          </p:nvPr>
        </p:nvSpPr>
        <p:spPr/>
        <p:txBody>
          <a:bodyPr/>
          <a:lstStyle/>
          <a:p>
            <a:fld id="{8BCE70B0-422F-456D-B650-D4607ABD3046}" type="slidenum">
              <a:rPr lang="en-US"/>
              <a:pPr/>
              <a:t>36</a:t>
            </a:fld>
            <a:endParaRPr lang="en-US"/>
          </a:p>
        </p:txBody>
      </p:sp>
      <p:pic>
        <p:nvPicPr>
          <p:cNvPr id="2" name="Picture 1"/>
          <p:cNvPicPr>
            <a:picLocks noChangeAspect="1"/>
          </p:cNvPicPr>
          <p:nvPr/>
        </p:nvPicPr>
        <p:blipFill>
          <a:blip r:embed="rId3"/>
          <a:stretch>
            <a:fillRect/>
          </a:stretch>
        </p:blipFill>
        <p:spPr>
          <a:xfrm>
            <a:off x="2653380" y="2917170"/>
            <a:ext cx="3514016" cy="2834640"/>
          </a:xfrm>
          <a:prstGeom prst="rect">
            <a:avLst/>
          </a:prstGeom>
        </p:spPr>
      </p:pic>
      <p:pic>
        <p:nvPicPr>
          <p:cNvPr id="3" name="Picture 2"/>
          <p:cNvPicPr>
            <a:picLocks noChangeAspect="1"/>
          </p:cNvPicPr>
          <p:nvPr/>
        </p:nvPicPr>
        <p:blipFill>
          <a:blip r:embed="rId4"/>
          <a:stretch>
            <a:fillRect/>
          </a:stretch>
        </p:blipFill>
        <p:spPr>
          <a:xfrm>
            <a:off x="6167396" y="2917170"/>
            <a:ext cx="3652222" cy="2834640"/>
          </a:xfrm>
          <a:prstGeom prst="rect">
            <a:avLst/>
          </a:prstGeom>
        </p:spPr>
      </p:pic>
      <p:sp>
        <p:nvSpPr>
          <p:cNvPr id="4" name="TextBox 3"/>
          <p:cNvSpPr txBox="1"/>
          <p:nvPr/>
        </p:nvSpPr>
        <p:spPr>
          <a:xfrm>
            <a:off x="6376733" y="5749486"/>
            <a:ext cx="2514900" cy="207749"/>
          </a:xfrm>
          <a:prstGeom prst="rect">
            <a:avLst/>
          </a:prstGeom>
          <a:noFill/>
        </p:spPr>
        <p:txBody>
          <a:bodyPr wrap="none" rtlCol="0">
            <a:spAutoFit/>
          </a:bodyPr>
          <a:lstStyle/>
          <a:p>
            <a:r>
              <a:rPr lang="en-US" sz="750" dirty="0">
                <a:solidFill>
                  <a:srgbClr val="FFFFFF"/>
                </a:solidFill>
                <a:latin typeface="Helvetica Light"/>
                <a:cs typeface="Helvetica Light"/>
              </a:rPr>
              <a:t>http://webvision.med.utah.edu/imageswv/Ostergr.jpeg </a:t>
            </a:r>
          </a:p>
        </p:txBody>
      </p:sp>
      <p:pic>
        <p:nvPicPr>
          <p:cNvPr id="10" name="Picture 9"/>
          <p:cNvPicPr>
            <a:picLocks noChangeAspect="1"/>
          </p:cNvPicPr>
          <p:nvPr/>
        </p:nvPicPr>
        <p:blipFill rotWithShape="1">
          <a:blip r:embed="rId5"/>
          <a:srcRect l="52857"/>
          <a:stretch/>
        </p:blipFill>
        <p:spPr>
          <a:xfrm>
            <a:off x="0" y="2917170"/>
            <a:ext cx="2653380" cy="2834640"/>
          </a:xfrm>
          <a:prstGeom prst="rect">
            <a:avLst/>
          </a:prstGeom>
        </p:spPr>
      </p:pic>
      <p:sp>
        <p:nvSpPr>
          <p:cNvPr id="11" name="TextBox 10"/>
          <p:cNvSpPr txBox="1"/>
          <p:nvPr/>
        </p:nvSpPr>
        <p:spPr>
          <a:xfrm>
            <a:off x="138908" y="5749486"/>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pic>
        <p:nvPicPr>
          <p:cNvPr id="12" name="Picture 2" descr="http://archive.cnx.org/resources/f60d65bfa727f56494b68c941587875d7a763eda/Figure_27_03_01.jpg">
            <a:extLst>
              <a:ext uri="{FF2B5EF4-FFF2-40B4-BE49-F238E27FC236}">
                <a16:creationId xmlns:a16="http://schemas.microsoft.com/office/drawing/2014/main" id="{4BED22D5-DC95-469C-ABE4-88F07AF7871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69838" y="2917170"/>
            <a:ext cx="2916305" cy="28323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6629" name="Rectangle 3"/>
          <p:cNvSpPr>
            <a:spLocks noGrp="1" noChangeArrowheads="1"/>
          </p:cNvSpPr>
          <p:nvPr>
            <p:ph idx="1"/>
          </p:nvPr>
        </p:nvSpPr>
        <p:spPr>
          <a:xfrm>
            <a:off x="352943" y="1600199"/>
            <a:ext cx="7612706" cy="4904295"/>
          </a:xfrm>
        </p:spPr>
        <p:txBody>
          <a:bodyPr>
            <a:normAutofit fontScale="77500" lnSpcReduction="20000"/>
          </a:bodyPr>
          <a:lstStyle/>
          <a:p>
            <a:r>
              <a:rPr lang="en-US" dirty="0"/>
              <a:t>Developed by Card, Moran &amp; Newell (’83)</a:t>
            </a:r>
          </a:p>
          <a:p>
            <a:pPr lvl="1"/>
            <a:r>
              <a:rPr lang="en-US" dirty="0"/>
              <a:t>based on </a:t>
            </a:r>
            <a:r>
              <a:rPr lang="en-US" dirty="0">
                <a:solidFill>
                  <a:srgbClr val="FFC000"/>
                </a:solidFill>
              </a:rPr>
              <a:t>empirical</a:t>
            </a:r>
            <a:r>
              <a:rPr lang="en-US" dirty="0"/>
              <a:t> data</a:t>
            </a:r>
          </a:p>
          <a:p>
            <a:pPr lvl="1"/>
            <a:endParaRPr lang="en-US" sz="2800" dirty="0"/>
          </a:p>
          <a:p>
            <a:r>
              <a:rPr lang="en-US" dirty="0"/>
              <a:t>Basic model </a:t>
            </a:r>
            <a:r>
              <a:rPr lang="en-US" dirty="0">
                <a:solidFill>
                  <a:srgbClr val="FFC000"/>
                </a:solidFill>
              </a:rPr>
              <a:t>underlies</a:t>
            </a:r>
            <a:r>
              <a:rPr lang="en-US" dirty="0"/>
              <a:t> other HCI techniques</a:t>
            </a:r>
          </a:p>
          <a:p>
            <a:endParaRPr lang="en-US" sz="2800" dirty="0"/>
          </a:p>
          <a:p>
            <a:r>
              <a:rPr lang="en-US" dirty="0"/>
              <a:t>Allows us to make </a:t>
            </a:r>
            <a:r>
              <a:rPr lang="en-US" dirty="0">
                <a:solidFill>
                  <a:srgbClr val="FFC000"/>
                </a:solidFill>
              </a:rPr>
              <a:t>predictions</a:t>
            </a:r>
            <a:r>
              <a:rPr lang="en-US" dirty="0"/>
              <a:t> w/o users</a:t>
            </a:r>
          </a:p>
          <a:p>
            <a:pPr lvl="1"/>
            <a:r>
              <a:rPr lang="en-US" dirty="0"/>
              <a:t>e.g., GOMS modeling</a:t>
            </a:r>
          </a:p>
          <a:p>
            <a:endParaRPr lang="en-US" sz="2800" dirty="0"/>
          </a:p>
          <a:p>
            <a:r>
              <a:rPr lang="en-US" dirty="0"/>
              <a:t>Know the processors, memories, cycle times, &amp; decay times</a:t>
            </a:r>
          </a:p>
          <a:p>
            <a:pPr lvl="1"/>
            <a:r>
              <a:rPr lang="en-US" dirty="0"/>
              <a:t>100ms Is a good enough approx. for times</a:t>
            </a:r>
          </a:p>
        </p:txBody>
      </p:sp>
      <p:sp>
        <p:nvSpPr>
          <p:cNvPr id="39" name="Date Placeholder 3"/>
          <p:cNvSpPr>
            <a:spLocks noGrp="1"/>
          </p:cNvSpPr>
          <p:nvPr>
            <p:ph type="dt" sz="half" idx="10"/>
          </p:nvPr>
        </p:nvSpPr>
        <p:spPr/>
        <p:txBody>
          <a:bodyPr/>
          <a:lstStyle/>
          <a:p>
            <a:r>
              <a:rPr lang="en-US"/>
              <a:t>2018/11/12</a:t>
            </a:r>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1" name="Slide Number Placeholder 5"/>
          <p:cNvSpPr>
            <a:spLocks noGrp="1"/>
          </p:cNvSpPr>
          <p:nvPr>
            <p:ph type="sldNum" sz="quarter" idx="12"/>
          </p:nvPr>
        </p:nvSpPr>
        <p:spPr/>
        <p:txBody>
          <a:bodyPr/>
          <a:lstStyle/>
          <a:p>
            <a:fld id="{BF08C4C5-5091-4B32-B910-0F70915F2BDA}" type="slidenum">
              <a:rPr lang="en-US"/>
              <a:pPr/>
              <a:t>37</a:t>
            </a:fld>
            <a:endParaRPr lang="en-US"/>
          </a:p>
        </p:txBody>
      </p:sp>
      <p:pic>
        <p:nvPicPr>
          <p:cNvPr id="2" name="Picture 1"/>
          <p:cNvPicPr>
            <a:picLocks noChangeAspect="1"/>
          </p:cNvPicPr>
          <p:nvPr/>
        </p:nvPicPr>
        <p:blipFill rotWithShape="1">
          <a:blip r:embed="rId3"/>
          <a:srcRect b="2604"/>
          <a:stretch/>
        </p:blipFill>
        <p:spPr>
          <a:xfrm>
            <a:off x="7881670" y="1188427"/>
            <a:ext cx="4304472" cy="5363202"/>
          </a:xfrm>
          <a:prstGeom prst="rect">
            <a:avLst/>
          </a:prstGeom>
        </p:spPr>
      </p:pic>
    </p:spTree>
    <p:extLst>
      <p:ext uri="{BB962C8B-B14F-4D97-AF65-F5344CB8AC3E}">
        <p14:creationId xmlns:p14="http://schemas.microsoft.com/office/powerpoint/2010/main" val="85198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3" name="Content Placeholder 2"/>
          <p:cNvSpPr>
            <a:spLocks noGrp="1"/>
          </p:cNvSpPr>
          <p:nvPr>
            <p:ph idx="1"/>
          </p:nvPr>
        </p:nvSpPr>
        <p:spPr>
          <a:xfrm>
            <a:off x="639233" y="1143000"/>
            <a:ext cx="11195715" cy="5181600"/>
          </a:xfrm>
        </p:spPr>
        <p:txBody>
          <a:bodyPr/>
          <a:lstStyle/>
          <a:p>
            <a:r>
              <a:rPr lang="en-US" dirty="0"/>
              <a:t>Task</a:t>
            </a:r>
            <a:br>
              <a:rPr lang="en-US" dirty="0"/>
            </a:br>
            <a:r>
              <a:rPr lang="en-US" dirty="0"/>
              <a:t>	Quickly tap each target 50 times accurately</a:t>
            </a:r>
            <a:br>
              <a:rPr lang="en-US" dirty="0"/>
            </a:br>
            <a:endParaRPr lang="en-US" dirty="0"/>
          </a:p>
        </p:txBody>
      </p:sp>
      <p:sp>
        <p:nvSpPr>
          <p:cNvPr id="4" name="Date Placeholder 3"/>
          <p:cNvSpPr>
            <a:spLocks noGrp="1"/>
          </p:cNvSpPr>
          <p:nvPr>
            <p:ph type="dt" sz="half" idx="10"/>
          </p:nvPr>
        </p:nvSpPr>
        <p:spPr/>
        <p:txBody>
          <a:bodyPr/>
          <a:lstStyle/>
          <a:p>
            <a:r>
              <a:rPr lang="en-US"/>
              <a:t>2018/11/12</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A0B41FC6-E809-4E0E-9CF6-08F1F29C172A}" type="slidenum">
              <a:rPr lang="en-US" smtClean="0"/>
              <a:pPr/>
              <a:t>38</a:t>
            </a:fld>
            <a:endParaRPr lang="en-US"/>
          </a:p>
        </p:txBody>
      </p:sp>
      <p:pic>
        <p:nvPicPr>
          <p:cNvPr id="8" name="Picture 7" descr="A picture containing whiteboard, text, refrigerator, door&#10;&#10;Description automatically generated">
            <a:extLst>
              <a:ext uri="{FF2B5EF4-FFF2-40B4-BE49-F238E27FC236}">
                <a16:creationId xmlns:a16="http://schemas.microsoft.com/office/drawing/2014/main" id="{43311BEC-C5C9-9E4C-8BD8-42D66F10382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0896" b="20446"/>
          <a:stretch/>
        </p:blipFill>
        <p:spPr>
          <a:xfrm>
            <a:off x="1603739" y="2404447"/>
            <a:ext cx="9383881" cy="4128328"/>
          </a:xfrm>
          <a:prstGeom prst="rect">
            <a:avLst/>
          </a:prstGeom>
        </p:spPr>
      </p:pic>
    </p:spTree>
    <p:extLst>
      <p:ext uri="{BB962C8B-B14F-4D97-AF65-F5344CB8AC3E}">
        <p14:creationId xmlns:p14="http://schemas.microsoft.com/office/powerpoint/2010/main" val="140865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r>
              <a:rPr lang="en-US"/>
              <a:t>Principles of Operation (cont.)</a:t>
            </a:r>
          </a:p>
        </p:txBody>
      </p:sp>
      <p:sp>
        <p:nvSpPr>
          <p:cNvPr id="922627" name="Rectangle 3"/>
          <p:cNvSpPr>
            <a:spLocks noGrp="1" noChangeArrowheads="1"/>
          </p:cNvSpPr>
          <p:nvPr>
            <p:ph idx="1"/>
          </p:nvPr>
        </p:nvSpPr>
        <p:spPr>
          <a:xfrm>
            <a:off x="486698" y="1383527"/>
            <a:ext cx="11699446" cy="4941073"/>
          </a:xfrm>
        </p:spPr>
        <p:txBody>
          <a:bodyPr/>
          <a:lstStyle/>
          <a:p>
            <a:pPr marL="0" indent="0">
              <a:buNone/>
            </a:pPr>
            <a:r>
              <a:rPr lang="en-US" dirty="0" err="1"/>
              <a:t>Fitts</a:t>
            </a:r>
            <a:r>
              <a:rPr lang="en-US" dirty="0"/>
              <a:t>’ Law</a:t>
            </a:r>
          </a:p>
          <a:p>
            <a:pPr lvl="1"/>
            <a:r>
              <a:rPr lang="en-US" dirty="0"/>
              <a:t>moving hand is a series of </a:t>
            </a:r>
            <a:r>
              <a:rPr lang="en-US" dirty="0" err="1"/>
              <a:t>microcorrections</a:t>
            </a:r>
            <a:endParaRPr lang="en-US" dirty="0"/>
          </a:p>
          <a:p>
            <a:pPr lvl="2"/>
            <a:r>
              <a:rPr lang="en-US" dirty="0"/>
              <a:t>correction takes </a:t>
            </a:r>
            <a:r>
              <a:rPr lang="en-US" dirty="0" err="1"/>
              <a:t>Tp</a:t>
            </a:r>
            <a:r>
              <a:rPr lang="en-US" dirty="0"/>
              <a:t> + </a:t>
            </a:r>
            <a:r>
              <a:rPr lang="en-US" dirty="0" err="1"/>
              <a:t>Tc</a:t>
            </a:r>
            <a:r>
              <a:rPr lang="en-US" dirty="0"/>
              <a:t> + Tm = 240 </a:t>
            </a:r>
            <a:r>
              <a:rPr lang="en-US" dirty="0" err="1"/>
              <a:t>msec</a:t>
            </a:r>
            <a:r>
              <a:rPr lang="en-US" dirty="0"/>
              <a:t> </a:t>
            </a:r>
          </a:p>
          <a:p>
            <a:pPr lvl="1"/>
            <a:r>
              <a:rPr lang="en-US" dirty="0"/>
              <a:t>time </a:t>
            </a:r>
            <a:r>
              <a:rPr lang="en-US" dirty="0" err="1"/>
              <a:t>Tpos</a:t>
            </a:r>
            <a:r>
              <a:rPr lang="en-US" dirty="0"/>
              <a:t> to move the hand to target size S, </a:t>
            </a:r>
            <a:br>
              <a:rPr lang="en-US" dirty="0"/>
            </a:br>
            <a:r>
              <a:rPr lang="en-US" dirty="0"/>
              <a:t>which is distance D away is given by:</a:t>
            </a:r>
          </a:p>
          <a:p>
            <a:pPr marL="514350" lvl="2" indent="0">
              <a:buNone/>
            </a:pPr>
            <a:r>
              <a:rPr lang="en-US" dirty="0"/>
              <a:t>	</a:t>
            </a:r>
            <a:r>
              <a:rPr lang="en-US" dirty="0" err="1"/>
              <a:t>Tpos</a:t>
            </a:r>
            <a:r>
              <a:rPr lang="en-US" dirty="0"/>
              <a:t> = a + b log2 (</a:t>
            </a:r>
            <a:r>
              <a:rPr lang="en-US" dirty="0">
                <a:solidFill>
                  <a:srgbClr val="E6AA00"/>
                </a:solidFill>
              </a:rPr>
              <a:t>D/S</a:t>
            </a:r>
            <a:r>
              <a:rPr lang="en-US" dirty="0"/>
              <a:t> + 1)</a:t>
            </a:r>
          </a:p>
          <a:p>
            <a:pPr lvl="1"/>
            <a:endParaRPr lang="en-US" sz="2800" dirty="0"/>
          </a:p>
          <a:p>
            <a:pPr lvl="1"/>
            <a:r>
              <a:rPr lang="en-US" dirty="0"/>
              <a:t>summary</a:t>
            </a:r>
          </a:p>
          <a:p>
            <a:pPr lvl="2"/>
            <a:r>
              <a:rPr lang="en-US" sz="2700" dirty="0"/>
              <a:t>time to move the hand depends only on the </a:t>
            </a:r>
            <a:r>
              <a:rPr lang="en-US" sz="2700" i="1" dirty="0">
                <a:solidFill>
                  <a:srgbClr val="E6AA00"/>
                </a:solidFill>
              </a:rPr>
              <a:t>relative precision </a:t>
            </a:r>
            <a:r>
              <a:rPr lang="en-US" sz="2700" dirty="0"/>
              <a:t>required</a:t>
            </a:r>
          </a:p>
        </p:txBody>
      </p:sp>
      <p:sp>
        <p:nvSpPr>
          <p:cNvPr id="4" name="Date Placeholder 3"/>
          <p:cNvSpPr>
            <a:spLocks noGrp="1"/>
          </p:cNvSpPr>
          <p:nvPr>
            <p:ph type="dt" sz="half" idx="10"/>
          </p:nvPr>
        </p:nvSpPr>
        <p:spPr/>
        <p:txBody>
          <a:bodyPr/>
          <a:lstStyle/>
          <a:p>
            <a:r>
              <a:rPr lang="en-US"/>
              <a:t>2018/11/12</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26107444-6BBF-46D3-B333-3622DC898846}" type="slidenum">
              <a:rPr lang="en-US"/>
              <a:pPr/>
              <a:t>39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62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algn="ctr" eaLnBrk="1" hangingPunct="1"/>
            <a:r>
              <a:rPr lang="en-US" dirty="0"/>
              <a:t>HCI Approach to UX Design</a:t>
            </a:r>
          </a:p>
        </p:txBody>
      </p:sp>
      <p:sp>
        <p:nvSpPr>
          <p:cNvPr id="3" name="Date Placeholder 2"/>
          <p:cNvSpPr>
            <a:spLocks noGrp="1"/>
          </p:cNvSpPr>
          <p:nvPr>
            <p:ph type="dt" sz="half" idx="10"/>
          </p:nvPr>
        </p:nvSpPr>
        <p:spPr/>
        <p:txBody>
          <a:bodyPr/>
          <a:lstStyle/>
          <a:p>
            <a:pPr>
              <a:defRPr/>
            </a:pPr>
            <a:r>
              <a:rPr lang="en-US"/>
              <a:t>2018/11/12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A1A7435F-1268-B14E-9921-CB2E2F250DE7}" type="slidenum">
              <a:rPr lang="en-US" smtClean="0"/>
              <a:pPr/>
              <a:t>4</a:t>
            </a:fld>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0552" y="1187016"/>
            <a:ext cx="4168889" cy="52705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38713" y="538471"/>
            <a:ext cx="4178300" cy="42646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680" y="2853572"/>
            <a:ext cx="5130800" cy="36703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50693" y="2849359"/>
            <a:ext cx="2237013" cy="1937712"/>
          </a:xfrm>
          <a:prstGeom prst="rect">
            <a:avLst/>
          </a:prstGeom>
        </p:spPr>
      </p:pic>
      <p:pic>
        <p:nvPicPr>
          <p:cNvPr id="28" name="Picture 27" descr="4.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11497" y="1175148"/>
            <a:ext cx="2218832" cy="5279202"/>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53057" y="1175149"/>
            <a:ext cx="2712778" cy="5281815"/>
          </a:xfrm>
          <a:prstGeom prst="rect">
            <a:avLst/>
          </a:prstGeom>
        </p:spPr>
      </p:pic>
    </p:spTree>
    <p:extLst>
      <p:ext uri="{BB962C8B-B14F-4D97-AF65-F5344CB8AC3E}">
        <p14:creationId xmlns:p14="http://schemas.microsoft.com/office/powerpoint/2010/main" val="211071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Conceptual Models</a:t>
            </a:r>
          </a:p>
        </p:txBody>
      </p:sp>
      <p:sp>
        <p:nvSpPr>
          <p:cNvPr id="27660" name="Rectangle 12"/>
          <p:cNvSpPr>
            <a:spLocks noGrp="1" noChangeArrowheads="1"/>
          </p:cNvSpPr>
          <p:nvPr>
            <p:ph idx="1"/>
          </p:nvPr>
        </p:nvSpPr>
        <p:spPr>
          <a:xfrm>
            <a:off x="639233" y="1053692"/>
            <a:ext cx="11195715" cy="5634702"/>
          </a:xfrm>
        </p:spPr>
        <p:txBody>
          <a:bodyPr>
            <a:normAutofit fontScale="92500" lnSpcReduction="20000"/>
          </a:bodyPr>
          <a:lstStyle/>
          <a:p>
            <a:r>
              <a:rPr lang="en-US" dirty="0"/>
              <a:t>Conceptual model</a:t>
            </a:r>
            <a:r>
              <a:rPr lang="en-US" sz="1900" dirty="0"/>
              <a:t>?</a:t>
            </a:r>
          </a:p>
          <a:p>
            <a:pPr lvl="1"/>
            <a:r>
              <a:rPr lang="en-US" dirty="0"/>
              <a:t>mental representation of how the object works &amp; how interface controls effect it </a:t>
            </a:r>
            <a:br>
              <a:rPr lang="en-US" dirty="0"/>
            </a:br>
            <a:endParaRPr lang="en-US" sz="2400" dirty="0"/>
          </a:p>
          <a:p>
            <a:r>
              <a:rPr lang="en-US" dirty="0"/>
              <a:t>Design model should equal customer’</a:t>
            </a:r>
            <a:r>
              <a:rPr lang="en-US" altLang="ja-JP" dirty="0"/>
              <a:t>s model</a:t>
            </a:r>
            <a:r>
              <a:rPr lang="en-US" altLang="ja-JP" sz="1900" dirty="0"/>
              <a:t>?</a:t>
            </a:r>
            <a:endParaRPr lang="en-US" altLang="ja-JP" dirty="0"/>
          </a:p>
          <a:p>
            <a:pPr lvl="1"/>
            <a:r>
              <a:rPr lang="en-US" dirty="0"/>
              <a:t>mismatches lead to errors</a:t>
            </a:r>
          </a:p>
          <a:p>
            <a:pPr marL="0" indent="0">
              <a:buNone/>
            </a:pPr>
            <a:endParaRPr lang="en-US" sz="2400" dirty="0"/>
          </a:p>
          <a:p>
            <a:r>
              <a:rPr lang="en-US" dirty="0"/>
              <a:t>Design guides</a:t>
            </a:r>
            <a:r>
              <a:rPr lang="en-US" sz="1900" dirty="0"/>
              <a:t>?</a:t>
            </a:r>
            <a:endParaRPr lang="en-US" dirty="0"/>
          </a:p>
          <a:p>
            <a:pPr lvl="1"/>
            <a:r>
              <a:rPr lang="en-US" dirty="0"/>
              <a:t>use customer’</a:t>
            </a:r>
            <a:r>
              <a:rPr lang="en-US" altLang="ja-JP" dirty="0"/>
              <a:t>s likely conceptual model to design</a:t>
            </a:r>
          </a:p>
          <a:p>
            <a:pPr lvl="1"/>
            <a:r>
              <a:rPr lang="en-US" dirty="0"/>
              <a:t>make things visible</a:t>
            </a:r>
          </a:p>
          <a:p>
            <a:pPr lvl="1"/>
            <a:r>
              <a:rPr lang="en-US" dirty="0"/>
              <a:t>map interface controls to customer’</a:t>
            </a:r>
            <a:r>
              <a:rPr lang="en-US" altLang="ja-JP" dirty="0"/>
              <a:t>s model</a:t>
            </a:r>
          </a:p>
          <a:p>
            <a:pPr lvl="1"/>
            <a:r>
              <a:rPr lang="en-US" dirty="0"/>
              <a:t>provide feedback</a:t>
            </a:r>
          </a:p>
        </p:txBody>
      </p:sp>
      <p:sp>
        <p:nvSpPr>
          <p:cNvPr id="3" name="Date Placeholder 2"/>
          <p:cNvSpPr>
            <a:spLocks noGrp="1"/>
          </p:cNvSpPr>
          <p:nvPr>
            <p:ph type="dt" sz="half" idx="10"/>
          </p:nvPr>
        </p:nvSpPr>
        <p:spPr/>
        <p:txBody>
          <a:bodyPr/>
          <a:lstStyle/>
          <a:p>
            <a:r>
              <a:rPr lang="en-US"/>
              <a:t>2018/11/12</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BE6F9046-7345-B649-8343-1046AD18565B}" type="slidenum">
              <a:rPr lang="en-US" smtClean="0"/>
              <a:pPr/>
              <a:t>40</a:t>
            </a:fld>
            <a:endParaRPr lang="en-US" dirty="0"/>
          </a:p>
        </p:txBody>
      </p:sp>
      <p:grpSp>
        <p:nvGrpSpPr>
          <p:cNvPr id="4" name="Group 3"/>
          <p:cNvGrpSpPr/>
          <p:nvPr/>
        </p:nvGrpSpPr>
        <p:grpSpPr>
          <a:xfrm>
            <a:off x="9214693" y="3177852"/>
            <a:ext cx="2875915" cy="1203756"/>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9827475" y="4987863"/>
            <a:ext cx="1341071" cy="150912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766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66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5B9D51-E446-9C40-A07D-EA842F6522CF}"/>
              </a:ext>
            </a:extLst>
          </p:cNvPr>
          <p:cNvSpPr>
            <a:spLocks noGrp="1"/>
          </p:cNvSpPr>
          <p:nvPr>
            <p:ph type="dt" sz="half" idx="10"/>
          </p:nvPr>
        </p:nvSpPr>
        <p:spPr/>
        <p:txBody>
          <a:bodyPr/>
          <a:lstStyle/>
          <a:p>
            <a:pPr>
              <a:defRPr/>
            </a:pPr>
            <a:r>
              <a:rPr lang="en-US"/>
              <a:t>2018/11/12</a:t>
            </a:r>
            <a:endParaRPr lang="en-US" dirty="0"/>
          </a:p>
        </p:txBody>
      </p:sp>
      <p:sp>
        <p:nvSpPr>
          <p:cNvPr id="5" name="Footer Placeholder 4">
            <a:extLst>
              <a:ext uri="{FF2B5EF4-FFF2-40B4-BE49-F238E27FC236}">
                <a16:creationId xmlns:a16="http://schemas.microsoft.com/office/drawing/2014/main" id="{29ACDBC2-E07A-FE4A-AACF-B7C63EFE4B0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E2F59E7-D4A6-674B-BBEF-A4C39FA73535}"/>
              </a:ext>
            </a:extLst>
          </p:cNvPr>
          <p:cNvSpPr>
            <a:spLocks noGrp="1"/>
          </p:cNvSpPr>
          <p:nvPr>
            <p:ph type="sldNum" sz="quarter" idx="12"/>
          </p:nvPr>
        </p:nvSpPr>
        <p:spPr/>
        <p:txBody>
          <a:bodyPr/>
          <a:lstStyle/>
          <a:p>
            <a:fld id="{378E877C-33E4-8D47-9FF8-A9983EC5D9E6}" type="slidenum">
              <a:rPr lang="en-US" smtClean="0"/>
              <a:pPr/>
              <a:t>41</a:t>
            </a:fld>
            <a:endParaRPr lang="en-US"/>
          </a:p>
        </p:txBody>
      </p:sp>
      <p:sp>
        <p:nvSpPr>
          <p:cNvPr id="7" name="TextBox 6">
            <a:extLst>
              <a:ext uri="{FF2B5EF4-FFF2-40B4-BE49-F238E27FC236}">
                <a16:creationId xmlns:a16="http://schemas.microsoft.com/office/drawing/2014/main" id="{F81B9A3E-2E56-784F-920E-CD68B7B4F827}"/>
              </a:ext>
            </a:extLst>
          </p:cNvPr>
          <p:cNvSpPr txBox="1"/>
          <p:nvPr/>
        </p:nvSpPr>
        <p:spPr>
          <a:xfrm>
            <a:off x="2840140" y="2352367"/>
            <a:ext cx="6511719" cy="1323439"/>
          </a:xfrm>
          <a:prstGeom prst="rect">
            <a:avLst/>
          </a:prstGeom>
          <a:noFill/>
        </p:spPr>
        <p:txBody>
          <a:bodyPr wrap="none" rtlCol="0">
            <a:spAutoFit/>
          </a:bodyPr>
          <a:lstStyle/>
          <a:p>
            <a:r>
              <a:rPr lang="en-US" sz="8000" dirty="0">
                <a:solidFill>
                  <a:srgbClr val="FFC000"/>
                </a:solidFill>
                <a:latin typeface="Helvetica Light" panose="020B0403020202020204" pitchFamily="34" charset="0"/>
              </a:rPr>
              <a:t>QUESTIONS?</a:t>
            </a:r>
            <a:endParaRPr lang="en-US" sz="3600" dirty="0">
              <a:solidFill>
                <a:srgbClr val="FFC000"/>
              </a:solidFill>
              <a:latin typeface="Helvetica Light" panose="020B0403020202020204" pitchFamily="34" charset="0"/>
            </a:endParaRPr>
          </a:p>
        </p:txBody>
      </p:sp>
    </p:spTree>
    <p:extLst>
      <p:ext uri="{BB962C8B-B14F-4D97-AF65-F5344CB8AC3E}">
        <p14:creationId xmlns:p14="http://schemas.microsoft.com/office/powerpoint/2010/main" val="1078782547"/>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4"/>
          <p:cNvSpPr>
            <a:spLocks noGrp="1" noChangeArrowheads="1"/>
          </p:cNvSpPr>
          <p:nvPr>
            <p:ph type="title"/>
          </p:nvPr>
        </p:nvSpPr>
        <p:spPr/>
        <p:txBody>
          <a:bodyPr/>
          <a:lstStyle/>
          <a:p>
            <a:r>
              <a:rPr lang="en-US" dirty="0"/>
              <a:t>How to Design and Build Good UIs</a:t>
            </a:r>
          </a:p>
        </p:txBody>
      </p:sp>
      <p:sp>
        <p:nvSpPr>
          <p:cNvPr id="23558" name="Rectangle 5"/>
          <p:cNvSpPr>
            <a:spLocks noGrp="1" noChangeArrowheads="1"/>
          </p:cNvSpPr>
          <p:nvPr>
            <p:ph idx="1"/>
          </p:nvPr>
        </p:nvSpPr>
        <p:spPr/>
        <p:txBody>
          <a:bodyPr/>
          <a:lstStyle/>
          <a:p>
            <a:r>
              <a:rPr lang="en-US" dirty="0"/>
              <a:t>Iterative development process</a:t>
            </a:r>
          </a:p>
          <a:p>
            <a:r>
              <a:rPr lang="en-US" dirty="0"/>
              <a:t>Usability goals</a:t>
            </a:r>
          </a:p>
          <a:p>
            <a:r>
              <a:rPr lang="en-US" dirty="0"/>
              <a:t>User-centered design</a:t>
            </a:r>
          </a:p>
          <a:p>
            <a:r>
              <a:rPr lang="en-US" dirty="0"/>
              <a:t>Design discovery</a:t>
            </a:r>
          </a:p>
          <a:p>
            <a:r>
              <a:rPr lang="en-US" dirty="0"/>
              <a:t>Rapid prototyping</a:t>
            </a:r>
          </a:p>
          <a:p>
            <a:r>
              <a:rPr lang="en-US" dirty="0"/>
              <a:t>Evaluation</a:t>
            </a:r>
          </a:p>
          <a:p>
            <a:r>
              <a:rPr lang="en-US" dirty="0"/>
              <a:t>Programming</a:t>
            </a:r>
          </a:p>
        </p:txBody>
      </p:sp>
      <p:sp>
        <p:nvSpPr>
          <p:cNvPr id="4" name="Date Placeholder 3"/>
          <p:cNvSpPr>
            <a:spLocks noGrp="1"/>
          </p:cNvSpPr>
          <p:nvPr>
            <p:ph type="dt" sz="half" idx="10"/>
          </p:nvPr>
        </p:nvSpPr>
        <p:spPr/>
        <p:txBody>
          <a:bodyPr/>
          <a:lstStyle/>
          <a:p>
            <a:r>
              <a:rPr lang="en-US"/>
              <a:t>2018/11/12</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5</a:t>
            </a:fld>
            <a:endParaRPr lang="en-US"/>
          </a:p>
        </p:txBody>
      </p:sp>
    </p:spTree>
    <p:extLst>
      <p:ext uri="{BB962C8B-B14F-4D97-AF65-F5344CB8AC3E}">
        <p14:creationId xmlns:p14="http://schemas.microsoft.com/office/powerpoint/2010/main" val="2466253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vert="horz" wrap="square" lIns="92073" tIns="46037" rIns="92073" bIns="46037" numCol="1" anchor="ctr" anchorCtr="0" compatLnSpc="1">
            <a:prstTxWarp prst="textNoShape">
              <a:avLst/>
            </a:prstTxWarp>
          </a:bodyPr>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2508556" y="302833"/>
            <a:ext cx="7772400" cy="4724400"/>
          </a:xfrm>
        </p:spPr>
        <p:txBody>
          <a:bodyPr/>
          <a:lstStyle/>
          <a:p>
            <a:pPr algn="r" eaLnBrk="1" hangingPunct="1">
              <a:buFontTx/>
              <a:buNone/>
            </a:pPr>
            <a:r>
              <a:rPr lang="en-US" dirty="0">
                <a:latin typeface="Arial" charset="0"/>
              </a:rPr>
              <a:t>At every stage!</a:t>
            </a:r>
          </a:p>
        </p:txBody>
      </p:sp>
      <p:sp>
        <p:nvSpPr>
          <p:cNvPr id="3" name="Date Placeholder 2"/>
          <p:cNvSpPr>
            <a:spLocks noGrp="1"/>
          </p:cNvSpPr>
          <p:nvPr>
            <p:ph type="dt" sz="half" idx="10"/>
          </p:nvPr>
        </p:nvSpPr>
        <p:spPr/>
        <p:txBody>
          <a:bodyPr/>
          <a:lstStyle/>
          <a:p>
            <a:pPr>
              <a:defRPr/>
            </a:pPr>
            <a:r>
              <a:rPr lang="en-US"/>
              <a:t>2018/11/12</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6</a:t>
            </a:fld>
            <a:endParaRPr lang="en-US"/>
          </a:p>
        </p:txBody>
      </p:sp>
      <p:grpSp>
        <p:nvGrpSpPr>
          <p:cNvPr id="1032" name="Group 1034"/>
          <p:cNvGrpSpPr>
            <a:grpSpLocks/>
          </p:cNvGrpSpPr>
          <p:nvPr/>
        </p:nvGrpSpPr>
        <p:grpSpPr bwMode="auto">
          <a:xfrm>
            <a:off x="2066926" y="1520827"/>
            <a:ext cx="7875589" cy="2493963"/>
            <a:chOff x="342" y="958"/>
            <a:chExt cx="4961" cy="1571"/>
          </a:xfrm>
        </p:grpSpPr>
        <p:sp>
          <p:nvSpPr>
            <p:cNvPr id="1034" name="Rectangle 1029"/>
            <p:cNvSpPr>
              <a:spLocks noChangeArrowheads="1"/>
            </p:cNvSpPr>
            <p:nvPr/>
          </p:nvSpPr>
          <p:spPr bwMode="auto">
            <a:xfrm>
              <a:off x="3818" y="958"/>
              <a:ext cx="8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2079197" y="3731817"/>
            <a:ext cx="1364823" cy="1938990"/>
          </a:xfrm>
          <a:prstGeom prst="rect">
            <a:avLst/>
          </a:prstGeom>
          <a:noFill/>
        </p:spPr>
        <p:txBody>
          <a:bodyPr wrap="none" lIns="91438" tIns="45719" rIns="91438" bIns="45719" rtlCol="0">
            <a:spAutoFit/>
          </a:bodyPr>
          <a:lstStyle/>
          <a:p>
            <a:r>
              <a:rPr lang="en-US" dirty="0">
                <a:solidFill>
                  <a:schemeClr val="tx1">
                    <a:lumMod val="65000"/>
                  </a:schemeClr>
                </a:solidFill>
                <a:latin typeface="+mn-lt"/>
              </a:rPr>
              <a:t>Sketch</a:t>
            </a:r>
          </a:p>
          <a:p>
            <a:r>
              <a:rPr lang="en-US" dirty="0">
                <a:solidFill>
                  <a:schemeClr val="tx1">
                    <a:lumMod val="65000"/>
                  </a:schemeClr>
                </a:solidFill>
                <a:latin typeface="+mn-lt"/>
              </a:rPr>
              <a:t>Paper</a:t>
            </a:r>
          </a:p>
          <a:p>
            <a:r>
              <a:rPr lang="en-US" dirty="0">
                <a:solidFill>
                  <a:schemeClr val="tx1">
                    <a:lumMod val="65000"/>
                  </a:schemeClr>
                </a:solidFill>
                <a:latin typeface="+mn-lt"/>
              </a:rPr>
              <a:t>Video</a:t>
            </a:r>
          </a:p>
          <a:p>
            <a:r>
              <a:rPr lang="en-US" dirty="0">
                <a:solidFill>
                  <a:schemeClr val="tx1">
                    <a:lumMod val="65000"/>
                  </a:schemeClr>
                </a:solidFill>
                <a:latin typeface="+mn-lt"/>
              </a:rPr>
              <a:t>Tool</a:t>
            </a:r>
          </a:p>
          <a:p>
            <a:r>
              <a:rPr lang="en-US" dirty="0">
                <a:solidFill>
                  <a:schemeClr val="tx1">
                    <a:lumMod val="65000"/>
                  </a:schemeClr>
                </a:solidFill>
                <a:latin typeface="+mn-lt"/>
              </a:rPr>
              <a:t>Program</a:t>
            </a:r>
          </a:p>
        </p:txBody>
      </p:sp>
      <p:sp>
        <p:nvSpPr>
          <p:cNvPr id="12" name="TextBox 11"/>
          <p:cNvSpPr txBox="1"/>
          <p:nvPr/>
        </p:nvSpPr>
        <p:spPr>
          <a:xfrm>
            <a:off x="8418494" y="4067795"/>
            <a:ext cx="1758410" cy="1938990"/>
          </a:xfrm>
          <a:prstGeom prst="rect">
            <a:avLst/>
          </a:prstGeom>
          <a:noFill/>
        </p:spPr>
        <p:txBody>
          <a:bodyPr wrap="none" lIns="91438" tIns="45719" rIns="91438" bIns="45719" rtlCol="0">
            <a:spAutoFit/>
          </a:bodyPr>
          <a:lstStyle/>
          <a:p>
            <a:r>
              <a:rPr lang="en-US" dirty="0">
                <a:solidFill>
                  <a:srgbClr val="A6A6A6"/>
                </a:solidFill>
                <a:latin typeface="+mn-lt"/>
              </a:rPr>
              <a:t>Gut</a:t>
            </a:r>
          </a:p>
          <a:p>
            <a:r>
              <a:rPr lang="en-US" dirty="0" err="1">
                <a:solidFill>
                  <a:srgbClr val="A6A6A6"/>
                </a:solidFill>
                <a:latin typeface="+mn-lt"/>
              </a:rPr>
              <a:t>Crit</a:t>
            </a:r>
            <a:endParaRPr lang="en-US" dirty="0">
              <a:solidFill>
                <a:srgbClr val="A6A6A6"/>
              </a:solidFill>
              <a:latin typeface="+mn-lt"/>
            </a:endParaRPr>
          </a:p>
          <a:p>
            <a:r>
              <a:rPr lang="en-US" dirty="0">
                <a:solidFill>
                  <a:srgbClr val="A6A6A6"/>
                </a:solidFill>
                <a:latin typeface="+mn-lt"/>
              </a:rPr>
              <a:t>Expert </a:t>
            </a:r>
            <a:r>
              <a:rPr lang="en-US" dirty="0" err="1">
                <a:solidFill>
                  <a:srgbClr val="A6A6A6"/>
                </a:solidFill>
                <a:latin typeface="+mn-lt"/>
              </a:rPr>
              <a:t>Eval</a:t>
            </a:r>
            <a:br>
              <a:rPr lang="en-US" dirty="0">
                <a:solidFill>
                  <a:srgbClr val="A6A6A6"/>
                </a:solidFill>
                <a:latin typeface="+mn-lt"/>
              </a:rPr>
            </a:br>
            <a:r>
              <a:rPr lang="en-US" dirty="0">
                <a:solidFill>
                  <a:srgbClr val="A6A6A6"/>
                </a:solidFill>
                <a:latin typeface="+mn-lt"/>
              </a:rPr>
              <a:t>Lo-fi Test</a:t>
            </a:r>
          </a:p>
          <a:p>
            <a:r>
              <a:rPr lang="en-US" dirty="0">
                <a:solidFill>
                  <a:srgbClr val="A6A6A6"/>
                </a:solidFill>
                <a:latin typeface="+mn-lt"/>
              </a:rPr>
              <a:t>User Study</a:t>
            </a:r>
          </a:p>
        </p:txBody>
      </p:sp>
      <p:graphicFrame>
        <p:nvGraphicFramePr>
          <p:cNvPr id="14" name="Object 1025"/>
          <p:cNvGraphicFramePr>
            <a:graphicFrameLocks noChangeAspect="1"/>
          </p:cNvGraphicFramePr>
          <p:nvPr>
            <p:extLst/>
          </p:nvPr>
        </p:nvGraphicFramePr>
        <p:xfrm>
          <a:off x="4225550" y="1901398"/>
          <a:ext cx="3730625" cy="3363912"/>
        </p:xfrm>
        <a:graphic>
          <a:graphicData uri="http://schemas.openxmlformats.org/presentationml/2006/ole">
            <mc:AlternateContent xmlns:mc="http://schemas.openxmlformats.org/markup-compatibility/2006">
              <mc:Choice xmlns:v="urn:schemas-microsoft-com:vml" Requires="v">
                <p:oleObj spid="_x0000_s1118" name="Clip" r:id="rId4" imgW="3849120" imgH="3468960" progId="MS_ClipArt_Gallery.5">
                  <p:embed/>
                </p:oleObj>
              </mc:Choice>
              <mc:Fallback>
                <p:oleObj name="Clip" r:id="rId4" imgW="3849120" imgH="346896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550" y="1901398"/>
                        <a:ext cx="3730625" cy="336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88773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p:txBody>
          <a:bodyPr/>
          <a:lstStyle/>
          <a:p>
            <a:r>
              <a:rPr lang="en-US" dirty="0"/>
              <a:t>Usability/User Experience Goals</a:t>
            </a:r>
          </a:p>
        </p:txBody>
      </p:sp>
      <p:sp>
        <p:nvSpPr>
          <p:cNvPr id="300035" name="Rectangle 3"/>
          <p:cNvSpPr>
            <a:spLocks noGrp="1" noChangeArrowheads="1"/>
          </p:cNvSpPr>
          <p:nvPr>
            <p:ph sz="half" idx="1"/>
          </p:nvPr>
        </p:nvSpPr>
        <p:spPr>
          <a:xfrm>
            <a:off x="899668" y="2663275"/>
            <a:ext cx="5680540" cy="3960541"/>
          </a:xfrm>
        </p:spPr>
        <p:txBody>
          <a:bodyPr/>
          <a:lstStyle/>
          <a:p>
            <a:pPr lvl="1"/>
            <a:r>
              <a:rPr lang="en-US" dirty="0"/>
              <a:t>Learnable</a:t>
            </a:r>
          </a:p>
          <a:p>
            <a:pPr lvl="2"/>
            <a:r>
              <a:rPr lang="en-US" dirty="0"/>
              <a:t>faster the 2nd time &amp; so on</a:t>
            </a:r>
          </a:p>
          <a:p>
            <a:pPr lvl="1"/>
            <a:r>
              <a:rPr lang="en-US" dirty="0"/>
              <a:t>Memorable</a:t>
            </a:r>
          </a:p>
          <a:p>
            <a:pPr lvl="2"/>
            <a:r>
              <a:rPr lang="en-US" dirty="0"/>
              <a:t>from session to session</a:t>
            </a:r>
          </a:p>
          <a:p>
            <a:pPr lvl="1"/>
            <a:r>
              <a:rPr lang="en-US" dirty="0"/>
              <a:t>Flexible		</a:t>
            </a:r>
          </a:p>
          <a:p>
            <a:pPr lvl="2"/>
            <a:r>
              <a:rPr lang="en-US" dirty="0"/>
              <a:t>multiple ways to do tasks</a:t>
            </a:r>
          </a:p>
          <a:p>
            <a:pPr lvl="1"/>
            <a:r>
              <a:rPr lang="en-US" dirty="0"/>
              <a:t>Efficient</a:t>
            </a:r>
          </a:p>
          <a:p>
            <a:pPr lvl="2"/>
            <a:r>
              <a:rPr lang="en-US" dirty="0"/>
              <a:t>perform tasks quickly </a:t>
            </a:r>
          </a:p>
          <a:p>
            <a:pPr lvl="2"/>
            <a:endParaRPr lang="en-US" dirty="0"/>
          </a:p>
        </p:txBody>
      </p:sp>
      <p:sp>
        <p:nvSpPr>
          <p:cNvPr id="300036" name="Rectangle 4"/>
          <p:cNvSpPr>
            <a:spLocks noGrp="1" noChangeArrowheads="1"/>
          </p:cNvSpPr>
          <p:nvPr>
            <p:ph sz="half" idx="2"/>
          </p:nvPr>
        </p:nvSpPr>
        <p:spPr>
          <a:xfrm>
            <a:off x="6580208" y="2663274"/>
            <a:ext cx="5434314" cy="3960541"/>
          </a:xfrm>
        </p:spPr>
        <p:txBody>
          <a:bodyPr/>
          <a:lstStyle/>
          <a:p>
            <a:pPr lvl="1" eaLnBrk="1" hangingPunct="1">
              <a:lnSpc>
                <a:spcPct val="90000"/>
              </a:lnSpc>
            </a:pPr>
            <a:r>
              <a:rPr lang="en-US" dirty="0"/>
              <a:t>Robust</a:t>
            </a:r>
          </a:p>
          <a:p>
            <a:pPr lvl="2" eaLnBrk="1" hangingPunct="1">
              <a:lnSpc>
                <a:spcPct val="90000"/>
              </a:lnSpc>
            </a:pPr>
            <a:r>
              <a:rPr lang="en-US" dirty="0"/>
              <a:t>minimal error rates</a:t>
            </a:r>
          </a:p>
          <a:p>
            <a:pPr lvl="2" eaLnBrk="1" hangingPunct="1">
              <a:lnSpc>
                <a:spcPct val="90000"/>
              </a:lnSpc>
            </a:pPr>
            <a:r>
              <a:rPr lang="en-US" dirty="0"/>
              <a:t>good feedback so user can recover</a:t>
            </a:r>
          </a:p>
          <a:p>
            <a:pPr lvl="1" eaLnBrk="1" hangingPunct="1">
              <a:lnSpc>
                <a:spcPct val="90000"/>
              </a:lnSpc>
            </a:pPr>
            <a:r>
              <a:rPr lang="en-US" dirty="0"/>
              <a:t>Discoverable</a:t>
            </a:r>
          </a:p>
          <a:p>
            <a:pPr lvl="2" eaLnBrk="1" hangingPunct="1">
              <a:lnSpc>
                <a:spcPct val="90000"/>
              </a:lnSpc>
            </a:pPr>
            <a:r>
              <a:rPr lang="en-US" dirty="0"/>
              <a:t>learn new features over time</a:t>
            </a:r>
          </a:p>
          <a:p>
            <a:pPr lvl="1" eaLnBrk="1" hangingPunct="1">
              <a:lnSpc>
                <a:spcPct val="90000"/>
              </a:lnSpc>
            </a:pPr>
            <a:r>
              <a:rPr lang="en-US" dirty="0"/>
              <a:t>Pleasing</a:t>
            </a:r>
          </a:p>
          <a:p>
            <a:pPr lvl="2" eaLnBrk="1" hangingPunct="1">
              <a:lnSpc>
                <a:spcPct val="90000"/>
              </a:lnSpc>
            </a:pPr>
            <a:r>
              <a:rPr lang="en-US" dirty="0"/>
              <a:t>high user satisfaction</a:t>
            </a:r>
          </a:p>
          <a:p>
            <a:pPr lvl="1" eaLnBrk="1" hangingPunct="1">
              <a:lnSpc>
                <a:spcPct val="90000"/>
              </a:lnSpc>
            </a:pPr>
            <a:r>
              <a:rPr lang="en-US" dirty="0"/>
              <a:t>Fun</a:t>
            </a:r>
          </a:p>
        </p:txBody>
      </p:sp>
      <p:sp>
        <p:nvSpPr>
          <p:cNvPr id="4" name="Date Placeholder 3"/>
          <p:cNvSpPr>
            <a:spLocks noGrp="1"/>
          </p:cNvSpPr>
          <p:nvPr>
            <p:ph type="dt" sz="half" idx="10"/>
          </p:nvPr>
        </p:nvSpPr>
        <p:spPr/>
        <p:txBody>
          <a:bodyPr/>
          <a:lstStyle/>
          <a:p>
            <a:r>
              <a:rPr lang="en-US"/>
              <a:t>2018/11/12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0510B673-518D-3342-8DCB-82147DBF1982}" type="slidenum">
              <a:rPr lang="en-US"/>
              <a:pPr/>
              <a:t>7</a:t>
            </a:fld>
            <a:endParaRPr lang="en-US"/>
          </a:p>
        </p:txBody>
      </p:sp>
      <p:pic>
        <p:nvPicPr>
          <p:cNvPr id="28681" name="Picture 6" descr="j0257035[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29359" y="892097"/>
            <a:ext cx="152241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C5134CF1-9947-4363-83E6-2B7B56BD07CD}"/>
              </a:ext>
            </a:extLst>
          </p:cNvPr>
          <p:cNvSpPr txBox="1"/>
          <p:nvPr/>
        </p:nvSpPr>
        <p:spPr>
          <a:xfrm>
            <a:off x="639237" y="1071756"/>
            <a:ext cx="10571357" cy="1926681"/>
          </a:xfrm>
          <a:prstGeom prst="rect">
            <a:avLst/>
          </a:prstGeom>
          <a:noFill/>
        </p:spPr>
        <p:txBody>
          <a:bodyPr wrap="square" rtlCol="0">
            <a:spAutoFit/>
          </a:bodyPr>
          <a:lstStyle/>
          <a:p>
            <a:pPr marL="342900" indent="-342900">
              <a:spcBef>
                <a:spcPct val="20000"/>
              </a:spcBef>
              <a:buFontTx/>
              <a:buChar char="•"/>
            </a:pPr>
            <a:r>
              <a:rPr lang="en-US" sz="2800" dirty="0">
                <a:latin typeface="Helvetica Light" panose="020B0403020202020204"/>
              </a:rPr>
              <a:t>Set goals early &amp; later use to measure progress</a:t>
            </a:r>
          </a:p>
          <a:p>
            <a:pPr marL="342900" indent="-342900">
              <a:spcBef>
                <a:spcPct val="20000"/>
              </a:spcBef>
              <a:buFontTx/>
              <a:buChar char="•"/>
            </a:pPr>
            <a:r>
              <a:rPr lang="en-US" sz="2800" dirty="0">
                <a:latin typeface="Helvetica Light" panose="020B0403020202020204"/>
              </a:rPr>
              <a:t>Goals often have tradeoffs, so prioritize</a:t>
            </a:r>
          </a:p>
          <a:p>
            <a:pPr marL="342900" indent="-342900">
              <a:spcBef>
                <a:spcPct val="20000"/>
              </a:spcBef>
              <a:buFontTx/>
              <a:buChar char="•"/>
            </a:pPr>
            <a:r>
              <a:rPr lang="en-US" sz="2800" dirty="0">
                <a:latin typeface="Helvetica Light" panose="020B0403020202020204"/>
              </a:rPr>
              <a:t>Example goals(?)</a:t>
            </a:r>
          </a:p>
          <a:p>
            <a:endParaRPr lang="en-US" dirty="0"/>
          </a:p>
        </p:txBody>
      </p:sp>
    </p:spTree>
    <p:extLst>
      <p:ext uri="{BB962C8B-B14F-4D97-AF65-F5344CB8AC3E}">
        <p14:creationId xmlns:p14="http://schemas.microsoft.com/office/powerpoint/2010/main" val="3703046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00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00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00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003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003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003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003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003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0036">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003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0036">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00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bldLvl="2"/>
      <p:bldP spid="300036"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6306202"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184DA5"/>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solidFill>
                  <a:schemeClr val="tx1">
                    <a:lumMod val="50000"/>
                  </a:schemeClr>
                </a:solidFill>
                <a:latin typeface="Helvetica Light"/>
              </a:rPr>
              <a:t>2018/11/12</a:t>
            </a:r>
            <a:endParaRPr lang="en-US" sz="10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8</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5120645" y="2289123"/>
            <a:ext cx="1185558" cy="37790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20645" y="1348474"/>
            <a:ext cx="1177718" cy="25484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4" name="Rectangle 6"/>
          <p:cNvSpPr>
            <a:spLocks noChangeArrowheads="1"/>
          </p:cNvSpPr>
          <p:nvPr/>
        </p:nvSpPr>
        <p:spPr bwMode="auto">
          <a:xfrm>
            <a:off x="2453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3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2453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2453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43019"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
        <p:nvSpPr>
          <p:cNvPr id="43020"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a:extLst/>
        </p:spPr>
        <p:txBody>
          <a:bodyPr wrap="none" lIns="91438" tIns="45719" rIns="91438" bIns="45719" anchor="ctr"/>
          <a:lstStyle/>
          <a:p>
            <a:endParaRPr lang="en-US"/>
          </a:p>
        </p:txBody>
      </p:sp>
    </p:spTree>
    <p:extLst>
      <p:ext uri="{BB962C8B-B14F-4D97-AF65-F5344CB8AC3E}">
        <p14:creationId xmlns:p14="http://schemas.microsoft.com/office/powerpoint/2010/main" val="1033717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 Process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t="7339" b="6557"/>
          <a:stretch/>
        </p:blipFill>
        <p:spPr>
          <a:xfrm>
            <a:off x="814039" y="1634095"/>
            <a:ext cx="11029719" cy="4722100"/>
          </a:xfrm>
          <a:prstGeom prst="rect">
            <a:avLst/>
          </a:prstGeom>
        </p:spPr>
      </p:pic>
      <p:sp>
        <p:nvSpPr>
          <p:cNvPr id="2" name="Date Placeholder 1">
            <a:extLst>
              <a:ext uri="{FF2B5EF4-FFF2-40B4-BE49-F238E27FC236}">
                <a16:creationId xmlns:a16="http://schemas.microsoft.com/office/drawing/2014/main" id="{A9F3DE37-A357-974C-8D75-6C483AF1CED1}"/>
              </a:ext>
            </a:extLst>
          </p:cNvPr>
          <p:cNvSpPr>
            <a:spLocks noGrp="1"/>
          </p:cNvSpPr>
          <p:nvPr>
            <p:ph type="dt" sz="half" idx="10"/>
          </p:nvPr>
        </p:nvSpPr>
        <p:spPr/>
        <p:txBody>
          <a:bodyPr/>
          <a:lstStyle/>
          <a:p>
            <a:pPr>
              <a:defRPr/>
            </a:pPr>
            <a:r>
              <a:rPr lang="en-US"/>
              <a:t>2018/11/12</a:t>
            </a:r>
            <a:endParaRPr lang="en-US" dirty="0"/>
          </a:p>
        </p:txBody>
      </p:sp>
      <p:sp>
        <p:nvSpPr>
          <p:cNvPr id="9" name="Footer Placeholder 8">
            <a:extLst>
              <a:ext uri="{FF2B5EF4-FFF2-40B4-BE49-F238E27FC236}">
                <a16:creationId xmlns:a16="http://schemas.microsoft.com/office/drawing/2014/main" id="{206953D5-27A2-1C40-8E62-5C91903A1C42}"/>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a:extLst>
              <a:ext uri="{FF2B5EF4-FFF2-40B4-BE49-F238E27FC236}">
                <a16:creationId xmlns:a16="http://schemas.microsoft.com/office/drawing/2014/main" id="{2734C254-43ED-8E4D-BB90-D61A6DE34118}"/>
              </a:ext>
            </a:extLst>
          </p:cNvPr>
          <p:cNvSpPr>
            <a:spLocks noGrp="1"/>
          </p:cNvSpPr>
          <p:nvPr>
            <p:ph type="sldNum" sz="quarter" idx="12"/>
          </p:nvPr>
        </p:nvSpPr>
        <p:spPr/>
        <p:txBody>
          <a:bodyPr/>
          <a:lstStyle/>
          <a:p>
            <a:fld id="{A1A7435F-1268-B14E-9921-CB2E2F250DE7}" type="slidenum">
              <a:rPr lang="en-US" smtClean="0"/>
              <a:pPr/>
              <a:t>9</a:t>
            </a:fld>
            <a:endParaRPr lang="en-US"/>
          </a:p>
        </p:txBody>
      </p:sp>
    </p:spTree>
    <p:extLst>
      <p:ext uri="{BB962C8B-B14F-4D97-AF65-F5344CB8AC3E}">
        <p14:creationId xmlns:p14="http://schemas.microsoft.com/office/powerpoint/2010/main" val="4547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4_Summer HCI">
  <a:themeElements>
    <a:clrScheme name="Custom 6">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42A0F3"/>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18914</TotalTime>
  <Words>3323</Words>
  <Application>Microsoft Macintosh PowerPoint</Application>
  <PresentationFormat>Widescreen</PresentationFormat>
  <Paragraphs>579</Paragraphs>
  <Slides>41</Slides>
  <Notes>40</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60" baseType="lpstr">
      <vt:lpstr>ＭＳ Ｐゴシック</vt:lpstr>
      <vt:lpstr>ＭＳ Ｐゴシック</vt:lpstr>
      <vt:lpstr>ZapfDingbats</vt:lpstr>
      <vt:lpstr>Arial</vt:lpstr>
      <vt:lpstr>Arial Black</vt:lpstr>
      <vt:lpstr>Arial Hebrew</vt:lpstr>
      <vt:lpstr>Consolas</vt:lpstr>
      <vt:lpstr>Gill Sans</vt:lpstr>
      <vt:lpstr>Gill Sans Light</vt:lpstr>
      <vt:lpstr>Gill Sans SemiBold</vt:lpstr>
      <vt:lpstr>Helvetica</vt:lpstr>
      <vt:lpstr>Helvetica Light</vt:lpstr>
      <vt:lpstr>Lucida Grande</vt:lpstr>
      <vt:lpstr>Symbol</vt:lpstr>
      <vt:lpstr>Times New Roman</vt:lpstr>
      <vt:lpstr>Verdana</vt:lpstr>
      <vt:lpstr>Wingdings</vt:lpstr>
      <vt:lpstr>4_Summer HCI</vt:lpstr>
      <vt:lpstr>Clip</vt:lpstr>
      <vt:lpstr>CS 147 Course Midterm Review Design Thinking for User Experience Design, Prototyping &amp; Evaluation</vt:lpstr>
      <vt:lpstr>Administrivia</vt:lpstr>
      <vt:lpstr>Balance</vt:lpstr>
      <vt:lpstr>HCI Approach to UX Design</vt:lpstr>
      <vt:lpstr>How to Design and Build Good UIs</vt:lpstr>
      <vt:lpstr>Iteration</vt:lpstr>
      <vt:lpstr>Usability/User Experience Goals</vt:lpstr>
      <vt:lpstr>Design Process: Discovery</vt:lpstr>
      <vt:lpstr>Design Thinking Process</vt:lpstr>
      <vt:lpstr>User-centered Design “Know thy User”</vt:lpstr>
      <vt:lpstr>Design Discovery Needfinding &amp; Task Analysis</vt:lpstr>
      <vt:lpstr>Reframing the Problem as a Point of View</vt:lpstr>
      <vt:lpstr>Ideate: From POV to How Might We</vt:lpstr>
      <vt:lpstr>Brainstorm: “How Might We’s”    Solutions</vt:lpstr>
      <vt:lpstr>PowerPoint Presentation</vt:lpstr>
      <vt:lpstr>Design Process: Exploration</vt:lpstr>
      <vt:lpstr>From Sketch to Prototype</vt:lpstr>
      <vt:lpstr>Design Exploration Summary</vt:lpstr>
      <vt:lpstr>Concept Videos</vt:lpstr>
      <vt:lpstr>Computing in 1945</vt:lpstr>
      <vt:lpstr>Computing in 1965</vt:lpstr>
      <vt:lpstr>Augmenting Human Intellect – Engelbart (1968) The NLS Hardware</vt:lpstr>
      <vt:lpstr>Dynabook – Kay (1974)</vt:lpstr>
      <vt:lpstr>Xerox Star – 1st Commercial GUI (1981)</vt:lpstr>
      <vt:lpstr>Rapid Prototyping</vt:lpstr>
      <vt:lpstr>Evaluation</vt:lpstr>
      <vt:lpstr>Heuristic Evaluation Decreasing Returns</vt:lpstr>
      <vt:lpstr>Heuristic Evaluation Summary</vt:lpstr>
      <vt:lpstr>User Testing Data</vt:lpstr>
      <vt:lpstr>User Testing Summary</vt:lpstr>
      <vt:lpstr>PowerPoint Presentation</vt:lpstr>
      <vt:lpstr>The Art of Balance</vt:lpstr>
      <vt:lpstr>Using Proximity to Indicate Relationships</vt:lpstr>
      <vt:lpstr>PowerPoint Presentation</vt:lpstr>
      <vt:lpstr>Using Appropriate Color “Harmonies”</vt:lpstr>
      <vt:lpstr>Human Abilities: Retina</vt:lpstr>
      <vt:lpstr>The Model Human Processor</vt:lpstr>
      <vt:lpstr>Experimental Results</vt:lpstr>
      <vt:lpstr>Principles of Operation (cont.)</vt:lpstr>
      <vt:lpstr>Conceptual Models</vt:lpstr>
      <vt:lpstr>PowerPoint Presentation</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Course Overview</dc:title>
  <dc:subject>User Interface Design, Prototyping, and Evaluation</dc:subject>
  <dc:creator>James Landay</dc:creator>
  <cp:keywords>usability, interface design, interaction design, user interface, user interface design</cp:keywords>
  <cp:lastModifiedBy>James A Landay</cp:lastModifiedBy>
  <cp:revision>599</cp:revision>
  <cp:lastPrinted>2016-11-16T06:06:43Z</cp:lastPrinted>
  <dcterms:created xsi:type="dcterms:W3CDTF">1995-06-02T21:27:28Z</dcterms:created>
  <dcterms:modified xsi:type="dcterms:W3CDTF">2018-11-12T21:26:05Z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