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032" r:id="rId1"/>
  </p:sldMasterIdLst>
  <p:notesMasterIdLst>
    <p:notesMasterId r:id="rId48"/>
  </p:notesMasterIdLst>
  <p:handoutMasterIdLst>
    <p:handoutMasterId r:id="rId49"/>
  </p:handoutMasterIdLst>
  <p:sldIdLst>
    <p:sldId id="285" r:id="rId2"/>
    <p:sldId id="398" r:id="rId3"/>
    <p:sldId id="406" r:id="rId4"/>
    <p:sldId id="399" r:id="rId5"/>
    <p:sldId id="383" r:id="rId6"/>
    <p:sldId id="400" r:id="rId7"/>
    <p:sldId id="401" r:id="rId8"/>
    <p:sldId id="402" r:id="rId9"/>
    <p:sldId id="257" r:id="rId10"/>
    <p:sldId id="260" r:id="rId11"/>
    <p:sldId id="261" r:id="rId12"/>
    <p:sldId id="282" r:id="rId13"/>
    <p:sldId id="312" r:id="rId14"/>
    <p:sldId id="389" r:id="rId15"/>
    <p:sldId id="262" r:id="rId16"/>
    <p:sldId id="263" r:id="rId17"/>
    <p:sldId id="264" r:id="rId18"/>
    <p:sldId id="265" r:id="rId19"/>
    <p:sldId id="281" r:id="rId20"/>
    <p:sldId id="291" r:id="rId21"/>
    <p:sldId id="271" r:id="rId22"/>
    <p:sldId id="310" r:id="rId23"/>
    <p:sldId id="390" r:id="rId24"/>
    <p:sldId id="407" r:id="rId25"/>
    <p:sldId id="397" r:id="rId26"/>
    <p:sldId id="309" r:id="rId27"/>
    <p:sldId id="305" r:id="rId28"/>
    <p:sldId id="391" r:id="rId29"/>
    <p:sldId id="403" r:id="rId30"/>
    <p:sldId id="404" r:id="rId31"/>
    <p:sldId id="274" r:id="rId32"/>
    <p:sldId id="405" r:id="rId33"/>
    <p:sldId id="314" r:id="rId34"/>
    <p:sldId id="315" r:id="rId35"/>
    <p:sldId id="294" r:id="rId36"/>
    <p:sldId id="295" r:id="rId37"/>
    <p:sldId id="296" r:id="rId38"/>
    <p:sldId id="322" r:id="rId39"/>
    <p:sldId id="382" r:id="rId40"/>
    <p:sldId id="350" r:id="rId41"/>
    <p:sldId id="351" r:id="rId42"/>
    <p:sldId id="352" r:id="rId43"/>
    <p:sldId id="353" r:id="rId44"/>
    <p:sldId id="273" r:id="rId45"/>
    <p:sldId id="301" r:id="rId46"/>
    <p:sldId id="364" r:id="rId47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A. Landay" initials="JAL" lastIdx="3" clrIdx="0"/>
  <p:cmAuthor id="1" name="Microsoft Office Us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FC183"/>
    <a:srgbClr val="FF0000"/>
    <a:srgbClr val="663300"/>
    <a:srgbClr val="080808"/>
    <a:srgbClr val="5F5F5F"/>
    <a:srgbClr val="545E70"/>
    <a:srgbClr val="3E4E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41" autoAdjust="0"/>
    <p:restoredTop sz="88682" autoAdjust="0"/>
  </p:normalViewPr>
  <p:slideViewPr>
    <p:cSldViewPr snapToGrid="0" showGuides="1">
      <p:cViewPr varScale="1">
        <p:scale>
          <a:sx n="111" d="100"/>
          <a:sy n="111" d="100"/>
        </p:scale>
        <p:origin x="82" y="307"/>
      </p:cViewPr>
      <p:guideLst>
        <p:guide orient="horz" pos="216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2813" y="77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87501" y="194451"/>
            <a:ext cx="5057449" cy="6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>
                <a:latin typeface="Helvetica"/>
                <a:cs typeface="Helvetica"/>
              </a:rPr>
              <a:t>CS 147: </a:t>
            </a:r>
            <a:r>
              <a:rPr lang="en-US" dirty="0" err="1">
                <a:latin typeface="Helvetica"/>
                <a:cs typeface="Helvetica"/>
              </a:rPr>
              <a:t>dt+UX</a:t>
            </a:r>
            <a:r>
              <a:rPr lang="en-US" dirty="0">
                <a:latin typeface="Helvetica"/>
                <a:cs typeface="Helvetica"/>
              </a:rPr>
              <a:t> – Design Thinking for User Experience Design, Prototyping &amp; Evaluation</a:t>
            </a:r>
            <a:br>
              <a:rPr lang="en-US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Autumn 2018</a:t>
            </a:r>
          </a:p>
          <a:p>
            <a:r>
              <a:rPr lang="en-US" i="0" dirty="0">
                <a:latin typeface="Helvetica"/>
                <a:cs typeface="Helvetica"/>
              </a:rPr>
              <a:t>Prof. James A. Landay</a:t>
            </a:r>
            <a:br>
              <a:rPr lang="en-US" i="0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Stanford University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4143374" y="9120188"/>
            <a:ext cx="2564947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B5564-0BCE-4A90-98CF-9F54CE35A79C}" type="slidenum">
              <a:rPr lang="en-US" smtClean="0">
                <a:latin typeface="Helvetica"/>
                <a:cs typeface="Helvetica"/>
              </a:rPr>
              <a:t>‹#›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72038" y="194451"/>
            <a:ext cx="1227429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1000" dirty="0">
                <a:latin typeface="Helvetica"/>
                <a:cs typeface="Helvetica"/>
              </a:rPr>
              <a:t>2018/11/07</a:t>
            </a:r>
          </a:p>
        </p:txBody>
      </p:sp>
    </p:spTree>
    <p:extLst>
      <p:ext uri="{BB962C8B-B14F-4D97-AF65-F5344CB8AC3E}">
        <p14:creationId xmlns:p14="http://schemas.microsoft.com/office/powerpoint/2010/main" val="285903640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41433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defTabSz="989013" eaLnBrk="0" hangingPunct="0">
              <a:defRPr sz="9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dT+UX</a:t>
            </a:r>
            <a:r>
              <a:rPr lang="en-US" dirty="0"/>
              <a:t> – Design Thinking for User Experience Design, Prototyping, and Evaluation </a:t>
            </a:r>
            <a:br>
              <a:rPr lang="en-US" dirty="0"/>
            </a:br>
            <a:r>
              <a:rPr lang="en-US" dirty="0"/>
              <a:t>Autumn 2018 </a:t>
            </a:r>
            <a:br>
              <a:rPr lang="en-US" dirty="0"/>
            </a:br>
            <a:r>
              <a:rPr lang="en-US" dirty="0"/>
              <a:t>Prof. James A. Landay</a:t>
            </a:r>
            <a:br>
              <a:rPr lang="en-US" dirty="0"/>
            </a:br>
            <a:r>
              <a:rPr lang="en-US" dirty="0"/>
              <a:t>Stanford University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2018/11/12</a:t>
            </a:r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1488" y="727075"/>
            <a:ext cx="637540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7713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27" tIns="49743" rIns="97827" bIns="49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 smtClean="0">
                <a:cs typeface="+mn-cs"/>
              </a:defRPr>
            </a:lvl1pPr>
          </a:lstStyle>
          <a:p>
            <a:pPr>
              <a:defRPr/>
            </a:pPr>
            <a:fld id="{267637C8-BC68-9D41-9482-C88985EFD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910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ＭＳ Ｐゴシック" charset="0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mera_phone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60 min+15 min team break + 35 min after (exactly on time)</a:t>
            </a:r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Nov. 10, 2016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>
          <a:xfrm>
            <a:off x="0" y="-1588"/>
            <a:ext cx="6049963" cy="481013"/>
          </a:xfrm>
        </p:spPr>
        <p:txBody>
          <a:bodyPr/>
          <a:lstStyle/>
          <a:p>
            <a:pPr>
              <a:defRPr/>
            </a:pPr>
            <a:r>
              <a:rPr lang="en-US" dirty="0"/>
              <a:t>CS147: </a:t>
            </a:r>
            <a:r>
              <a:rPr lang="en-US" dirty="0" err="1"/>
              <a:t>dT+UX</a:t>
            </a:r>
            <a:r>
              <a:rPr lang="en-US" dirty="0"/>
              <a:t> – Design Thinking for User Experience Design, Prototyping, and Evaluation </a:t>
            </a:r>
            <a:br>
              <a:rPr lang="en-US" dirty="0"/>
            </a:br>
            <a:r>
              <a:rPr lang="en-US" dirty="0"/>
              <a:t>Autumn 2016</a:t>
            </a:r>
          </a:p>
          <a:p>
            <a:pPr>
              <a:defRPr/>
            </a:pPr>
            <a:r>
              <a:rPr lang="en-US" dirty="0"/>
              <a:t>Prof. James A. Landay</a:t>
            </a:r>
          </a:p>
          <a:p>
            <a:pPr>
              <a:defRPr/>
            </a:pPr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59997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B68059-7180-BE49-904D-CEC0D3A13E93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This lecture tries to give some of the high level ideas in this book (and</a:t>
            </a:r>
            <a:r>
              <a:rPr lang="en-US" baseline="0" dirty="0"/>
              <a:t> the 1</a:t>
            </a:r>
            <a:r>
              <a:rPr lang="en-US" baseline="30000" dirty="0"/>
              <a:t>st</a:t>
            </a:r>
            <a:r>
              <a:rPr lang="en-US" baseline="0" dirty="0"/>
              <a:t> chapter you read gives a taste</a:t>
            </a:r>
            <a:r>
              <a:rPr lang="en-US" dirty="0"/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92431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C122E-5118-5C4E-BDCC-1C6F04BB09DA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Also sometimes called a “Mental Model”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Shouldn’t need online help or documentation to communicate the model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989362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52D797-3104-0141-98C4-FBE337AE0F6B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In DOET, affordances are visual. But affordances are more than that. Affordances can be physical or audio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Buttons in IOS</a:t>
            </a:r>
            <a:r>
              <a:rPr lang="mr-IN" dirty="0"/>
              <a:t>…</a:t>
            </a:r>
            <a:r>
              <a:rPr lang="en-US" dirty="0"/>
              <a:t> IOS7,</a:t>
            </a:r>
            <a:r>
              <a:rPr lang="en-US" baseline="0" dirty="0"/>
              <a:t> iOS7 with “button shapes” accessibility turned on, and iOS6 (from http://</a:t>
            </a:r>
            <a:r>
              <a:rPr lang="en-US" baseline="0" dirty="0" err="1"/>
              <a:t>blog.teamtreehouse.com</a:t>
            </a:r>
            <a:r>
              <a:rPr lang="en-US" baseline="0" dirty="0"/>
              <a:t>/affordances-web-design)</a:t>
            </a:r>
          </a:p>
          <a:p>
            <a:pPr eaLnBrk="1" hangingPunct="1"/>
            <a:r>
              <a:rPr lang="en-US" baseline="0" dirty="0"/>
              <a:t>People have now learned it, but still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495841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misleading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04041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What is wrong here?</a:t>
            </a:r>
          </a:p>
          <a:p>
            <a:pPr eaLnBrk="1" hangingPunct="1"/>
            <a:r>
              <a:rPr lang="en-US" dirty="0"/>
              <a:t>[ADVANCE]</a:t>
            </a:r>
          </a:p>
          <a:p>
            <a:pPr eaLnBrk="1" hangingPunct="1"/>
            <a:r>
              <a:rPr lang="en-US" dirty="0"/>
              <a:t>See how this second one makes it a bit more clear you should type in the box?</a:t>
            </a:r>
          </a:p>
          <a:p>
            <a:pPr eaLnBrk="1" hangingPunct="1"/>
            <a:r>
              <a:rPr lang="en-US" dirty="0"/>
              <a:t>[ADVANCE]</a:t>
            </a:r>
          </a:p>
          <a:p>
            <a:pPr eaLnBrk="1" hangingPunct="1"/>
            <a:r>
              <a:rPr lang="en-US" dirty="0"/>
              <a:t>See how this last one is even better. The white &amp; the box make it clear what to do.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5096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A704C-B917-094C-9B60-E62529CA435B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75054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78DC42-918F-644C-9240-1979AF67866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Take</a:t>
            </a:r>
            <a:r>
              <a:rPr lang="en-US" baseline="0" dirty="0"/>
              <a:t> 30 seconds to draw it &amp; then share with your neighbor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02357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0C3FEC-3F23-FB4D-B801-D493107A8DE2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865620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4379E4-06B8-7D41-B4B4-3AC3B881AFA5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655126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719FD8-A5E1-D741-AFBC-28B87EBC93DB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35120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2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774135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4EA87D-A812-2941-B127-81014AD9DB8A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628879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BB2A5A0-CD1B-284B-AADF-92D19CA7EFC5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2000 Presidential Election.  Palm Beach Florida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353378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318603-0A91-B745-9054-27182ECEAA71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Image at left seems obvious, but many first time users of this design don</a:t>
            </a:r>
            <a:r>
              <a:rPr lang="ja-JP" altLang="en-US"/>
              <a:t>’</a:t>
            </a:r>
            <a:r>
              <a:rPr lang="en-US" altLang="ja-JP"/>
              <a:t>t notice the difference between </a:t>
            </a:r>
            <a:r>
              <a:rPr lang="ja-JP" altLang="en-US"/>
              <a:t>“</a:t>
            </a:r>
            <a:r>
              <a:rPr lang="en-US" altLang="ja-JP"/>
              <a:t>3 and D</a:t>
            </a:r>
            <a:r>
              <a:rPr lang="ja-JP" altLang="en-US"/>
              <a:t>”</a:t>
            </a:r>
            <a:r>
              <a:rPr lang="en-US" altLang="ja-JP"/>
              <a:t> and in fact put the car in third gear when they mean to put it in Drive.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more standard gear shift distinguishes these more directly.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On the other hand, the newer design has a more PHYSICAL feedback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170804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5400" cy="358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</a:t>
            </a:r>
            <a:r>
              <a:rPr lang="en-US" baseline="0" dirty="0"/>
              <a:t> here at 55 min in and took a team break of 15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DB91-B962-BA42-88C3-D2DF5A2C8EA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77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5400" cy="358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</a:t>
            </a:r>
            <a:r>
              <a:rPr lang="en-US" baseline="0" dirty="0"/>
              <a:t> here at 55 min in and took a team break of 15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DB91-B962-BA42-88C3-D2DF5A2C8EA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59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Broke at 60 min in for 15 min team break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637C8-BC68-9D41-9482-C88985EFDE1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2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755DBD-180E-EB4A-B71F-682E73F2CCAE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Let’s talk about each of these in more detail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559216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627226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Where the term ”radio button” comes from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http://www.brucesallan.com/wp-content/uploads/2013/03/Becker-Car-Stereo.jpg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944295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Where the term ”radio button” comes from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http://www.brucesallan.com/wp-content/uploads/2013/03/Becker-Car-Stereo.jpg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25651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3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930946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Where the term ”radio button” comes from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http://www.brucesallan.com/wp-content/uploads/2013/03/Becker-Car-Stereo.jpg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947204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197677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54521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7FB338-81A3-5D4D-8E44-225DD58AEC75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081065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2757D0-923D-0247-8BB0-A1DB95E40959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128510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759AE3-7893-0F45-8A60-0D902D448301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3331501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A0E669-3B12-ED4A-971A-CBCBEAC0556D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The first image is the windows</a:t>
            </a:r>
            <a:r>
              <a:rPr lang="en-US" baseline="0" dirty="0"/>
              <a:t> as invented by Engelbart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dirty="0"/>
              <a:t>When</a:t>
            </a:r>
            <a:r>
              <a:rPr lang="en-US" baseline="0" dirty="0"/>
              <a:t> you push a metaphor TOO far is when it gets interesting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36575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6AAD3B-A7F6-4049-B20E-0CAAB8D27B9C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9418302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38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/>
              <a:t>Develop interface metaphor or conceptual model</a:t>
            </a:r>
          </a:p>
          <a:p>
            <a:pPr eaLnBrk="1" hangingPunct="1"/>
            <a:r>
              <a:rPr lang="en-US" sz="1000"/>
              <a:t>Communicate that metaphor to the user</a:t>
            </a:r>
          </a:p>
          <a:p>
            <a:pPr eaLnBrk="1" hangingPunct="1"/>
            <a:r>
              <a:rPr lang="en-US" sz="1000"/>
              <a:t>Provide high-level task-oriented operations not low-level implementation commands</a:t>
            </a:r>
          </a:p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185389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39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Pushback on use of metaphor. If it doesn’t help, why have it?</a:t>
            </a:r>
          </a:p>
          <a:p>
            <a:pPr eaLnBrk="1" hangingPunct="1"/>
            <a:r>
              <a:rPr lang="en-US" dirty="0"/>
              <a:t>http://blog.tmcnet.com/blog/rich-tehrani/assets_c/2012/01/ibooks-thumb-500x717-10426.png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Why bad? Why good?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sz="1200" b="1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Skeuomorphism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 is the design concept of making items represented resemble their real-world counterparts.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Skeuomorphism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 is commonly used in many design fields, including user interface (UI) and Web design, architecture, ceramics and interior design.</a:t>
            </a:r>
          </a:p>
          <a:p>
            <a:pPr eaLnBrk="1" hangingPunct="1"/>
            <a:endParaRPr lang="en-US" sz="1200" b="0" i="0" kern="1200" dirty="0">
              <a:solidFill>
                <a:schemeClr val="tx1"/>
              </a:solidFill>
              <a:effectLst/>
              <a:latin typeface="Helvetica Light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The shutter-click sound emitted by most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  <a:hlinkClick r:id="rId3" tooltip="Camera phone"/>
              </a:rPr>
              <a:t>camera phones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 when taking a picture is an auditory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skeuomorph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: it does not come from a mechanical shutter, which camera phones lack, but from a sound file in the phone's operating system. 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34876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4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274596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1A4DF5-44D7-834A-8BF3-A73297560F58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of having add/delete together always, vs. making it faster for common task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7330763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AE387E-418D-3B4B-AF49-32D7F2C3E1BD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with desktop (early design) vs. making it better for mobile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136533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7CCAB0-A5F6-CE41-A0DC-D5DA497137B8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Why?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1378117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6320A5-1A21-A645-9DB9-B9848C06ACD8}" type="slidenum">
              <a:rPr lang="en-US" sz="1000"/>
              <a:pPr/>
              <a:t>43</a:t>
            </a:fld>
            <a:endParaRPr lang="en-US" sz="10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981468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F8D04-B782-5742-A96A-7B80A961F744}" type="slidenum">
              <a:rPr lang="en-US" sz="1000"/>
              <a:pPr/>
              <a:t>44</a:t>
            </a:fld>
            <a:endParaRPr lang="en-US" sz="10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001349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45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912184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46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2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5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64% of Nigerians do not have a bank account</a:t>
            </a:r>
          </a:p>
          <a:p>
            <a:r>
              <a:rPr lang="en-US" dirty="0"/>
              <a:t>Over 80% have a mobile phone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29819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6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64% of Nigerians do not have a bank account</a:t>
            </a:r>
          </a:p>
          <a:p>
            <a:r>
              <a:rPr lang="en-US" dirty="0"/>
              <a:t>Over 80% have a mobile phone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42228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7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64% of Nigerians do not have a bank account</a:t>
            </a:r>
          </a:p>
          <a:p>
            <a:r>
              <a:rPr lang="en-US" dirty="0"/>
              <a:t>Over 80% have a mobile phone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709430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Nov. 10, 2016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>
          <a:xfrm>
            <a:off x="0" y="-1588"/>
            <a:ext cx="6049963" cy="481013"/>
          </a:xfrm>
        </p:spPr>
        <p:txBody>
          <a:bodyPr/>
          <a:lstStyle/>
          <a:p>
            <a:pPr>
              <a:defRPr/>
            </a:pPr>
            <a:r>
              <a:rPr lang="en-US" dirty="0"/>
              <a:t>CS147: </a:t>
            </a:r>
            <a:r>
              <a:rPr lang="en-US" dirty="0" err="1"/>
              <a:t>dT+UX</a:t>
            </a:r>
            <a:r>
              <a:rPr lang="en-US" dirty="0"/>
              <a:t> – Design Thinking for User Experience Design, Prototyping, and Evaluation </a:t>
            </a:r>
            <a:br>
              <a:rPr lang="en-US" dirty="0"/>
            </a:br>
            <a:r>
              <a:rPr lang="en-US" dirty="0"/>
              <a:t>Autumn 2016</a:t>
            </a:r>
          </a:p>
          <a:p>
            <a:pPr>
              <a:defRPr/>
            </a:pPr>
            <a:r>
              <a:rPr lang="en-US" dirty="0"/>
              <a:t>Prof. James A. Landay</a:t>
            </a:r>
          </a:p>
          <a:p>
            <a:pPr>
              <a:defRPr/>
            </a:pPr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292017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0907BC-8163-0647-8410-6BDA1CE8CAF4}" type="slidenum">
              <a:rPr lang="en-US" sz="1000"/>
              <a:pPr/>
              <a:t>9</a:t>
            </a:fld>
            <a:endParaRPr lang="en-US" sz="10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09954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9387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9387" y="2102662"/>
            <a:ext cx="10769600" cy="1143000"/>
          </a:xfrm>
        </p:spPr>
        <p:txBody>
          <a:bodyPr/>
          <a:lstStyle>
            <a:lvl1pPr>
              <a:defRPr sz="4500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387" y="4922796"/>
            <a:ext cx="79782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18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2018</a:t>
            </a:r>
          </a:p>
        </p:txBody>
      </p:sp>
      <p:sp>
        <p:nvSpPr>
          <p:cNvPr id="10" name="Shape 309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/>
          </a:p>
        </p:txBody>
      </p:sp>
      <p:sp>
        <p:nvSpPr>
          <p:cNvPr id="11" name="Shape 310"/>
          <p:cNvSpPr/>
          <p:nvPr/>
        </p:nvSpPr>
        <p:spPr>
          <a:xfrm rot="16200000">
            <a:off x="-93917" y="-51499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/>
          </a:p>
        </p:txBody>
      </p:sp>
      <p:sp>
        <p:nvSpPr>
          <p:cNvPr id="13" name="Shape 312"/>
          <p:cNvSpPr/>
          <p:nvPr/>
        </p:nvSpPr>
        <p:spPr>
          <a:xfrm rot="5400000">
            <a:off x="11977620" y="6675682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/>
          </a:p>
        </p:txBody>
      </p:sp>
      <p:pic>
        <p:nvPicPr>
          <p:cNvPr id="14" name="Picture 13" descr="dt+ux.ai">
            <a:extLst>
              <a:ext uri="{FF2B5EF4-FFF2-40B4-BE49-F238E27FC236}">
                <a16:creationId xmlns:a16="http://schemas.microsoft.com/office/drawing/2014/main" id="{44BB3B78-77F0-8F43-9F97-E8A6DDCD64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C9C3118-F72C-004B-9A9B-26D0796EF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4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227" tIns="30614" rIns="61227" bIns="306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1800" baseline="0" dirty="0"/>
              <a:t>DESIGN THINKING FOR USER EXPERIENCE </a:t>
            </a:r>
            <a:r>
              <a:rPr lang="en-US" sz="1800" dirty="0"/>
              <a:t>DESIGN +</a:t>
            </a:r>
            <a:r>
              <a:rPr lang="en-US" sz="1800" baseline="0" dirty="0"/>
              <a:t> PROTOTYPING + EVALUATION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25728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8" y="352430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7" y="352430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1810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7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39237" y="1600200"/>
            <a:ext cx="5355163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599" y="1600200"/>
            <a:ext cx="5521767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20C413-6B53-413C-9A0C-1C8AEEDBFB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10/22/2012</a:t>
            </a:r>
            <a:endParaRPr lang="en-US" sz="10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4C2FA8-452E-4F2E-853D-FCB23D5743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45859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CSE 440: User Interface Design, Prototyping, &amp; Evaluation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1544673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7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7" y="1600200"/>
            <a:ext cx="585416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713316" y="1600200"/>
            <a:ext cx="5355162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D828E1-2EA9-4738-8C61-3532B7A4C0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10/22/2012</a:t>
            </a:r>
            <a:endParaRPr lang="en-US" sz="10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A7EF9E-166F-47EA-AE41-C78349DE10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45859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CSE 440: User Interface Design, Prototyping, &amp; Evaluation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2243980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7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7" y="1600200"/>
            <a:ext cx="5784712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1995" y="1600200"/>
            <a:ext cx="5355163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2F7213-0FC4-46EC-8368-2C04A52531D1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40374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7" y="352425"/>
            <a:ext cx="11552767" cy="1143000"/>
          </a:xfrm>
        </p:spPr>
        <p:txBody>
          <a:bodyPr/>
          <a:lstStyle>
            <a:lvl1pPr>
              <a:defRPr sz="4400"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237" y="1600200"/>
            <a:ext cx="5703690" cy="47244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85994" y="1600200"/>
            <a:ext cx="5440101" cy="228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85994" y="4038600"/>
            <a:ext cx="5440101" cy="228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71438-5D6D-B146-B50F-08AEAE693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27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237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9237" y="1600200"/>
            <a:ext cx="5355163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764835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9237" y="4038600"/>
            <a:ext cx="5355163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599" y="4038600"/>
            <a:ext cx="5764835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EE8A241-24BE-4528-A489-F0AFE0D1E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10/22/2012</a:t>
            </a:r>
            <a:endParaRPr lang="en-US" sz="1000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06B423-A9BD-4643-B7F8-30F5913ECB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45859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CSE 440: User Interface Design, Prototyping, &amp; Evaluation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08395427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14354" y="2281242"/>
            <a:ext cx="11180233" cy="1116013"/>
          </a:xfrm>
          <a:prstGeom prst="rect">
            <a:avLst/>
          </a:prstGeom>
        </p:spPr>
        <p:txBody>
          <a:bodyPr/>
          <a:lstStyle>
            <a:lvl1pPr algn="ctr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49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495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E985AF-0CDD-494D-BF08-30840F1C9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63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38BF4-29DF-244C-845E-9992471C9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563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E133F2-6AA5-FE49-9AA2-A1DD2A9792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563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3715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2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225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65002" indent="-51924">
              <a:spcBef>
                <a:spcPts val="273"/>
              </a:spcBef>
              <a:defRPr sz="1294"/>
            </a:lvl2pPr>
            <a:lvl3pPr marL="257310" indent="-40385">
              <a:spcBef>
                <a:spcPts val="227"/>
              </a:spcBef>
              <a:defRPr sz="1181"/>
            </a:lvl3pPr>
            <a:lvl4pPr marL="361158" indent="-40385">
              <a:spcBef>
                <a:spcPts val="182"/>
              </a:spcBef>
              <a:defRPr sz="956"/>
            </a:lvl4pPr>
            <a:lvl5pPr marL="465005" indent="-40385">
              <a:spcBef>
                <a:spcPts val="182"/>
              </a:spcBef>
              <a:defRPr sz="956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51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151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151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151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151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956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63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563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563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4708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6" y="1425582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363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63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563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563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9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85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14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0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2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7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defRPr sz="3600"/>
            </a:lvl1pPr>
            <a:lvl2pPr>
              <a:buSzPct val="60000"/>
              <a:defRPr sz="3200"/>
            </a:lvl2pPr>
            <a:lvl3pPr>
              <a:buSzPct val="60000"/>
              <a:defRPr sz="2800"/>
            </a:lvl3pPr>
            <a:lvl4pPr>
              <a:buSzPct val="60000"/>
              <a:defRPr sz="28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D8DBE-79FF-4AB7-BBA2-FEC2365878F8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65245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84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5" y="1600200"/>
            <a:ext cx="5355165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413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3" y="1600200"/>
            <a:ext cx="5820349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84284" y="1600200"/>
            <a:ext cx="5355166" cy="4724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65370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237" y="1600200"/>
            <a:ext cx="5680540" cy="4724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0208" y="1600200"/>
            <a:ext cx="5434314" cy="4724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898EFC-9FDC-4E07-BFDA-E5CCA5FA38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10/22/2012</a:t>
            </a:r>
            <a:endParaRPr lang="en-US" sz="10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21F98B-CC88-4206-A647-80BF19AFD3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45859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CSE 440: User Interface Design, Prototyping, &amp; Evaluation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8678459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6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6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BC1C3-86EC-46A0-AC57-7462094765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30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471CA2-6D0C-4AE2-ACC4-7648B5A5ACA8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64245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932" y="6607236"/>
            <a:ext cx="192746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30402" y="6608285"/>
            <a:ext cx="8310879" cy="457200"/>
          </a:xfr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241282" y="6617039"/>
            <a:ext cx="1944863" cy="457200"/>
          </a:xfrm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73920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DFC32-B491-CD4C-84CF-314108DC3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8872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5FBE80-F4DB-415F-BAD5-1532916ECE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10/22/2012</a:t>
            </a:r>
            <a:endParaRPr lang="en-US" sz="10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C78B38-5C98-4B87-B7C5-71727B7D76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45859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/>
              <a:t>CSE 440: User Interface Design, Prototyping, &amp; Evaluation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703145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90290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EFA975-2AAB-424F-9936-573FBC30CC9C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0053BA-8A81-294E-B8BB-4F448E392A49}"/>
              </a:ext>
            </a:extLst>
          </p:cNvPr>
          <p:cNvSpPr/>
          <p:nvPr/>
        </p:nvSpPr>
        <p:spPr bwMode="auto">
          <a:xfrm>
            <a:off x="0" y="6527204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79" tIns="34289" rIns="68579" bIns="3428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7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1" y="6607236"/>
            <a:ext cx="15955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8508" y="6608285"/>
            <a:ext cx="899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90567" y="6617039"/>
            <a:ext cx="15955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9" y="-5222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 dirty="0"/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 dirty="0"/>
          </a:p>
        </p:txBody>
      </p:sp>
      <p:sp>
        <p:nvSpPr>
          <p:cNvPr id="15" name="Shape 310">
            <a:extLst>
              <a:ext uri="{FF2B5EF4-FFF2-40B4-BE49-F238E27FC236}">
                <a16:creationId xmlns:a16="http://schemas.microsoft.com/office/drawing/2014/main" id="{A3A7A954-BA50-EE4E-AA3E-4161329C8E24}"/>
              </a:ext>
            </a:extLst>
          </p:cNvPr>
          <p:cNvSpPr/>
          <p:nvPr/>
        </p:nvSpPr>
        <p:spPr>
          <a:xfrm rot="16200000" flipH="1" flipV="1">
            <a:off x="11961199" y="662599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925" dirty="0"/>
          </a:p>
        </p:txBody>
      </p:sp>
    </p:spTree>
    <p:extLst>
      <p:ext uri="{BB962C8B-B14F-4D97-AF65-F5344CB8AC3E}">
        <p14:creationId xmlns:p14="http://schemas.microsoft.com/office/powerpoint/2010/main" val="18577312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2081">
          <a:solidFill>
            <a:srgbClr val="3E4E6C"/>
          </a:solidFill>
          <a:latin typeface="Arial Black" pitchFamily="34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SzPct val="75000"/>
        <a:buChar char="•"/>
        <a:defRPr sz="36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SzPct val="60000"/>
        <a:buChar char="–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SzPct val="75000"/>
        <a:buChar char="•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SzPct val="60000"/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30.jpeg"/><Relationship Id="rId4" Type="http://schemas.openxmlformats.org/officeDocument/2006/relationships/image" Target="../media/image27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d.org/dn.mss/Design_as_Practiced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iteseerx.ist.psu.edu/viewdoc/download?doi=10.1.1.90.6480&amp;rep=rep1&amp;type=pdf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br>
              <a:rPr lang="en-US" dirty="0"/>
            </a:br>
            <a:r>
              <a:rPr lang="en-US" dirty="0"/>
              <a:t>Interface Metaphors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552567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7,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Design of Everyday Things</a:t>
            </a:r>
          </a:p>
        </p:txBody>
      </p:sp>
      <p:sp>
        <p:nvSpPr>
          <p:cNvPr id="8397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639237" y="1495425"/>
            <a:ext cx="8359732" cy="51693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 Don Norman</a:t>
            </a:r>
          </a:p>
          <a:p>
            <a:pPr lvl="1"/>
            <a:r>
              <a:rPr lang="en-US" dirty="0"/>
              <a:t>UCSD, Apple, HP, NN Group, NU, UCSD</a:t>
            </a:r>
          </a:p>
          <a:p>
            <a:pPr lvl="1"/>
            <a:endParaRPr lang="en-US" sz="2300" dirty="0"/>
          </a:p>
          <a:p>
            <a:r>
              <a:rPr lang="en-US" dirty="0"/>
              <a:t>Design of everyday objects illustrates problems faced by designers of systems</a:t>
            </a:r>
          </a:p>
          <a:p>
            <a:endParaRPr lang="en-US" sz="2300" dirty="0"/>
          </a:p>
          <a:p>
            <a:r>
              <a:rPr lang="en-US" dirty="0"/>
              <a:t>Explains conceptual models</a:t>
            </a:r>
          </a:p>
          <a:p>
            <a:pPr lvl="1"/>
            <a:r>
              <a:rPr lang="en-US" dirty="0"/>
              <a:t>doors, washing machines, digital watches, &amp; phones</a:t>
            </a:r>
          </a:p>
          <a:p>
            <a:pPr lvl="1"/>
            <a:endParaRPr lang="en-US" sz="2300" dirty="0"/>
          </a:p>
          <a:p>
            <a:r>
              <a:rPr lang="en-US" dirty="0"/>
              <a:t>Resulting design guides</a:t>
            </a:r>
          </a:p>
          <a:p>
            <a:pPr lvl="1"/>
            <a:endParaRPr lang="en-US" sz="2100" dirty="0"/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Highly recommended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Screen Shot 2014-03-19 at 12.24.32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53" y="1815921"/>
            <a:ext cx="3046489" cy="4689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Model</a:t>
            </a:r>
            <a:r>
              <a:rPr lang="en-US" sz="1800" dirty="0"/>
              <a:t>?</a:t>
            </a:r>
            <a:endParaRPr lang="en-US" dirty="0"/>
          </a:p>
        </p:txBody>
      </p:sp>
      <p:sp>
        <p:nvSpPr>
          <p:cNvPr id="15368" name="Rectangle 8"/>
          <p:cNvSpPr>
            <a:spLocks noGrp="1" noChangeArrowheads="1"/>
          </p:cNvSpPr>
          <p:nvPr>
            <p:ph idx="1"/>
          </p:nvPr>
        </p:nvSpPr>
        <p:spPr>
          <a:xfrm>
            <a:off x="639234" y="1236372"/>
            <a:ext cx="8996038" cy="52996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Def. Mental representation of how an artifact works &amp; how interface controls affect it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People may have preconceived models that </a:t>
            </a:r>
            <a:br>
              <a:rPr lang="en-US" dirty="0"/>
            </a:br>
            <a:r>
              <a:rPr lang="en-US" dirty="0"/>
              <a:t>are hard to change</a:t>
            </a:r>
          </a:p>
          <a:p>
            <a:pPr lvl="1"/>
            <a:r>
              <a:rPr lang="en-US" dirty="0"/>
              <a:t>(4 + 5) vs. (4 5 +)</a:t>
            </a:r>
          </a:p>
          <a:p>
            <a:pPr lvl="1"/>
            <a:r>
              <a:rPr lang="en-US" dirty="0"/>
              <a:t>dragging to trash?</a:t>
            </a:r>
          </a:p>
          <a:p>
            <a:pPr lvl="2"/>
            <a:r>
              <a:rPr lang="en-US" dirty="0"/>
              <a:t>deletes file but ejects disk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Interface must communicate model</a:t>
            </a:r>
          </a:p>
          <a:p>
            <a:pPr lvl="1"/>
            <a:r>
              <a:rPr lang="en-US" dirty="0"/>
              <a:t>visually, possibly physically or using sound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5" descr="j019655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72" y="2945478"/>
            <a:ext cx="17653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247031" y="1291041"/>
            <a:ext cx="2939112" cy="3676123"/>
            <a:chOff x="6498510" y="1439082"/>
            <a:chExt cx="2645490" cy="3308872"/>
          </a:xfrm>
        </p:grpSpPr>
        <p:pic>
          <p:nvPicPr>
            <p:cNvPr id="1026" name="Picture 2" descr="http://informedlondon.com/wp-content/uploads/2011/08/East-gallery_medication.jpe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8510" y="1439082"/>
              <a:ext cx="2645490" cy="30127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264787" y="4470955"/>
              <a:ext cx="1340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David </a:t>
              </a:r>
              <a:r>
                <a:rPr lang="en-US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Shillinglaw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934872" y="5372620"/>
            <a:ext cx="4466580" cy="102883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Affordances as Perceptual Clues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Well-designed objects have affordances</a:t>
            </a:r>
          </a:p>
          <a:p>
            <a:pPr lvl="1"/>
            <a:r>
              <a:rPr lang="en-US" dirty="0"/>
              <a:t>clues to their operation</a:t>
            </a:r>
          </a:p>
          <a:p>
            <a:pPr lvl="1"/>
            <a:r>
              <a:rPr lang="en-US" dirty="0"/>
              <a:t>often visual, but not always (e.g., speech)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8070" name="Picture 69" descr="Telepho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6" y="3658254"/>
            <a:ext cx="378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 Box 75"/>
          <p:cNvSpPr txBox="1">
            <a:spLocks noChangeArrowheads="1"/>
          </p:cNvSpPr>
          <p:nvPr/>
        </p:nvSpPr>
        <p:spPr bwMode="auto">
          <a:xfrm>
            <a:off x="5016217" y="5447348"/>
            <a:ext cx="43956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Helvetica Light"/>
              </a:rPr>
              <a:t>What affordances do you see here?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5B95A0-ADAE-4239-BE2B-4EAB80EB2F29}"/>
              </a:ext>
            </a:extLst>
          </p:cNvPr>
          <p:cNvGrpSpPr/>
          <p:nvPr/>
        </p:nvGrpSpPr>
        <p:grpSpPr>
          <a:xfrm>
            <a:off x="4948833" y="3658255"/>
            <a:ext cx="4435271" cy="1404573"/>
            <a:chOff x="4332792" y="3528558"/>
            <a:chExt cx="4435271" cy="1404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116" t="11619" r="5215" b="10064"/>
            <a:stretch/>
          </p:blipFill>
          <p:spPr>
            <a:xfrm>
              <a:off x="4332792" y="3528558"/>
              <a:ext cx="4435271" cy="8413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200E6A-5B26-4295-9030-64545B7EDC46}"/>
                </a:ext>
              </a:extLst>
            </p:cNvPr>
            <p:cNvSpPr txBox="1"/>
            <p:nvPr/>
          </p:nvSpPr>
          <p:spPr>
            <a:xfrm>
              <a:off x="4612967" y="4391379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iOS7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346810-6372-470C-9142-328138E59BF4}"/>
                </a:ext>
              </a:extLst>
            </p:cNvPr>
            <p:cNvSpPr txBox="1"/>
            <p:nvPr/>
          </p:nvSpPr>
          <p:spPr>
            <a:xfrm>
              <a:off x="5793670" y="4409911"/>
              <a:ext cx="1827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iOS7 w/ “button</a:t>
              </a:r>
              <a:b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shapes” accessibility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97403E-6A45-47FA-8929-EA5664A2F47B}"/>
                </a:ext>
              </a:extLst>
            </p:cNvPr>
            <p:cNvSpPr txBox="1"/>
            <p:nvPr/>
          </p:nvSpPr>
          <p:spPr>
            <a:xfrm>
              <a:off x="7886177" y="4416871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iOS6</a:t>
              </a:r>
            </a:p>
          </p:txBody>
        </p:sp>
      </p:grpSp>
      <p:pic>
        <p:nvPicPr>
          <p:cNvPr id="2" name="Picture 1" descr="Screen Shot 2012-01-26 at 11.45.33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b="10294"/>
          <a:stretch/>
        </p:blipFill>
        <p:spPr>
          <a:xfrm>
            <a:off x="4941511" y="3658254"/>
            <a:ext cx="4455723" cy="1502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1524000" y="5156812"/>
            <a:ext cx="4975413" cy="655306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Poorly-designed objects</a:t>
            </a:r>
          </a:p>
          <a:p>
            <a:pPr lvl="1"/>
            <a:r>
              <a:rPr lang="en-US" dirty="0"/>
              <a:t>no clues or misleading clues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90118" name="Group 54"/>
          <p:cNvGrpSpPr>
            <a:grpSpLocks/>
          </p:cNvGrpSpPr>
          <p:nvPr/>
        </p:nvGrpSpPr>
        <p:grpSpPr bwMode="auto">
          <a:xfrm>
            <a:off x="2527828" y="3032946"/>
            <a:ext cx="3994879" cy="2437951"/>
            <a:chOff x="2663" y="2896"/>
            <a:chExt cx="2045" cy="1248"/>
          </a:xfrm>
        </p:grpSpPr>
        <p:pic>
          <p:nvPicPr>
            <p:cNvPr id="90121" name="Picture 55" descr="carelman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2896"/>
              <a:ext cx="2038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56"/>
            <p:cNvSpPr txBox="1">
              <a:spLocks noChangeArrowheads="1"/>
            </p:cNvSpPr>
            <p:nvPr/>
          </p:nvSpPr>
          <p:spPr bwMode="auto">
            <a:xfrm>
              <a:off x="2663" y="3979"/>
              <a:ext cx="199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i="1" dirty="0">
                  <a:latin typeface="Helvetica Light"/>
                </a:rPr>
                <a:t>French artist Jacques </a:t>
              </a:r>
              <a:r>
                <a:rPr lang="en-US" sz="1500" i="1" dirty="0" err="1">
                  <a:latin typeface="Helvetica Light"/>
                </a:rPr>
                <a:t>Carelman</a:t>
              </a:r>
              <a:endParaRPr lang="en-US" sz="1500" i="1" dirty="0">
                <a:latin typeface="Helvetica Light"/>
              </a:endParaRPr>
            </a:p>
          </p:txBody>
        </p:sp>
      </p:grpSp>
      <p:sp>
        <p:nvSpPr>
          <p:cNvPr id="165945" name="Text Box 57"/>
          <p:cNvSpPr txBox="1">
            <a:spLocks noChangeArrowheads="1"/>
          </p:cNvSpPr>
          <p:nvPr/>
        </p:nvSpPr>
        <p:spPr bwMode="auto">
          <a:xfrm>
            <a:off x="3398467" y="5454091"/>
            <a:ext cx="305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Verdana" charset="0"/>
              </a:rPr>
              <a:t>Crazy design for a screw punch!</a:t>
            </a:r>
          </a:p>
        </p:txBody>
      </p:sp>
      <p:pic>
        <p:nvPicPr>
          <p:cNvPr id="165946" name="Picture 58" descr="DSC0005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9072"/>
          <a:stretch>
            <a:fillRect/>
          </a:stretch>
        </p:blipFill>
        <p:spPr bwMode="auto">
          <a:xfrm>
            <a:off x="7864969" y="1680693"/>
            <a:ext cx="3201948" cy="481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Poorly-designed objects</a:t>
            </a:r>
          </a:p>
          <a:p>
            <a:pPr lvl="1"/>
            <a:r>
              <a:rPr lang="en-US" dirty="0"/>
              <a:t>no clues or misleading clues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925" y="2823021"/>
            <a:ext cx="2468647" cy="3702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311" y="2823022"/>
            <a:ext cx="2468647" cy="3702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697" y="2823022"/>
            <a:ext cx="2468647" cy="37029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076" y="6320736"/>
            <a:ext cx="251543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dirty="0">
                <a:latin typeface="Helvetica" charset="0"/>
                <a:ea typeface="Helvetica" charset="0"/>
                <a:cs typeface="Helvetica" charset="0"/>
              </a:rPr>
              <a:t>http://</a:t>
            </a:r>
            <a:r>
              <a:rPr lang="en-US" sz="950" dirty="0" err="1">
                <a:latin typeface="Helvetica" charset="0"/>
                <a:ea typeface="Helvetica" charset="0"/>
                <a:cs typeface="Helvetica" charset="0"/>
              </a:rPr>
              <a:t>alistapart.com</a:t>
            </a:r>
            <a:r>
              <a:rPr lang="en-US" sz="950" dirty="0">
                <a:latin typeface="Helvetica" charset="0"/>
                <a:ea typeface="Helvetica" charset="0"/>
                <a:cs typeface="Helvetica" charset="0"/>
              </a:rPr>
              <a:t>/article/flat-</a:t>
            </a:r>
            <a:r>
              <a:rPr lang="en-US" sz="950" dirty="0" err="1">
                <a:latin typeface="Helvetica" charset="0"/>
                <a:ea typeface="Helvetica" charset="0"/>
                <a:cs typeface="Helvetica" charset="0"/>
              </a:rPr>
              <a:t>ui</a:t>
            </a:r>
            <a:r>
              <a:rPr lang="en-US" sz="950" dirty="0">
                <a:latin typeface="Helvetica" charset="0"/>
                <a:ea typeface="Helvetica" charset="0"/>
                <a:cs typeface="Helvetica" charset="0"/>
              </a:rPr>
              <a:t>-and-forms</a:t>
            </a:r>
          </a:p>
        </p:txBody>
      </p:sp>
    </p:spTree>
    <p:extLst>
      <p:ext uri="{BB962C8B-B14F-4D97-AF65-F5344CB8AC3E}">
        <p14:creationId xmlns:p14="http://schemas.microsoft.com/office/powerpoint/2010/main" val="20466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Refrigerator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5637080"/>
            <a:ext cx="11195715" cy="6875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Problem: freezer too cold, but fresh food just right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2166" name="Group 6"/>
          <p:cNvGrpSpPr>
            <a:grpSpLocks/>
          </p:cNvGrpSpPr>
          <p:nvPr/>
        </p:nvGrpSpPr>
        <p:grpSpPr bwMode="auto">
          <a:xfrm>
            <a:off x="3184525" y="1828801"/>
            <a:ext cx="2395538" cy="3476625"/>
            <a:chOff x="2126" y="955"/>
            <a:chExt cx="1509" cy="2190"/>
          </a:xfrm>
        </p:grpSpPr>
        <p:sp>
          <p:nvSpPr>
            <p:cNvPr id="92171" name="Rectangle 4"/>
            <p:cNvSpPr>
              <a:spLocks noChangeArrowheads="1"/>
            </p:cNvSpPr>
            <p:nvPr/>
          </p:nvSpPr>
          <p:spPr bwMode="auto">
            <a:xfrm>
              <a:off x="2140" y="955"/>
              <a:ext cx="1480" cy="219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Rectangle 5"/>
            <p:cNvSpPr>
              <a:spLocks noChangeArrowheads="1"/>
            </p:cNvSpPr>
            <p:nvPr/>
          </p:nvSpPr>
          <p:spPr bwMode="auto">
            <a:xfrm>
              <a:off x="2126" y="1589"/>
              <a:ext cx="1509" cy="1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5232400" y="2010293"/>
            <a:ext cx="1371600" cy="42227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6280150" y="1831976"/>
            <a:ext cx="1094274" cy="46230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Helvetica Light"/>
                <a:ea typeface="+mn-ea"/>
                <a:cs typeface="+mn-cs"/>
              </a:rPr>
              <a:t>freezer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Light"/>
              <a:ea typeface="+mn-ea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5324475" y="3649663"/>
            <a:ext cx="966788" cy="506412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6280150" y="3871914"/>
            <a:ext cx="1492012" cy="4623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 Light"/>
              </a:rPr>
              <a:t>fresh food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39237" y="0"/>
            <a:ext cx="11552767" cy="1143000"/>
          </a:xfrm>
        </p:spPr>
        <p:txBody>
          <a:bodyPr/>
          <a:lstStyle/>
          <a:p>
            <a:r>
              <a:rPr lang="en-US" dirty="0"/>
              <a:t>Refrigerator Controls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4841194"/>
            <a:ext cx="11195715" cy="17161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What is your conceptual model?</a:t>
            </a:r>
          </a:p>
          <a:p>
            <a:pPr marL="0" indent="0">
              <a:buNone/>
            </a:pPr>
            <a:r>
              <a:rPr lang="en-US" dirty="0"/>
              <a:t>Spend 30 sec. drawing a diagram showing your model</a:t>
            </a:r>
          </a:p>
          <a:p>
            <a:pPr lvl="1"/>
            <a:r>
              <a:rPr lang="en-US" dirty="0"/>
              <a:t>where the cooling units are &amp; how they are controlled</a:t>
            </a:r>
          </a:p>
          <a:p>
            <a:pPr marL="0" indent="0">
              <a:buNone/>
            </a:pPr>
            <a:r>
              <a:rPr lang="en-US" dirty="0"/>
              <a:t>Share with your neighbor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3352800" y="1221694"/>
            <a:ext cx="6097732" cy="346233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Rectangle 21"/>
          <p:cNvSpPr>
            <a:spLocks noChangeArrowheads="1"/>
          </p:cNvSpPr>
          <p:nvPr/>
        </p:nvSpPr>
        <p:spPr bwMode="auto">
          <a:xfrm>
            <a:off x="3420991" y="1340757"/>
            <a:ext cx="5951609" cy="23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tabLst>
                <a:tab pos="4171950" algn="l"/>
              </a:tabLst>
            </a:pP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Normal Settings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  <a:p>
            <a:pPr eaLnBrk="0" hangingPunct="0">
              <a:tabLst>
                <a:tab pos="4171950" algn="l"/>
              </a:tabLst>
            </a:pP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Colder Fresh Food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6-7</a:t>
            </a:r>
          </a:p>
          <a:p>
            <a:pPr eaLnBrk="0" hangingPunct="0">
              <a:tabLst>
                <a:tab pos="4171950" algn="l"/>
              </a:tabLst>
            </a:pP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Coldest Fresh Food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8-9</a:t>
            </a:r>
          </a:p>
          <a:p>
            <a:pPr eaLnBrk="0" hangingPunct="0">
              <a:tabLst>
                <a:tab pos="4171950" algn="l"/>
              </a:tabLst>
            </a:pP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Colder Freezer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7-8</a:t>
            </a:r>
          </a:p>
          <a:p>
            <a:pPr eaLnBrk="0" hangingPunct="0">
              <a:tabLst>
                <a:tab pos="4171950" algn="l"/>
              </a:tabLst>
            </a:pP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Warmer Fresh Food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4-1</a:t>
            </a:r>
          </a:p>
          <a:p>
            <a:pPr eaLnBrk="0" hangingPunct="0">
              <a:tabLst>
                <a:tab pos="4171950" algn="l"/>
              </a:tabLst>
            </a:pP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OFF </a:t>
            </a:r>
            <a:r>
              <a:rPr lang="en-US" i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(both)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</a:p>
        </p:txBody>
      </p:sp>
      <p:grpSp>
        <p:nvGrpSpPr>
          <p:cNvPr id="94216" name="Group 43"/>
          <p:cNvGrpSpPr>
            <a:grpSpLocks/>
          </p:cNvGrpSpPr>
          <p:nvPr/>
        </p:nvGrpSpPr>
        <p:grpSpPr bwMode="auto">
          <a:xfrm>
            <a:off x="3386760" y="3929969"/>
            <a:ext cx="2474913" cy="573088"/>
            <a:chOff x="1252" y="2810"/>
            <a:chExt cx="1559" cy="361"/>
          </a:xfrm>
        </p:grpSpPr>
        <p:sp>
          <p:nvSpPr>
            <p:cNvPr id="94226" name="Rectangle 25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27" name="Group 26"/>
            <p:cNvGrpSpPr>
              <a:grpSpLocks/>
            </p:cNvGrpSpPr>
            <p:nvPr/>
          </p:nvGrpSpPr>
          <p:grpSpPr bwMode="auto">
            <a:xfrm>
              <a:off x="1384" y="2811"/>
              <a:ext cx="1070" cy="119"/>
              <a:chOff x="2500" y="1229"/>
              <a:chExt cx="1070" cy="119"/>
            </a:xfrm>
          </p:grpSpPr>
          <p:sp>
            <p:nvSpPr>
              <p:cNvPr id="94229" name="Line 2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0" name="Line 28"/>
              <p:cNvSpPr>
                <a:spLocks noChangeShapeType="1"/>
              </p:cNvSpPr>
              <p:nvPr/>
            </p:nvSpPr>
            <p:spPr bwMode="auto">
              <a:xfrm>
                <a:off x="277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1" name="Line 29"/>
              <p:cNvSpPr>
                <a:spLocks noChangeShapeType="1"/>
              </p:cNvSpPr>
              <p:nvPr/>
            </p:nvSpPr>
            <p:spPr bwMode="auto">
              <a:xfrm>
                <a:off x="3051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2" name="Line 30"/>
              <p:cNvSpPr>
                <a:spLocks noChangeShapeType="1"/>
              </p:cNvSpPr>
              <p:nvPr/>
            </p:nvSpPr>
            <p:spPr bwMode="auto">
              <a:xfrm>
                <a:off x="3308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3" name="Line 31"/>
              <p:cNvSpPr>
                <a:spLocks noChangeShapeType="1"/>
              </p:cNvSpPr>
              <p:nvPr/>
            </p:nvSpPr>
            <p:spPr bwMode="auto">
              <a:xfrm>
                <a:off x="357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8" name="Rectangle 32"/>
            <p:cNvSpPr>
              <a:spLocks noChangeArrowheads="1"/>
            </p:cNvSpPr>
            <p:nvPr/>
          </p:nvSpPr>
          <p:spPr bwMode="auto">
            <a:xfrm>
              <a:off x="1295" y="2911"/>
              <a:ext cx="151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  B   C   D   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rot="10800000">
            <a:off x="3936613" y="3768786"/>
            <a:ext cx="194109" cy="296018"/>
            <a:chOff x="879499" y="3124676"/>
            <a:chExt cx="279206" cy="425792"/>
          </a:xfrm>
        </p:grpSpPr>
        <p:sp>
          <p:nvSpPr>
            <p:cNvPr id="2" name="Triangle 1"/>
            <p:cNvSpPr/>
            <p:nvPr/>
          </p:nvSpPr>
          <p:spPr bwMode="auto">
            <a:xfrm>
              <a:off x="879499" y="3124676"/>
              <a:ext cx="279206" cy="230345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879499" y="3355023"/>
              <a:ext cx="279206" cy="19544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FDA6EA-4288-44EA-86FF-000DA1A9E84C}"/>
              </a:ext>
            </a:extLst>
          </p:cNvPr>
          <p:cNvGrpSpPr/>
          <p:nvPr/>
        </p:nvGrpSpPr>
        <p:grpSpPr>
          <a:xfrm>
            <a:off x="5827371" y="3933203"/>
            <a:ext cx="3674273" cy="542925"/>
            <a:chOff x="5827371" y="3933203"/>
            <a:chExt cx="3674273" cy="542925"/>
          </a:xfrm>
        </p:grpSpPr>
        <p:sp>
          <p:nvSpPr>
            <p:cNvPr id="94218" name="Rectangle 35"/>
            <p:cNvSpPr>
              <a:spLocks noChangeArrowheads="1"/>
            </p:cNvSpPr>
            <p:nvPr/>
          </p:nvSpPr>
          <p:spPr bwMode="auto">
            <a:xfrm>
              <a:off x="5827371" y="3933203"/>
              <a:ext cx="3586793" cy="542925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0" name="Rectangle 42"/>
            <p:cNvSpPr>
              <a:spLocks noChangeArrowheads="1"/>
            </p:cNvSpPr>
            <p:nvPr/>
          </p:nvSpPr>
          <p:spPr bwMode="auto">
            <a:xfrm>
              <a:off x="5827372" y="4037978"/>
              <a:ext cx="3674272" cy="41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>
                <a:tabLst>
                  <a:tab pos="400050" algn="l"/>
                  <a:tab pos="850900" algn="l"/>
                  <a:tab pos="1257300" algn="l"/>
                  <a:tab pos="1657350" algn="l"/>
                  <a:tab pos="2057400" algn="l"/>
                  <a:tab pos="2457450" algn="l"/>
                  <a:tab pos="2857500" algn="l"/>
                  <a:tab pos="3257550" algn="l"/>
                </a:tabLst>
              </a:pPr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9	8	7	6	5	4	3	2	1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FC727A-E444-4F26-B145-142318DCF899}"/>
                </a:ext>
              </a:extLst>
            </p:cNvPr>
            <p:cNvGrpSpPr/>
            <p:nvPr/>
          </p:nvGrpSpPr>
          <p:grpSpPr>
            <a:xfrm>
              <a:off x="5995782" y="3933286"/>
              <a:ext cx="3276262" cy="198354"/>
              <a:chOff x="5995782" y="3933286"/>
              <a:chExt cx="3276262" cy="198354"/>
            </a:xfrm>
          </p:grpSpPr>
          <p:sp>
            <p:nvSpPr>
              <p:cNvPr id="94221" name="Line 37"/>
              <p:cNvSpPr>
                <a:spLocks noChangeShapeType="1"/>
              </p:cNvSpPr>
              <p:nvPr/>
            </p:nvSpPr>
            <p:spPr bwMode="auto">
              <a:xfrm>
                <a:off x="5995782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2" name="Line 38"/>
              <p:cNvSpPr>
                <a:spLocks noChangeShapeType="1"/>
              </p:cNvSpPr>
              <p:nvPr/>
            </p:nvSpPr>
            <p:spPr bwMode="auto">
              <a:xfrm>
                <a:off x="6405315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3" name="Line 39"/>
              <p:cNvSpPr>
                <a:spLocks noChangeShapeType="1"/>
              </p:cNvSpPr>
              <p:nvPr/>
            </p:nvSpPr>
            <p:spPr bwMode="auto">
              <a:xfrm>
                <a:off x="6814848" y="394431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4" name="Line 40"/>
              <p:cNvSpPr>
                <a:spLocks noChangeShapeType="1"/>
              </p:cNvSpPr>
              <p:nvPr/>
            </p:nvSpPr>
            <p:spPr bwMode="auto">
              <a:xfrm>
                <a:off x="7224381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5" name="Line 41"/>
              <p:cNvSpPr>
                <a:spLocks noChangeShapeType="1"/>
              </p:cNvSpPr>
              <p:nvPr/>
            </p:nvSpPr>
            <p:spPr bwMode="auto">
              <a:xfrm>
                <a:off x="7633914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>
                <a:off x="8043447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41"/>
              <p:cNvSpPr>
                <a:spLocks noChangeShapeType="1"/>
              </p:cNvSpPr>
              <p:nvPr/>
            </p:nvSpPr>
            <p:spPr bwMode="auto">
              <a:xfrm>
                <a:off x="8452980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1">
                <a:extLst>
                  <a:ext uri="{FF2B5EF4-FFF2-40B4-BE49-F238E27FC236}">
                    <a16:creationId xmlns:a16="http://schemas.microsoft.com/office/drawing/2014/main" id="{CE7FFFEE-3E0E-4B5D-911C-00C6C1DD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62513" y="3933286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41">
                <a:extLst>
                  <a:ext uri="{FF2B5EF4-FFF2-40B4-BE49-F238E27FC236}">
                    <a16:creationId xmlns:a16="http://schemas.microsoft.com/office/drawing/2014/main" id="{0EC1F726-ED22-480C-A8C9-4B8D99D95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2044" y="3933286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 rot="10800000">
            <a:off x="7087179" y="3771845"/>
            <a:ext cx="194109" cy="296018"/>
            <a:chOff x="879499" y="3124676"/>
            <a:chExt cx="279206" cy="425792"/>
          </a:xfrm>
        </p:grpSpPr>
        <p:sp>
          <p:nvSpPr>
            <p:cNvPr id="33" name="Triangle 32"/>
            <p:cNvSpPr/>
            <p:nvPr/>
          </p:nvSpPr>
          <p:spPr bwMode="auto">
            <a:xfrm>
              <a:off x="879499" y="3124676"/>
              <a:ext cx="279206" cy="230345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79499" y="3355023"/>
              <a:ext cx="279206" cy="19544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4" name="Line 33"/>
          <p:cNvSpPr>
            <a:spLocks noChangeShapeType="1"/>
          </p:cNvSpPr>
          <p:nvPr/>
        </p:nvSpPr>
        <p:spPr bwMode="auto">
          <a:xfrm>
            <a:off x="8842061" y="3751210"/>
            <a:ext cx="455519" cy="298502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ABFA8D4-8EB8-4B27-ACD1-FE960E8CA7F8}"/>
              </a:ext>
            </a:extLst>
          </p:cNvPr>
          <p:cNvGrpSpPr/>
          <p:nvPr/>
        </p:nvGrpSpPr>
        <p:grpSpPr>
          <a:xfrm>
            <a:off x="5316537" y="3429955"/>
            <a:ext cx="3674273" cy="542925"/>
            <a:chOff x="5827371" y="3933203"/>
            <a:chExt cx="3674273" cy="542925"/>
          </a:xfrm>
        </p:grpSpPr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2ADB9001-1C0B-40D8-B1B1-116A816C8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7371" y="3933203"/>
              <a:ext cx="3586793" cy="542925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63383CA8-614A-4F70-9E18-E5640777E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7372" y="4037978"/>
              <a:ext cx="3674272" cy="41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>
                <a:tabLst>
                  <a:tab pos="400050" algn="l"/>
                  <a:tab pos="850900" algn="l"/>
                  <a:tab pos="1257300" algn="l"/>
                  <a:tab pos="1657350" algn="l"/>
                  <a:tab pos="2057400" algn="l"/>
                  <a:tab pos="2457450" algn="l"/>
                  <a:tab pos="2857500" algn="l"/>
                  <a:tab pos="3257550" algn="l"/>
                </a:tabLst>
              </a:pPr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9	8	7	6	5	4	3	2	1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B42DAE3-45A9-48ED-8304-8E2DFC426331}"/>
                </a:ext>
              </a:extLst>
            </p:cNvPr>
            <p:cNvGrpSpPr/>
            <p:nvPr/>
          </p:nvGrpSpPr>
          <p:grpSpPr>
            <a:xfrm>
              <a:off x="5995782" y="3933286"/>
              <a:ext cx="3276262" cy="198354"/>
              <a:chOff x="5995782" y="3933286"/>
              <a:chExt cx="3276262" cy="198354"/>
            </a:xfrm>
          </p:grpSpPr>
          <p:sp>
            <p:nvSpPr>
              <p:cNvPr id="43" name="Line 37">
                <a:extLst>
                  <a:ext uri="{FF2B5EF4-FFF2-40B4-BE49-F238E27FC236}">
                    <a16:creationId xmlns:a16="http://schemas.microsoft.com/office/drawing/2014/main" id="{623C3A10-EDC6-4041-8778-3806086B6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782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38">
                <a:extLst>
                  <a:ext uri="{FF2B5EF4-FFF2-40B4-BE49-F238E27FC236}">
                    <a16:creationId xmlns:a16="http://schemas.microsoft.com/office/drawing/2014/main" id="{78EB9D5C-9AA0-460F-96CD-7CA3CE9B85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5315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Line 39">
                <a:extLst>
                  <a:ext uri="{FF2B5EF4-FFF2-40B4-BE49-F238E27FC236}">
                    <a16:creationId xmlns:a16="http://schemas.microsoft.com/office/drawing/2014/main" id="{C6C35EA1-23CC-4F2C-B174-485326689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4848" y="394431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40">
                <a:extLst>
                  <a:ext uri="{FF2B5EF4-FFF2-40B4-BE49-F238E27FC236}">
                    <a16:creationId xmlns:a16="http://schemas.microsoft.com/office/drawing/2014/main" id="{3EED3EAE-AA59-4EC9-AE05-C4232F347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24381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Line 41">
                <a:extLst>
                  <a:ext uri="{FF2B5EF4-FFF2-40B4-BE49-F238E27FC236}">
                    <a16:creationId xmlns:a16="http://schemas.microsoft.com/office/drawing/2014/main" id="{E52FF58A-889C-4649-908B-5EC670BB2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33914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41">
                <a:extLst>
                  <a:ext uri="{FF2B5EF4-FFF2-40B4-BE49-F238E27FC236}">
                    <a16:creationId xmlns:a16="http://schemas.microsoft.com/office/drawing/2014/main" id="{6F76BC3C-67CE-4921-87B9-96BC795CA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3447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41">
                <a:extLst>
                  <a:ext uri="{FF2B5EF4-FFF2-40B4-BE49-F238E27FC236}">
                    <a16:creationId xmlns:a16="http://schemas.microsoft.com/office/drawing/2014/main" id="{92A16C59-E57F-472F-A183-08E8277C9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2980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41">
                <a:extLst>
                  <a:ext uri="{FF2B5EF4-FFF2-40B4-BE49-F238E27FC236}">
                    <a16:creationId xmlns:a16="http://schemas.microsoft.com/office/drawing/2014/main" id="{057CA1D6-0B49-47B0-9A06-60EA1BFB6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62513" y="3933286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41">
                <a:extLst>
                  <a:ext uri="{FF2B5EF4-FFF2-40B4-BE49-F238E27FC236}">
                    <a16:creationId xmlns:a16="http://schemas.microsoft.com/office/drawing/2014/main" id="{C1979EFE-C382-44DD-919C-26734C583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2044" y="3933286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 Common Conceptual Model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5743098"/>
            <a:ext cx="11195715" cy="581502"/>
          </a:xfrm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b="1" i="1" dirty="0"/>
              <a:t>independent</a:t>
            </a:r>
            <a:r>
              <a:rPr lang="en-US" dirty="0"/>
              <a:t>  cooling units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96263" name="Group 56"/>
          <p:cNvGrpSpPr>
            <a:grpSpLocks/>
          </p:cNvGrpSpPr>
          <p:nvPr/>
        </p:nvGrpSpPr>
        <p:grpSpPr bwMode="auto">
          <a:xfrm>
            <a:off x="5281613" y="1876425"/>
            <a:ext cx="2400300" cy="573088"/>
            <a:chOff x="1252" y="2810"/>
            <a:chExt cx="1512" cy="361"/>
          </a:xfrm>
        </p:grpSpPr>
        <p:sp>
          <p:nvSpPr>
            <p:cNvPr id="96276" name="Rectangle 5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77" name="Group 5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6279" name="Line 5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0" name="Line 6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1" name="Line 6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2" name="Line 62"/>
              <p:cNvSpPr>
                <a:spLocks noChangeShapeType="1"/>
              </p:cNvSpPr>
              <p:nvPr/>
            </p:nvSpPr>
            <p:spPr bwMode="auto">
              <a:xfrm>
                <a:off x="333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3" name="Line 6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78" name="Rectangle 6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  B   C    D   E</a:t>
              </a:r>
            </a:p>
          </p:txBody>
        </p:sp>
      </p:grpSp>
      <p:sp>
        <p:nvSpPr>
          <p:cNvPr id="96264" name="Rectangle 4"/>
          <p:cNvSpPr>
            <a:spLocks noChangeArrowheads="1"/>
          </p:cNvSpPr>
          <p:nvPr/>
        </p:nvSpPr>
        <p:spPr bwMode="auto">
          <a:xfrm>
            <a:off x="2460625" y="2039939"/>
            <a:ext cx="1804988" cy="2776537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5"/>
          <p:cNvSpPr>
            <a:spLocks noChangeArrowheads="1"/>
          </p:cNvSpPr>
          <p:nvPr/>
        </p:nvSpPr>
        <p:spPr bwMode="auto">
          <a:xfrm>
            <a:off x="2443163" y="2843213"/>
            <a:ext cx="1839912" cy="19050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E4E6C"/>
              </a:solidFill>
            </a:endParaRPr>
          </a:p>
        </p:txBody>
      </p:sp>
      <p:sp>
        <p:nvSpPr>
          <p:cNvPr id="96266" name="Oval 15"/>
          <p:cNvSpPr>
            <a:spLocks noChangeArrowheads="1"/>
          </p:cNvSpPr>
          <p:nvPr/>
        </p:nvSpPr>
        <p:spPr bwMode="auto">
          <a:xfrm>
            <a:off x="8411425" y="2221761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6"/>
          <p:cNvSpPr>
            <a:spLocks noChangeArrowheads="1"/>
          </p:cNvSpPr>
          <p:nvPr/>
        </p:nvSpPr>
        <p:spPr bwMode="auto">
          <a:xfrm>
            <a:off x="8582025" y="2221762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unit</a:t>
            </a:r>
          </a:p>
        </p:txBody>
      </p:sp>
      <p:sp>
        <p:nvSpPr>
          <p:cNvPr id="96268" name="Line 18"/>
          <p:cNvSpPr>
            <a:spLocks noChangeShapeType="1"/>
          </p:cNvSpPr>
          <p:nvPr/>
        </p:nvSpPr>
        <p:spPr bwMode="auto">
          <a:xfrm flipV="1">
            <a:off x="4265613" y="2211389"/>
            <a:ext cx="1016000" cy="25717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Line 19"/>
          <p:cNvSpPr>
            <a:spLocks noChangeShapeType="1"/>
          </p:cNvSpPr>
          <p:nvPr/>
        </p:nvSpPr>
        <p:spPr bwMode="auto">
          <a:xfrm>
            <a:off x="7620002" y="2206627"/>
            <a:ext cx="866985" cy="30088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20"/>
          <p:cNvSpPr>
            <a:spLocks noChangeShapeType="1"/>
          </p:cNvSpPr>
          <p:nvPr/>
        </p:nvSpPr>
        <p:spPr bwMode="auto">
          <a:xfrm flipH="1" flipV="1">
            <a:off x="4199466" y="2747220"/>
            <a:ext cx="4287520" cy="4678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29"/>
          <p:cNvSpPr>
            <a:spLocks noChangeShapeType="1"/>
          </p:cNvSpPr>
          <p:nvPr/>
        </p:nvSpPr>
        <p:spPr bwMode="auto">
          <a:xfrm flipV="1">
            <a:off x="4265613" y="3735386"/>
            <a:ext cx="1050924" cy="31432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Oval 30"/>
          <p:cNvSpPr>
            <a:spLocks noChangeArrowheads="1"/>
          </p:cNvSpPr>
          <p:nvPr/>
        </p:nvSpPr>
        <p:spPr bwMode="auto">
          <a:xfrm>
            <a:off x="8397876" y="4049714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Rectangle 31"/>
          <p:cNvSpPr>
            <a:spLocks noChangeArrowheads="1"/>
          </p:cNvSpPr>
          <p:nvPr/>
        </p:nvSpPr>
        <p:spPr bwMode="auto">
          <a:xfrm>
            <a:off x="8582025" y="4087814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unit</a:t>
            </a:r>
          </a:p>
        </p:txBody>
      </p:sp>
      <p:sp>
        <p:nvSpPr>
          <p:cNvPr id="96275" name="Line 34"/>
          <p:cNvSpPr>
            <a:spLocks noChangeShapeType="1"/>
          </p:cNvSpPr>
          <p:nvPr/>
        </p:nvSpPr>
        <p:spPr bwMode="auto">
          <a:xfrm flipH="1">
            <a:off x="4199467" y="4658571"/>
            <a:ext cx="4287519" cy="1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0" name="Line 34"/>
          <p:cNvSpPr>
            <a:spLocks noChangeShapeType="1"/>
          </p:cNvSpPr>
          <p:nvPr/>
        </p:nvSpPr>
        <p:spPr bwMode="auto">
          <a:xfrm flipH="1" flipV="1">
            <a:off x="6203861" y="3212922"/>
            <a:ext cx="743177" cy="65563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81B519E-97DA-4570-9112-8E7873D09995}"/>
              </a:ext>
            </a:extLst>
          </p:cNvPr>
          <p:cNvGrpSpPr/>
          <p:nvPr/>
        </p:nvGrpSpPr>
        <p:grpSpPr>
          <a:xfrm>
            <a:off x="5353050" y="3859282"/>
            <a:ext cx="3674273" cy="542925"/>
            <a:chOff x="5827371" y="3933203"/>
            <a:chExt cx="3674273" cy="542925"/>
          </a:xfrm>
        </p:grpSpPr>
        <p:sp>
          <p:nvSpPr>
            <p:cNvPr id="50" name="Rectangle 35">
              <a:extLst>
                <a:ext uri="{FF2B5EF4-FFF2-40B4-BE49-F238E27FC236}">
                  <a16:creationId xmlns:a16="http://schemas.microsoft.com/office/drawing/2014/main" id="{908A5307-D0AD-4531-B3BC-B73F2E1D4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7371" y="3933203"/>
              <a:ext cx="3586793" cy="542925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42">
              <a:extLst>
                <a:ext uri="{FF2B5EF4-FFF2-40B4-BE49-F238E27FC236}">
                  <a16:creationId xmlns:a16="http://schemas.microsoft.com/office/drawing/2014/main" id="{3E3BF9FB-B0A6-4045-8ECF-8A5566176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7372" y="4037978"/>
              <a:ext cx="3674272" cy="41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>
                <a:tabLst>
                  <a:tab pos="400050" algn="l"/>
                  <a:tab pos="850900" algn="l"/>
                  <a:tab pos="1257300" algn="l"/>
                  <a:tab pos="1657350" algn="l"/>
                  <a:tab pos="2057400" algn="l"/>
                  <a:tab pos="2457450" algn="l"/>
                  <a:tab pos="2857500" algn="l"/>
                  <a:tab pos="3257550" algn="l"/>
                </a:tabLst>
              </a:pPr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9	8	7	6	5	4	3	2	1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A27B72-7B14-43D3-9405-A97F75BA5239}"/>
                </a:ext>
              </a:extLst>
            </p:cNvPr>
            <p:cNvGrpSpPr/>
            <p:nvPr/>
          </p:nvGrpSpPr>
          <p:grpSpPr>
            <a:xfrm>
              <a:off x="5995782" y="3933286"/>
              <a:ext cx="3276262" cy="198354"/>
              <a:chOff x="5995782" y="3933286"/>
              <a:chExt cx="3276262" cy="198354"/>
            </a:xfrm>
          </p:grpSpPr>
          <p:sp>
            <p:nvSpPr>
              <p:cNvPr id="53" name="Line 37">
                <a:extLst>
                  <a:ext uri="{FF2B5EF4-FFF2-40B4-BE49-F238E27FC236}">
                    <a16:creationId xmlns:a16="http://schemas.microsoft.com/office/drawing/2014/main" id="{750DC75C-30D6-4BB6-87C9-4FB0A5E30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782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38">
                <a:extLst>
                  <a:ext uri="{FF2B5EF4-FFF2-40B4-BE49-F238E27FC236}">
                    <a16:creationId xmlns:a16="http://schemas.microsoft.com/office/drawing/2014/main" id="{AC6AFF10-6DEB-4FB2-AA50-AEE51E730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5315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Line 39">
                <a:extLst>
                  <a:ext uri="{FF2B5EF4-FFF2-40B4-BE49-F238E27FC236}">
                    <a16:creationId xmlns:a16="http://schemas.microsoft.com/office/drawing/2014/main" id="{48D41638-F6F7-4212-8613-3D171D0B2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4848" y="394431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40">
                <a:extLst>
                  <a:ext uri="{FF2B5EF4-FFF2-40B4-BE49-F238E27FC236}">
                    <a16:creationId xmlns:a16="http://schemas.microsoft.com/office/drawing/2014/main" id="{726B2773-BCF1-4B08-B2B4-C23FC5A38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24381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Line 41">
                <a:extLst>
                  <a:ext uri="{FF2B5EF4-FFF2-40B4-BE49-F238E27FC236}">
                    <a16:creationId xmlns:a16="http://schemas.microsoft.com/office/drawing/2014/main" id="{B81BCF03-4B5D-43B5-B097-668E4D1BB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33914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Line 41">
                <a:extLst>
                  <a:ext uri="{FF2B5EF4-FFF2-40B4-BE49-F238E27FC236}">
                    <a16:creationId xmlns:a16="http://schemas.microsoft.com/office/drawing/2014/main" id="{D87FC7BD-5D4C-4100-BDCB-9252D91E6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3447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Line 41">
                <a:extLst>
                  <a:ext uri="{FF2B5EF4-FFF2-40B4-BE49-F238E27FC236}">
                    <a16:creationId xmlns:a16="http://schemas.microsoft.com/office/drawing/2014/main" id="{0F234975-6262-4941-BB96-653ECB354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2980" y="393479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41">
                <a:extLst>
                  <a:ext uri="{FF2B5EF4-FFF2-40B4-BE49-F238E27FC236}">
                    <a16:creationId xmlns:a16="http://schemas.microsoft.com/office/drawing/2014/main" id="{BE964993-D725-4C15-A5FA-F00418BC1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62513" y="3933286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41">
                <a:extLst>
                  <a:ext uri="{FF2B5EF4-FFF2-40B4-BE49-F238E27FC236}">
                    <a16:creationId xmlns:a16="http://schemas.microsoft.com/office/drawing/2014/main" id="{BAD46EF9-D605-45A9-9A91-32DD362401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2044" y="3933286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8305" name="Rectangle 5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Conceptual Model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idx="1"/>
          </p:nvPr>
        </p:nvSpPr>
        <p:spPr>
          <a:xfrm>
            <a:off x="639233" y="4516506"/>
            <a:ext cx="11195715" cy="20632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Can you fix the problem?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dirty="0"/>
              <a:t>Possible solutions</a:t>
            </a:r>
          </a:p>
          <a:p>
            <a:pPr lvl="1"/>
            <a:r>
              <a:rPr lang="en-US" dirty="0"/>
              <a:t>make controls map to customer’</a:t>
            </a:r>
            <a:r>
              <a:rPr lang="en-US" altLang="ja-JP" dirty="0"/>
              <a:t>s model</a:t>
            </a:r>
          </a:p>
          <a:p>
            <a:pPr lvl="1"/>
            <a:r>
              <a:rPr lang="en-US" dirty="0"/>
              <a:t>make controls map to actual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2460625" y="1450975"/>
            <a:ext cx="1804988" cy="2776538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2443163" y="2254250"/>
            <a:ext cx="1839912" cy="19050"/>
          </a:xfrm>
          <a:prstGeom prst="rect">
            <a:avLst/>
          </a:prstGeom>
          <a:solidFill>
            <a:srgbClr val="3E4E6C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28"/>
          <p:cNvSpPr>
            <a:spLocks noChangeArrowheads="1"/>
          </p:cNvSpPr>
          <p:nvPr/>
        </p:nvSpPr>
        <p:spPr bwMode="auto">
          <a:xfrm>
            <a:off x="6102350" y="2998788"/>
            <a:ext cx="2349500" cy="139700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29"/>
          <p:cNvSpPr>
            <a:spLocks noChangeArrowheads="1"/>
          </p:cNvSpPr>
          <p:nvPr/>
        </p:nvSpPr>
        <p:spPr bwMode="auto">
          <a:xfrm rot="1800000">
            <a:off x="4078289" y="2452689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30"/>
          <p:cNvSpPr>
            <a:spLocks noChangeArrowheads="1"/>
          </p:cNvSpPr>
          <p:nvPr/>
        </p:nvSpPr>
        <p:spPr bwMode="auto">
          <a:xfrm rot="-1380000">
            <a:off x="4105415" y="3437124"/>
            <a:ext cx="2209771" cy="100773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17" name="Group 33"/>
          <p:cNvGrpSpPr>
            <a:grpSpLocks/>
          </p:cNvGrpSpPr>
          <p:nvPr/>
        </p:nvGrpSpPr>
        <p:grpSpPr bwMode="auto">
          <a:xfrm>
            <a:off x="5978526" y="3046413"/>
            <a:ext cx="239713" cy="63500"/>
            <a:chOff x="2806" y="2290"/>
            <a:chExt cx="151" cy="40"/>
          </a:xfrm>
        </p:grpSpPr>
        <p:sp>
          <p:nvSpPr>
            <p:cNvPr id="98339" name="Line 31"/>
            <p:cNvSpPr>
              <a:spLocks noChangeShapeType="1"/>
            </p:cNvSpPr>
            <p:nvPr/>
          </p:nvSpPr>
          <p:spPr bwMode="auto">
            <a:xfrm>
              <a:off x="2862" y="2310"/>
              <a:ext cx="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n w="76200" cmpd="sng">
                  <a:solidFill>
                    <a:srgbClr val="3366FF"/>
                  </a:solidFill>
                </a:ln>
              </a:endParaRPr>
            </a:p>
          </p:txBody>
        </p:sp>
        <p:sp>
          <p:nvSpPr>
            <p:cNvPr id="98340" name="Oval 32"/>
            <p:cNvSpPr>
              <a:spLocks noChangeArrowheads="1"/>
            </p:cNvSpPr>
            <p:nvPr/>
          </p:nvSpPr>
          <p:spPr bwMode="auto">
            <a:xfrm>
              <a:off x="2806" y="2290"/>
              <a:ext cx="40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 w="76200" cmpd="sng">
                  <a:solidFill>
                    <a:srgbClr val="3366FF"/>
                  </a:solidFill>
                </a:ln>
              </a:endParaRPr>
            </a:p>
          </p:txBody>
        </p:sp>
      </p:grpSp>
      <p:grpSp>
        <p:nvGrpSpPr>
          <p:cNvPr id="98319" name="Group 46"/>
          <p:cNvGrpSpPr>
            <a:grpSpLocks/>
          </p:cNvGrpSpPr>
          <p:nvPr/>
        </p:nvGrpSpPr>
        <p:grpSpPr bwMode="auto">
          <a:xfrm>
            <a:off x="5353050" y="1416050"/>
            <a:ext cx="2400300" cy="573088"/>
            <a:chOff x="1252" y="2810"/>
            <a:chExt cx="1512" cy="361"/>
          </a:xfrm>
        </p:grpSpPr>
        <p:sp>
          <p:nvSpPr>
            <p:cNvPr id="98323" name="Rectangle 4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24" name="Group 48"/>
            <p:cNvGrpSpPr>
              <a:grpSpLocks/>
            </p:cNvGrpSpPr>
            <p:nvPr/>
          </p:nvGrpSpPr>
          <p:grpSpPr bwMode="auto">
            <a:xfrm>
              <a:off x="1399" y="2811"/>
              <a:ext cx="1065" cy="119"/>
              <a:chOff x="2515" y="1229"/>
              <a:chExt cx="1065" cy="119"/>
            </a:xfrm>
          </p:grpSpPr>
          <p:sp>
            <p:nvSpPr>
              <p:cNvPr id="98326" name="Line 49"/>
              <p:cNvSpPr>
                <a:spLocks noChangeShapeType="1"/>
              </p:cNvSpPr>
              <p:nvPr/>
            </p:nvSpPr>
            <p:spPr bwMode="auto">
              <a:xfrm>
                <a:off x="2515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7" name="Line 50"/>
              <p:cNvSpPr>
                <a:spLocks noChangeShapeType="1"/>
              </p:cNvSpPr>
              <p:nvPr/>
            </p:nvSpPr>
            <p:spPr bwMode="auto">
              <a:xfrm>
                <a:off x="2777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8" name="Line 5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9" name="Line 52"/>
              <p:cNvSpPr>
                <a:spLocks noChangeShapeType="1"/>
              </p:cNvSpPr>
              <p:nvPr/>
            </p:nvSpPr>
            <p:spPr bwMode="auto">
              <a:xfrm>
                <a:off x="331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0" name="Line 53"/>
              <p:cNvSpPr>
                <a:spLocks noChangeShapeType="1"/>
              </p:cNvSpPr>
              <p:nvPr/>
            </p:nvSpPr>
            <p:spPr bwMode="auto">
              <a:xfrm>
                <a:off x="358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25" name="Rectangle 5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  B   C   D   E</a:t>
              </a:r>
            </a:p>
          </p:txBody>
        </p:sp>
      </p:grpSp>
      <p:sp>
        <p:nvSpPr>
          <p:cNvPr id="98321" name="Oval 56"/>
          <p:cNvSpPr>
            <a:spLocks noChangeArrowheads="1"/>
          </p:cNvSpPr>
          <p:nvPr/>
        </p:nvSpPr>
        <p:spPr bwMode="auto">
          <a:xfrm>
            <a:off x="8397876" y="2635250"/>
            <a:ext cx="1585913" cy="852488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Rectangle 57"/>
          <p:cNvSpPr>
            <a:spLocks noChangeArrowheads="1"/>
          </p:cNvSpPr>
          <p:nvPr/>
        </p:nvSpPr>
        <p:spPr bwMode="auto">
          <a:xfrm>
            <a:off x="8582025" y="2673351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unit</a:t>
            </a:r>
          </a:p>
        </p:txBody>
      </p:sp>
      <p:cxnSp>
        <p:nvCxnSpPr>
          <p:cNvPr id="6" name="Elbow Connector 5"/>
          <p:cNvCxnSpPr>
            <a:stCxn id="98323" idx="3"/>
            <a:endCxn id="98321" idx="0"/>
          </p:cNvCxnSpPr>
          <p:nvPr/>
        </p:nvCxnSpPr>
        <p:spPr bwMode="auto">
          <a:xfrm>
            <a:off x="7691438" y="1687514"/>
            <a:ext cx="1499394" cy="94773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Model &amp; Customer Model</a:t>
            </a:r>
          </a:p>
        </p:txBody>
      </p:sp>
      <p:sp>
        <p:nvSpPr>
          <p:cNvPr id="18438" name="Rectangle 1027"/>
          <p:cNvSpPr>
            <a:spLocks noGrp="1" noChangeArrowheads="1"/>
          </p:cNvSpPr>
          <p:nvPr>
            <p:ph idx="1"/>
          </p:nvPr>
        </p:nvSpPr>
        <p:spPr>
          <a:xfrm>
            <a:off x="639233" y="4977128"/>
            <a:ext cx="11195715" cy="15541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Customers get model from experience &amp; usage</a:t>
            </a:r>
          </a:p>
          <a:p>
            <a:pPr lvl="1"/>
            <a:r>
              <a:rPr lang="en-US" dirty="0"/>
              <a:t>through system image</a:t>
            </a:r>
          </a:p>
          <a:p>
            <a:r>
              <a:rPr lang="en-US" dirty="0"/>
              <a:t>What if the two models don’</a:t>
            </a:r>
            <a:r>
              <a:rPr lang="en-US" altLang="ja-JP" dirty="0"/>
              <a:t>t match?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0358" name="AutoShape 1028"/>
          <p:cNvSpPr>
            <a:spLocks noChangeArrowheads="1"/>
          </p:cNvSpPr>
          <p:nvPr/>
        </p:nvSpPr>
        <p:spPr bwMode="auto">
          <a:xfrm>
            <a:off x="2457451" y="1565276"/>
            <a:ext cx="221932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Design Model</a:t>
            </a:r>
          </a:p>
        </p:txBody>
      </p:sp>
      <p:sp>
        <p:nvSpPr>
          <p:cNvPr id="20488" name="AutoShape 1030"/>
          <p:cNvSpPr>
            <a:spLocks noChangeArrowheads="1"/>
          </p:cNvSpPr>
          <p:nvPr/>
        </p:nvSpPr>
        <p:spPr bwMode="auto">
          <a:xfrm>
            <a:off x="7642226" y="1565276"/>
            <a:ext cx="218757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200" dirty="0">
                <a:latin typeface="Helvetica Light"/>
              </a:rPr>
              <a:t>Customer Model</a:t>
            </a:r>
          </a:p>
        </p:txBody>
      </p:sp>
      <p:cxnSp>
        <p:nvCxnSpPr>
          <p:cNvPr id="18443" name="AutoShape 1035"/>
          <p:cNvCxnSpPr>
            <a:cxnSpLocks noChangeShapeType="1"/>
          </p:cNvCxnSpPr>
          <p:nvPr/>
        </p:nvCxnSpPr>
        <p:spPr bwMode="auto">
          <a:xfrm flipV="1">
            <a:off x="7315200" y="2895600"/>
            <a:ext cx="1143000" cy="1219200"/>
          </a:xfrm>
          <a:prstGeom prst="curvedConnector2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1036"/>
          <p:cNvCxnSpPr>
            <a:cxnSpLocks noChangeShapeType="1"/>
          </p:cNvCxnSpPr>
          <p:nvPr/>
        </p:nvCxnSpPr>
        <p:spPr bwMode="auto">
          <a:xfrm rot="5400000">
            <a:off x="7471569" y="2739232"/>
            <a:ext cx="1554163" cy="1562100"/>
          </a:xfrm>
          <a:prstGeom prst="curvedConnector2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0363" name="AutoShape 1031"/>
          <p:cNvSpPr>
            <a:spLocks noChangeArrowheads="1"/>
          </p:cNvSpPr>
          <p:nvPr/>
        </p:nvSpPr>
        <p:spPr bwMode="auto">
          <a:xfrm>
            <a:off x="5011739" y="3638550"/>
            <a:ext cx="2271713" cy="1009650"/>
          </a:xfrm>
          <a:prstGeom prst="plaque">
            <a:avLst>
              <a:gd name="adj" fmla="val 16667"/>
            </a:avLst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System Image</a:t>
            </a:r>
          </a:p>
        </p:txBody>
      </p:sp>
      <p:cxnSp>
        <p:nvCxnSpPr>
          <p:cNvPr id="100364" name="AutoShape 1039"/>
          <p:cNvCxnSpPr>
            <a:cxnSpLocks noChangeShapeType="1"/>
          </p:cNvCxnSpPr>
          <p:nvPr/>
        </p:nvCxnSpPr>
        <p:spPr bwMode="auto">
          <a:xfrm rot="16200000" flipH="1">
            <a:off x="3546476" y="2854325"/>
            <a:ext cx="1477963" cy="1562100"/>
          </a:xfrm>
          <a:prstGeom prst="curvedConnector2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 or Shame?</a:t>
            </a:r>
          </a:p>
        </p:txBody>
      </p:sp>
      <p:pic>
        <p:nvPicPr>
          <p:cNvPr id="4101" name="Picture 3" descr="3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19194" b="21649"/>
          <a:stretch>
            <a:fillRect/>
          </a:stretch>
        </p:blipFill>
        <p:spPr>
          <a:xfrm>
            <a:off x="738389" y="984452"/>
            <a:ext cx="4510088" cy="5545137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5344729" y="1290639"/>
            <a:ext cx="6748530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/>
              <a:t>Design based on a top retailer’s site</a:t>
            </a:r>
          </a:p>
          <a:p>
            <a:endParaRPr lang="en-US" sz="2800" dirty="0"/>
          </a:p>
        </p:txBody>
      </p:sp>
      <p:pic>
        <p:nvPicPr>
          <p:cNvPr id="10" name="Picture 9" descr="hallof.png">
            <a:extLst>
              <a:ext uri="{FF2B5EF4-FFF2-40B4-BE49-F238E27FC236}">
                <a16:creationId xmlns:a16="http://schemas.microsoft.com/office/drawing/2014/main" id="{60428AC3-67D1-0A44-9B05-BCAD2E2DD5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242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Model Mismatch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Mismatch between designer’</a:t>
            </a:r>
            <a:r>
              <a:rPr lang="en-US" altLang="ja-JP" dirty="0"/>
              <a:t>s &amp; customer’s conceptual models leads to…</a:t>
            </a:r>
          </a:p>
          <a:p>
            <a:pPr lvl="1"/>
            <a:r>
              <a:rPr lang="en-US" dirty="0"/>
              <a:t>slow performance</a:t>
            </a:r>
          </a:p>
          <a:p>
            <a:pPr lvl="1"/>
            <a:r>
              <a:rPr lang="en-US" dirty="0"/>
              <a:t>errors</a:t>
            </a:r>
          </a:p>
          <a:p>
            <a:pPr lvl="1"/>
            <a:r>
              <a:rPr lang="en-US" dirty="0"/>
              <a:t>frustration</a:t>
            </a:r>
          </a:p>
          <a:p>
            <a:pPr lvl="1"/>
            <a:r>
              <a:rPr lang="en-US" dirty="0"/>
              <a:t>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406" name="Picture 4" descr="pe05989_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44" y="2681472"/>
            <a:ext cx="3933276" cy="335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Notorious Example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46FB1-9432-43D9-B414-6035CA0572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7" y="1123229"/>
            <a:ext cx="10132961" cy="5380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 Automatic Shifter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61796" name="Picture 4" descr="newcar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5874"/>
          <a:stretch>
            <a:fillRect/>
          </a:stretch>
        </p:blipFill>
        <p:spPr bwMode="auto">
          <a:xfrm>
            <a:off x="6550025" y="1043189"/>
            <a:ext cx="3321911" cy="543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3" descr="DSC000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7639"/>
          <a:stretch>
            <a:fillRect/>
          </a:stretch>
        </p:blipFill>
        <p:spPr bwMode="auto">
          <a:xfrm>
            <a:off x="2253055" y="1043189"/>
            <a:ext cx="4296970" cy="543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233" y="978793"/>
            <a:ext cx="11195715" cy="5407017"/>
          </a:xfrm>
        </p:spPr>
        <p:txBody>
          <a:bodyPr>
            <a:normAutofit fontScale="55000" lnSpcReduction="20000"/>
          </a:bodyPr>
          <a:lstStyle/>
          <a:p>
            <a:pPr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Assignment #4 </a:t>
            </a:r>
            <a:r>
              <a:rPr lang="mr-IN" dirty="0"/>
              <a:t>–</a:t>
            </a:r>
            <a:r>
              <a:rPr lang="en-US" dirty="0"/>
              <a:t> Concept Video</a:t>
            </a:r>
            <a:br>
              <a:rPr lang="en-US" dirty="0"/>
            </a:br>
            <a:r>
              <a:rPr lang="mr-IN" dirty="0"/>
              <a:t>A</a:t>
            </a:r>
            <a:r>
              <a:rPr lang="en-US" dirty="0"/>
              <a:t>4</a:t>
            </a:r>
            <a:r>
              <a:rPr lang="mr-IN" dirty="0"/>
              <a:t> </a:t>
            </a:r>
            <a:r>
              <a:rPr lang="en-US" dirty="0"/>
              <a:t>Slides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</a:t>
            </a:r>
            <a:r>
              <a:rPr lang="en-US" dirty="0"/>
              <a:t>0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60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</a:t>
            </a:r>
            <a:r>
              <a:rPr lang="en-US" dirty="0"/>
              <a:t> 40</a:t>
            </a:r>
            <a:r>
              <a:rPr lang="mr-IN" dirty="0"/>
              <a:t>%</a:t>
            </a:r>
            <a:br>
              <a:rPr lang="en-US" dirty="0"/>
            </a:br>
            <a:r>
              <a:rPr lang="en-US" dirty="0"/>
              <a:t>A4</a:t>
            </a:r>
            <a:r>
              <a:rPr lang="mr-IN" dirty="0"/>
              <a:t> </a:t>
            </a:r>
            <a:r>
              <a:rPr lang="en-US" dirty="0"/>
              <a:t>Video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</a:t>
            </a:r>
            <a:r>
              <a:rPr lang="en-US" dirty="0"/>
              <a:t>14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58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 </a:t>
            </a:r>
            <a:r>
              <a:rPr lang="en-US" dirty="0"/>
              <a:t>28</a:t>
            </a:r>
            <a:r>
              <a:rPr lang="mr-IN" dirty="0"/>
              <a:t>%</a:t>
            </a:r>
            <a:br>
              <a:rPr lang="en-US" dirty="0"/>
            </a:br>
            <a:endParaRPr lang="en-US" sz="2200" dirty="0"/>
          </a:p>
          <a:p>
            <a:pPr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Assignment #5 </a:t>
            </a:r>
            <a:r>
              <a:rPr lang="mr-IN" dirty="0"/>
              <a:t>–</a:t>
            </a:r>
            <a:r>
              <a:rPr lang="en-US" dirty="0"/>
              <a:t> Lo-fi Prototype &amp; Test</a:t>
            </a:r>
            <a:br>
              <a:rPr lang="en-US" dirty="0"/>
            </a:br>
            <a:r>
              <a:rPr lang="mr-IN" dirty="0"/>
              <a:t>A</a:t>
            </a:r>
            <a:r>
              <a:rPr lang="en-US" dirty="0"/>
              <a:t>5 </a:t>
            </a:r>
            <a:r>
              <a:rPr lang="en-US" dirty="0" err="1"/>
              <a:t>Writeup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</a:t>
            </a:r>
            <a:r>
              <a:rPr lang="en-US" dirty="0"/>
              <a:t>2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81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</a:t>
            </a:r>
            <a:r>
              <a:rPr lang="en-US" dirty="0"/>
              <a:t> 16</a:t>
            </a:r>
            <a:r>
              <a:rPr lang="mr-IN" dirty="0"/>
              <a:t>%</a:t>
            </a:r>
            <a:br>
              <a:rPr lang="en-US" dirty="0"/>
            </a:br>
            <a:r>
              <a:rPr lang="en-US" dirty="0"/>
              <a:t>A5 Group Presentation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</a:t>
            </a:r>
            <a:r>
              <a:rPr lang="en-US" dirty="0"/>
              <a:t>2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63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</a:t>
            </a:r>
            <a:r>
              <a:rPr lang="en-US" dirty="0"/>
              <a:t> 35</a:t>
            </a:r>
            <a:r>
              <a:rPr lang="mr-IN" dirty="0"/>
              <a:t>%</a:t>
            </a:r>
            <a:br>
              <a:rPr lang="en-US" dirty="0"/>
            </a:br>
            <a:r>
              <a:rPr lang="en-US" dirty="0"/>
              <a:t>A5 Individual Presentation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0%</a:t>
            </a:r>
            <a:r>
              <a:rPr lang="en-US" dirty="0"/>
              <a:t>	</a:t>
            </a:r>
            <a:r>
              <a:rPr lang="mr-IN" dirty="0"/>
              <a:t>✓:</a:t>
            </a:r>
            <a:r>
              <a:rPr lang="en-US" dirty="0"/>
              <a:t> 35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</a:t>
            </a:r>
            <a:r>
              <a:rPr lang="en-US" dirty="0"/>
              <a:t> 65</a:t>
            </a:r>
            <a:r>
              <a:rPr lang="mr-IN" dirty="0"/>
              <a:t>%</a:t>
            </a:r>
            <a:br>
              <a:rPr lang="en-US" dirty="0"/>
            </a:br>
            <a:endParaRPr lang="en-US" sz="2200" dirty="0"/>
          </a:p>
          <a:p>
            <a:pPr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Assignment #6 </a:t>
            </a:r>
            <a:r>
              <a:rPr lang="mr-IN" dirty="0"/>
              <a:t>–</a:t>
            </a:r>
            <a:r>
              <a:rPr lang="en-US" dirty="0"/>
              <a:t> Medium-fi Prototype</a:t>
            </a:r>
            <a:br>
              <a:rPr lang="en-US" dirty="0"/>
            </a:br>
            <a:r>
              <a:rPr lang="mr-IN" dirty="0"/>
              <a:t>A</a:t>
            </a:r>
            <a:r>
              <a:rPr lang="en-US" dirty="0"/>
              <a:t>6 Prototype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</a:t>
            </a:r>
            <a:r>
              <a:rPr lang="en-US" dirty="0"/>
              <a:t>2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70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</a:t>
            </a:r>
            <a:r>
              <a:rPr lang="en-US" dirty="0"/>
              <a:t> 28</a:t>
            </a:r>
            <a:r>
              <a:rPr lang="mr-IN" dirty="0"/>
              <a:t>%</a:t>
            </a:r>
            <a:br>
              <a:rPr lang="en-US" dirty="0"/>
            </a:br>
            <a:r>
              <a:rPr lang="en-US" dirty="0"/>
              <a:t>A6 Group Slides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</a:t>
            </a:r>
            <a:r>
              <a:rPr lang="en-US" dirty="0"/>
              <a:t>2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61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</a:t>
            </a:r>
            <a:r>
              <a:rPr lang="en-US" dirty="0"/>
              <a:t> 37</a:t>
            </a:r>
            <a:r>
              <a:rPr lang="mr-IN" dirty="0"/>
              <a:t>%</a:t>
            </a:r>
            <a:endParaRPr lang="en-US" dirty="0"/>
          </a:p>
          <a:p>
            <a:pPr>
              <a:tabLst>
                <a:tab pos="4056063" algn="l"/>
                <a:tab pos="5943600" algn="l"/>
                <a:tab pos="7831138" algn="l"/>
              </a:tabLst>
            </a:pPr>
            <a:endParaRPr lang="en-US" sz="2200" dirty="0"/>
          </a:p>
          <a:p>
            <a:pPr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Quiz 1</a:t>
            </a:r>
          </a:p>
          <a:p>
            <a:pPr lvl="1"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Average: 4.1/5 points, Median: 4/5 points, Range: 2-5 points, </a:t>
            </a:r>
            <a:r>
              <a:rPr lang="en-US" dirty="0" err="1"/>
              <a:t>Stdev</a:t>
            </a:r>
            <a:r>
              <a:rPr lang="en-US" dirty="0"/>
              <a:t>: .5</a:t>
            </a:r>
            <a:br>
              <a:rPr lang="en-US" dirty="0"/>
            </a:br>
            <a:endParaRPr lang="en-US" sz="2200" dirty="0"/>
          </a:p>
          <a:p>
            <a:pPr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Quiz 2</a:t>
            </a:r>
          </a:p>
          <a:p>
            <a:pPr lvl="1"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Average: 4.3/5 points, Median: 5/5 points, Range: 2-5 points, </a:t>
            </a:r>
            <a:r>
              <a:rPr lang="en-US" dirty="0" err="1"/>
              <a:t>Stdev</a:t>
            </a:r>
            <a:r>
              <a:rPr lang="en-US" dirty="0"/>
              <a:t>: .8 </a:t>
            </a:r>
          </a:p>
          <a:p>
            <a:pPr lvl="1">
              <a:tabLst>
                <a:tab pos="4056063" algn="l"/>
                <a:tab pos="5943600" algn="l"/>
                <a:tab pos="7831138" algn="l"/>
              </a:tabLst>
            </a:pPr>
            <a:endParaRPr lang="en-US" sz="2200" dirty="0"/>
          </a:p>
          <a:p>
            <a:pPr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Quiz 3</a:t>
            </a:r>
          </a:p>
          <a:p>
            <a:pPr lvl="1">
              <a:tabLst>
                <a:tab pos="4056063" algn="l"/>
                <a:tab pos="5943600" algn="l"/>
                <a:tab pos="7831138" algn="l"/>
              </a:tabLst>
            </a:pPr>
            <a:r>
              <a:rPr lang="en-US" dirty="0"/>
              <a:t>Average: 3.5/5 points, Median: 4/5 points, Range: 1-5 points, </a:t>
            </a:r>
            <a:r>
              <a:rPr lang="en-US" dirty="0" err="1"/>
              <a:t>Stdev</a:t>
            </a:r>
            <a:r>
              <a:rPr lang="en-US" dirty="0"/>
              <a:t>: .8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234" y="1648918"/>
            <a:ext cx="10573410" cy="5053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Hi-Fi Prototype Assignment posted by Thursday</a:t>
            </a:r>
          </a:p>
          <a:p>
            <a:pPr lvl="1"/>
            <a:r>
              <a:rPr lang="en-US" dirty="0"/>
              <a:t>mid-way milestone due on </a:t>
            </a:r>
            <a:r>
              <a:rPr lang="en-US" dirty="0" err="1"/>
              <a:t>Thur</a:t>
            </a:r>
            <a:r>
              <a:rPr lang="en-US" dirty="0"/>
              <a:t>/Fri Nov. 29/30 (at start of studio)</a:t>
            </a:r>
          </a:p>
          <a:p>
            <a:pPr lvl="1"/>
            <a:r>
              <a:rPr lang="en-US" dirty="0"/>
              <a:t>final prototype due </a:t>
            </a:r>
            <a:r>
              <a:rPr lang="en-US" dirty="0" err="1"/>
              <a:t>Thur</a:t>
            </a:r>
            <a:r>
              <a:rPr lang="en-US" dirty="0"/>
              <a:t>/Fri Dec. 6-7 (at start of studio)</a:t>
            </a:r>
          </a:p>
          <a:p>
            <a:pPr lvl="1"/>
            <a:r>
              <a:rPr lang="en-US" dirty="0"/>
              <a:t>final presentations at project fair, Fri Dec. 7, d.school, 6-9:30 PM (show starts at 6:30)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38148" y="2255520"/>
            <a:ext cx="85207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87A40"/>
                </a:solidFill>
                <a:latin typeface="Helvetica Light"/>
              </a:rPr>
              <a:t>TEAM BREAK</a:t>
            </a:r>
          </a:p>
          <a:p>
            <a:pPr algn="ctr"/>
            <a:br>
              <a:rPr lang="en-US" sz="3600" b="1" dirty="0">
                <a:solidFill>
                  <a:srgbClr val="E87A40"/>
                </a:solidFill>
                <a:latin typeface="Helvetica Light"/>
              </a:rPr>
            </a:br>
            <a:r>
              <a:rPr lang="en-US" sz="3600" b="1" dirty="0">
                <a:solidFill>
                  <a:srgbClr val="E87A40"/>
                </a:solidFill>
                <a:latin typeface="Helvetica Light"/>
              </a:rPr>
              <a:t>Talk about how to build your hi-fi prototype</a:t>
            </a:r>
          </a:p>
        </p:txBody>
      </p:sp>
    </p:spTree>
    <p:extLst>
      <p:ext uri="{BB962C8B-B14F-4D97-AF65-F5344CB8AC3E}">
        <p14:creationId xmlns:p14="http://schemas.microsoft.com/office/powerpoint/2010/main" val="19017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 bwMode="auto">
          <a:xfrm>
            <a:off x="9914220" y="-1778372"/>
            <a:ext cx="724709" cy="8614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197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Provide good conceptual model</a:t>
            </a:r>
          </a:p>
          <a:p>
            <a:pPr lvl="1"/>
            <a:r>
              <a:rPr lang="en-US" dirty="0"/>
              <a:t>customer wants to understand how controls affect object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Make things visible</a:t>
            </a:r>
          </a:p>
          <a:p>
            <a:pPr lvl="1"/>
            <a:r>
              <a:rPr lang="en-US" dirty="0"/>
              <a:t>if object has function, interface should show it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Map interface controls to customer’</a:t>
            </a:r>
            <a:r>
              <a:rPr lang="en-US" altLang="ja-JP" dirty="0"/>
              <a:t>s model</a:t>
            </a:r>
          </a:p>
          <a:p>
            <a:pPr lvl="1"/>
            <a:r>
              <a:rPr lang="en-US" dirty="0"/>
              <a:t>infix vs. postfix calculator – whose model is that?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Provide feedback</a:t>
            </a:r>
          </a:p>
          <a:p>
            <a:pPr lvl="1"/>
            <a:r>
              <a:rPr lang="en-US" dirty="0"/>
              <a:t>what you see is what you get! (WYSIWYG)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524000" y="471398"/>
            <a:ext cx="9144000" cy="768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9987727" y="404161"/>
            <a:ext cx="239507" cy="239507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918996" y="335431"/>
            <a:ext cx="382946" cy="38294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054100"/>
            <a:ext cx="11195715" cy="3685356"/>
          </a:xfrm>
        </p:spPr>
        <p:txBody>
          <a:bodyPr/>
          <a:lstStyle/>
          <a:p>
            <a:r>
              <a:rPr lang="en-US" dirty="0"/>
              <a:t>Refrigerator</a:t>
            </a:r>
            <a:r>
              <a:rPr lang="en-US" sz="1800" dirty="0"/>
              <a:t>?</a:t>
            </a:r>
            <a:endParaRPr lang="en-US" dirty="0"/>
          </a:p>
          <a:p>
            <a:pPr lvl="1"/>
            <a:r>
              <a:rPr lang="en-US" dirty="0"/>
              <a:t>make the A..E dial something about percentage of cooling between the two compartments?</a:t>
            </a:r>
          </a:p>
          <a:p>
            <a:pPr lvl="1"/>
            <a:endParaRPr lang="en-US" dirty="0"/>
          </a:p>
          <a:p>
            <a:r>
              <a:rPr lang="en-US" dirty="0"/>
              <a:t>Controls available on watch w/ 3 buttons?</a:t>
            </a:r>
          </a:p>
          <a:p>
            <a:pPr lvl="1"/>
            <a:r>
              <a:rPr lang="en-US" dirty="0"/>
              <a:t>too many &amp; they are not visible!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227" y="3432175"/>
            <a:ext cx="2192916" cy="3073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4127500"/>
            <a:ext cx="11195715" cy="2197100"/>
          </a:xfrm>
        </p:spPr>
        <p:txBody>
          <a:bodyPr/>
          <a:lstStyle/>
          <a:p>
            <a:r>
              <a:rPr lang="en-US" dirty="0"/>
              <a:t>Compare to controls on old car radio</a:t>
            </a:r>
          </a:p>
          <a:p>
            <a:pPr lvl="1"/>
            <a:r>
              <a:rPr lang="en-US" dirty="0"/>
              <a:t>#controls = #functions</a:t>
            </a:r>
          </a:p>
          <a:p>
            <a:pPr lvl="1"/>
            <a:r>
              <a:rPr lang="en-US" dirty="0"/>
              <a:t>controls are labeled (?) and grouped together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0550" y="2985084"/>
            <a:ext cx="5095685" cy="2664410"/>
          </a:xfrm>
          <a:prstGeom prst="rect">
            <a:avLst/>
          </a:prstGeom>
        </p:spPr>
      </p:pic>
      <p:pic>
        <p:nvPicPr>
          <p:cNvPr id="1026" name="Picture 2" descr="http://www.brucesallan.com/wp-content/uploads/2013/03/Becker-Car-Stereo.jpg">
            <a:extLst>
              <a:ext uri="{FF2B5EF4-FFF2-40B4-BE49-F238E27FC236}">
                <a16:creationId xmlns:a16="http://schemas.microsoft.com/office/drawing/2014/main" id="{AC85CB9D-ADB4-4010-8F78-2774524B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3" y="1191658"/>
            <a:ext cx="8759568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37AB2F-BDE5-415F-B835-1CEA623AF0C6}"/>
              </a:ext>
            </a:extLst>
          </p:cNvPr>
          <p:cNvSpPr txBox="1"/>
          <p:nvPr/>
        </p:nvSpPr>
        <p:spPr>
          <a:xfrm>
            <a:off x="3079750" y="3761345"/>
            <a:ext cx="42562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http://www.brucesallan.com/wp-content/uploads/2013/03/Becker-Car-Stereo.jpg</a:t>
            </a:r>
          </a:p>
        </p:txBody>
      </p:sp>
    </p:spTree>
    <p:extLst>
      <p:ext uri="{BB962C8B-B14F-4D97-AF65-F5344CB8AC3E}">
        <p14:creationId xmlns:p14="http://schemas.microsoft.com/office/powerpoint/2010/main" val="9438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arstereo">
            <a:extLst>
              <a:ext uri="{FF2B5EF4-FFF2-40B4-BE49-F238E27FC236}">
                <a16:creationId xmlns:a16="http://schemas.microsoft.com/office/drawing/2014/main" id="{D1D8A2F4-6B29-478D-B6AC-1A08A406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2" y="1197359"/>
            <a:ext cx="8710697" cy="277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4127500"/>
            <a:ext cx="11195715" cy="2197100"/>
          </a:xfrm>
        </p:spPr>
        <p:txBody>
          <a:bodyPr/>
          <a:lstStyle/>
          <a:p>
            <a:r>
              <a:rPr lang="en-US" dirty="0"/>
              <a:t>Compare to controls on old car radio</a:t>
            </a:r>
          </a:p>
          <a:p>
            <a:pPr lvl="1"/>
            <a:r>
              <a:rPr lang="en-US" dirty="0"/>
              <a:t>#controls = #functions</a:t>
            </a:r>
          </a:p>
          <a:p>
            <a:pPr lvl="1"/>
            <a:r>
              <a:rPr lang="en-US" dirty="0"/>
              <a:t>controls are labeled (?) and grouped together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550" y="2985084"/>
            <a:ext cx="5095685" cy="26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me.png">
            <a:extLst>
              <a:ext uri="{FF2B5EF4-FFF2-40B4-BE49-F238E27FC236}">
                <a16:creationId xmlns:a16="http://schemas.microsoft.com/office/drawing/2014/main" id="{0CC35892-2B13-4E4F-A5FE-6BDB4EDAD4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242" y="243804"/>
            <a:ext cx="813836" cy="829952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Shame!</a:t>
            </a:r>
          </a:p>
        </p:txBody>
      </p:sp>
      <p:pic>
        <p:nvPicPr>
          <p:cNvPr id="4101" name="Picture 3" descr="3-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19194" b="21649"/>
          <a:stretch>
            <a:fillRect/>
          </a:stretch>
        </p:blipFill>
        <p:spPr>
          <a:xfrm>
            <a:off x="738389" y="984452"/>
            <a:ext cx="4510088" cy="5545137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5344729" y="1290639"/>
            <a:ext cx="6748530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/>
              <a:t>Design based on a top retailer’s site</a:t>
            </a:r>
          </a:p>
          <a:p>
            <a:endParaRPr lang="en-US" sz="2800" dirty="0"/>
          </a:p>
          <a:p>
            <a:r>
              <a:rPr lang="en-US" sz="2800" dirty="0"/>
              <a:t>Color deficiency</a:t>
            </a:r>
          </a:p>
          <a:p>
            <a:pPr lvl="1"/>
            <a:r>
              <a:rPr lang="en-US" sz="2400" dirty="0"/>
              <a:t>can’t distinguish between red &amp; green</a:t>
            </a:r>
          </a:p>
          <a:p>
            <a:r>
              <a:rPr lang="en-US" sz="2800" dirty="0"/>
              <a:t>In study, user could not get by this screen!</a:t>
            </a:r>
          </a:p>
          <a:p>
            <a:endParaRPr lang="en-US" sz="2800" dirty="0"/>
          </a:p>
          <a:p>
            <a:r>
              <a:rPr lang="en-US" sz="2800" dirty="0"/>
              <a:t>How to fix?</a:t>
            </a:r>
          </a:p>
          <a:p>
            <a:pPr lvl="1"/>
            <a:r>
              <a:rPr lang="en-US" sz="2400" dirty="0"/>
              <a:t>redundant cues</a:t>
            </a:r>
          </a:p>
        </p:txBody>
      </p:sp>
    </p:spTree>
    <p:extLst>
      <p:ext uri="{BB962C8B-B14F-4D97-AF65-F5344CB8AC3E}">
        <p14:creationId xmlns:p14="http://schemas.microsoft.com/office/powerpoint/2010/main" val="37927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arstereo">
            <a:extLst>
              <a:ext uri="{FF2B5EF4-FFF2-40B4-BE49-F238E27FC236}">
                <a16:creationId xmlns:a16="http://schemas.microsoft.com/office/drawing/2014/main" id="{D1D8A2F4-6B29-478D-B6AC-1A08A406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2" y="1197359"/>
            <a:ext cx="8710697" cy="277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4127500"/>
            <a:ext cx="11195715" cy="2197100"/>
          </a:xfrm>
        </p:spPr>
        <p:txBody>
          <a:bodyPr/>
          <a:lstStyle/>
          <a:p>
            <a:r>
              <a:rPr lang="en-US" dirty="0"/>
              <a:t>Compare to controls on old car radio</a:t>
            </a:r>
          </a:p>
          <a:p>
            <a:pPr lvl="1"/>
            <a:r>
              <a:rPr lang="en-US" dirty="0"/>
              <a:t>#controls = #functions</a:t>
            </a:r>
          </a:p>
          <a:p>
            <a:pPr lvl="1"/>
            <a:r>
              <a:rPr lang="en-US" dirty="0"/>
              <a:t>controls are labeled (?) and grouped together</a:t>
            </a:r>
          </a:p>
          <a:p>
            <a:pPr lvl="1"/>
            <a:r>
              <a:rPr lang="en-US" dirty="0"/>
              <a:t>tradeoffs of the “glass UI” (e.g., Tesla)?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550" y="2985084"/>
            <a:ext cx="5095685" cy="266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F909E-7FD4-4FD4-AA85-D4E2BC2B4F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 b="35378"/>
          <a:stretch/>
        </p:blipFill>
        <p:spPr>
          <a:xfrm>
            <a:off x="738102" y="1057204"/>
            <a:ext cx="8710697" cy="315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Interface Controls to Customer’</a:t>
            </a:r>
            <a:r>
              <a:rPr lang="en-US" altLang="ja-JP" dirty="0"/>
              <a:t>s Model</a:t>
            </a:r>
            <a:endParaRPr lang="en-US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219200"/>
            <a:ext cx="11546910" cy="5105400"/>
          </a:xfrm>
        </p:spPr>
        <p:txBody>
          <a:bodyPr/>
          <a:lstStyle/>
          <a:p>
            <a:r>
              <a:rPr lang="en-US" sz="3200" dirty="0"/>
              <a:t>Which is better for car dashboard speaker front / back control?</a:t>
            </a:r>
          </a:p>
          <a:p>
            <a:r>
              <a:rPr lang="en-US" sz="3200" dirty="0"/>
              <a:t>Control should </a:t>
            </a:r>
            <a:r>
              <a:rPr lang="en-US" sz="3200" i="1" dirty="0"/>
              <a:t>mirror real-world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3506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7816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36738" y="2748897"/>
            <a:ext cx="8749066" cy="3411257"/>
            <a:chOff x="312738" y="2748897"/>
            <a:chExt cx="8749066" cy="3411257"/>
          </a:xfrm>
        </p:grpSpPr>
        <p:sp>
          <p:nvSpPr>
            <p:cNvPr id="112682" name="Rectangle 52"/>
            <p:cNvSpPr>
              <a:spLocks noChangeArrowheads="1"/>
            </p:cNvSpPr>
            <p:nvPr/>
          </p:nvSpPr>
          <p:spPr bwMode="auto">
            <a:xfrm>
              <a:off x="312738" y="3188354"/>
              <a:ext cx="8545512" cy="2971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3" name="Text Box 53"/>
            <p:cNvSpPr txBox="1">
              <a:spLocks noChangeArrowheads="1"/>
            </p:cNvSpPr>
            <p:nvPr/>
          </p:nvSpPr>
          <p:spPr bwMode="auto">
            <a:xfrm>
              <a:off x="6928204" y="2748897"/>
              <a:ext cx="2133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Verdana" charset="0"/>
                </a:rPr>
                <a:t>Dashboard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74675" y="3329642"/>
              <a:ext cx="2789237" cy="2698750"/>
              <a:chOff x="574675" y="3329642"/>
              <a:chExt cx="2789237" cy="2698750"/>
            </a:xfrm>
          </p:grpSpPr>
          <p:sp>
            <p:nvSpPr>
              <p:cNvPr id="112684" name="Oval 35"/>
              <p:cNvSpPr>
                <a:spLocks noChangeArrowheads="1"/>
              </p:cNvSpPr>
              <p:nvPr/>
            </p:nvSpPr>
            <p:spPr bwMode="auto">
              <a:xfrm>
                <a:off x="574675" y="3329642"/>
                <a:ext cx="2789237" cy="2698750"/>
              </a:xfrm>
              <a:prstGeom prst="ellipse">
                <a:avLst/>
              </a:prstGeom>
              <a:noFill/>
              <a:ln w="1524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8" name="Line 37"/>
              <p:cNvSpPr>
                <a:spLocks noChangeShapeType="1"/>
              </p:cNvSpPr>
              <p:nvPr/>
            </p:nvSpPr>
            <p:spPr bwMode="auto">
              <a:xfrm>
                <a:off x="1931988" y="3359804"/>
                <a:ext cx="14287" cy="1062038"/>
              </a:xfrm>
              <a:prstGeom prst="line">
                <a:avLst/>
              </a:prstGeom>
              <a:noFill/>
              <a:ln w="762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79" name="Oval 36"/>
              <p:cNvSpPr>
                <a:spLocks noChangeArrowheads="1"/>
              </p:cNvSpPr>
              <p:nvPr/>
            </p:nvSpPr>
            <p:spPr bwMode="auto">
              <a:xfrm>
                <a:off x="1708150" y="4418667"/>
                <a:ext cx="530225" cy="473075"/>
              </a:xfrm>
              <a:prstGeom prst="ellipse">
                <a:avLst/>
              </a:prstGeom>
              <a:solidFill>
                <a:srgbClr val="663300"/>
              </a:solidFill>
              <a:ln w="57150">
                <a:solidFill>
                  <a:srgbClr val="DFC18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80" name="Line 39"/>
              <p:cNvSpPr>
                <a:spLocks noChangeShapeType="1"/>
              </p:cNvSpPr>
              <p:nvPr/>
            </p:nvSpPr>
            <p:spPr bwMode="auto">
              <a:xfrm rot="1204584" flipH="1">
                <a:off x="863600" y="4664729"/>
                <a:ext cx="750887" cy="928688"/>
              </a:xfrm>
              <a:prstGeom prst="line">
                <a:avLst/>
              </a:prstGeom>
              <a:noFill/>
              <a:ln w="762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81" name="Line 40"/>
              <p:cNvSpPr>
                <a:spLocks noChangeShapeType="1"/>
              </p:cNvSpPr>
              <p:nvPr/>
            </p:nvSpPr>
            <p:spPr bwMode="auto">
              <a:xfrm rot="20395416">
                <a:off x="2312988" y="4683779"/>
                <a:ext cx="750887" cy="928688"/>
              </a:xfrm>
              <a:prstGeom prst="line">
                <a:avLst/>
              </a:prstGeom>
              <a:noFill/>
              <a:ln w="762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4241800" y="3993221"/>
              <a:ext cx="2241550" cy="925508"/>
              <a:chOff x="4241800" y="3993221"/>
              <a:chExt cx="2241550" cy="925508"/>
            </a:xfrm>
          </p:grpSpPr>
          <p:grpSp>
            <p:nvGrpSpPr>
              <p:cNvPr id="112664" name="Group 32"/>
              <p:cNvGrpSpPr>
                <a:grpSpLocks/>
              </p:cNvGrpSpPr>
              <p:nvPr/>
            </p:nvGrpSpPr>
            <p:grpSpPr bwMode="auto">
              <a:xfrm>
                <a:off x="4241800" y="4602816"/>
                <a:ext cx="2241550" cy="315913"/>
                <a:chOff x="1056" y="2484"/>
                <a:chExt cx="1412" cy="199"/>
              </a:xfrm>
              <a:solidFill>
                <a:srgbClr val="00B0F0"/>
              </a:solidFill>
            </p:grpSpPr>
            <p:sp>
              <p:nvSpPr>
                <p:cNvPr id="112668" name="Rectangle 33"/>
                <p:cNvSpPr>
                  <a:spLocks noChangeArrowheads="1"/>
                </p:cNvSpPr>
                <p:nvPr/>
              </p:nvSpPr>
              <p:spPr bwMode="auto">
                <a:xfrm>
                  <a:off x="1262" y="2515"/>
                  <a:ext cx="982" cy="14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2669" name="Group 34"/>
                <p:cNvGrpSpPr>
                  <a:grpSpLocks/>
                </p:cNvGrpSpPr>
                <p:nvPr/>
              </p:nvGrpSpPr>
              <p:grpSpPr bwMode="auto">
                <a:xfrm>
                  <a:off x="2294" y="2497"/>
                  <a:ext cx="174" cy="186"/>
                  <a:chOff x="2294" y="2497"/>
                  <a:chExt cx="174" cy="186"/>
                </a:xfrm>
                <a:grpFill/>
              </p:grpSpPr>
              <p:sp>
                <p:nvSpPr>
                  <p:cNvPr id="112675" name="AutoShape 35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2323" y="2538"/>
                    <a:ext cx="186" cy="10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9 w 21600"/>
                      <a:gd name="T13" fmla="*/ 4569 h 21600"/>
                      <a:gd name="T14" fmla="*/ 17071 w 21600"/>
                      <a:gd name="T15" fmla="*/ 1703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7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538"/>
                    <a:ext cx="51" cy="93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2670" name="Group 37"/>
                <p:cNvGrpSpPr>
                  <a:grpSpLocks/>
                </p:cNvGrpSpPr>
                <p:nvPr/>
              </p:nvGrpSpPr>
              <p:grpSpPr bwMode="auto">
                <a:xfrm>
                  <a:off x="1056" y="2484"/>
                  <a:ext cx="158" cy="186"/>
                  <a:chOff x="1056" y="2484"/>
                  <a:chExt cx="158" cy="186"/>
                </a:xfrm>
                <a:grpFill/>
              </p:grpSpPr>
              <p:sp>
                <p:nvSpPr>
                  <p:cNvPr id="112673" name="AutoShape 38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015" y="2525"/>
                    <a:ext cx="186" cy="10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9 w 21600"/>
                      <a:gd name="T13" fmla="*/ 4569 h 21600"/>
                      <a:gd name="T14" fmla="*/ 17071 w 21600"/>
                      <a:gd name="T15" fmla="*/ 1703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74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163" y="2532"/>
                    <a:ext cx="51" cy="93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671" name="Line 40"/>
                <p:cNvSpPr>
                  <a:spLocks noChangeShapeType="1"/>
                </p:cNvSpPr>
                <p:nvPr/>
              </p:nvSpPr>
              <p:spPr bwMode="auto">
                <a:xfrm>
                  <a:off x="1249" y="2590"/>
                  <a:ext cx="1007" cy="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72" name="Oval 41"/>
                <p:cNvSpPr>
                  <a:spLocks noChangeArrowheads="1"/>
                </p:cNvSpPr>
                <p:nvPr/>
              </p:nvSpPr>
              <p:spPr bwMode="auto">
                <a:xfrm>
                  <a:off x="1434" y="2556"/>
                  <a:ext cx="93" cy="75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65" name="Group 44"/>
              <p:cNvGrpSpPr>
                <a:grpSpLocks/>
              </p:cNvGrpSpPr>
              <p:nvPr/>
            </p:nvGrpSpPr>
            <p:grpSpPr bwMode="auto">
              <a:xfrm>
                <a:off x="5105400" y="3993221"/>
                <a:ext cx="576263" cy="554038"/>
                <a:chOff x="2954" y="3168"/>
                <a:chExt cx="363" cy="349"/>
              </a:xfrm>
            </p:grpSpPr>
            <p:sp>
              <p:nvSpPr>
                <p:cNvPr id="112666" name="Oval 42"/>
                <p:cNvSpPr>
                  <a:spLocks noChangeArrowheads="1"/>
                </p:cNvSpPr>
                <p:nvPr/>
              </p:nvSpPr>
              <p:spPr bwMode="auto">
                <a:xfrm>
                  <a:off x="2954" y="3177"/>
                  <a:ext cx="363" cy="32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6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007" y="3168"/>
                  <a:ext cx="252" cy="3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3000" b="1" dirty="0">
                      <a:solidFill>
                        <a:srgbClr val="E87A40"/>
                      </a:solidFill>
                      <a:latin typeface="Helvetica Light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7523163" y="3651904"/>
              <a:ext cx="1031875" cy="2243137"/>
              <a:chOff x="7523163" y="3651904"/>
              <a:chExt cx="1031875" cy="2243137"/>
            </a:xfrm>
          </p:grpSpPr>
          <p:grpSp>
            <p:nvGrpSpPr>
              <p:cNvPr id="112651" name="Group 42"/>
              <p:cNvGrpSpPr>
                <a:grpSpLocks/>
              </p:cNvGrpSpPr>
              <p:nvPr/>
            </p:nvGrpSpPr>
            <p:grpSpPr bwMode="auto">
              <a:xfrm>
                <a:off x="8237538" y="3651904"/>
                <a:ext cx="317500" cy="2243137"/>
                <a:chOff x="3870" y="2164"/>
                <a:chExt cx="200" cy="1413"/>
              </a:xfrm>
              <a:solidFill>
                <a:srgbClr val="00B0F0"/>
              </a:solidFill>
            </p:grpSpPr>
            <p:sp>
              <p:nvSpPr>
                <p:cNvPr id="112655" name="Rectangle 43"/>
                <p:cNvSpPr>
                  <a:spLocks noChangeArrowheads="1"/>
                </p:cNvSpPr>
                <p:nvPr/>
              </p:nvSpPr>
              <p:spPr bwMode="auto">
                <a:xfrm>
                  <a:off x="3899" y="2389"/>
                  <a:ext cx="140" cy="982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2656" name="Group 44"/>
                <p:cNvGrpSpPr>
                  <a:grpSpLocks/>
                </p:cNvGrpSpPr>
                <p:nvPr/>
              </p:nvGrpSpPr>
              <p:grpSpPr bwMode="auto">
                <a:xfrm>
                  <a:off x="3870" y="2164"/>
                  <a:ext cx="187" cy="175"/>
                  <a:chOff x="3870" y="2164"/>
                  <a:chExt cx="187" cy="175"/>
                </a:xfrm>
                <a:grpFill/>
              </p:grpSpPr>
              <p:sp>
                <p:nvSpPr>
                  <p:cNvPr id="112662" name="AutoShape 45"/>
                  <p:cNvSpPr>
                    <a:spLocks noChangeArrowheads="1"/>
                  </p:cNvSpPr>
                  <p:nvPr/>
                </p:nvSpPr>
                <p:spPr bwMode="auto">
                  <a:xfrm rot="10800000" flipH="1" flipV="1">
                    <a:off x="3870" y="2164"/>
                    <a:ext cx="187" cy="10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5 w 21600"/>
                      <a:gd name="T13" fmla="*/ 4526 h 21600"/>
                      <a:gd name="T14" fmla="*/ 17095 w 21600"/>
                      <a:gd name="T15" fmla="*/ 1707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63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923" y="2288"/>
                    <a:ext cx="93" cy="51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2657" name="Group 47"/>
                <p:cNvGrpSpPr>
                  <a:grpSpLocks/>
                </p:cNvGrpSpPr>
                <p:nvPr/>
              </p:nvGrpSpPr>
              <p:grpSpPr bwMode="auto">
                <a:xfrm>
                  <a:off x="3883" y="3419"/>
                  <a:ext cx="187" cy="158"/>
                  <a:chOff x="3883" y="3419"/>
                  <a:chExt cx="187" cy="158"/>
                </a:xfrm>
                <a:grpFill/>
              </p:grpSpPr>
              <p:sp>
                <p:nvSpPr>
                  <p:cNvPr id="112660" name="AutoShape 4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883" y="3472"/>
                    <a:ext cx="187" cy="10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5 w 21600"/>
                      <a:gd name="T13" fmla="*/ 4526 h 21600"/>
                      <a:gd name="T14" fmla="*/ 17095 w 21600"/>
                      <a:gd name="T15" fmla="*/ 1707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6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3419"/>
                    <a:ext cx="93" cy="51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658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3964" y="2378"/>
                  <a:ext cx="0" cy="1007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59" name="Oval 51"/>
                <p:cNvSpPr>
                  <a:spLocks noChangeArrowheads="1"/>
                </p:cNvSpPr>
                <p:nvPr/>
              </p:nvSpPr>
              <p:spPr bwMode="auto">
                <a:xfrm>
                  <a:off x="3923" y="3106"/>
                  <a:ext cx="75" cy="93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52" name="Group 45"/>
              <p:cNvGrpSpPr>
                <a:grpSpLocks/>
              </p:cNvGrpSpPr>
              <p:nvPr/>
            </p:nvGrpSpPr>
            <p:grpSpPr bwMode="auto">
              <a:xfrm>
                <a:off x="7523163" y="4515509"/>
                <a:ext cx="576263" cy="554038"/>
                <a:chOff x="2954" y="3168"/>
                <a:chExt cx="363" cy="349"/>
              </a:xfrm>
            </p:grpSpPr>
            <p:sp>
              <p:nvSpPr>
                <p:cNvPr id="112653" name="Oval 46"/>
                <p:cNvSpPr>
                  <a:spLocks noChangeArrowheads="1"/>
                </p:cNvSpPr>
                <p:nvPr/>
              </p:nvSpPr>
              <p:spPr bwMode="auto">
                <a:xfrm>
                  <a:off x="2954" y="3177"/>
                  <a:ext cx="363" cy="32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54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007" y="3168"/>
                  <a:ext cx="252" cy="3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3000" b="1" dirty="0">
                      <a:solidFill>
                        <a:srgbClr val="E87A40"/>
                      </a:solidFill>
                      <a:latin typeface="Helvetica Light"/>
                    </a:rPr>
                    <a:t>2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Interface Controls to Customer’</a:t>
            </a:r>
            <a:r>
              <a:rPr lang="en-US" altLang="ja-JP" dirty="0"/>
              <a:t>s Model</a:t>
            </a:r>
            <a:endParaRPr lang="en-US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219200"/>
            <a:ext cx="11546910" cy="5105400"/>
          </a:xfrm>
        </p:spPr>
        <p:txBody>
          <a:bodyPr/>
          <a:lstStyle/>
          <a:p>
            <a:r>
              <a:rPr lang="en-US" sz="3200" dirty="0"/>
              <a:t>Which is better for car dashboard speaker front / back control?</a:t>
            </a:r>
          </a:p>
          <a:p>
            <a:r>
              <a:rPr lang="en-US" sz="3200" dirty="0"/>
              <a:t>Control should </a:t>
            </a:r>
            <a:r>
              <a:rPr lang="en-US" sz="3200" i="1" dirty="0"/>
              <a:t>mirror real-world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3506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7816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" name="Picture 2" descr="http://media.caranddriver.com/images/09q2/282723/2009-mercedes-benz-g550-seat-controls-photo-282762-s-1280x782.jpg">
            <a:extLst>
              <a:ext uri="{FF2B5EF4-FFF2-40B4-BE49-F238E27FC236}">
                <a16:creationId xmlns:a16="http://schemas.microsoft.com/office/drawing/2014/main" id="{256CEAB5-9CB7-4520-974A-ABA34BA4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07" y="2874467"/>
            <a:ext cx="5215328" cy="3186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75227C-8A48-4A25-AEDB-682D0BBEFD05}"/>
              </a:ext>
            </a:extLst>
          </p:cNvPr>
          <p:cNvSpPr txBox="1"/>
          <p:nvPr/>
        </p:nvSpPr>
        <p:spPr>
          <a:xfrm>
            <a:off x="4529976" y="610379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itchFamily="34" charset="0"/>
              </a:rPr>
              <a:t>Mercedes Benz Seat Control</a:t>
            </a:r>
          </a:p>
        </p:txBody>
      </p:sp>
    </p:spTree>
    <p:extLst>
      <p:ext uri="{BB962C8B-B14F-4D97-AF65-F5344CB8AC3E}">
        <p14:creationId xmlns:p14="http://schemas.microsoft.com/office/powerpoint/2010/main" val="26513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Line 28"/>
          <p:cNvSpPr>
            <a:spLocks noChangeShapeType="1"/>
          </p:cNvSpPr>
          <p:nvPr/>
        </p:nvSpPr>
        <p:spPr bwMode="auto">
          <a:xfrm>
            <a:off x="3506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Line 29"/>
          <p:cNvSpPr>
            <a:spLocks noChangeShapeType="1"/>
          </p:cNvSpPr>
          <p:nvPr/>
        </p:nvSpPr>
        <p:spPr bwMode="auto">
          <a:xfrm flipV="1">
            <a:off x="7816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4695" name="Group 62"/>
          <p:cNvGrpSpPr>
            <a:grpSpLocks/>
          </p:cNvGrpSpPr>
          <p:nvPr/>
        </p:nvGrpSpPr>
        <p:grpSpPr bwMode="auto">
          <a:xfrm>
            <a:off x="6049726" y="1537565"/>
            <a:ext cx="2696431" cy="2966594"/>
            <a:chOff x="4299" y="2944"/>
            <a:chExt cx="960" cy="1056"/>
          </a:xfrm>
          <a:solidFill>
            <a:srgbClr val="00B0F0"/>
          </a:solidFill>
        </p:grpSpPr>
        <p:sp>
          <p:nvSpPr>
            <p:cNvPr id="114697" name="Rectangle 45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8" name="Oval 46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9" name="Oval 47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0" name="Oval 48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1" name="Oval 49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2" name="Oval 50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3" name="Oval 51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4" name="Oval 52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5" name="Oval 53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6" name="Oval 54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7" name="Oval 55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8" name="Oval 56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9" name="Oval 57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Interface Controls to Customer’</a:t>
            </a:r>
            <a:r>
              <a:rPr lang="en-US" altLang="ja-JP" dirty="0"/>
              <a:t>s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50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0" y="1537565"/>
            <a:ext cx="4271911" cy="2966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750" y="5358749"/>
            <a:ext cx="622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Problem?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Which knob controls which burner?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Line 4"/>
          <p:cNvSpPr>
            <a:spLocks noChangeShapeType="1"/>
          </p:cNvSpPr>
          <p:nvPr/>
        </p:nvSpPr>
        <p:spPr bwMode="auto">
          <a:xfrm>
            <a:off x="3506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Line 5"/>
          <p:cNvSpPr>
            <a:spLocks noChangeShapeType="1"/>
          </p:cNvSpPr>
          <p:nvPr/>
        </p:nvSpPr>
        <p:spPr bwMode="auto">
          <a:xfrm flipV="1">
            <a:off x="7816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43" name="Group 70"/>
          <p:cNvGrpSpPr>
            <a:grpSpLocks/>
          </p:cNvGrpSpPr>
          <p:nvPr/>
        </p:nvGrpSpPr>
        <p:grpSpPr bwMode="auto">
          <a:xfrm>
            <a:off x="5971646" y="4082261"/>
            <a:ext cx="2875128" cy="2101241"/>
            <a:chOff x="3363" y="2499"/>
            <a:chExt cx="1787" cy="1306"/>
          </a:xfrm>
          <a:solidFill>
            <a:srgbClr val="00B0F0"/>
          </a:solidFill>
        </p:grpSpPr>
        <p:sp>
          <p:nvSpPr>
            <p:cNvPr id="116774" name="Rectangle 6"/>
            <p:cNvSpPr>
              <a:spLocks noChangeArrowheads="1"/>
            </p:cNvSpPr>
            <p:nvPr/>
          </p:nvSpPr>
          <p:spPr bwMode="auto">
            <a:xfrm>
              <a:off x="3363" y="2499"/>
              <a:ext cx="1787" cy="1306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5" name="Oval 7"/>
            <p:cNvSpPr>
              <a:spLocks noChangeArrowheads="1"/>
            </p:cNvSpPr>
            <p:nvPr/>
          </p:nvSpPr>
          <p:spPr bwMode="auto">
            <a:xfrm>
              <a:off x="3500" y="2636"/>
              <a:ext cx="482" cy="482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6" name="Oval 8"/>
            <p:cNvSpPr>
              <a:spLocks noChangeArrowheads="1"/>
            </p:cNvSpPr>
            <p:nvPr/>
          </p:nvSpPr>
          <p:spPr bwMode="auto">
            <a:xfrm>
              <a:off x="4119" y="2636"/>
              <a:ext cx="481" cy="482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7" name="Oval 9"/>
            <p:cNvSpPr>
              <a:spLocks noChangeArrowheads="1"/>
            </p:cNvSpPr>
            <p:nvPr/>
          </p:nvSpPr>
          <p:spPr bwMode="auto">
            <a:xfrm>
              <a:off x="3500" y="3255"/>
              <a:ext cx="482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8" name="Oval 10"/>
            <p:cNvSpPr>
              <a:spLocks noChangeArrowheads="1"/>
            </p:cNvSpPr>
            <p:nvPr/>
          </p:nvSpPr>
          <p:spPr bwMode="auto">
            <a:xfrm>
              <a:off x="4119" y="3255"/>
              <a:ext cx="481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9" name="Oval 11"/>
            <p:cNvSpPr>
              <a:spLocks noChangeArrowheads="1"/>
            </p:cNvSpPr>
            <p:nvPr/>
          </p:nvSpPr>
          <p:spPr bwMode="auto">
            <a:xfrm>
              <a:off x="3707" y="2843"/>
              <a:ext cx="68" cy="6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0" name="Oval 12"/>
            <p:cNvSpPr>
              <a:spLocks noChangeArrowheads="1"/>
            </p:cNvSpPr>
            <p:nvPr/>
          </p:nvSpPr>
          <p:spPr bwMode="auto">
            <a:xfrm>
              <a:off x="4325" y="2843"/>
              <a:ext cx="69" cy="6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1" name="Oval 13"/>
            <p:cNvSpPr>
              <a:spLocks noChangeArrowheads="1"/>
            </p:cNvSpPr>
            <p:nvPr/>
          </p:nvSpPr>
          <p:spPr bwMode="auto">
            <a:xfrm>
              <a:off x="4325" y="3461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2" name="Oval 14"/>
            <p:cNvSpPr>
              <a:spLocks noChangeArrowheads="1"/>
            </p:cNvSpPr>
            <p:nvPr/>
          </p:nvSpPr>
          <p:spPr bwMode="auto">
            <a:xfrm>
              <a:off x="3707" y="3461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783" name="Group 15"/>
            <p:cNvGrpSpPr>
              <a:grpSpLocks/>
            </p:cNvGrpSpPr>
            <p:nvPr/>
          </p:nvGrpSpPr>
          <p:grpSpPr bwMode="auto">
            <a:xfrm>
              <a:off x="4806" y="3461"/>
              <a:ext cx="207" cy="207"/>
              <a:chOff x="2496" y="2304"/>
              <a:chExt cx="144" cy="144"/>
            </a:xfrm>
            <a:grpFill/>
          </p:grpSpPr>
          <p:sp>
            <p:nvSpPr>
              <p:cNvPr id="116784" name="Oval 16"/>
              <p:cNvSpPr>
                <a:spLocks noChangeArrowheads="1"/>
              </p:cNvSpPr>
              <p:nvPr/>
            </p:nvSpPr>
            <p:spPr bwMode="auto">
              <a:xfrm>
                <a:off x="2592" y="2400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5" name="Oval 17"/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6" name="Oval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7" name="Oval 19"/>
              <p:cNvSpPr>
                <a:spLocks noChangeArrowheads="1"/>
              </p:cNvSpPr>
              <p:nvPr/>
            </p:nvSpPr>
            <p:spPr bwMode="auto">
              <a:xfrm>
                <a:off x="2496" y="2304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6744" name="Group 34"/>
          <p:cNvGrpSpPr>
            <a:grpSpLocks/>
          </p:cNvGrpSpPr>
          <p:nvPr/>
        </p:nvGrpSpPr>
        <p:grpSpPr bwMode="auto">
          <a:xfrm>
            <a:off x="3988082" y="1093897"/>
            <a:ext cx="1937640" cy="2131404"/>
            <a:chOff x="4299" y="2944"/>
            <a:chExt cx="960" cy="1056"/>
          </a:xfrm>
          <a:solidFill>
            <a:srgbClr val="00B0F0"/>
          </a:solidFill>
        </p:grpSpPr>
        <p:sp>
          <p:nvSpPr>
            <p:cNvPr id="116761" name="Rectangle 20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2" name="Oval 21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3" name="Oval 22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4" name="Oval 23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5" name="Oval 24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6" name="Oval 25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7" name="Oval 26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8" name="Oval 27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9" name="Oval 28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0" name="Oval 29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1" name="Oval 30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Oval 31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3" name="Oval 32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746" name="Group 69"/>
          <p:cNvGrpSpPr>
            <a:grpSpLocks/>
          </p:cNvGrpSpPr>
          <p:nvPr/>
        </p:nvGrpSpPr>
        <p:grpSpPr bwMode="auto">
          <a:xfrm>
            <a:off x="3992619" y="4082261"/>
            <a:ext cx="1909587" cy="2101241"/>
            <a:chOff x="1320" y="2428"/>
            <a:chExt cx="1375" cy="1513"/>
          </a:xfrm>
          <a:solidFill>
            <a:srgbClr val="00B0F0"/>
          </a:solidFill>
        </p:grpSpPr>
        <p:sp>
          <p:nvSpPr>
            <p:cNvPr id="116748" name="Rectangle 50"/>
            <p:cNvSpPr>
              <a:spLocks noChangeArrowheads="1"/>
            </p:cNvSpPr>
            <p:nvPr/>
          </p:nvSpPr>
          <p:spPr bwMode="auto">
            <a:xfrm>
              <a:off x="1320" y="2428"/>
              <a:ext cx="1375" cy="1513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49" name="Oval 51"/>
            <p:cNvSpPr>
              <a:spLocks noChangeArrowheads="1"/>
            </p:cNvSpPr>
            <p:nvPr/>
          </p:nvSpPr>
          <p:spPr bwMode="auto">
            <a:xfrm>
              <a:off x="1483" y="2566"/>
              <a:ext cx="482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0" name="Oval 53"/>
            <p:cNvSpPr>
              <a:spLocks noChangeArrowheads="1"/>
            </p:cNvSpPr>
            <p:nvPr/>
          </p:nvSpPr>
          <p:spPr bwMode="auto">
            <a:xfrm>
              <a:off x="1370" y="3185"/>
              <a:ext cx="481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1" name="Oval 55"/>
            <p:cNvSpPr>
              <a:spLocks noChangeArrowheads="1"/>
            </p:cNvSpPr>
            <p:nvPr/>
          </p:nvSpPr>
          <p:spPr bwMode="auto">
            <a:xfrm>
              <a:off x="1690" y="2772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2" name="Oval 58"/>
            <p:cNvSpPr>
              <a:spLocks noChangeArrowheads="1"/>
            </p:cNvSpPr>
            <p:nvPr/>
          </p:nvSpPr>
          <p:spPr bwMode="auto">
            <a:xfrm>
              <a:off x="1576" y="3391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3" name="Oval 59"/>
            <p:cNvSpPr>
              <a:spLocks noChangeArrowheads="1"/>
            </p:cNvSpPr>
            <p:nvPr/>
          </p:nvSpPr>
          <p:spPr bwMode="auto">
            <a:xfrm>
              <a:off x="2145" y="3803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4" name="Oval 60"/>
            <p:cNvSpPr>
              <a:spLocks noChangeArrowheads="1"/>
            </p:cNvSpPr>
            <p:nvPr/>
          </p:nvSpPr>
          <p:spPr bwMode="auto">
            <a:xfrm>
              <a:off x="2489" y="3803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5" name="Oval 61"/>
            <p:cNvSpPr>
              <a:spLocks noChangeArrowheads="1"/>
            </p:cNvSpPr>
            <p:nvPr/>
          </p:nvSpPr>
          <p:spPr bwMode="auto">
            <a:xfrm>
              <a:off x="1801" y="3803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6" name="Oval 62"/>
            <p:cNvSpPr>
              <a:spLocks noChangeArrowheads="1"/>
            </p:cNvSpPr>
            <p:nvPr/>
          </p:nvSpPr>
          <p:spPr bwMode="auto">
            <a:xfrm>
              <a:off x="1458" y="3803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7" name="Oval 65"/>
            <p:cNvSpPr>
              <a:spLocks noChangeArrowheads="1"/>
            </p:cNvSpPr>
            <p:nvPr/>
          </p:nvSpPr>
          <p:spPr bwMode="auto">
            <a:xfrm>
              <a:off x="2146" y="2572"/>
              <a:ext cx="482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8" name="Oval 66"/>
            <p:cNvSpPr>
              <a:spLocks noChangeArrowheads="1"/>
            </p:cNvSpPr>
            <p:nvPr/>
          </p:nvSpPr>
          <p:spPr bwMode="auto">
            <a:xfrm>
              <a:off x="2033" y="3191"/>
              <a:ext cx="481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9" name="Oval 67"/>
            <p:cNvSpPr>
              <a:spLocks noChangeArrowheads="1"/>
            </p:cNvSpPr>
            <p:nvPr/>
          </p:nvSpPr>
          <p:spPr bwMode="auto">
            <a:xfrm>
              <a:off x="2353" y="2778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0" name="Oval 68"/>
            <p:cNvSpPr>
              <a:spLocks noChangeArrowheads="1"/>
            </p:cNvSpPr>
            <p:nvPr/>
          </p:nvSpPr>
          <p:spPr bwMode="auto">
            <a:xfrm>
              <a:off x="2239" y="3397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Interface Controls to Customer’</a:t>
            </a:r>
            <a:r>
              <a:rPr lang="en-US" altLang="ja-JP" dirty="0"/>
              <a:t>s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074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4" y="1089047"/>
            <a:ext cx="3076204" cy="2136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54076" y="3298190"/>
            <a:ext cx="2089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Possible fixes?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Metaphor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546910" cy="484505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Definition </a:t>
            </a:r>
            <a:r>
              <a:rPr lang="en-US" sz="2000" dirty="0"/>
              <a:t>?</a:t>
            </a:r>
          </a:p>
          <a:p>
            <a:pPr marL="257175" lvl="1" indent="0">
              <a:buNone/>
            </a:pPr>
            <a:r>
              <a:rPr lang="ja-JP" altLang="en-US" dirty="0"/>
              <a:t>“</a:t>
            </a:r>
            <a:r>
              <a:rPr lang="en-US" altLang="ja-JP" dirty="0"/>
              <a:t>The transference of the relation between one set of objects to another set for the purpose of brief explanation.</a:t>
            </a:r>
            <a:r>
              <a:rPr lang="ja-JP" altLang="en-US" dirty="0"/>
              <a:t>”</a:t>
            </a:r>
            <a:endParaRPr lang="en-US" altLang="ja-JP" dirty="0"/>
          </a:p>
          <a:p>
            <a:endParaRPr lang="en-US" sz="2600" dirty="0"/>
          </a:p>
          <a:p>
            <a:r>
              <a:rPr lang="en-US" dirty="0" err="1"/>
              <a:t>Lakoff</a:t>
            </a:r>
            <a:r>
              <a:rPr lang="en-US" dirty="0"/>
              <a:t> &amp; Johnson, </a:t>
            </a:r>
            <a:r>
              <a:rPr lang="en-US" i="1" dirty="0"/>
              <a:t>Metaphors We Live By</a:t>
            </a:r>
          </a:p>
          <a:p>
            <a:pPr lvl="1"/>
            <a:r>
              <a:rPr lang="ja-JP" altLang="en-US" dirty="0"/>
              <a:t>“</a:t>
            </a:r>
            <a:r>
              <a:rPr lang="en-US" altLang="ja-JP" dirty="0"/>
              <a:t>...the way we think, what we experience, and what we do every day is very much a matter of metaphor.</a:t>
            </a:r>
            <a:r>
              <a:rPr lang="ja-JP" altLang="en-US" dirty="0"/>
              <a:t>”</a:t>
            </a:r>
            <a:r>
              <a:rPr lang="en-US" altLang="ja-JP" dirty="0"/>
              <a:t> </a:t>
            </a:r>
          </a:p>
          <a:p>
            <a:pPr lvl="1"/>
            <a:r>
              <a:rPr lang="en-US" dirty="0"/>
              <a:t>in our language &amp; thinking – </a:t>
            </a:r>
            <a:r>
              <a:rPr lang="ja-JP" altLang="en-US" dirty="0"/>
              <a:t>“</a:t>
            </a:r>
            <a:r>
              <a:rPr lang="en-US" altLang="ja-JP" dirty="0"/>
              <a:t>argument is war</a:t>
            </a:r>
            <a:r>
              <a:rPr lang="ja-JP" altLang="en-US" dirty="0"/>
              <a:t>”</a:t>
            </a:r>
            <a:endParaRPr lang="en-US" altLang="ja-JP" dirty="0"/>
          </a:p>
          <a:p>
            <a:pPr lvl="2"/>
            <a:r>
              <a:rPr lang="en-US" dirty="0"/>
              <a:t>… he attacked every weak point</a:t>
            </a:r>
          </a:p>
          <a:p>
            <a:pPr lvl="2"/>
            <a:r>
              <a:rPr lang="en-US" dirty="0"/>
              <a:t>… criticisms right on target</a:t>
            </a:r>
          </a:p>
          <a:p>
            <a:pPr lvl="2"/>
            <a:r>
              <a:rPr lang="en-US" dirty="0"/>
              <a:t>… if you use that strategy </a:t>
            </a:r>
          </a:p>
          <a:p>
            <a:endParaRPr lang="en-US" sz="2600" dirty="0"/>
          </a:p>
          <a:p>
            <a:r>
              <a:rPr lang="en-US" dirty="0"/>
              <a:t>We use metaphor in UI design to leverage existing conceptual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924802" y="185738"/>
            <a:ext cx="3973281" cy="1725612"/>
            <a:chOff x="4032" y="351"/>
            <a:chExt cx="1545" cy="671"/>
          </a:xfrm>
        </p:grpSpPr>
        <p:pic>
          <p:nvPicPr>
            <p:cNvPr id="118791" name="Picture 9" descr="na00592_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351"/>
              <a:ext cx="1135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2" name="Picture 10" descr="sy01645_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51"/>
              <a:ext cx="471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Desktop Metaphor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3029386" y="1600200"/>
            <a:ext cx="9226114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Suggests a conceptual model</a:t>
            </a:r>
          </a:p>
          <a:p>
            <a:pPr lvl="1"/>
            <a:r>
              <a:rPr lang="en-US" sz="3100" dirty="0"/>
              <a:t>not really an attempt to simulate a real desktop</a:t>
            </a:r>
          </a:p>
          <a:p>
            <a:pPr lvl="1"/>
            <a:r>
              <a:rPr lang="en-US" sz="3100" dirty="0"/>
              <a:t>a way to explain why some windows overlapped</a:t>
            </a:r>
          </a:p>
          <a:p>
            <a:pPr lvl="1"/>
            <a:r>
              <a:rPr lang="en-US" sz="3100" dirty="0"/>
              <a:t>leverages knowledge about files, folders &amp; trash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20838" name="Picture 4" descr="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8" y="1752601"/>
            <a:ext cx="250825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F508FA20-C64C-4E6C-B9E8-A2BF26C8C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23" y="3281363"/>
            <a:ext cx="2500313" cy="7445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           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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elvetica Light" panose="020B0403020202020204"/>
                <a:sym typeface="Symbol" panose="05050102010706020507" pitchFamily="18" charset="2"/>
              </a:rPr>
              <a:t>Leap!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Helvetica Light" panose="020B0403020202020204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418034" y="3325814"/>
            <a:ext cx="2500313" cy="2362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8.staticflickr.com/7451/26625498344_a217739de7_o.png">
            <a:extLst>
              <a:ext uri="{FF2B5EF4-FFF2-40B4-BE49-F238E27FC236}">
                <a16:creationId xmlns:a16="http://schemas.microsoft.com/office/drawing/2014/main" id="{97F6BB8B-09C5-454E-9B36-D8FD9142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638" y="1674253"/>
            <a:ext cx="2721467" cy="48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Metaphors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8369539" cy="49209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Global metaphors </a:t>
            </a:r>
          </a:p>
          <a:p>
            <a:pPr lvl="1"/>
            <a:r>
              <a:rPr lang="en-US" dirty="0"/>
              <a:t>personal assistant, wallet, clothing, pens, </a:t>
            </a:r>
            <a:br>
              <a:rPr lang="en-US" dirty="0"/>
            </a:br>
            <a:r>
              <a:rPr lang="en-US" dirty="0"/>
              <a:t>cards, telephone, eyeglasses </a:t>
            </a:r>
          </a:p>
          <a:p>
            <a:r>
              <a:rPr lang="en-US" dirty="0"/>
              <a:t>Data &amp; function</a:t>
            </a:r>
          </a:p>
          <a:p>
            <a:pPr lvl="1"/>
            <a:r>
              <a:rPr lang="en-US" dirty="0"/>
              <a:t>rolodex, to-do list, calendar, documents, </a:t>
            </a:r>
            <a:br>
              <a:rPr lang="en-US" dirty="0"/>
            </a:br>
            <a:r>
              <a:rPr lang="en-US" dirty="0"/>
              <a:t>find, assist </a:t>
            </a:r>
          </a:p>
          <a:p>
            <a:r>
              <a:rPr lang="en-US" dirty="0"/>
              <a:t>Collections</a:t>
            </a:r>
          </a:p>
          <a:p>
            <a:pPr lvl="1"/>
            <a:r>
              <a:rPr lang="en-US" dirty="0"/>
              <a:t>drawers, files, books, newspapers, </a:t>
            </a:r>
            <a:br>
              <a:rPr lang="en-US" dirty="0"/>
            </a:br>
            <a:r>
              <a:rPr lang="en-US" dirty="0"/>
              <a:t>photo albums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688862" y="2755392"/>
            <a:ext cx="2575908" cy="3988273"/>
            <a:chOff x="9640862" y="2755391"/>
            <a:chExt cx="2575908" cy="3988273"/>
          </a:xfrm>
        </p:grpSpPr>
        <p:pic>
          <p:nvPicPr>
            <p:cNvPr id="3074" name="Picture 2" descr="http://static.squarespace.com/static/4ffca387e4b038e4cbad6ce8/4ffca477e4b0dec3191ba627/4ffca478e4b0dec3191ba6c1/1332773170097/1000w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862" y="2755391"/>
              <a:ext cx="2575908" cy="37055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241666" y="6435887"/>
              <a:ext cx="1667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  <a:latin typeface="Helvetica Light"/>
                </a:rPr>
                <a:t>Square Card Case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Metaphor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401530" cy="4724400"/>
          </a:xfrm>
        </p:spPr>
        <p:txBody>
          <a:bodyPr/>
          <a:lstStyle/>
          <a:p>
            <a:r>
              <a:rPr lang="en-US" dirty="0"/>
              <a:t>Develop interface metaphor tied to conceptual model</a:t>
            </a:r>
          </a:p>
          <a:p>
            <a:endParaRPr lang="en-US" dirty="0"/>
          </a:p>
          <a:p>
            <a:r>
              <a:rPr lang="en-US" dirty="0"/>
              <a:t>Communicate that metaphor to the user</a:t>
            </a:r>
          </a:p>
          <a:p>
            <a:endParaRPr lang="en-US" dirty="0"/>
          </a:p>
          <a:p>
            <a:r>
              <a:rPr lang="en-US" dirty="0"/>
              <a:t>Provide high-level task-oriented operations, not low-level implementation commands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Metaphor for Metaphor’s Sake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991673"/>
            <a:ext cx="11195715" cy="5332927"/>
          </a:xfrm>
        </p:spPr>
        <p:txBody>
          <a:bodyPr/>
          <a:lstStyle/>
          <a:p>
            <a:r>
              <a:rPr lang="en-US" dirty="0"/>
              <a:t>Skeuomorphism</a:t>
            </a:r>
          </a:p>
          <a:p>
            <a:pPr lvl="1"/>
            <a:r>
              <a:rPr lang="en-US" dirty="0"/>
              <a:t>“making items resemble their real-world counterparts” 				or </a:t>
            </a:r>
            <a:br>
              <a:rPr lang="en-US" dirty="0"/>
            </a:br>
            <a:r>
              <a:rPr lang="en-US" dirty="0"/>
              <a:t>“a physical ornament or design on an object made to </a:t>
            </a:r>
            <a:br>
              <a:rPr lang="en-US" dirty="0"/>
            </a:br>
            <a:r>
              <a:rPr lang="en-US" dirty="0"/>
              <a:t> resemble another material or technique”</a:t>
            </a:r>
          </a:p>
          <a:p>
            <a:endParaRPr lang="en-US" dirty="0"/>
          </a:p>
          <a:p>
            <a:r>
              <a:rPr lang="en-US" dirty="0"/>
              <a:t>Argument against: takes up space</a:t>
            </a:r>
            <a:br>
              <a:rPr lang="en-US" dirty="0"/>
            </a:br>
            <a:r>
              <a:rPr lang="en-US" dirty="0"/>
              <a:t>&amp; leads to inconsistent look</a:t>
            </a:r>
          </a:p>
          <a:p>
            <a:r>
              <a:rPr lang="en-US" dirty="0"/>
              <a:t>Argument for: helps people learn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E23246-3A79-477C-913B-7BF3E96023ED}"/>
              </a:ext>
            </a:extLst>
          </p:cNvPr>
          <p:cNvGrpSpPr/>
          <p:nvPr/>
        </p:nvGrpSpPr>
        <p:grpSpPr>
          <a:xfrm>
            <a:off x="9936246" y="3216137"/>
            <a:ext cx="2109793" cy="3337063"/>
            <a:chOff x="7034206" y="3216136"/>
            <a:chExt cx="2109793" cy="3337063"/>
          </a:xfrm>
        </p:grpSpPr>
        <p:pic>
          <p:nvPicPr>
            <p:cNvPr id="2050" name="Picture 2" descr="http://blog.tmcnet.com/blog/rich-tehrani/assets_c/2012/01/ibooks-thumb-500x717-10426.png">
              <a:extLst>
                <a:ext uri="{FF2B5EF4-FFF2-40B4-BE49-F238E27FC236}">
                  <a16:creationId xmlns:a16="http://schemas.microsoft.com/office/drawing/2014/main" id="{BEDCBD95-8C3C-4EFF-A1CA-F0C7489B7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206" y="3216136"/>
              <a:ext cx="2109793" cy="302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EC53BD-2566-4ACC-8A78-27B78E0DF9EE}"/>
                </a:ext>
              </a:extLst>
            </p:cNvPr>
            <p:cNvSpPr txBox="1"/>
            <p:nvPr/>
          </p:nvSpPr>
          <p:spPr>
            <a:xfrm>
              <a:off x="7483599" y="6245422"/>
              <a:ext cx="1330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itchFamily="34" charset="0"/>
                </a:rPr>
                <a:t>Apple iBooks2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 Better Design</a:t>
            </a:r>
          </a:p>
        </p:txBody>
      </p:sp>
      <p:pic>
        <p:nvPicPr>
          <p:cNvPr id="4101" name="Picture 3" descr="3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19194" b="21649"/>
          <a:stretch>
            <a:fillRect/>
          </a:stretch>
        </p:blipFill>
        <p:spPr>
          <a:xfrm>
            <a:off x="738389" y="984452"/>
            <a:ext cx="4510088" cy="5545137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dt+UX</a:t>
            </a:r>
            <a:r>
              <a:rPr lang="en-US" dirty="0"/>
              <a:t>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5344729" y="1290639"/>
            <a:ext cx="6748530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000" dirty="0"/>
              <a:t>Instructions at the top for all errors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Redundant exclamation icons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Changed color on boxes around input fields with errors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Instructions on what to fix near each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E3221-2059-4E72-A21D-934D6E333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90" y="984452"/>
            <a:ext cx="4511818" cy="55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Consistent Always Better?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088265"/>
            <a:ext cx="11195715" cy="5236335"/>
          </a:xfrm>
        </p:spPr>
        <p:txBody>
          <a:bodyPr/>
          <a:lstStyle/>
          <a:p>
            <a:r>
              <a:rPr lang="en-US" dirty="0"/>
              <a:t>Palm PDA example: should </a:t>
            </a:r>
            <a:r>
              <a:rPr lang="ja-JP" altLang="en-US" dirty="0"/>
              <a:t>“</a:t>
            </a:r>
            <a:r>
              <a:rPr lang="en-US" altLang="ja-JP" dirty="0"/>
              <a:t>new appointment</a:t>
            </a:r>
            <a:r>
              <a:rPr lang="ja-JP" altLang="en-US" dirty="0"/>
              <a:t>”</a:t>
            </a:r>
            <a:r>
              <a:rPr lang="en-US" altLang="ja-JP" dirty="0"/>
              <a:t> &amp; </a:t>
            </a:r>
            <a:r>
              <a:rPr lang="ja-JP" altLang="en-US" dirty="0"/>
              <a:t>“</a:t>
            </a:r>
            <a:r>
              <a:rPr lang="en-US" altLang="ja-JP" dirty="0"/>
              <a:t>delete appointment</a:t>
            </a:r>
            <a:r>
              <a:rPr lang="ja-JP" altLang="en-US" dirty="0"/>
              <a:t>”</a:t>
            </a:r>
            <a:r>
              <a:rPr lang="en-US" altLang="ja-JP" dirty="0"/>
              <a:t> be in the same place?</a:t>
            </a:r>
          </a:p>
          <a:p>
            <a:r>
              <a:rPr lang="en-US" dirty="0"/>
              <a:t>New (add) is common, but delete is not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26983" name="Picture 5" descr="Palm-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6" y="3028672"/>
            <a:ext cx="36750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Palm-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3028671"/>
            <a:ext cx="478631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9323201" y="186779"/>
            <a:ext cx="10134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424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Consistent Always Better?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9026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1692276" y="5613208"/>
            <a:ext cx="4141788" cy="7425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Early Palm design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(like desktop version)</a:t>
            </a:r>
          </a:p>
        </p:txBody>
      </p:sp>
      <p:pic>
        <p:nvPicPr>
          <p:cNvPr id="129030" name="Picture 8" descr="Palm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1234884"/>
            <a:ext cx="42910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alm-Ne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9" y="2276284"/>
            <a:ext cx="4344987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6316663" y="5613209"/>
            <a:ext cx="40322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700" dirty="0">
                <a:latin typeface="Helvetica Light"/>
              </a:rPr>
              <a:t>Streamlined design</a:t>
            </a:r>
          </a:p>
        </p:txBody>
      </p:sp>
      <p:sp>
        <p:nvSpPr>
          <p:cNvPr id="1026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19275" y="2838258"/>
            <a:ext cx="4376738" cy="1865312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178551" y="4130675"/>
            <a:ext cx="1444625" cy="247650"/>
          </a:xfrm>
          <a:custGeom>
            <a:avLst/>
            <a:gdLst>
              <a:gd name="T0" fmla="*/ 3957 w 4016"/>
              <a:gd name="T1" fmla="*/ 4166199 h 689"/>
              <a:gd name="T2" fmla="*/ 3957 w 4016"/>
              <a:gd name="T3" fmla="*/ 4166918 h 689"/>
              <a:gd name="T4" fmla="*/ 0 w 4016"/>
              <a:gd name="T5" fmla="*/ 4163324 h 689"/>
              <a:gd name="T6" fmla="*/ 2518 w 4016"/>
              <a:gd name="T7" fmla="*/ 4159370 h 689"/>
              <a:gd name="T8" fmla="*/ 7554 w 4016"/>
              <a:gd name="T9" fmla="*/ 4151103 h 689"/>
              <a:gd name="T10" fmla="*/ 48202 w 4016"/>
              <a:gd name="T11" fmla="*/ 4143195 h 689"/>
              <a:gd name="T12" fmla="*/ 162592 w 4016"/>
              <a:gd name="T13" fmla="*/ 4141758 h 689"/>
              <a:gd name="T14" fmla="*/ 199283 w 4016"/>
              <a:gd name="T15" fmla="*/ 4144633 h 689"/>
              <a:gd name="T16" fmla="*/ 252162 w 4016"/>
              <a:gd name="T17" fmla="*/ 4145352 h 689"/>
              <a:gd name="T18" fmla="*/ 310436 w 4016"/>
              <a:gd name="T19" fmla="*/ 4140320 h 689"/>
              <a:gd name="T20" fmla="*/ 358638 w 4016"/>
              <a:gd name="T21" fmla="*/ 4136366 h 689"/>
              <a:gd name="T22" fmla="*/ 408639 w 4016"/>
              <a:gd name="T23" fmla="*/ 4130975 h 689"/>
              <a:gd name="T24" fmla="*/ 759723 w 4016"/>
              <a:gd name="T25" fmla="*/ 4127021 h 689"/>
              <a:gd name="T26" fmla="*/ 977712 w 4016"/>
              <a:gd name="T27" fmla="*/ 4145352 h 689"/>
              <a:gd name="T28" fmla="*/ 1117642 w 4016"/>
              <a:gd name="T29" fmla="*/ 4181655 h 689"/>
              <a:gd name="T30" fmla="*/ 1332393 w 4016"/>
              <a:gd name="T31" fmla="*/ 4239164 h 689"/>
              <a:gd name="T32" fmla="*/ 1438150 w 4016"/>
              <a:gd name="T33" fmla="*/ 4267919 h 689"/>
              <a:gd name="T34" fmla="*/ 1444265 w 4016"/>
              <a:gd name="T35" fmla="*/ 4267919 h 689"/>
              <a:gd name="T36" fmla="*/ 1433833 w 4016"/>
              <a:gd name="T37" fmla="*/ 4254620 h 689"/>
              <a:gd name="T38" fmla="*/ 1370883 w 4016"/>
              <a:gd name="T39" fmla="*/ 4200705 h 689"/>
              <a:gd name="T40" fmla="*/ 1323400 w 4016"/>
              <a:gd name="T41" fmla="*/ 4132412 h 689"/>
              <a:gd name="T42" fmla="*/ 1319443 w 4016"/>
              <a:gd name="T43" fmla="*/ 4127021 h 689"/>
              <a:gd name="T44" fmla="*/ 1316206 w 4016"/>
              <a:gd name="T45" fmla="*/ 4125583 h 689"/>
              <a:gd name="T46" fmla="*/ 1311889 w 4016"/>
              <a:gd name="T47" fmla="*/ 4124864 h 689"/>
              <a:gd name="T48" fmla="*/ 1320882 w 4016"/>
              <a:gd name="T49" fmla="*/ 4127740 h 689"/>
              <a:gd name="T50" fmla="*/ 1350019 w 4016"/>
              <a:gd name="T51" fmla="*/ 4155416 h 689"/>
              <a:gd name="T52" fmla="*/ 1394624 w 4016"/>
              <a:gd name="T53" fmla="*/ 4200705 h 689"/>
              <a:gd name="T54" fmla="*/ 1423761 w 4016"/>
              <a:gd name="T55" fmla="*/ 4232335 h 689"/>
              <a:gd name="T56" fmla="*/ 1431315 w 4016"/>
              <a:gd name="T57" fmla="*/ 4253182 h 689"/>
              <a:gd name="T58" fmla="*/ 1403977 w 4016"/>
              <a:gd name="T59" fmla="*/ 4274748 h 689"/>
              <a:gd name="T60" fmla="*/ 1330954 w 4016"/>
              <a:gd name="T61" fmla="*/ 4305300 h 689"/>
              <a:gd name="T62" fmla="*/ 1300378 w 4016"/>
              <a:gd name="T63" fmla="*/ 4334055 h 689"/>
              <a:gd name="T64" fmla="*/ 1297860 w 4016"/>
              <a:gd name="T65" fmla="*/ 4337649 h 689"/>
              <a:gd name="T66" fmla="*/ 1299659 w 4016"/>
              <a:gd name="T67" fmla="*/ 4344838 h 689"/>
              <a:gd name="T68" fmla="*/ 1306494 w 4016"/>
              <a:gd name="T69" fmla="*/ 4363169 h 689"/>
              <a:gd name="T70" fmla="*/ 1336350 w 4016"/>
              <a:gd name="T71" fmla="*/ 4366763 h 6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016" h="689" extrusionOk="0">
                <a:moveTo>
                  <a:pt x="11" y="117"/>
                </a:moveTo>
                <a:cubicBezTo>
                  <a:pt x="11" y="118"/>
                  <a:pt x="11" y="118"/>
                  <a:pt x="11" y="119"/>
                </a:cubicBezTo>
                <a:cubicBezTo>
                  <a:pt x="15" y="114"/>
                  <a:pt x="-5" y="114"/>
                  <a:pt x="0" y="109"/>
                </a:cubicBezTo>
                <a:cubicBezTo>
                  <a:pt x="5" y="104"/>
                  <a:pt x="0" y="103"/>
                  <a:pt x="7" y="98"/>
                </a:cubicBezTo>
                <a:cubicBezTo>
                  <a:pt x="14" y="92"/>
                  <a:pt x="8" y="82"/>
                  <a:pt x="21" y="75"/>
                </a:cubicBezTo>
                <a:cubicBezTo>
                  <a:pt x="55" y="58"/>
                  <a:pt x="98" y="58"/>
                  <a:pt x="134" y="53"/>
                </a:cubicBezTo>
                <a:cubicBezTo>
                  <a:pt x="239" y="38"/>
                  <a:pt x="346" y="42"/>
                  <a:pt x="452" y="49"/>
                </a:cubicBezTo>
                <a:cubicBezTo>
                  <a:pt x="486" y="51"/>
                  <a:pt x="519" y="56"/>
                  <a:pt x="554" y="57"/>
                </a:cubicBezTo>
                <a:cubicBezTo>
                  <a:pt x="603" y="59"/>
                  <a:pt x="652" y="62"/>
                  <a:pt x="701" y="59"/>
                </a:cubicBezTo>
                <a:cubicBezTo>
                  <a:pt x="755" y="56"/>
                  <a:pt x="809" y="48"/>
                  <a:pt x="863" y="45"/>
                </a:cubicBezTo>
                <a:cubicBezTo>
                  <a:pt x="908" y="42"/>
                  <a:pt x="952" y="38"/>
                  <a:pt x="997" y="34"/>
                </a:cubicBezTo>
                <a:cubicBezTo>
                  <a:pt x="1043" y="30"/>
                  <a:pt x="1090" y="22"/>
                  <a:pt x="1136" y="19"/>
                </a:cubicBezTo>
                <a:cubicBezTo>
                  <a:pt x="1460" y="-2"/>
                  <a:pt x="1787" y="24"/>
                  <a:pt x="2112" y="8"/>
                </a:cubicBezTo>
                <a:cubicBezTo>
                  <a:pt x="2313" y="-2"/>
                  <a:pt x="2524" y="-2"/>
                  <a:pt x="2718" y="59"/>
                </a:cubicBezTo>
                <a:cubicBezTo>
                  <a:pt x="2848" y="100"/>
                  <a:pt x="2973" y="133"/>
                  <a:pt x="3107" y="160"/>
                </a:cubicBezTo>
                <a:cubicBezTo>
                  <a:pt x="3310" y="200"/>
                  <a:pt x="3504" y="270"/>
                  <a:pt x="3704" y="320"/>
                </a:cubicBezTo>
                <a:cubicBezTo>
                  <a:pt x="3803" y="345"/>
                  <a:pt x="3901" y="380"/>
                  <a:pt x="3998" y="400"/>
                </a:cubicBezTo>
                <a:cubicBezTo>
                  <a:pt x="4005" y="401"/>
                  <a:pt x="4009" y="399"/>
                  <a:pt x="4015" y="400"/>
                </a:cubicBezTo>
                <a:cubicBezTo>
                  <a:pt x="4004" y="389"/>
                  <a:pt x="3999" y="375"/>
                  <a:pt x="3986" y="363"/>
                </a:cubicBezTo>
                <a:cubicBezTo>
                  <a:pt x="3930" y="310"/>
                  <a:pt x="3867" y="265"/>
                  <a:pt x="3811" y="213"/>
                </a:cubicBezTo>
                <a:cubicBezTo>
                  <a:pt x="3749" y="156"/>
                  <a:pt x="3722" y="78"/>
                  <a:pt x="3679" y="23"/>
                </a:cubicBezTo>
                <a:cubicBezTo>
                  <a:pt x="3676" y="19"/>
                  <a:pt x="3672" y="12"/>
                  <a:pt x="3668" y="8"/>
                </a:cubicBezTo>
                <a:cubicBezTo>
                  <a:pt x="3665" y="4"/>
                  <a:pt x="3662" y="8"/>
                  <a:pt x="3659" y="4"/>
                </a:cubicBezTo>
                <a:cubicBezTo>
                  <a:pt x="3655" y="0"/>
                  <a:pt x="3650" y="6"/>
                  <a:pt x="3647" y="2"/>
                </a:cubicBezTo>
                <a:cubicBezTo>
                  <a:pt x="3653" y="6"/>
                  <a:pt x="3667" y="6"/>
                  <a:pt x="3672" y="10"/>
                </a:cubicBezTo>
                <a:cubicBezTo>
                  <a:pt x="3701" y="34"/>
                  <a:pt x="3726" y="61"/>
                  <a:pt x="3753" y="87"/>
                </a:cubicBezTo>
                <a:cubicBezTo>
                  <a:pt x="3795" y="128"/>
                  <a:pt x="3836" y="171"/>
                  <a:pt x="3877" y="213"/>
                </a:cubicBezTo>
                <a:cubicBezTo>
                  <a:pt x="3903" y="240"/>
                  <a:pt x="3939" y="268"/>
                  <a:pt x="3958" y="301"/>
                </a:cubicBezTo>
                <a:cubicBezTo>
                  <a:pt x="3969" y="320"/>
                  <a:pt x="3984" y="336"/>
                  <a:pt x="3979" y="359"/>
                </a:cubicBezTo>
                <a:cubicBezTo>
                  <a:pt x="3971" y="402"/>
                  <a:pt x="3940" y="402"/>
                  <a:pt x="3903" y="419"/>
                </a:cubicBezTo>
                <a:cubicBezTo>
                  <a:pt x="3832" y="451"/>
                  <a:pt x="3766" y="456"/>
                  <a:pt x="3700" y="504"/>
                </a:cubicBezTo>
                <a:cubicBezTo>
                  <a:pt x="3680" y="518"/>
                  <a:pt x="3624" y="563"/>
                  <a:pt x="3615" y="584"/>
                </a:cubicBezTo>
                <a:cubicBezTo>
                  <a:pt x="3610" y="595"/>
                  <a:pt x="3609" y="591"/>
                  <a:pt x="3608" y="594"/>
                </a:cubicBezTo>
                <a:cubicBezTo>
                  <a:pt x="3607" y="599"/>
                  <a:pt x="3613" y="607"/>
                  <a:pt x="3613" y="614"/>
                </a:cubicBezTo>
                <a:cubicBezTo>
                  <a:pt x="3613" y="627"/>
                  <a:pt x="3621" y="657"/>
                  <a:pt x="3632" y="665"/>
                </a:cubicBezTo>
                <a:cubicBezTo>
                  <a:pt x="3675" y="695"/>
                  <a:pt x="3672" y="666"/>
                  <a:pt x="3715" y="675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9323201" y="186779"/>
            <a:ext cx="10134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344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1026" grpId="0" animBg="1"/>
      <p:bldP spid="1027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1DFFEA6-A75A-4499-AAAF-8402E211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Consistent Always Better?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1074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545138"/>
            <a:ext cx="9144000" cy="4413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Firefox 3 Back/Forward Buttons</a:t>
            </a:r>
          </a:p>
        </p:txBody>
      </p:sp>
      <p:pic>
        <p:nvPicPr>
          <p:cNvPr id="131078" name="Picture 1" descr="firefox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-11688" r="-774" b="32574"/>
          <a:stretch>
            <a:fillRect/>
          </a:stretch>
        </p:blipFill>
        <p:spPr bwMode="auto">
          <a:xfrm>
            <a:off x="1716088" y="848846"/>
            <a:ext cx="8890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323201" y="186779"/>
            <a:ext cx="10134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9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72229" y="1750579"/>
            <a:ext cx="1034235" cy="489425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of Being Consistent</a:t>
            </a:r>
          </a:p>
        </p:txBody>
      </p:sp>
      <p:sp>
        <p:nvSpPr>
          <p:cNvPr id="32774" name="Rectangle 5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195715" cy="49229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Interfaces should be consistent in a </a:t>
            </a:r>
            <a:r>
              <a:rPr lang="en-US" i="1" dirty="0"/>
              <a:t>meaningful</a:t>
            </a:r>
            <a:r>
              <a:rPr lang="en-US" dirty="0"/>
              <a:t> way</a:t>
            </a:r>
          </a:p>
          <a:p>
            <a:pPr lvl="1"/>
            <a:r>
              <a:rPr lang="en-US" dirty="0"/>
              <a:t>e.g., ubiquitous use of same keys for cut/copy/paste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Types of consistency</a:t>
            </a:r>
          </a:p>
          <a:p>
            <a:pPr lvl="1"/>
            <a:r>
              <a:rPr lang="en-US" dirty="0"/>
              <a:t>consistent internally</a:t>
            </a:r>
          </a:p>
          <a:p>
            <a:pPr lvl="2"/>
            <a:r>
              <a:rPr lang="en-US" dirty="0"/>
              <a:t>e.g., same terminology &amp; layout throughout app</a:t>
            </a:r>
          </a:p>
          <a:p>
            <a:pPr lvl="1"/>
            <a:r>
              <a:rPr lang="en-US" dirty="0"/>
              <a:t>consistent with other apps</a:t>
            </a:r>
          </a:p>
          <a:p>
            <a:pPr lvl="2"/>
            <a:r>
              <a:rPr lang="en-US" dirty="0"/>
              <a:t>e.g., works like MS Word, uses same keyboard conventions</a:t>
            </a:r>
          </a:p>
          <a:p>
            <a:pPr lvl="2"/>
            <a:r>
              <a:rPr lang="en-US" dirty="0"/>
              <a:t>design patterns (across many apps)</a:t>
            </a:r>
          </a:p>
          <a:p>
            <a:pPr lvl="1"/>
            <a:r>
              <a:rPr lang="en-US" dirty="0"/>
              <a:t>consistent with physical 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idx="1"/>
          </p:nvPr>
        </p:nvSpPr>
        <p:spPr>
          <a:xfrm>
            <a:off x="639233" y="1053692"/>
            <a:ext cx="11195715" cy="54565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Conceptual model</a:t>
            </a:r>
            <a:r>
              <a:rPr lang="en-US" sz="1900" dirty="0"/>
              <a:t>?</a:t>
            </a:r>
          </a:p>
          <a:p>
            <a:pPr lvl="1"/>
            <a:r>
              <a:rPr lang="en-US" dirty="0"/>
              <a:t>mental representation of how the object works &amp; how interface controls effect it 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Design model should equal customer’</a:t>
            </a:r>
            <a:r>
              <a:rPr lang="en-US" altLang="ja-JP" dirty="0"/>
              <a:t>s model</a:t>
            </a:r>
            <a:r>
              <a:rPr lang="en-US" altLang="ja-JP" sz="1900" dirty="0"/>
              <a:t>?</a:t>
            </a:r>
            <a:endParaRPr lang="en-US" altLang="ja-JP" dirty="0"/>
          </a:p>
          <a:p>
            <a:pPr lvl="1"/>
            <a:r>
              <a:rPr lang="en-US" dirty="0"/>
              <a:t>mismatches lead to errors</a:t>
            </a:r>
          </a:p>
          <a:p>
            <a:pPr lvl="1"/>
            <a:r>
              <a:rPr lang="en-US" dirty="0"/>
              <a:t>use customer’</a:t>
            </a:r>
            <a:r>
              <a:rPr lang="en-US" altLang="ja-JP" dirty="0"/>
              <a:t>s likely conceptual model to design</a:t>
            </a:r>
            <a:br>
              <a:rPr lang="en-US" altLang="ja-JP" dirty="0"/>
            </a:br>
            <a:endParaRPr lang="en-US" dirty="0"/>
          </a:p>
          <a:p>
            <a:r>
              <a:rPr lang="en-US" dirty="0"/>
              <a:t>Design guides</a:t>
            </a:r>
            <a:r>
              <a:rPr lang="en-US" sz="1900" dirty="0"/>
              <a:t>?</a:t>
            </a:r>
            <a:endParaRPr lang="en-US" dirty="0"/>
          </a:p>
          <a:p>
            <a:pPr lvl="1"/>
            <a:r>
              <a:rPr lang="en-US" dirty="0"/>
              <a:t>make things visible</a:t>
            </a:r>
          </a:p>
          <a:p>
            <a:pPr lvl="1"/>
            <a:r>
              <a:rPr lang="en-US" dirty="0"/>
              <a:t>map interface controls to customer’</a:t>
            </a:r>
            <a:r>
              <a:rPr lang="en-US" altLang="ja-JP" dirty="0"/>
              <a:t>s model</a:t>
            </a:r>
          </a:p>
          <a:p>
            <a:pPr lvl="1"/>
            <a:r>
              <a:rPr lang="en-US" dirty="0"/>
              <a:t>provide feedback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214693" y="3173892"/>
            <a:ext cx="2875915" cy="1203756"/>
            <a:chOff x="5065059" y="4479606"/>
            <a:chExt cx="3469318" cy="1452134"/>
          </a:xfrm>
        </p:grpSpPr>
        <p:sp>
          <p:nvSpPr>
            <p:cNvPr id="135175" name="AutoShape 5"/>
            <p:cNvSpPr>
              <a:spLocks noChangeArrowheads="1"/>
            </p:cNvSpPr>
            <p:nvPr/>
          </p:nvSpPr>
          <p:spPr bwMode="auto">
            <a:xfrm>
              <a:off x="5065059" y="4479606"/>
              <a:ext cx="1045142" cy="555170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100" dirty="0">
                  <a:latin typeface="Helvetica Light"/>
                </a:rPr>
                <a:t>Design Model</a:t>
              </a:r>
            </a:p>
          </p:txBody>
        </p:sp>
        <p:sp>
          <p:nvSpPr>
            <p:cNvPr id="135176" name="AutoShape 6"/>
            <p:cNvSpPr>
              <a:spLocks noChangeArrowheads="1"/>
            </p:cNvSpPr>
            <p:nvPr/>
          </p:nvSpPr>
          <p:spPr bwMode="auto">
            <a:xfrm>
              <a:off x="7505041" y="4479606"/>
              <a:ext cx="1029336" cy="555170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900" dirty="0">
                  <a:latin typeface="Helvetica Light"/>
                </a:rPr>
                <a:t>Customer Model</a:t>
              </a:r>
            </a:p>
          </p:txBody>
        </p:sp>
        <p:sp>
          <p:nvSpPr>
            <p:cNvPr id="135177" name="AutoShape 7"/>
            <p:cNvSpPr>
              <a:spLocks noChangeArrowheads="1"/>
            </p:cNvSpPr>
            <p:nvPr/>
          </p:nvSpPr>
          <p:spPr bwMode="auto">
            <a:xfrm>
              <a:off x="6266281" y="5455598"/>
              <a:ext cx="1068850" cy="476142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000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35178" name="AutoShape 8"/>
            <p:cNvCxnSpPr>
              <a:cxnSpLocks noChangeShapeType="1"/>
            </p:cNvCxnSpPr>
            <p:nvPr/>
          </p:nvCxnSpPr>
          <p:spPr bwMode="auto">
            <a:xfrm flipV="1">
              <a:off x="7350937" y="5105901"/>
              <a:ext cx="537389" cy="574927"/>
            </a:xfrm>
            <a:prstGeom prst="curvedConnector2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9" name="AutoShape 9"/>
            <p:cNvCxnSpPr>
              <a:cxnSpLocks noChangeShapeType="1"/>
            </p:cNvCxnSpPr>
            <p:nvPr/>
          </p:nvCxnSpPr>
          <p:spPr bwMode="auto">
            <a:xfrm rot="5400000">
              <a:off x="7424037" y="5032800"/>
              <a:ext cx="731006" cy="734958"/>
            </a:xfrm>
            <a:prstGeom prst="curvedConnector2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5576764" y="5088119"/>
              <a:ext cx="697419" cy="734958"/>
            </a:xfrm>
            <a:prstGeom prst="curvedConnector2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4" name="Picture 2" descr="http://media.caranddriver.com/images/09q2/282723/2009-mercedes-benz-g550-seat-controls-photo-282762-s-1280x78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21088" r="43000" b="17708"/>
          <a:stretch/>
        </p:blipFill>
        <p:spPr bwMode="auto">
          <a:xfrm>
            <a:off x="9827475" y="4987863"/>
            <a:ext cx="1341071" cy="150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897192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Design of Everyday Things</a:t>
            </a:r>
            <a:r>
              <a:rPr lang="en-US" dirty="0"/>
              <a:t>, Donald Norman</a:t>
            </a:r>
          </a:p>
          <a:p>
            <a:pPr lvl="2"/>
            <a:endParaRPr lang="en-US" dirty="0"/>
          </a:p>
          <a:p>
            <a:r>
              <a:rPr lang="en-US" dirty="0"/>
              <a:t>Design as Practiced, Donald Norman</a:t>
            </a:r>
          </a:p>
          <a:p>
            <a:pPr lvl="1"/>
            <a:r>
              <a:rPr lang="en-US" dirty="0"/>
              <a:t>Talks about failure to make changes to Macintosh</a:t>
            </a:r>
          </a:p>
          <a:p>
            <a:pPr lvl="1"/>
            <a:r>
              <a:rPr lang="en-US" dirty="0">
                <a:hlinkClick r:id="rId3"/>
              </a:rPr>
              <a:t>http://www.jnd.org/dn.mss/Design_as_Practiced.html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Computing the Case Against User Interface Consistency, Jonathan </a:t>
            </a:r>
            <a:r>
              <a:rPr lang="en-US" dirty="0" err="1"/>
              <a:t>Grudin</a:t>
            </a:r>
            <a:endParaRPr lang="en-US" dirty="0"/>
          </a:p>
          <a:p>
            <a:pPr lvl="1"/>
            <a:r>
              <a:rPr lang="en-US" dirty="0"/>
              <a:t>Talks about why interfaces should not always be consistent</a:t>
            </a:r>
          </a:p>
          <a:p>
            <a:pPr lvl="1"/>
            <a:r>
              <a:rPr lang="en-US" dirty="0">
                <a:hlinkClick r:id="rId4"/>
              </a:rPr>
              <a:t>http://citeseerx.ist.psu.edu/viewdoc/download?doi=10.1.1.90.6480&amp;rep=rep1&amp;type=pdf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392072"/>
            <a:ext cx="11195715" cy="4932528"/>
          </a:xfrm>
        </p:spPr>
        <p:txBody>
          <a:bodyPr/>
          <a:lstStyle/>
          <a:p>
            <a:r>
              <a:rPr lang="en-US" dirty="0"/>
              <a:t>Lecture</a:t>
            </a:r>
          </a:p>
          <a:p>
            <a:pPr lvl="1"/>
            <a:r>
              <a:rPr lang="en-US" dirty="0"/>
              <a:t>Monday: Usability Testing &amp; Midterm Review</a:t>
            </a:r>
          </a:p>
          <a:p>
            <a:pPr lvl="1"/>
            <a:r>
              <a:rPr lang="en-US" dirty="0"/>
              <a:t>Wednesday: Midterm</a:t>
            </a:r>
          </a:p>
          <a:p>
            <a:pPr lvl="1"/>
            <a:endParaRPr lang="en-US" dirty="0"/>
          </a:p>
          <a:p>
            <a:r>
              <a:rPr lang="en-US" dirty="0"/>
              <a:t>Studio</a:t>
            </a:r>
          </a:p>
          <a:p>
            <a:pPr lvl="1"/>
            <a:r>
              <a:rPr lang="en-US" dirty="0"/>
              <a:t>This week: Group HE (for a grade)</a:t>
            </a:r>
          </a:p>
          <a:p>
            <a:pPr lvl="1"/>
            <a:r>
              <a:rPr lang="en-US" dirty="0"/>
              <a:t>Next week: project work &amp; feedback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2018/10/29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5477579" y="1290639"/>
            <a:ext cx="6512651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M-</a:t>
            </a:r>
            <a:r>
              <a:rPr lang="en-US" dirty="0" err="1"/>
              <a:t>Pesa</a:t>
            </a:r>
            <a:r>
              <a:rPr lang="en-US" dirty="0"/>
              <a:t> mobile payments</a:t>
            </a:r>
          </a:p>
          <a:p>
            <a:r>
              <a:rPr lang="en-US" dirty="0"/>
              <a:t>Common in Africa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18"/>
          <a:stretch/>
        </p:blipFill>
        <p:spPr>
          <a:xfrm>
            <a:off x="797368" y="3715477"/>
            <a:ext cx="4415857" cy="2964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3509" y="6449159"/>
            <a:ext cx="32079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blog.unibulmerchantservices.com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/m-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pesa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-by-the-numbers/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5" y="895617"/>
            <a:ext cx="4429760" cy="2919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765" y="3589020"/>
            <a:ext cx="4158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africanbusinessmagazine.com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wordpress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wp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-content/uploads/2014/07/mobile-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payment.png</a:t>
            </a:r>
            <a:endParaRPr lang="en-US" sz="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 descr="hallof.png">
            <a:extLst>
              <a:ext uri="{FF2B5EF4-FFF2-40B4-BE49-F238E27FC236}">
                <a16:creationId xmlns:a16="http://schemas.microsoft.com/office/drawing/2014/main" id="{5D633A3C-79BE-4419-B544-5CEC58C944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242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2F72C0-FD50-46C8-8502-5A88AA3D6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3" r="51255" b="128"/>
          <a:stretch/>
        </p:blipFill>
        <p:spPr>
          <a:xfrm>
            <a:off x="797368" y="894568"/>
            <a:ext cx="4415857" cy="57856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0D2D10-400A-4947-B384-410EF8AFBB47}"/>
              </a:ext>
            </a:extLst>
          </p:cNvPr>
          <p:cNvSpPr txBox="1"/>
          <p:nvPr/>
        </p:nvSpPr>
        <p:spPr>
          <a:xfrm>
            <a:off x="1054714" y="6496036"/>
            <a:ext cx="4158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africanbusinessmagazine.com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wordpress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wp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-content/uploads/2014/07/mobile-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payment.png</a:t>
            </a:r>
            <a:endParaRPr lang="en-US" sz="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5477579" y="1290639"/>
            <a:ext cx="6512651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M-</a:t>
            </a:r>
            <a:r>
              <a:rPr lang="en-US" dirty="0" err="1"/>
              <a:t>Pesa</a:t>
            </a:r>
            <a:r>
              <a:rPr lang="en-US" dirty="0"/>
              <a:t> mobile payments</a:t>
            </a:r>
          </a:p>
          <a:p>
            <a:r>
              <a:rPr lang="en-US" dirty="0"/>
              <a:t>Common in Africa</a:t>
            </a:r>
          </a:p>
        </p:txBody>
      </p:sp>
      <p:pic>
        <p:nvPicPr>
          <p:cNvPr id="12" name="Picture 11" descr="hallof.png">
            <a:extLst>
              <a:ext uri="{FF2B5EF4-FFF2-40B4-BE49-F238E27FC236}">
                <a16:creationId xmlns:a16="http://schemas.microsoft.com/office/drawing/2014/main" id="{5D633A3C-79BE-4419-B544-5CEC58C944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242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ame.png">
            <a:extLst>
              <a:ext uri="{FF2B5EF4-FFF2-40B4-BE49-F238E27FC236}">
                <a16:creationId xmlns:a16="http://schemas.microsoft.com/office/drawing/2014/main" id="{6B0C4B46-3CD1-41FE-BBD6-1FA368EEA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242" y="247000"/>
            <a:ext cx="802907" cy="826756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5477579" y="1290639"/>
            <a:ext cx="6512651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M-</a:t>
            </a:r>
            <a:r>
              <a:rPr lang="en-US" dirty="0" err="1"/>
              <a:t>Pesa</a:t>
            </a:r>
            <a:r>
              <a:rPr lang="en-US" dirty="0"/>
              <a:t> mobile payments</a:t>
            </a:r>
          </a:p>
          <a:p>
            <a:r>
              <a:rPr lang="en-US" dirty="0"/>
              <a:t>Common in Africa</a:t>
            </a:r>
          </a:p>
          <a:p>
            <a:endParaRPr lang="en-US" dirty="0"/>
          </a:p>
          <a:p>
            <a:r>
              <a:rPr lang="en-US" dirty="0"/>
              <a:t>Simple UI, but brings banking services to the unbanked!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618"/>
          <a:stretch/>
        </p:blipFill>
        <p:spPr>
          <a:xfrm>
            <a:off x="797368" y="3715477"/>
            <a:ext cx="4415857" cy="2964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3509" y="6449159"/>
            <a:ext cx="32079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blog.unibulmerchantservices.com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/m-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pesa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-by-the-numbers/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5" y="895617"/>
            <a:ext cx="4429760" cy="2919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765" y="3589020"/>
            <a:ext cx="4158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africanbusinessmagazine.com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wordpress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wp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-content/uploads/2014/07/mobile-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payment.png</a:t>
            </a:r>
            <a:endParaRPr lang="en-US" sz="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br>
              <a:rPr lang="en-US" dirty="0"/>
            </a:br>
            <a:r>
              <a:rPr lang="en-US" dirty="0"/>
              <a:t>Interface Metaphors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552567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7, 2018</a:t>
            </a:r>
          </a:p>
        </p:txBody>
      </p:sp>
    </p:spTree>
    <p:extLst>
      <p:ext uri="{BB962C8B-B14F-4D97-AF65-F5344CB8AC3E}">
        <p14:creationId xmlns:p14="http://schemas.microsoft.com/office/powerpoint/2010/main" val="30310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9874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Design of Everyday Things</a:t>
            </a:r>
          </a:p>
          <a:p>
            <a:r>
              <a:rPr lang="en-US" dirty="0"/>
              <a:t>Conceptual models</a:t>
            </a:r>
          </a:p>
          <a:p>
            <a:r>
              <a:rPr lang="en-US" dirty="0"/>
              <a:t>Team break</a:t>
            </a:r>
          </a:p>
          <a:p>
            <a:r>
              <a:rPr lang="en-US" dirty="0"/>
              <a:t>Design guides for conceptual models</a:t>
            </a:r>
          </a:p>
          <a:p>
            <a:r>
              <a:rPr lang="en-US" dirty="0"/>
              <a:t>Interface metaphors</a:t>
            </a:r>
          </a:p>
          <a:p>
            <a:r>
              <a:rPr lang="en-US" dirty="0"/>
              <a:t>UI consistency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2018/11/07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4_Summer HCI">
  <a:themeElements>
    <a:clrScheme name="Custom 6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42A0F3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9832</TotalTime>
  <Words>3828</Words>
  <Application>Microsoft Office PowerPoint</Application>
  <PresentationFormat>Widescreen</PresentationFormat>
  <Paragraphs>616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ＭＳ Ｐゴシック</vt:lpstr>
      <vt:lpstr>Arial</vt:lpstr>
      <vt:lpstr>Arial Black</vt:lpstr>
      <vt:lpstr>Gill Sans Light</vt:lpstr>
      <vt:lpstr>Helvetica</vt:lpstr>
      <vt:lpstr>Helvetica Light</vt:lpstr>
      <vt:lpstr>Helvetica Neue</vt:lpstr>
      <vt:lpstr>Symbol</vt:lpstr>
      <vt:lpstr>Times New Roman</vt:lpstr>
      <vt:lpstr>Verdana</vt:lpstr>
      <vt:lpstr>4_Summer HCI</vt:lpstr>
      <vt:lpstr>Conceptual Models &amp;  Interface Metaphors</vt:lpstr>
      <vt:lpstr>Hall of Fame or Shame?</vt:lpstr>
      <vt:lpstr>Hall of Shame!</vt:lpstr>
      <vt:lpstr>A Better Design</vt:lpstr>
      <vt:lpstr>Hall of Fame or Shame?</vt:lpstr>
      <vt:lpstr>Hall of Fame or Shame?</vt:lpstr>
      <vt:lpstr>Hall of Fame or Shame?</vt:lpstr>
      <vt:lpstr>Conceptual Models &amp;  Interface Metaphors</vt:lpstr>
      <vt:lpstr>Outline</vt:lpstr>
      <vt:lpstr>Design of Everyday Things</vt:lpstr>
      <vt:lpstr>Conceptual Model?</vt:lpstr>
      <vt:lpstr>Affordances as Perceptual Clues</vt:lpstr>
      <vt:lpstr>Affordances as Perceptual Clues</vt:lpstr>
      <vt:lpstr>Affordances as Perceptual Clues</vt:lpstr>
      <vt:lpstr>Refrigerator</vt:lpstr>
      <vt:lpstr>Refrigerator Controls</vt:lpstr>
      <vt:lpstr>A Common Conceptual Model</vt:lpstr>
      <vt:lpstr>Actual Conceptual Model</vt:lpstr>
      <vt:lpstr>Design Model &amp; Customer Model</vt:lpstr>
      <vt:lpstr>Conceptual Model Mismatch</vt:lpstr>
      <vt:lpstr>Notorious Example</vt:lpstr>
      <vt:lpstr>Car Automatic Shifter</vt:lpstr>
      <vt:lpstr>Administrivia</vt:lpstr>
      <vt:lpstr>Administrivia</vt:lpstr>
      <vt:lpstr>PowerPoint Presentation</vt:lpstr>
      <vt:lpstr>Design Guides</vt:lpstr>
      <vt:lpstr>Make Things Visible</vt:lpstr>
      <vt:lpstr>Make Things Visible</vt:lpstr>
      <vt:lpstr>Make Things Visible</vt:lpstr>
      <vt:lpstr>Make Things Visible</vt:lpstr>
      <vt:lpstr>Map Interface Controls to Customer’s Model</vt:lpstr>
      <vt:lpstr>Map Interface Controls to Customer’s Model</vt:lpstr>
      <vt:lpstr>Map Interface Controls to Customer’s Model</vt:lpstr>
      <vt:lpstr>Map Interface Controls to Customer’s Model</vt:lpstr>
      <vt:lpstr>Metaphor</vt:lpstr>
      <vt:lpstr>Desktop Metaphor</vt:lpstr>
      <vt:lpstr>Example Metaphors</vt:lpstr>
      <vt:lpstr>How to Use Metaphor</vt:lpstr>
      <vt:lpstr>Avoid Metaphor for Metaphor’s Sake</vt:lpstr>
      <vt:lpstr>Is Consistent Always Better?</vt:lpstr>
      <vt:lpstr>Is Consistent Always Better?</vt:lpstr>
      <vt:lpstr>Is Consistent Always Better?</vt:lpstr>
      <vt:lpstr>Ways of Being Consistent</vt:lpstr>
      <vt:lpstr>Summary</vt:lpstr>
      <vt:lpstr>Further Reading</vt:lpstr>
      <vt:lpstr>Next Time</vt:lpstr>
    </vt:vector>
  </TitlesOfParts>
  <Company>Berkeley Summer Engineering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Models &amp; Interface Metaphors</dc:title>
  <dc:subject>User Interface Design, Prototyping, and Evaluation</dc:subject>
  <dc:creator>James Landay</dc:creator>
  <cp:keywords>usability, interface design, interaction design, user interface, user interface design, metaphors, conceptual models</cp:keywords>
  <cp:lastModifiedBy>James Landay</cp:lastModifiedBy>
  <cp:revision>580</cp:revision>
  <cp:lastPrinted>2015-07-22T17:43:39Z</cp:lastPrinted>
  <dcterms:created xsi:type="dcterms:W3CDTF">1995-06-02T21:27:28Z</dcterms:created>
  <dcterms:modified xsi:type="dcterms:W3CDTF">2018-11-12T03:44:43Z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