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22" r:id="rId1"/>
  </p:sldMasterIdLst>
  <p:notesMasterIdLst>
    <p:notesMasterId r:id="rId60"/>
  </p:notesMasterIdLst>
  <p:handoutMasterIdLst>
    <p:handoutMasterId r:id="rId61"/>
  </p:handoutMasterIdLst>
  <p:sldIdLst>
    <p:sldId id="532" r:id="rId2"/>
    <p:sldId id="570" r:id="rId3"/>
    <p:sldId id="590" r:id="rId4"/>
    <p:sldId id="592" r:id="rId5"/>
    <p:sldId id="591" r:id="rId6"/>
    <p:sldId id="574" r:id="rId7"/>
    <p:sldId id="618" r:id="rId8"/>
    <p:sldId id="325" r:id="rId9"/>
    <p:sldId id="464" r:id="rId10"/>
    <p:sldId id="454" r:id="rId11"/>
    <p:sldId id="471" r:id="rId12"/>
    <p:sldId id="448" r:id="rId13"/>
    <p:sldId id="480" r:id="rId14"/>
    <p:sldId id="449" r:id="rId15"/>
    <p:sldId id="469" r:id="rId16"/>
    <p:sldId id="597" r:id="rId17"/>
    <p:sldId id="473" r:id="rId18"/>
    <p:sldId id="452" r:id="rId19"/>
    <p:sldId id="615" r:id="rId20"/>
    <p:sldId id="455" r:id="rId21"/>
    <p:sldId id="456" r:id="rId22"/>
    <p:sldId id="483" r:id="rId23"/>
    <p:sldId id="606" r:id="rId24"/>
    <p:sldId id="610" r:id="rId25"/>
    <p:sldId id="617" r:id="rId26"/>
    <p:sldId id="622" r:id="rId27"/>
    <p:sldId id="623" r:id="rId28"/>
    <p:sldId id="621" r:id="rId29"/>
    <p:sldId id="595" r:id="rId30"/>
    <p:sldId id="493" r:id="rId31"/>
    <p:sldId id="579" r:id="rId32"/>
    <p:sldId id="495" r:id="rId33"/>
    <p:sldId id="585" r:id="rId34"/>
    <p:sldId id="494" r:id="rId35"/>
    <p:sldId id="496" r:id="rId36"/>
    <p:sldId id="619" r:id="rId37"/>
    <p:sldId id="586" r:id="rId38"/>
    <p:sldId id="587" r:id="rId39"/>
    <p:sldId id="620" r:id="rId40"/>
    <p:sldId id="578" r:id="rId41"/>
    <p:sldId id="583" r:id="rId42"/>
    <p:sldId id="624" r:id="rId43"/>
    <p:sldId id="607" r:id="rId44"/>
    <p:sldId id="500" r:id="rId45"/>
    <p:sldId id="501" r:id="rId46"/>
    <p:sldId id="569" r:id="rId47"/>
    <p:sldId id="506" r:id="rId48"/>
    <p:sldId id="613" r:id="rId49"/>
    <p:sldId id="507" r:id="rId50"/>
    <p:sldId id="528" r:id="rId51"/>
    <p:sldId id="599" r:id="rId52"/>
    <p:sldId id="598" r:id="rId53"/>
    <p:sldId id="508" r:id="rId54"/>
    <p:sldId id="509" r:id="rId55"/>
    <p:sldId id="514" r:id="rId56"/>
    <p:sldId id="516" r:id="rId57"/>
    <p:sldId id="534" r:id="rId58"/>
    <p:sldId id="546" r:id="rId59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1" userDrawn="1">
          <p15:clr>
            <a:srgbClr val="A4A3A4"/>
          </p15:clr>
        </p15:guide>
        <p15:guide id="2" pos="34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42">
          <p15:clr>
            <a:srgbClr val="A4A3A4"/>
          </p15:clr>
        </p15:guide>
        <p15:guide id="2" pos="303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Landay" initials="JAL" lastIdx="2" clrIdx="0"/>
  <p:cmAuthor id="1" name="James Landay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AA00"/>
    <a:srgbClr val="000000"/>
    <a:srgbClr val="0C94F8"/>
    <a:srgbClr val="0B47BD"/>
    <a:srgbClr val="24D511"/>
    <a:srgbClr val="6293CD"/>
    <a:srgbClr val="4AD2E4"/>
    <a:srgbClr val="0D2ED1"/>
    <a:srgbClr val="E26274"/>
    <a:srgbClr val="C80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177" autoAdjust="0"/>
    <p:restoredTop sz="97727" autoAdjust="0"/>
  </p:normalViewPr>
  <p:slideViewPr>
    <p:cSldViewPr snapToGrid="0">
      <p:cViewPr varScale="1">
        <p:scale>
          <a:sx n="189" d="100"/>
          <a:sy n="189" d="100"/>
        </p:scale>
        <p:origin x="192" y="560"/>
      </p:cViewPr>
      <p:guideLst>
        <p:guide orient="horz" pos="2401"/>
        <p:guide pos="34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249" d="100"/>
          <a:sy n="249" d="100"/>
        </p:scale>
        <p:origin x="3736" y="8"/>
      </p:cViewPr>
      <p:guideLst>
        <p:guide orient="horz" pos="2242"/>
        <p:guide pos="30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3374" y="227011"/>
            <a:ext cx="4811120" cy="64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13" tIns="0" rIns="20213" bIns="0" numCol="1" anchor="t" anchorCtr="0" compatLnSpc="1">
            <a:prstTxWarp prst="textNoShape">
              <a:avLst/>
            </a:prstTxWarp>
          </a:bodyPr>
          <a:lstStyle>
            <a:lvl1pPr defTabSz="1006475" eaLnBrk="0" hangingPunct="0">
              <a:defRPr sz="1000" i="1"/>
            </a:lvl1pPr>
          </a:lstStyle>
          <a:p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CS 147: </a:t>
            </a:r>
            <a:r>
              <a:rPr lang="en-US" sz="900" dirty="0" err="1">
                <a:latin typeface="Helvetica" panose="020B0604020202020204" pitchFamily="34" charset="0"/>
                <a:cs typeface="Helvetica" panose="020B0604020202020204" pitchFamily="34" charset="0"/>
              </a:rPr>
              <a:t>dt+UX</a:t>
            </a:r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 – Design Thinking for User Experience Design, Prototyping &amp; Evaluation</a:t>
            </a:r>
            <a:b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900" i="0" dirty="0">
                <a:latin typeface="Helvetica" panose="020B0604020202020204" pitchFamily="34" charset="0"/>
                <a:cs typeface="Helvetica" panose="020B0604020202020204" pitchFamily="34" charset="0"/>
              </a:rPr>
              <a:t>Autumn 2018</a:t>
            </a:r>
          </a:p>
          <a:p>
            <a:r>
              <a:rPr lang="en-US" sz="900" i="0" dirty="0">
                <a:latin typeface="Helvetica" panose="020B0604020202020204" pitchFamily="34" charset="0"/>
                <a:cs typeface="Helvetica" panose="020B0604020202020204" pitchFamily="34" charset="0"/>
              </a:rPr>
              <a:t>Prof. James A. Landay</a:t>
            </a:r>
          </a:p>
          <a:p>
            <a:r>
              <a:rPr lang="en-US" sz="900" i="0" dirty="0">
                <a:latin typeface="Helvetica" panose="020B0604020202020204" pitchFamily="34" charset="0"/>
                <a:cs typeface="Helvetica" panose="020B0604020202020204" pitchFamily="34" charset="0"/>
              </a:rPr>
              <a:t>Stanford University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4" y="9051925"/>
            <a:ext cx="28072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13" tIns="0" rIns="20213" bIns="0" numCol="1" anchor="b" anchorCtr="0" compatLnSpc="1">
            <a:prstTxWarp prst="textNoShape">
              <a:avLst/>
            </a:prstTxWarp>
          </a:bodyPr>
          <a:lstStyle>
            <a:lvl1pPr algn="r" defTabSz="1006475" eaLnBrk="0" hangingPunct="0">
              <a:defRPr sz="1000" i="1"/>
            </a:lvl1pPr>
          </a:lstStyle>
          <a:p>
            <a:pPr>
              <a:defRPr/>
            </a:pPr>
            <a:fld id="{5E0CD677-C707-4984-8583-788FA7040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007" y="227011"/>
            <a:ext cx="157435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November 5, 2018</a:t>
            </a:r>
          </a:p>
        </p:txBody>
      </p:sp>
    </p:spTree>
    <p:extLst>
      <p:ext uri="{BB962C8B-B14F-4D97-AF65-F5344CB8AC3E}">
        <p14:creationId xmlns:p14="http://schemas.microsoft.com/office/powerpoint/2010/main" val="173199521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t" anchorCtr="0" compatLnSpc="1">
            <a:prstTxWarp prst="textNoShape">
              <a:avLst/>
            </a:prstTxWarp>
          </a:bodyPr>
          <a:lstStyle>
            <a:lvl1pPr defTabSz="989013" eaLnBrk="0" hangingPunct="0">
              <a:defRPr sz="1000" i="1"/>
            </a:lvl1pPr>
          </a:lstStyle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t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000" i="1"/>
            </a:lvl1pPr>
          </a:lstStyle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9900" y="727075"/>
            <a:ext cx="637698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27" tIns="49743" rIns="97827" bIns="49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b" anchorCtr="0" compatLnSpc="1">
            <a:prstTxWarp prst="textNoShape">
              <a:avLst/>
            </a:prstTxWarp>
          </a:bodyPr>
          <a:lstStyle>
            <a:lvl1pPr defTabSz="989013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b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000" i="1"/>
            </a:lvl1pPr>
          </a:lstStyle>
          <a:p>
            <a:pPr>
              <a:defRPr/>
            </a:pPr>
            <a:fld id="{BCD31DAA-8C22-4560-9478-FEE05A82B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495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B44678-540E-40F5-90F1-06F06F62A639}" type="slidenum">
              <a:rPr lang="en-US" sz="1000" smtClean="0"/>
              <a:pPr/>
              <a:t>1</a:t>
            </a:fld>
            <a:endParaRPr lang="en-US" sz="10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8313" y="725488"/>
            <a:ext cx="6380162" cy="3589337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41" tIns="49395" rIns="97141" bIns="49395"/>
          <a:lstStyle/>
          <a:p>
            <a:r>
              <a:rPr lang="en-US" baseline="0" dirty="0"/>
              <a:t>55 min (including 5 min quiz) + 10 min break + 45 min after break including 2 exercises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9586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CBD32E-ACF1-46FE-849B-6A9D05337C13}" type="slidenum">
              <a:rPr lang="en-US" sz="1000" smtClean="0"/>
              <a:pPr/>
              <a:t>10</a:t>
            </a:fld>
            <a:endParaRPr lang="en-US" sz="10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191284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DEA913-0F6E-4043-B796-96D81EDF4A63}" type="slidenum">
              <a:rPr lang="en-US" sz="1000" smtClean="0"/>
              <a:pPr/>
              <a:t>11</a:t>
            </a:fld>
            <a:endParaRPr lang="en-US" sz="10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966088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5969D9-8BDC-4985-A68E-D0456F665CA2}" type="slidenum">
              <a:rPr lang="en-US" sz="1000" smtClean="0"/>
              <a:pPr/>
              <a:t>12</a:t>
            </a:fld>
            <a:endParaRPr lang="en-US" sz="10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228418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6AAB38-D9E9-4E55-B5C3-104C839EB7AC}" type="slidenum">
              <a:rPr lang="en-US" sz="1000" smtClean="0"/>
              <a:pPr/>
              <a:t>13</a:t>
            </a:fld>
            <a:endParaRPr lang="en-US" sz="10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867719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B79CDD-3724-458D-B7E4-DAEC3C84E992}" type="slidenum">
              <a:rPr lang="en-US" sz="1000" smtClean="0"/>
              <a:pPr/>
              <a:t>14</a:t>
            </a:fld>
            <a:endParaRPr lang="en-US" sz="10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56587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DBF294-EBF8-48E4-9F49-BD2E73EEC5B6}" type="slidenum">
              <a:rPr lang="en-US" sz="1000" smtClean="0"/>
              <a:pPr/>
              <a:t>15</a:t>
            </a:fld>
            <a:endParaRPr lang="en-US" sz="10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See anything interesting here?</a:t>
            </a:r>
          </a:p>
          <a:p>
            <a:endParaRPr lang="en-US" dirty="0"/>
          </a:p>
          <a:p>
            <a:r>
              <a:rPr lang="en-US" dirty="0"/>
              <a:t>We are NOT as sensitive to blue</a:t>
            </a:r>
          </a:p>
          <a:p>
            <a:r>
              <a:rPr lang="en-US" dirty="0"/>
              <a:t>There is lots of overlap between the 3 </a:t>
            </a:r>
            <a:r>
              <a:rPr lang="en-US" dirty="0" err="1"/>
              <a:t>photopigments</a:t>
            </a:r>
            <a:endParaRPr lang="en-US" dirty="0"/>
          </a:p>
          <a:p>
            <a:endParaRPr lang="en-US" dirty="0"/>
          </a:p>
          <a:p>
            <a:r>
              <a:rPr lang="en-US" dirty="0"/>
              <a:t>Image from: http://archive.cnx.org/contents/d42c807d-a9fa-4e3d-83d0-0f7c745b51a0@4/color-and-color-vision#import-auto-id1844887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189656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CFB4C7-6B56-4E34-A2E5-1A904A266E44}" type="slidenum">
              <a:rPr lang="en-US" sz="1000" smtClean="0"/>
              <a:pPr/>
              <a:t>16</a:t>
            </a:fld>
            <a:endParaRPr lang="en-US" sz="10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343619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1CC9C2-5826-497E-A73E-D0344F53A8D0}" type="slidenum">
              <a:rPr lang="en-US" sz="1000" smtClean="0"/>
              <a:pPr/>
              <a:t>17</a:t>
            </a:fld>
            <a:endParaRPr lang="en-US" sz="10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z="2000" dirty="0"/>
              <a:t>Original</a:t>
            </a:r>
            <a:r>
              <a:rPr lang="en-US" sz="2000" baseline="0" dirty="0"/>
              <a:t> choice of blue links on the web was a bad idea!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943632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DA852C-F0F7-447C-A5B9-D4F2F3B5E23A}" type="slidenum">
              <a:rPr lang="en-US" sz="1000" smtClean="0"/>
              <a:pPr/>
              <a:t>18</a:t>
            </a:fld>
            <a:endParaRPr lang="en-US" sz="10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Left image saturated, right </a:t>
            </a:r>
            <a:r>
              <a:rPr lang="en-US" dirty="0" err="1"/>
              <a:t>desaturated</a:t>
            </a:r>
            <a:r>
              <a:rPr lang="en-US" dirty="0"/>
              <a:t> (how much gray)</a:t>
            </a:r>
          </a:p>
          <a:p>
            <a:r>
              <a:rPr lang="en-US" dirty="0"/>
              <a:t>Decreasing lightness helps, but much better on right with </a:t>
            </a:r>
            <a:r>
              <a:rPr lang="en-US" dirty="0" err="1"/>
              <a:t>desaturated</a:t>
            </a:r>
            <a:r>
              <a:rPr lang="en-US" dirty="0"/>
              <a:t> colors than</a:t>
            </a:r>
            <a:r>
              <a:rPr lang="en-US" baseline="0" dirty="0"/>
              <a:t> saturated</a:t>
            </a:r>
          </a:p>
          <a:p>
            <a:r>
              <a:rPr lang="en-US" baseline="0" dirty="0"/>
              <a:t>(sweater will still “pop”)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18562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DA852C-F0F7-447C-A5B9-D4F2F3B5E23A}" type="slidenum">
              <a:rPr lang="en-US" sz="1000" smtClean="0"/>
              <a:pPr/>
              <a:t>19</a:t>
            </a:fld>
            <a:endParaRPr lang="en-US" sz="10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Left image saturated, right </a:t>
            </a:r>
            <a:r>
              <a:rPr lang="en-US" dirty="0" err="1"/>
              <a:t>desaturated</a:t>
            </a:r>
            <a:r>
              <a:rPr lang="en-US" dirty="0"/>
              <a:t> (how much gray)</a:t>
            </a:r>
          </a:p>
          <a:p>
            <a:r>
              <a:rPr lang="en-US" dirty="0"/>
              <a:t>Decreasing lightness helps, but much better on right with </a:t>
            </a:r>
            <a:r>
              <a:rPr lang="en-US" dirty="0" err="1"/>
              <a:t>desaturated</a:t>
            </a:r>
            <a:r>
              <a:rPr lang="en-US" dirty="0"/>
              <a:t> colors than</a:t>
            </a:r>
            <a:r>
              <a:rPr lang="en-US" baseline="0" dirty="0"/>
              <a:t> saturated</a:t>
            </a:r>
          </a:p>
          <a:p>
            <a:r>
              <a:rPr lang="en-US" baseline="0" dirty="0"/>
              <a:t>(sweater will still “pop”)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24919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2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142521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B7FF37-165E-4CB7-8172-D51D0985D950}" type="slidenum">
              <a:rPr lang="en-US" sz="1000" smtClean="0"/>
              <a:pPr/>
              <a:t>20</a:t>
            </a:fld>
            <a:endParaRPr lang="en-US" sz="10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39630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9A6374-ACD2-44A6-AA96-3809D12B5EF6}" type="slidenum">
              <a:rPr lang="en-US" sz="1000" smtClean="0"/>
              <a:pPr/>
              <a:t>21</a:t>
            </a:fld>
            <a:endParaRPr lang="en-US" sz="10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692809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B6160E-CE08-43B8-9BE6-D0453AD73957}" type="slidenum">
              <a:rPr lang="en-US" sz="1000" smtClean="0"/>
              <a:pPr/>
              <a:t>22</a:t>
            </a:fld>
            <a:endParaRPr lang="en-US" sz="10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We will cover more of this in the visual design lecture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758186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489BD2-190E-4603-8B7A-14DADC7F5F89}" type="slidenum">
              <a:rPr lang="en-US" sz="1000" smtClean="0"/>
              <a:pPr/>
              <a:t>23</a:t>
            </a:fld>
            <a:endParaRPr lang="en-US" sz="10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dirty="0"/>
              <a:t>Mainly an issue for lots of text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blue makes a fine background color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083899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489BD2-190E-4603-8B7A-14DADC7F5F89}" type="slidenum">
              <a:rPr lang="en-US" sz="1000" smtClean="0"/>
              <a:pPr/>
              <a:t>24</a:t>
            </a:fld>
            <a:endParaRPr lang="en-US" sz="10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dirty="0"/>
              <a:t>blue makes a fine background color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13575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727075"/>
            <a:ext cx="6376988" cy="3587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74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727075"/>
            <a:ext cx="6376988" cy="3587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52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727075"/>
            <a:ext cx="6376988" cy="3587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12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727075"/>
            <a:ext cx="6376988" cy="3587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broke at 55 minutes</a:t>
            </a:r>
          </a:p>
          <a:p>
            <a:r>
              <a:rPr lang="en-US" dirty="0"/>
              <a:t>For 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674404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30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We model human performance to test understanding and</a:t>
            </a:r>
          </a:p>
          <a:p>
            <a:r>
              <a:rPr lang="en-US" dirty="0"/>
              <a:t>To predict the influence of new technology.</a:t>
            </a:r>
          </a:p>
          <a:p>
            <a:r>
              <a:rPr lang="en-US" dirty="0"/>
              <a:t>This is the classic image form the book “The Psychology of Human-Computer Interaction”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444447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3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850148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31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I’ll use this simpler model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69928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422B6D-1D93-4C06-B53B-49709B45E727}" type="slidenum">
              <a:rPr lang="en-US" sz="1000" smtClean="0"/>
              <a:pPr/>
              <a:t>32</a:t>
            </a:fld>
            <a:endParaRPr lang="en-US" sz="10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925878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33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Haptic</a:t>
            </a:r>
            <a:r>
              <a:rPr lang="en-US" baseline="0" dirty="0"/>
              <a:t> input &amp; haptic image store</a:t>
            </a:r>
          </a:p>
          <a:p>
            <a:endParaRPr lang="en-US" baseline="0" dirty="0"/>
          </a:p>
          <a:p>
            <a:r>
              <a:rPr lang="en-US" baseline="0" dirty="0"/>
              <a:t>Moving from sensory memory to working memory</a:t>
            </a:r>
          </a:p>
          <a:p>
            <a:endParaRPr lang="en-US" baseline="0" dirty="0"/>
          </a:p>
          <a:p>
            <a:r>
              <a:rPr lang="en-US" baseline="0" dirty="0"/>
              <a:t>Moving from working memory to long-term memory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6282752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F581A7-C073-4BF9-82B2-525F228AA44F}" type="slidenum">
              <a:rPr lang="en-US" sz="1000" smtClean="0"/>
              <a:pPr/>
              <a:t>34</a:t>
            </a:fld>
            <a:endParaRPr lang="en-US" sz="10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pPr marL="0" marR="0" indent="0" algn="l" defTabSz="9493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Perception of Touch… Smell… Taste….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990762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5D45FC-C2B4-48AF-8C87-B3AC7344B600}" type="slidenum">
              <a:rPr lang="en-US" sz="1000" smtClean="0"/>
              <a:pPr/>
              <a:t>35</a:t>
            </a:fld>
            <a:endParaRPr lang="en-US" sz="10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Why do we care about memory…</a:t>
            </a:r>
          </a:p>
          <a:p>
            <a:endParaRPr lang="en-US" dirty="0"/>
          </a:p>
          <a:p>
            <a:r>
              <a:rPr lang="en-US" dirty="0"/>
              <a:t>It underlies many of the issues in the usability of visual interfaces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4134191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5D45FC-C2B4-48AF-8C87-B3AC7344B600}" type="slidenum">
              <a:rPr lang="en-US" sz="1000" smtClean="0"/>
              <a:pPr/>
              <a:t>36</a:t>
            </a:fld>
            <a:endParaRPr lang="en-US" sz="10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3113432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37</a:t>
            </a:fld>
            <a:endParaRPr 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1639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38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I’ll use this simpler model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1441659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39</a:t>
            </a:fld>
            <a:endParaRPr 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0197800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40</a:t>
            </a:fld>
            <a:endParaRPr 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Draw two circles on the board</a:t>
            </a:r>
          </a:p>
          <a:p>
            <a:r>
              <a:rPr lang="en-US" dirty="0"/>
              <a:t>	both around 1/2 inches in diameter</a:t>
            </a:r>
          </a:p>
          <a:p>
            <a:r>
              <a:rPr lang="en-US" dirty="0"/>
              <a:t>	1) distance of 6 inches</a:t>
            </a:r>
          </a:p>
          <a:p>
            <a:r>
              <a:rPr lang="en-US" dirty="0"/>
              <a:t>	2)</a:t>
            </a:r>
            <a:r>
              <a:rPr lang="en-US" baseline="0" dirty="0"/>
              <a:t> </a:t>
            </a:r>
            <a:r>
              <a:rPr lang="en-US" dirty="0"/>
              <a:t>Repeat by extending the distance to 24 inches</a:t>
            </a:r>
          </a:p>
          <a:p>
            <a:endParaRPr lang="en-US" dirty="0"/>
          </a:p>
          <a:p>
            <a:r>
              <a:rPr lang="en-US" dirty="0"/>
              <a:t>Ask volunteer to put mark in circle 50 times each quickly, but accurately (outside of circle at most 4 times)</a:t>
            </a:r>
          </a:p>
          <a:p>
            <a:endParaRPr lang="en-US" dirty="0"/>
          </a:p>
          <a:p>
            <a:r>
              <a:rPr lang="en-US" dirty="0"/>
              <a:t>Now do it 24"</a:t>
            </a:r>
            <a:r>
              <a:rPr lang="en-US" baseline="0" dirty="0"/>
              <a:t> apart and still 1" diameter</a:t>
            </a:r>
          </a:p>
          <a:p>
            <a:endParaRPr lang="en-US" dirty="0"/>
          </a:p>
          <a:p>
            <a:r>
              <a:rPr lang="en-US" dirty="0"/>
              <a:t>TURN to a partner and discuss</a:t>
            </a:r>
            <a:r>
              <a:rPr lang="en-US" baseline="0" dirty="0"/>
              <a:t> what you think will happen and WHY????</a:t>
            </a:r>
          </a:p>
          <a:p>
            <a:endParaRPr lang="en-US" dirty="0"/>
          </a:p>
          <a:p>
            <a:r>
              <a:rPr lang="en-US" dirty="0"/>
              <a:t>ID=Log2(d/w+1) : try easy ID of 4 and hard of ID 8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baseline="0" dirty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/>
              <a:t>Log2 (49)=5.6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try it</a:t>
            </a:r>
            <a:r>
              <a:rPr lang="en-US" baseline="0" dirty="0"/>
              <a:t> again with 24 inches but make the target 2 inches wide</a:t>
            </a:r>
          </a:p>
          <a:p>
            <a:r>
              <a:rPr lang="en-US" baseline="0" dirty="0"/>
              <a:t>3) log2 (13)=3.7</a:t>
            </a:r>
          </a:p>
          <a:p>
            <a:endParaRPr lang="en-US" baseline="0" dirty="0"/>
          </a:p>
          <a:p>
            <a:r>
              <a:rPr lang="en-US" baseline="0" dirty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/>
          </a:p>
          <a:p>
            <a:r>
              <a:rPr lang="en-US" baseline="0" dirty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/>
              <a:t>21 sec (lots of spread)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7628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4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68804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41</a:t>
            </a:fld>
            <a:endParaRPr 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Draw two circles on the board</a:t>
            </a:r>
          </a:p>
          <a:p>
            <a:r>
              <a:rPr lang="en-US" dirty="0"/>
              <a:t>	both around 1/2 inches in diameter</a:t>
            </a:r>
          </a:p>
          <a:p>
            <a:r>
              <a:rPr lang="en-US" dirty="0"/>
              <a:t>	1) distance of 6 inches</a:t>
            </a:r>
          </a:p>
          <a:p>
            <a:r>
              <a:rPr lang="en-US" dirty="0"/>
              <a:t>	2)</a:t>
            </a:r>
            <a:r>
              <a:rPr lang="en-US" baseline="0" dirty="0"/>
              <a:t> </a:t>
            </a:r>
            <a:r>
              <a:rPr lang="en-US" dirty="0"/>
              <a:t>Repeat by extending the distance to 24 inches</a:t>
            </a:r>
          </a:p>
          <a:p>
            <a:endParaRPr lang="en-US" dirty="0"/>
          </a:p>
          <a:p>
            <a:r>
              <a:rPr lang="en-US" dirty="0"/>
              <a:t>Ask volunteer to put mark in circle 50 times each quickly, but accurately (outside of circle at most 4 times)</a:t>
            </a:r>
          </a:p>
          <a:p>
            <a:endParaRPr lang="en-US" dirty="0"/>
          </a:p>
          <a:p>
            <a:r>
              <a:rPr lang="en-US" dirty="0"/>
              <a:t>TURN to a partner and discuss</a:t>
            </a:r>
            <a:r>
              <a:rPr lang="en-US" baseline="0" dirty="0"/>
              <a:t> what you think will happen and WHY????</a:t>
            </a:r>
          </a:p>
          <a:p>
            <a:endParaRPr lang="en-US" dirty="0"/>
          </a:p>
          <a:p>
            <a:r>
              <a:rPr lang="en-US" dirty="0"/>
              <a:t>ID=Log2(d/w+1) : try easy ID of 4 and hard of ID 8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baseline="0" dirty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/>
              <a:t>Log2 (49)=5.6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try it</a:t>
            </a:r>
            <a:r>
              <a:rPr lang="en-US" baseline="0" dirty="0"/>
              <a:t> again with 24 inches but make the target 2 inches wide</a:t>
            </a:r>
          </a:p>
          <a:p>
            <a:r>
              <a:rPr lang="en-US" baseline="0" dirty="0"/>
              <a:t>3) log2 (13)=3.7</a:t>
            </a:r>
          </a:p>
          <a:p>
            <a:endParaRPr lang="en-US" baseline="0" dirty="0"/>
          </a:p>
          <a:p>
            <a:r>
              <a:rPr lang="en-US" baseline="0" dirty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/>
          </a:p>
          <a:p>
            <a:r>
              <a:rPr lang="en-US" baseline="0" dirty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/>
              <a:t>21 sec (lots of spread)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616235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42</a:t>
            </a:fld>
            <a:endParaRPr 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Draw two circles on the board</a:t>
            </a:r>
          </a:p>
          <a:p>
            <a:r>
              <a:rPr lang="en-US" dirty="0"/>
              <a:t>	both around 1/2 inches in diameter</a:t>
            </a:r>
          </a:p>
          <a:p>
            <a:r>
              <a:rPr lang="en-US" dirty="0"/>
              <a:t>	1) distance of 6 inches</a:t>
            </a:r>
          </a:p>
          <a:p>
            <a:r>
              <a:rPr lang="en-US" dirty="0"/>
              <a:t>	2)</a:t>
            </a:r>
            <a:r>
              <a:rPr lang="en-US" baseline="0" dirty="0"/>
              <a:t> </a:t>
            </a:r>
            <a:r>
              <a:rPr lang="en-US" dirty="0"/>
              <a:t>Repeat by extending the distance to 24 inches</a:t>
            </a:r>
          </a:p>
          <a:p>
            <a:endParaRPr lang="en-US" dirty="0"/>
          </a:p>
          <a:p>
            <a:r>
              <a:rPr lang="en-US" dirty="0"/>
              <a:t>Ask volunteer to put mark in circle 50 times each quickly, but accurately (outside of circle at most 4 times)</a:t>
            </a:r>
          </a:p>
          <a:p>
            <a:endParaRPr lang="en-US" dirty="0"/>
          </a:p>
          <a:p>
            <a:r>
              <a:rPr lang="en-US" dirty="0"/>
              <a:t>TURN to a partner and discuss</a:t>
            </a:r>
            <a:r>
              <a:rPr lang="en-US" baseline="0" dirty="0"/>
              <a:t> what you think will happen and WHY????</a:t>
            </a:r>
          </a:p>
          <a:p>
            <a:endParaRPr lang="en-US" dirty="0"/>
          </a:p>
          <a:p>
            <a:r>
              <a:rPr lang="en-US" dirty="0"/>
              <a:t>ID=Log2(d/w+1) : try easy ID of 4 and hard of ID 8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baseline="0" dirty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/>
              <a:t>Log2 (49)=5.6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try it</a:t>
            </a:r>
            <a:r>
              <a:rPr lang="en-US" baseline="0" dirty="0"/>
              <a:t> again with 24 inches but make the target 2 inches wide</a:t>
            </a:r>
          </a:p>
          <a:p>
            <a:r>
              <a:rPr lang="en-US" baseline="0" dirty="0"/>
              <a:t>3) log2 (13)=3.7</a:t>
            </a:r>
          </a:p>
          <a:p>
            <a:endParaRPr lang="en-US" baseline="0" dirty="0"/>
          </a:p>
          <a:p>
            <a:r>
              <a:rPr lang="en-US" baseline="0" dirty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/>
          </a:p>
          <a:p>
            <a:r>
              <a:rPr lang="en-US" baseline="0" dirty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/>
              <a:t>21 sec (lots of spread)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97076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43</a:t>
            </a:fld>
            <a:endParaRPr lang="en-US" sz="10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Draw two circles on the board</a:t>
            </a:r>
          </a:p>
          <a:p>
            <a:r>
              <a:rPr lang="en-US" dirty="0"/>
              <a:t>	both around 1/2 inches in diameter</a:t>
            </a:r>
          </a:p>
          <a:p>
            <a:r>
              <a:rPr lang="en-US" dirty="0"/>
              <a:t>	1) distance of 6 inches</a:t>
            </a:r>
          </a:p>
          <a:p>
            <a:r>
              <a:rPr lang="en-US" dirty="0"/>
              <a:t>	2)</a:t>
            </a:r>
            <a:r>
              <a:rPr lang="en-US" baseline="0" dirty="0"/>
              <a:t> </a:t>
            </a:r>
            <a:r>
              <a:rPr lang="en-US" dirty="0"/>
              <a:t>Repeat by extending the distance to 24 inches</a:t>
            </a:r>
          </a:p>
          <a:p>
            <a:endParaRPr lang="en-US" dirty="0"/>
          </a:p>
          <a:p>
            <a:r>
              <a:rPr lang="en-US" dirty="0"/>
              <a:t>Ask volunteer to put mark in circle 50 times each quickly, but accurately (outside of circle at most 4 times)</a:t>
            </a:r>
          </a:p>
          <a:p>
            <a:endParaRPr lang="en-US" dirty="0"/>
          </a:p>
          <a:p>
            <a:r>
              <a:rPr lang="en-US" dirty="0"/>
              <a:t>TURN to a partner and discuss</a:t>
            </a:r>
            <a:r>
              <a:rPr lang="en-US" baseline="0" dirty="0"/>
              <a:t> what you think will happen and WHY????</a:t>
            </a:r>
          </a:p>
          <a:p>
            <a:endParaRPr lang="en-US" dirty="0"/>
          </a:p>
          <a:p>
            <a:r>
              <a:rPr lang="en-US" dirty="0"/>
              <a:t>ID=Log2(d/w+1) : try easy ID of 4 and hard of ID 8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baseline="0" dirty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/>
              <a:t>Log2 (49)=5.6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try it</a:t>
            </a:r>
            <a:r>
              <a:rPr lang="en-US" baseline="0" dirty="0"/>
              <a:t> again with 24 inches but make the target 2 inches wide</a:t>
            </a:r>
          </a:p>
          <a:p>
            <a:r>
              <a:rPr lang="en-US" baseline="0" dirty="0"/>
              <a:t>3) log2 (13)=3.7</a:t>
            </a:r>
          </a:p>
          <a:p>
            <a:endParaRPr lang="en-US" baseline="0" dirty="0"/>
          </a:p>
          <a:p>
            <a:r>
              <a:rPr lang="en-US" baseline="0" dirty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/>
          </a:p>
          <a:p>
            <a:r>
              <a:rPr lang="en-US" baseline="0" dirty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/>
              <a:t>21 sec (lots of spread)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900187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787943-CA16-4D1A-A8A2-4EB73FB23589}" type="slidenum">
              <a:rPr lang="en-US" sz="1000" smtClean="0"/>
              <a:pPr/>
              <a:t>44</a:t>
            </a:fld>
            <a:endParaRPr lang="en-US" sz="10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Understand both D/S and relative position.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4174786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CB660B-072B-4BD6-8F7B-C06A0202CAB6}" type="slidenum">
              <a:rPr lang="en-US" sz="1000" smtClean="0"/>
              <a:pPr/>
              <a:t>45</a:t>
            </a:fld>
            <a:endParaRPr lang="en-US" sz="10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pPr lvl="1"/>
            <a:r>
              <a:rPr lang="en-US" dirty="0"/>
              <a:t>Outer edge of screen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3658950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9900" y="727075"/>
            <a:ext cx="6376988" cy="3587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Anyone know of good examples?</a:t>
            </a:r>
          </a:p>
          <a:p>
            <a:endParaRPr lang="en-US" dirty="0"/>
          </a:p>
          <a:p>
            <a:r>
              <a:rPr lang="en-US" dirty="0"/>
              <a:t>In many pieces of software, but still haven’t reached ubiquity…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5143101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1F6E9F-AA38-436E-9590-C38EC8FAEBFC}" type="slidenum">
              <a:rPr lang="en-US" sz="1000" smtClean="0"/>
              <a:pPr/>
              <a:t>47</a:t>
            </a:fld>
            <a:endParaRPr lang="en-US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/>
              <a:t>Very hard to accurately</a:t>
            </a:r>
            <a:r>
              <a:rPr lang="en-US" baseline="0" dirty="0"/>
              <a:t> tap on icons</a:t>
            </a:r>
            <a:r>
              <a:rPr lang="mr-IN" baseline="0" dirty="0"/>
              <a:t>…</a:t>
            </a:r>
            <a:r>
              <a:rPr lang="en-US" baseline="0" dirty="0"/>
              <a:t> leads to errors</a:t>
            </a:r>
            <a:r>
              <a:rPr lang="mr-IN" baseline="0" dirty="0"/>
              <a:t>…</a:t>
            </a:r>
            <a:r>
              <a:rPr lang="en-US" baseline="0" dirty="0"/>
              <a:t> example of Fitts’ Law in action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725234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1F6E9F-AA38-436E-9590-C38EC8FAEBFC}" type="slidenum">
              <a:rPr lang="en-US" sz="1000" smtClean="0"/>
              <a:pPr/>
              <a:t>48</a:t>
            </a:fld>
            <a:endParaRPr lang="en-US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1355905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989CA7-790E-4380-BF5B-C580193DD8B8}" type="slidenum">
              <a:rPr lang="en-US" sz="1000" smtClean="0"/>
              <a:pPr/>
              <a:t>49</a:t>
            </a:fld>
            <a:endParaRPr lang="en-US" sz="10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9205962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A16826-6CB7-4EBA-9F1C-E982C41663F9}" type="slidenum">
              <a:rPr lang="en-US" sz="1000" smtClean="0"/>
              <a:pPr/>
              <a:t>50</a:t>
            </a:fld>
            <a:endParaRPr lang="en-US" sz="10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06125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5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9736123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989CA7-790E-4380-BF5B-C580193DD8B8}" type="slidenum">
              <a:rPr lang="en-US" sz="1000" smtClean="0"/>
              <a:pPr/>
              <a:t>51</a:t>
            </a:fld>
            <a:endParaRPr lang="en-US" sz="10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9091998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A16826-6CB7-4EBA-9F1C-E982C41663F9}" type="slidenum">
              <a:rPr lang="en-US" sz="1000" smtClean="0"/>
              <a:pPr/>
              <a:t>52</a:t>
            </a:fld>
            <a:endParaRPr lang="en-US" sz="10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7083623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4A8327-FC53-4EB9-9AAA-8EE0817E41FA}" type="slidenum">
              <a:rPr lang="en-US" sz="1000" smtClean="0"/>
              <a:pPr/>
              <a:t>53</a:t>
            </a:fld>
            <a:endParaRPr lang="en-US" sz="10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9071116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6C18E2-9453-474F-BC90-9542102B089E}" type="slidenum">
              <a:rPr lang="en-US" sz="1000" smtClean="0"/>
              <a:pPr/>
              <a:t>54</a:t>
            </a:fld>
            <a:endParaRPr lang="en-US" sz="10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0126463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E0B4EB-2CBC-4FB2-859C-CFE73BC69037}" type="slidenum">
              <a:rPr lang="en-US" sz="1000" smtClean="0"/>
              <a:pPr/>
              <a:t>55</a:t>
            </a:fld>
            <a:endParaRPr lang="en-US" sz="10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9991440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6740C1-EBB4-4E27-836A-17F5FA186AF0}" type="slidenum">
              <a:rPr lang="en-US" sz="1000" smtClean="0"/>
              <a:pPr/>
              <a:t>56</a:t>
            </a:fld>
            <a:endParaRPr lang="en-US" sz="10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 cap="flat"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5833530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84B31A-723A-43AF-AF80-F77557DEDFCE}" type="slidenum">
              <a:rPr lang="en-US" sz="1000" smtClean="0"/>
              <a:pPr/>
              <a:t>57</a:t>
            </a:fld>
            <a:endParaRPr lang="en-US" sz="10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8313" y="725488"/>
            <a:ext cx="6380162" cy="3589337"/>
          </a:xfrm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837" tIns="47418" rIns="94837" bIns="47418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6762463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4DE261-AE97-4CF7-9F4E-3E37DB2959F3}" type="slidenum">
              <a:rPr lang="en-US" sz="1000" smtClean="0"/>
              <a:pPr/>
              <a:t>58</a:t>
            </a:fld>
            <a:endParaRPr lang="en-US" sz="10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 cap="flat"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7713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5 minutes over and skipped color experiment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11325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6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102396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B44678-540E-40F5-90F1-06F06F62A639}" type="slidenum">
              <a:rPr lang="en-US" sz="1000" smtClean="0"/>
              <a:pPr/>
              <a:t>7</a:t>
            </a:fld>
            <a:endParaRPr lang="en-US" sz="10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8313" y="725488"/>
            <a:ext cx="6380162" cy="3589337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41" tIns="49395" rIns="97141" bIns="49395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3325235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C95BDF-CB86-4F39-BE16-2A34845669C8}" type="slidenum">
              <a:rPr lang="en-US" sz="1000" smtClean="0"/>
              <a:pPr/>
              <a:t>8</a:t>
            </a:fld>
            <a:endParaRPr lang="en-US" sz="10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88300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CE49AF-B2FE-465E-995B-FCDA8340A10C}" type="slidenum">
              <a:rPr lang="en-US" sz="1000" smtClean="0"/>
              <a:pPr/>
              <a:t>9</a:t>
            </a:fld>
            <a:endParaRPr lang="en-US" sz="10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6988" cy="358775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October 22,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 147: dt+UX – Design Thinking for User Experience Design, Prototyping &amp; Evaluation Autumn 2015 Prof. James A. Landay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82312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12192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4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09387" y="3892718"/>
            <a:ext cx="802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09387" y="2102662"/>
            <a:ext cx="10769600" cy="1143000"/>
          </a:xfrm>
        </p:spPr>
        <p:txBody>
          <a:bodyPr/>
          <a:lstStyle>
            <a:lvl1pPr>
              <a:defRPr sz="4500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09387" y="4922796"/>
            <a:ext cx="79782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sz="1800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sz="2400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Autumn 2018</a:t>
            </a:r>
          </a:p>
        </p:txBody>
      </p:sp>
      <p:sp>
        <p:nvSpPr>
          <p:cNvPr id="10" name="Shape 309"/>
          <p:cNvSpPr/>
          <p:nvPr/>
        </p:nvSpPr>
        <p:spPr>
          <a:xfrm>
            <a:off x="11933751" y="-62865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925"/>
          </a:p>
        </p:txBody>
      </p:sp>
      <p:sp>
        <p:nvSpPr>
          <p:cNvPr id="11" name="Shape 310"/>
          <p:cNvSpPr/>
          <p:nvPr/>
        </p:nvSpPr>
        <p:spPr>
          <a:xfrm rot="16200000">
            <a:off x="-93917" y="-51499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925"/>
          </a:p>
        </p:txBody>
      </p:sp>
      <p:sp>
        <p:nvSpPr>
          <p:cNvPr id="12" name="Shape 311"/>
          <p:cNvSpPr/>
          <p:nvPr/>
        </p:nvSpPr>
        <p:spPr>
          <a:xfrm rot="10800000">
            <a:off x="-82551" y="6669405"/>
            <a:ext cx="3408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925"/>
          </a:p>
        </p:txBody>
      </p:sp>
      <p:sp>
        <p:nvSpPr>
          <p:cNvPr id="13" name="Shape 312"/>
          <p:cNvSpPr/>
          <p:nvPr/>
        </p:nvSpPr>
        <p:spPr>
          <a:xfrm rot="5400000">
            <a:off x="11977620" y="6675682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925"/>
          </a:p>
        </p:txBody>
      </p:sp>
      <p:pic>
        <p:nvPicPr>
          <p:cNvPr id="14" name="Picture 13" descr="dt+ux.ai">
            <a:extLst>
              <a:ext uri="{FF2B5EF4-FFF2-40B4-BE49-F238E27FC236}">
                <a16:creationId xmlns:a16="http://schemas.microsoft.com/office/drawing/2014/main" id="{44BB3B78-77F0-8F43-9F97-E8A6DDCD6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69" y="-348341"/>
            <a:ext cx="1552056" cy="1164042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3C9C3118-F72C-004B-9A9B-26D0796EF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644" y="43544"/>
            <a:ext cx="10967357" cy="4091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1227" tIns="30614" rIns="61227" bIns="306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1800" baseline="0" dirty="0"/>
              <a:t>DESIGN THINKING FOR USER EXPERIENCE </a:t>
            </a:r>
            <a:r>
              <a:rPr lang="en-US" sz="1800" dirty="0"/>
              <a:t>DESIGN +</a:t>
            </a:r>
            <a:r>
              <a:rPr lang="en-US" sz="1800" baseline="0" dirty="0"/>
              <a:t> PROTOTYPING + EVALUATION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2363523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4868" y="352430"/>
            <a:ext cx="2887133" cy="5972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237" y="352430"/>
            <a:ext cx="8462433" cy="59721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A3CF-7585-4891-BE4D-A041616BC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61031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7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39237" y="1600200"/>
            <a:ext cx="5355163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599" y="1600200"/>
            <a:ext cx="5521767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ED28-6736-45DB-8425-5DDB4DCD86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52801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7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7" y="1600200"/>
            <a:ext cx="585416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713316" y="1600200"/>
            <a:ext cx="5355162" cy="47244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9382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7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7" y="1600200"/>
            <a:ext cx="5784712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1995" y="1600200"/>
            <a:ext cx="5355163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09577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7" y="352425"/>
            <a:ext cx="11552767" cy="1143000"/>
          </a:xfrm>
        </p:spPr>
        <p:txBody>
          <a:bodyPr/>
          <a:lstStyle>
            <a:lvl1pPr>
              <a:defRPr sz="4400"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237" y="1600200"/>
            <a:ext cx="5703690" cy="47244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85994" y="1600200"/>
            <a:ext cx="5440101" cy="228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85994" y="4038600"/>
            <a:ext cx="5440101" cy="228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15611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39237" y="352425"/>
            <a:ext cx="11552767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9237" y="1600200"/>
            <a:ext cx="5355163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764835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9237" y="4038600"/>
            <a:ext cx="5355163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599" y="4038600"/>
            <a:ext cx="5764835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48827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514354" y="2281242"/>
            <a:ext cx="11180233" cy="1116013"/>
          </a:xfrm>
          <a:prstGeom prst="rect">
            <a:avLst/>
          </a:prstGeom>
        </p:spPr>
        <p:txBody>
          <a:bodyPr/>
          <a:lstStyle>
            <a:lvl1pPr algn="ctr">
              <a:defRPr sz="52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49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495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E985AF-0CDD-494D-BF08-30840F1C9C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63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38BF4-29DF-244C-845E-9992471C9B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563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FE133F2-6AA5-FE49-9AA2-A1DD2A9792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563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71D7C31-5DB5-47AD-AB94-4B6B5EAB43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7265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22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225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165002" indent="-51924">
              <a:spcBef>
                <a:spcPts val="273"/>
              </a:spcBef>
              <a:defRPr sz="1294"/>
            </a:lvl2pPr>
            <a:lvl3pPr marL="257310" indent="-40385">
              <a:spcBef>
                <a:spcPts val="227"/>
              </a:spcBef>
              <a:defRPr sz="1181"/>
            </a:lvl3pPr>
            <a:lvl4pPr marL="361158" indent="-40385">
              <a:spcBef>
                <a:spcPts val="182"/>
              </a:spcBef>
              <a:defRPr sz="956"/>
            </a:lvl4pPr>
            <a:lvl5pPr marL="465005" indent="-40385">
              <a:spcBef>
                <a:spcPts val="182"/>
              </a:spcBef>
              <a:defRPr sz="956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151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Edit Master text styles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151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lang="en-US" sz="151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lang="en-US" sz="151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lang="en-US" sz="151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Fifth level</a:t>
            </a:r>
            <a:endParaRPr sz="956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B94D95-A2AB-8944-9100-36502BBCF4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63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105658-4B3F-D54B-AFC8-B6123918E2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563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1711E96-21B6-CA46-B1E7-634E9DC0A3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563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71D7C31-5DB5-47AD-AB94-4B6B5EAB43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6558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+ sub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8736" y="1425582"/>
            <a:ext cx="11277101" cy="4881563"/>
          </a:xfrm>
          <a:prstGeom prst="rect">
            <a:avLst/>
          </a:prstGeom>
        </p:spPr>
        <p:txBody>
          <a:bodyPr/>
          <a:lstStyle>
            <a:lvl1pPr>
              <a:defRPr lang="en-US" dirty="0" smtClean="0">
                <a:solidFill>
                  <a:srgbClr val="767676"/>
                </a:solidFill>
                <a:latin typeface="+mn-lt"/>
              </a:defRPr>
            </a:lvl1pPr>
            <a:lvl2pPr>
              <a:defRPr lang="en-US" dirty="0" smtClean="0">
                <a:solidFill>
                  <a:srgbClr val="767676"/>
                </a:solidFill>
                <a:latin typeface="+mn-lt"/>
              </a:defRPr>
            </a:lvl2pPr>
            <a:lvl3pPr>
              <a:defRPr lang="en-US" dirty="0" smtClean="0">
                <a:solidFill>
                  <a:srgbClr val="767676"/>
                </a:solidFill>
                <a:latin typeface="+mn-lt"/>
              </a:defRPr>
            </a:lvl3pPr>
            <a:lvl4pPr>
              <a:defRPr lang="en-US" dirty="0" smtClean="0">
                <a:solidFill>
                  <a:srgbClr val="767676"/>
                </a:solidFill>
                <a:latin typeface="+mn-lt"/>
              </a:defRPr>
            </a:lvl4pPr>
            <a:lvl5pPr>
              <a:defRPr lang="en-US" dirty="0">
                <a:solidFill>
                  <a:srgbClr val="767676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180499" y="186136"/>
            <a:ext cx="8813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secondary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-27296"/>
            <a:ext cx="11275325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363" b="0" baseline="0">
                <a:solidFill>
                  <a:srgbClr val="767676"/>
                </a:solidFill>
                <a:latin typeface="+mn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866947-3717-D941-B175-1B7B7ED1B8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563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A4BA3F-BC2B-3D47-BE0A-78ED8EBFE1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45860" y="6553200"/>
            <a:ext cx="83194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563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68502BF-64C9-E34D-92E9-03DE930329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1200" y="6553201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563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9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8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0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28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7FFA-FB94-B749-9438-0D1AF9172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5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60000"/>
              <a:defRPr sz="3600"/>
            </a:lvl1pPr>
            <a:lvl2pPr>
              <a:buSzPct val="60000"/>
              <a:defRPr sz="3200"/>
            </a:lvl2pPr>
            <a:lvl3pPr>
              <a:buSzPct val="60000"/>
              <a:defRPr sz="2800"/>
            </a:lvl3pPr>
            <a:lvl4pPr>
              <a:buSzPct val="60000"/>
              <a:defRPr sz="28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01993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818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5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5" y="1600200"/>
            <a:ext cx="5355165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0800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0800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61247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34" y="352425"/>
            <a:ext cx="115527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9233" y="1600200"/>
            <a:ext cx="5820349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584284" y="1600200"/>
            <a:ext cx="5355166" cy="4724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8B6F-7E4B-4F1F-B235-ABB3DF0585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7508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237" y="1600200"/>
            <a:ext cx="568054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0208" y="1600200"/>
            <a:ext cx="5434314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5EF4-DF58-49AF-B8FC-B382283B80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9504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66EB-1692-41F1-9778-D5D492F319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9760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6018-563C-48E0-B78B-E6CFD3838D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2286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2" y="6607236"/>
            <a:ext cx="1927469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930402" y="6608285"/>
            <a:ext cx="8310879" cy="45720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41282" y="6617039"/>
            <a:ext cx="1944863" cy="457200"/>
          </a:xfrm>
          <a:ln/>
        </p:spPr>
        <p:txBody>
          <a:bodyPr/>
          <a:lstStyle>
            <a:lvl1pPr>
              <a:defRPr/>
            </a:lvl1pPr>
          </a:lstStyle>
          <a:p>
            <a:fld id="{F2949DCA-4B18-234C-AD4E-11144FC20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9370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7D72-AAB1-4F66-980F-06FFAAF5F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5928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6FCB-9FA8-4C10-BF1C-B6A1FFE96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2963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D07EA-6EE5-452F-8442-40C2196E10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9184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7EFA975-2AAB-424F-9936-573FBC30CC9C}"/>
              </a:ext>
            </a:extLst>
          </p:cNvPr>
          <p:cNvSpPr/>
          <p:nvPr/>
        </p:nvSpPr>
        <p:spPr bwMode="auto">
          <a:xfrm>
            <a:off x="0" y="6527201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0053BA-8A81-294E-B8BB-4F448E392A49}"/>
              </a:ext>
            </a:extLst>
          </p:cNvPr>
          <p:cNvSpPr/>
          <p:nvPr/>
        </p:nvSpPr>
        <p:spPr bwMode="auto">
          <a:xfrm>
            <a:off x="0" y="6527204"/>
            <a:ext cx="12192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79" tIns="34289" rIns="68579" bIns="3428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9237" y="0"/>
            <a:ext cx="11552767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233" y="1600200"/>
            <a:ext cx="11195715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31" y="6607236"/>
            <a:ext cx="15955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8508" y="6608285"/>
            <a:ext cx="8996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590567" y="6617039"/>
            <a:ext cx="15955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hape 310"/>
          <p:cNvSpPr/>
          <p:nvPr/>
        </p:nvSpPr>
        <p:spPr>
          <a:xfrm rot="16200000">
            <a:off x="-74867" y="-55071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925" dirty="0"/>
          </a:p>
        </p:txBody>
      </p:sp>
      <p:sp>
        <p:nvSpPr>
          <p:cNvPr id="13" name="Shape 310">
            <a:extLst>
              <a:ext uri="{FF2B5EF4-FFF2-40B4-BE49-F238E27FC236}">
                <a16:creationId xmlns:a16="http://schemas.microsoft.com/office/drawing/2014/main" id="{DFB8A9B7-C06F-9749-B636-278A0C134EE9}"/>
              </a:ext>
            </a:extLst>
          </p:cNvPr>
          <p:cNvSpPr/>
          <p:nvPr/>
        </p:nvSpPr>
        <p:spPr>
          <a:xfrm rot="5400000" flipH="1">
            <a:off x="11961199" y="-52227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925" dirty="0"/>
          </a:p>
        </p:txBody>
      </p:sp>
      <p:sp>
        <p:nvSpPr>
          <p:cNvPr id="14" name="Shape 310">
            <a:extLst>
              <a:ext uri="{FF2B5EF4-FFF2-40B4-BE49-F238E27FC236}">
                <a16:creationId xmlns:a16="http://schemas.microsoft.com/office/drawing/2014/main" id="{CA7C88AC-0253-954C-B071-3CB64A57472F}"/>
              </a:ext>
            </a:extLst>
          </p:cNvPr>
          <p:cNvSpPr/>
          <p:nvPr/>
        </p:nvSpPr>
        <p:spPr>
          <a:xfrm rot="5400000" flipV="1">
            <a:off x="-74867" y="6623147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925" dirty="0"/>
          </a:p>
        </p:txBody>
      </p:sp>
      <p:sp>
        <p:nvSpPr>
          <p:cNvPr id="15" name="Shape 310">
            <a:extLst>
              <a:ext uri="{FF2B5EF4-FFF2-40B4-BE49-F238E27FC236}">
                <a16:creationId xmlns:a16="http://schemas.microsoft.com/office/drawing/2014/main" id="{A3A7A954-BA50-EE4E-AA3E-4161329C8E24}"/>
              </a:ext>
            </a:extLst>
          </p:cNvPr>
          <p:cNvSpPr/>
          <p:nvPr/>
        </p:nvSpPr>
        <p:spPr>
          <a:xfrm rot="16200000" flipH="1" flipV="1">
            <a:off x="11961199" y="6625991"/>
            <a:ext cx="306720" cy="283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z="2925" dirty="0"/>
          </a:p>
        </p:txBody>
      </p:sp>
    </p:spTree>
    <p:extLst>
      <p:ext uri="{BB962C8B-B14F-4D97-AF65-F5344CB8AC3E}">
        <p14:creationId xmlns:p14="http://schemas.microsoft.com/office/powerpoint/2010/main" val="8837747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</p:sldLayoutIdLst>
  <p:transition>
    <p:dissolve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81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81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81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81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081">
          <a:solidFill>
            <a:srgbClr val="3E4E6C"/>
          </a:solidFill>
          <a:latin typeface="Arial Black" pitchFamily="34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081">
          <a:solidFill>
            <a:srgbClr val="3E4E6C"/>
          </a:solidFill>
          <a:latin typeface="Arial Black" pitchFamily="34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081">
          <a:solidFill>
            <a:srgbClr val="3E4E6C"/>
          </a:solidFill>
          <a:latin typeface="Arial Black" pitchFamily="34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081">
          <a:solidFill>
            <a:srgbClr val="3E4E6C"/>
          </a:solidFill>
          <a:latin typeface="Arial Black" pitchFamily="34" charset="0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0"/>
        </a:spcAft>
        <a:buSzPct val="75000"/>
        <a:buChar char="•"/>
        <a:defRPr sz="36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Char char="–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SzPct val="75000"/>
        <a:buChar char="•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Char char="»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 b="1">
          <a:solidFill>
            <a:schemeClr val="tx1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 b="1">
          <a:solidFill>
            <a:schemeClr val="tx1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 b="1">
          <a:solidFill>
            <a:schemeClr val="tx1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har char="»"/>
        <a:defRPr sz="1125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hci.stanford.edu/courses/cs147/2016/au/readings/restricted/Rogers_InteractionDesign_CognitiveAspects_Chapter3.pdf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design.tutsplus.com/articles/applying-fitts-law-to-mobile-interface-design--webdesign-6919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hci.stanford.edu/courses/cs147/2017/au/readings/restricted/Norman-Ch1.PDF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Human Abilities: </a:t>
            </a:r>
            <a:br>
              <a:rPr lang="en-US"/>
            </a:br>
            <a:r>
              <a:rPr lang="en-US"/>
              <a:t>Vision &amp; Cognition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09387" y="5812685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78787"/>
                </a:solidFill>
                <a:latin typeface="Helvetica"/>
                <a:cs typeface="Helvetica"/>
              </a:rPr>
              <a:t>November 5, 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Visible Spectrum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479D-94D4-4B35-A3C8-CA4BDF98860C}" type="slidenum">
              <a:rPr lang="en-US"/>
              <a:pPr/>
              <a:t>10</a:t>
            </a:fld>
            <a:endParaRPr lang="en-US"/>
          </a:p>
        </p:txBody>
      </p:sp>
      <p:pic>
        <p:nvPicPr>
          <p:cNvPr id="10245" name="Picture 4" descr="visible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6" y="2080047"/>
            <a:ext cx="10933383" cy="321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Visual System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8589712" y="1815736"/>
            <a:ext cx="3442466" cy="4508863"/>
          </a:xfrm>
        </p:spPr>
        <p:txBody>
          <a:bodyPr/>
          <a:lstStyle/>
          <a:p>
            <a:r>
              <a:rPr lang="en-US" dirty="0"/>
              <a:t>Light passes through lens</a:t>
            </a:r>
          </a:p>
          <a:p>
            <a:endParaRPr lang="en-US" dirty="0"/>
          </a:p>
          <a:p>
            <a:r>
              <a:rPr lang="en-US" dirty="0"/>
              <a:t>Focused on retina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EB4D7-9B77-49C5-9853-567584E3023D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11270" name="Group 11"/>
          <p:cNvGrpSpPr>
            <a:grpSpLocks/>
          </p:cNvGrpSpPr>
          <p:nvPr/>
        </p:nvGrpSpPr>
        <p:grpSpPr bwMode="auto">
          <a:xfrm>
            <a:off x="12268197" y="-620331"/>
            <a:ext cx="5259388" cy="3829050"/>
            <a:chOff x="1238" y="810"/>
            <a:chExt cx="3313" cy="2412"/>
          </a:xfrm>
        </p:grpSpPr>
        <p:sp>
          <p:nvSpPr>
            <p:cNvPr id="11272" name="Rectangle 9"/>
            <p:cNvSpPr>
              <a:spLocks noChangeArrowheads="1"/>
            </p:cNvSpPr>
            <p:nvPr/>
          </p:nvSpPr>
          <p:spPr bwMode="auto">
            <a:xfrm>
              <a:off x="1352" y="906"/>
              <a:ext cx="3064" cy="208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3" name="Group 8"/>
            <p:cNvGrpSpPr>
              <a:grpSpLocks/>
            </p:cNvGrpSpPr>
            <p:nvPr/>
          </p:nvGrpSpPr>
          <p:grpSpPr bwMode="auto">
            <a:xfrm>
              <a:off x="1238" y="810"/>
              <a:ext cx="3313" cy="2412"/>
              <a:chOff x="1204" y="776"/>
              <a:chExt cx="3313" cy="2412"/>
            </a:xfrm>
          </p:grpSpPr>
          <p:pic>
            <p:nvPicPr>
              <p:cNvPr id="11274" name="Picture 5" descr="ey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4" y="776"/>
                <a:ext cx="3313" cy="2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5" name="Rectangle 6"/>
              <p:cNvSpPr>
                <a:spLocks noChangeArrowheads="1"/>
              </p:cNvSpPr>
              <p:nvPr/>
            </p:nvSpPr>
            <p:spPr bwMode="auto">
              <a:xfrm>
                <a:off x="1536" y="1530"/>
                <a:ext cx="401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026" name="Picture 2" descr="https://upload.wikimedia.org/wikipedia/commons/thumb/f/f5/Eyesection.svg/1280px-Eyesection.svg.png">
            <a:extLst>
              <a:ext uri="{FF2B5EF4-FFF2-40B4-BE49-F238E27FC236}">
                <a16:creationId xmlns:a16="http://schemas.microsoft.com/office/drawing/2014/main" id="{17BE5AE3-4E24-4712-9145-4892FE435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197" y="2989645"/>
            <a:ext cx="4211053" cy="281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bsessive-coffee-disorder.com/wp-content/uploads/2014/11/eye1.jpg">
            <a:extLst>
              <a:ext uri="{FF2B5EF4-FFF2-40B4-BE49-F238E27FC236}">
                <a16:creationId xmlns:a16="http://schemas.microsoft.com/office/drawing/2014/main" id="{37CAC1D0-7CCC-4888-95F9-39FBE0F56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0" t="1200" r="11717" b="6484"/>
          <a:stretch/>
        </p:blipFill>
        <p:spPr bwMode="auto">
          <a:xfrm>
            <a:off x="159822" y="968465"/>
            <a:ext cx="8353697" cy="55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CFBACA-CE6D-4EEC-958A-CBF1FB10683E}"/>
              </a:ext>
            </a:extLst>
          </p:cNvPr>
          <p:cNvSpPr txBox="1"/>
          <p:nvPr/>
        </p:nvSpPr>
        <p:spPr>
          <a:xfrm>
            <a:off x="4298072" y="6283327"/>
            <a:ext cx="35958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http://obsessive-coffee-disorder.com/wp-content/uploads/2014/11/eye1.jpg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Retina</a:t>
            </a:r>
          </a:p>
        </p:txBody>
      </p:sp>
      <p:sp>
        <p:nvSpPr>
          <p:cNvPr id="791562" name="Rectangle 10"/>
          <p:cNvSpPr>
            <a:spLocks noGrp="1" noChangeArrowheads="1"/>
          </p:cNvSpPr>
          <p:nvPr>
            <p:ph idx="1"/>
          </p:nvPr>
        </p:nvSpPr>
        <p:spPr>
          <a:xfrm>
            <a:off x="639233" y="1286691"/>
            <a:ext cx="11019367" cy="5225143"/>
          </a:xfrm>
        </p:spPr>
        <p:txBody>
          <a:bodyPr/>
          <a:lstStyle/>
          <a:p>
            <a:r>
              <a:rPr lang="en-US" dirty="0"/>
              <a:t>Retina covered with two types of light-sensitive receptors called?</a:t>
            </a:r>
          </a:p>
          <a:p>
            <a:pPr lvl="1"/>
            <a:r>
              <a:rPr lang="en-US" dirty="0"/>
              <a:t>rods</a:t>
            </a:r>
          </a:p>
          <a:p>
            <a:pPr lvl="2"/>
            <a:r>
              <a:rPr lang="en-US" dirty="0"/>
              <a:t>primarily for night vision &amp; perceiving movement</a:t>
            </a:r>
          </a:p>
          <a:p>
            <a:pPr lvl="2"/>
            <a:r>
              <a:rPr lang="en-US" dirty="0"/>
              <a:t>sensitive to broad spectrum of light</a:t>
            </a:r>
          </a:p>
          <a:p>
            <a:pPr lvl="2"/>
            <a:r>
              <a:rPr lang="en-US" dirty="0"/>
              <a:t>can’t discriminate between colors</a:t>
            </a:r>
          </a:p>
          <a:p>
            <a:pPr lvl="2"/>
            <a:r>
              <a:rPr lang="en-US" dirty="0"/>
              <a:t>sense intensity or shades of gray</a:t>
            </a:r>
          </a:p>
          <a:p>
            <a:pPr lvl="1"/>
            <a:endParaRPr lang="en-US" sz="1600" dirty="0"/>
          </a:p>
          <a:p>
            <a:pPr lvl="1"/>
            <a:r>
              <a:rPr lang="en-US" dirty="0"/>
              <a:t>cones</a:t>
            </a:r>
          </a:p>
          <a:p>
            <a:pPr lvl="2"/>
            <a:r>
              <a:rPr lang="en-US" dirty="0"/>
              <a:t>used to sense color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71BC-5703-4275-A90B-0E168A67E924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82E549-1246-4555-90FF-C3FA9BC3688E}"/>
              </a:ext>
            </a:extLst>
          </p:cNvPr>
          <p:cNvGrpSpPr/>
          <p:nvPr/>
        </p:nvGrpSpPr>
        <p:grpSpPr>
          <a:xfrm>
            <a:off x="9117671" y="3002133"/>
            <a:ext cx="3075003" cy="3448390"/>
            <a:chOff x="9117671" y="2517104"/>
            <a:chExt cx="3075003" cy="34483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5A55D1-A04C-4C0A-A9DF-5256B28B7B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857"/>
            <a:stretch/>
          </p:blipFill>
          <p:spPr>
            <a:xfrm>
              <a:off x="9200126" y="2517104"/>
              <a:ext cx="2992548" cy="319697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ED632B-7AD5-4B04-B5DD-8AC88342F8E5}"/>
                </a:ext>
              </a:extLst>
            </p:cNvPr>
            <p:cNvSpPr txBox="1"/>
            <p:nvPr/>
          </p:nvSpPr>
          <p:spPr>
            <a:xfrm>
              <a:off x="9117671" y="5750050"/>
              <a:ext cx="27238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latin typeface="Helvetica Light"/>
                  <a:cs typeface="Helvetica Light"/>
                </a:rPr>
                <a:t>http://</a:t>
              </a:r>
              <a:r>
                <a:rPr lang="en-US" sz="750" dirty="0" err="1">
                  <a:latin typeface="Helvetica Light"/>
                  <a:cs typeface="Helvetica Light"/>
                </a:rPr>
                <a:t>www.webexhibits.org</a:t>
              </a:r>
              <a:r>
                <a:rPr lang="en-US" sz="750" dirty="0">
                  <a:latin typeface="Helvetica Light"/>
                  <a:cs typeface="Helvetica Light"/>
                </a:rPr>
                <a:t>/</a:t>
              </a:r>
              <a:r>
                <a:rPr lang="en-US" sz="750" dirty="0" err="1">
                  <a:latin typeface="Helvetica Light"/>
                  <a:cs typeface="Helvetica Light"/>
                </a:rPr>
                <a:t>causesofcolor</a:t>
              </a:r>
              <a:r>
                <a:rPr lang="en-US" sz="750" dirty="0">
                  <a:latin typeface="Helvetica Light"/>
                  <a:cs typeface="Helvetica Light"/>
                </a:rPr>
                <a:t>/1G.html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Retina</a:t>
            </a:r>
          </a:p>
        </p:txBody>
      </p:sp>
      <p:sp>
        <p:nvSpPr>
          <p:cNvPr id="877573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973183"/>
            <a:ext cx="11195715" cy="5530983"/>
          </a:xfrm>
        </p:spPr>
        <p:txBody>
          <a:bodyPr/>
          <a:lstStyle/>
          <a:p>
            <a:r>
              <a:rPr lang="en-US" dirty="0"/>
              <a:t>Center of retina has most of the cones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endParaRPr lang="en-US" dirty="0">
              <a:sym typeface="ZapfDingbats" pitchFamily="82" charset="2"/>
            </a:endParaRPr>
          </a:p>
          <a:p>
            <a:pPr lvl="1"/>
            <a:r>
              <a:rPr lang="en-US" dirty="0"/>
              <a:t>allows for high acuity of objects focused at center</a:t>
            </a:r>
            <a:endParaRPr lang="en-US" dirty="0">
              <a:sym typeface="ZapfDingbats" pitchFamily="82" charset="2"/>
            </a:endParaRPr>
          </a:p>
          <a:p>
            <a:endParaRPr lang="en-US" sz="3400" dirty="0"/>
          </a:p>
          <a:p>
            <a:endParaRPr lang="en-US" sz="3400" dirty="0"/>
          </a:p>
          <a:p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r>
              <a:rPr lang="en-US" dirty="0"/>
              <a:t>Edge of retina is dominated by rods 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endParaRPr lang="en-US" dirty="0">
              <a:sym typeface="ZapfDingbats" pitchFamily="82" charset="2"/>
            </a:endParaRPr>
          </a:p>
          <a:p>
            <a:pPr lvl="1"/>
            <a:r>
              <a:rPr lang="en-US" dirty="0"/>
              <a:t>allows detecting motion of threats in periphery</a:t>
            </a:r>
            <a:endParaRPr lang="en-US" dirty="0">
              <a:sym typeface="ZapfDingbats" pitchFamily="82" charset="2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E70B0-422F-456D-B650-D4607ABD3046}" type="slidenum">
              <a:rPr lang="en-US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099" y="2370497"/>
            <a:ext cx="3514016" cy="2834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115" y="2370656"/>
            <a:ext cx="3652222" cy="2834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8115" y="5202731"/>
            <a:ext cx="251490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srgbClr val="FFFFFF"/>
                </a:solidFill>
                <a:latin typeface="Helvetica Light"/>
                <a:cs typeface="Helvetica Light"/>
              </a:rPr>
              <a:t>http://webvision.med.utah.edu/imageswv/Ostergr.jpeg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2857"/>
          <a:stretch/>
        </p:blipFill>
        <p:spPr>
          <a:xfrm>
            <a:off x="800719" y="2370415"/>
            <a:ext cx="2653380" cy="2834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0290" y="5202731"/>
            <a:ext cx="2723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Helvetica Light"/>
                <a:cs typeface="Helvetica Light"/>
              </a:rPr>
              <a:t>http://</a:t>
            </a:r>
            <a:r>
              <a:rPr lang="en-US" sz="750" dirty="0" err="1">
                <a:latin typeface="Helvetica Light"/>
                <a:cs typeface="Helvetica Light"/>
              </a:rPr>
              <a:t>www.webexhibits.org</a:t>
            </a:r>
            <a:r>
              <a:rPr lang="en-US" sz="750" dirty="0">
                <a:latin typeface="Helvetica Light"/>
                <a:cs typeface="Helvetica Light"/>
              </a:rPr>
              <a:t>/</a:t>
            </a:r>
            <a:r>
              <a:rPr lang="en-US" sz="750" dirty="0" err="1">
                <a:latin typeface="Helvetica Light"/>
                <a:cs typeface="Helvetica Light"/>
              </a:rPr>
              <a:t>causesofcolor</a:t>
            </a:r>
            <a:r>
              <a:rPr lang="en-US" sz="750" dirty="0">
                <a:latin typeface="Helvetica Light"/>
                <a:cs typeface="Helvetica Light"/>
              </a:rPr>
              <a:t>/1G.html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Color Perception via Cones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764177" y="1476103"/>
            <a:ext cx="10770326" cy="4467497"/>
          </a:xfrm>
        </p:spPr>
        <p:txBody>
          <a:bodyPr/>
          <a:lstStyle/>
          <a:p>
            <a:pPr eaLnBrk="1" hangingPunct="1"/>
            <a:r>
              <a:rPr lang="en-US" dirty="0"/>
              <a:t>“</a:t>
            </a:r>
            <a:r>
              <a:rPr lang="en-US" dirty="0" err="1"/>
              <a:t>Photopigments</a:t>
            </a:r>
            <a:r>
              <a:rPr lang="en-US" dirty="0"/>
              <a:t>” used to sense color</a:t>
            </a:r>
          </a:p>
          <a:p>
            <a:pPr eaLnBrk="1" hangingPunct="1"/>
            <a:r>
              <a:rPr lang="en-US" dirty="0"/>
              <a:t>3 types: </a:t>
            </a:r>
            <a:r>
              <a:rPr lang="en-US" dirty="0">
                <a:solidFill>
                  <a:srgbClr val="0C94F8"/>
                </a:solidFill>
              </a:rPr>
              <a:t>blue</a:t>
            </a:r>
            <a:r>
              <a:rPr lang="en-US" dirty="0"/>
              <a:t>, </a:t>
            </a:r>
            <a:r>
              <a:rPr lang="en-US" dirty="0">
                <a:solidFill>
                  <a:srgbClr val="24D511"/>
                </a:solidFill>
              </a:rPr>
              <a:t>green</a:t>
            </a:r>
            <a:r>
              <a:rPr lang="en-US" dirty="0"/>
              <a:t>, “</a:t>
            </a:r>
            <a:r>
              <a:rPr lang="en-US" dirty="0">
                <a:solidFill>
                  <a:srgbClr val="FF2121"/>
                </a:solidFill>
              </a:rPr>
              <a:t>red</a:t>
            </a:r>
            <a:r>
              <a:rPr lang="en-US" dirty="0"/>
              <a:t>” (really </a:t>
            </a:r>
            <a:r>
              <a:rPr lang="en-US" dirty="0">
                <a:solidFill>
                  <a:srgbClr val="E8E428"/>
                </a:solidFill>
              </a:rPr>
              <a:t>yellow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each sensitive to different band of spectrum </a:t>
            </a:r>
          </a:p>
          <a:p>
            <a:pPr lvl="1" eaLnBrk="1" hangingPunct="1"/>
            <a:r>
              <a:rPr lang="en-US" dirty="0"/>
              <a:t>ratio of neural activity of the 3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color</a:t>
            </a:r>
          </a:p>
          <a:p>
            <a:pPr lvl="2" eaLnBrk="1" hangingPunct="1"/>
            <a:r>
              <a:rPr lang="en-US" dirty="0"/>
              <a:t>other colors are perceived by</a:t>
            </a:r>
            <a:br>
              <a:rPr lang="en-US" dirty="0"/>
            </a:br>
            <a:r>
              <a:rPr lang="en-US" dirty="0"/>
              <a:t>combining stimulation</a:t>
            </a:r>
          </a:p>
          <a:p>
            <a:pPr lvl="1" eaLnBrk="1" hangingPunct="1">
              <a:buFontTx/>
              <a:buNone/>
            </a:pP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27009-D47B-4120-841C-E9C8746C39F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2DD9C9-7965-48A3-94F7-34BDC5387DF9}"/>
              </a:ext>
            </a:extLst>
          </p:cNvPr>
          <p:cNvGrpSpPr/>
          <p:nvPr/>
        </p:nvGrpSpPr>
        <p:grpSpPr>
          <a:xfrm>
            <a:off x="9284988" y="3189767"/>
            <a:ext cx="2907686" cy="3260756"/>
            <a:chOff x="9117671" y="2517104"/>
            <a:chExt cx="3075003" cy="344839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81EE5D-76E9-49E8-A763-6B15D5246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857"/>
            <a:stretch/>
          </p:blipFill>
          <p:spPr>
            <a:xfrm>
              <a:off x="9200126" y="2517104"/>
              <a:ext cx="2992548" cy="319697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1AC219-AB8D-4AD7-93A2-0FA4DF20AB3D}"/>
                </a:ext>
              </a:extLst>
            </p:cNvPr>
            <p:cNvSpPr txBox="1"/>
            <p:nvPr/>
          </p:nvSpPr>
          <p:spPr>
            <a:xfrm>
              <a:off x="9117671" y="5750050"/>
              <a:ext cx="27238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latin typeface="Helvetica Light"/>
                  <a:cs typeface="Helvetica Light"/>
                </a:rPr>
                <a:t>http://</a:t>
              </a:r>
              <a:r>
                <a:rPr lang="en-US" sz="750" dirty="0" err="1">
                  <a:latin typeface="Helvetica Light"/>
                  <a:cs typeface="Helvetica Light"/>
                </a:rPr>
                <a:t>www.webexhibits.org</a:t>
              </a:r>
              <a:r>
                <a:rPr lang="en-US" sz="750" dirty="0">
                  <a:latin typeface="Helvetica Light"/>
                  <a:cs typeface="Helvetica Light"/>
                </a:rPr>
                <a:t>/</a:t>
              </a:r>
              <a:r>
                <a:rPr lang="en-US" sz="750" dirty="0" err="1">
                  <a:latin typeface="Helvetica Light"/>
                  <a:cs typeface="Helvetica Light"/>
                </a:rPr>
                <a:t>causesofcolor</a:t>
              </a:r>
              <a:r>
                <a:rPr lang="en-US" sz="750" dirty="0">
                  <a:latin typeface="Helvetica Light"/>
                  <a:cs typeface="Helvetica Light"/>
                </a:rPr>
                <a:t>/1G.html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chive.cnx.org/resources/f60d65bfa727f56494b68c941587875d7a763eda/Figure_27_03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97" y="1022982"/>
            <a:ext cx="5430047" cy="527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Color Sensitivity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9AD2B-B5E2-4BDC-933A-C97753F4BBC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2538260" y="1900088"/>
            <a:ext cx="6815138" cy="4559300"/>
            <a:chOff x="806" y="850"/>
            <a:chExt cx="4293" cy="2872"/>
          </a:xfrm>
        </p:grpSpPr>
        <p:pic>
          <p:nvPicPr>
            <p:cNvPr id="15376" name="Picture 3" descr="color-sensitivit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" y="850"/>
              <a:ext cx="3991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7" name="Text Box 4"/>
            <p:cNvSpPr txBox="1">
              <a:spLocks noChangeArrowheads="1"/>
            </p:cNvSpPr>
            <p:nvPr/>
          </p:nvSpPr>
          <p:spPr bwMode="auto">
            <a:xfrm>
              <a:off x="806" y="3528"/>
              <a:ext cx="429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dirty="0">
                  <a:latin typeface="+mn-lt"/>
                </a:rPr>
                <a:t>https://</a:t>
              </a:r>
              <a:r>
                <a:rPr lang="en-US" sz="1400" dirty="0" err="1">
                  <a:latin typeface="+mn-lt"/>
                </a:rPr>
                <a:t>www.siggraph.org</a:t>
              </a:r>
              <a:r>
                <a:rPr lang="en-US" sz="1400" dirty="0">
                  <a:latin typeface="+mn-lt"/>
                </a:rPr>
                <a:t>/education/materials/</a:t>
              </a:r>
              <a:r>
                <a:rPr lang="en-US" sz="1400" dirty="0" err="1">
                  <a:latin typeface="+mn-lt"/>
                </a:rPr>
                <a:t>HyperGraph</a:t>
              </a:r>
              <a:r>
                <a:rPr lang="en-US" sz="1400" dirty="0">
                  <a:latin typeface="+mn-lt"/>
                </a:rPr>
                <a:t>/color/images/</a:t>
              </a:r>
              <a:r>
                <a:rPr lang="en-US" sz="1400" dirty="0" err="1">
                  <a:latin typeface="+mn-lt"/>
                </a:rPr>
                <a:t>colorspc.gif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7985011" y="1751694"/>
            <a:ext cx="12474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AKA Red</a:t>
            </a:r>
            <a:endParaRPr lang="en-US" sz="12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7701" y="2068239"/>
            <a:ext cx="5569549" cy="3376866"/>
            <a:chOff x="-396300" y="2430049"/>
            <a:chExt cx="5569549" cy="3376866"/>
          </a:xfrm>
        </p:grpSpPr>
        <p:sp>
          <p:nvSpPr>
            <p:cNvPr id="15373" name="Text Box 11"/>
            <p:cNvSpPr txBox="1">
              <a:spLocks noChangeArrowheads="1"/>
            </p:cNvSpPr>
            <p:nvPr/>
          </p:nvSpPr>
          <p:spPr bwMode="auto">
            <a:xfrm>
              <a:off x="-396300" y="4975918"/>
              <a:ext cx="2582161" cy="830997"/>
            </a:xfrm>
            <a:prstGeom prst="rect">
              <a:avLst/>
            </a:prstGeom>
            <a:noFill/>
            <a:ln w="38100">
              <a:noFill/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>
              <a:defPPr>
                <a:defRPr lang="en-US"/>
              </a:defPPr>
              <a:lvl1pPr>
                <a:defRPr>
                  <a:solidFill>
                    <a:srgbClr val="C00000"/>
                  </a:solidFill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>
                  <a:latin typeface="Arial" charset="0"/>
                </a:rPr>
                <a:t>not</a:t>
              </a:r>
              <a:r>
                <a:rPr lang="en-US" dirty="0"/>
                <a:t> </a:t>
              </a:r>
              <a:r>
                <a:rPr lang="en-US" b="1" dirty="0">
                  <a:latin typeface="Arial" charset="0"/>
                </a:rPr>
                <a:t>as</a:t>
              </a:r>
              <a:r>
                <a:rPr lang="en-US" dirty="0"/>
                <a:t> </a:t>
              </a:r>
              <a:r>
                <a:rPr lang="en-US" b="1" dirty="0">
                  <a:latin typeface="Arial" charset="0"/>
                </a:rPr>
                <a:t>sensitive</a:t>
              </a:r>
              <a:br>
                <a:rPr lang="en-US" b="1" dirty="0">
                  <a:latin typeface="Arial" charset="0"/>
                </a:rPr>
              </a:br>
              <a:r>
                <a:rPr lang="en-US" b="1" dirty="0">
                  <a:latin typeface="Arial" charset="0"/>
                </a:rPr>
                <a:t>to</a:t>
              </a:r>
              <a:r>
                <a:rPr lang="en-US" dirty="0"/>
                <a:t> </a:t>
              </a:r>
              <a:r>
                <a:rPr lang="en-US" b="1" dirty="0">
                  <a:latin typeface="Arial" charset="0"/>
                </a:rPr>
                <a:t>blue</a:t>
              </a:r>
            </a:p>
          </p:txBody>
        </p:sp>
        <p:sp>
          <p:nvSpPr>
            <p:cNvPr id="15374" name="Line 12"/>
            <p:cNvSpPr>
              <a:spLocks noChangeShapeType="1"/>
            </p:cNvSpPr>
            <p:nvPr/>
          </p:nvSpPr>
          <p:spPr bwMode="auto">
            <a:xfrm flipV="1">
              <a:off x="2091016" y="4584525"/>
              <a:ext cx="1885998" cy="636667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5375" name="Line 13"/>
            <p:cNvSpPr>
              <a:spLocks noChangeShapeType="1"/>
            </p:cNvSpPr>
            <p:nvPr/>
          </p:nvSpPr>
          <p:spPr bwMode="auto">
            <a:xfrm flipV="1">
              <a:off x="2091016" y="2430049"/>
              <a:ext cx="3082233" cy="279114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16694" y="3015711"/>
            <a:ext cx="3855007" cy="1374431"/>
            <a:chOff x="5144818" y="3377522"/>
            <a:chExt cx="3855007" cy="1374431"/>
          </a:xfrm>
        </p:grpSpPr>
        <p:sp>
          <p:nvSpPr>
            <p:cNvPr id="15371" name="Text Box 16"/>
            <p:cNvSpPr txBox="1">
              <a:spLocks noChangeArrowheads="1"/>
            </p:cNvSpPr>
            <p:nvPr/>
          </p:nvSpPr>
          <p:spPr bwMode="auto">
            <a:xfrm>
              <a:off x="7637750" y="3921690"/>
              <a:ext cx="13620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C00000"/>
                  </a:solidFill>
                  <a:latin typeface="Arial" charset="0"/>
                </a:rPr>
                <a:t>lots of </a:t>
              </a:r>
              <a:br>
                <a:rPr lang="en-US" b="1" dirty="0">
                  <a:solidFill>
                    <a:srgbClr val="C00000"/>
                  </a:solidFill>
                  <a:latin typeface="Arial" charset="0"/>
                </a:rPr>
              </a:br>
              <a:r>
                <a:rPr lang="en-US" b="1" dirty="0">
                  <a:solidFill>
                    <a:srgbClr val="C00000"/>
                  </a:solidFill>
                  <a:latin typeface="Arial" charset="0"/>
                </a:rPr>
                <a:t>overlap</a:t>
              </a:r>
            </a:p>
          </p:txBody>
        </p:sp>
        <p:sp>
          <p:nvSpPr>
            <p:cNvPr id="15372" name="Line 17"/>
            <p:cNvSpPr>
              <a:spLocks noChangeShapeType="1"/>
            </p:cNvSpPr>
            <p:nvPr/>
          </p:nvSpPr>
          <p:spPr bwMode="auto">
            <a:xfrm rot="12381688">
              <a:off x="5144818" y="3377522"/>
              <a:ext cx="2805356" cy="246243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72941" y="6305400"/>
            <a:ext cx="6425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http://archive.cnx.org/contents/d42c807d-a9fa-4e3d-83d0-0f7c745b51a0@4/color-and-color-vision#import-auto-id1844887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" b="17842"/>
          <a:stretch/>
        </p:blipFill>
        <p:spPr>
          <a:xfrm>
            <a:off x="2853956" y="1765539"/>
            <a:ext cx="7162800" cy="4152780"/>
          </a:xfrm>
          <a:prstGeom prst="rect">
            <a:avLst/>
          </a:prstGeom>
        </p:spPr>
      </p:pic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Color Sensitivity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B500C-0593-4D8C-8AA3-7A4E4650508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082925" y="6034087"/>
            <a:ext cx="6257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sz="2000" dirty="0">
                <a:latin typeface="+mn-lt"/>
              </a:rPr>
              <a:t>http://</a:t>
            </a:r>
            <a:r>
              <a:rPr kumimoji="1" lang="en-US" sz="2000" dirty="0" err="1">
                <a:latin typeface="+mn-lt"/>
              </a:rPr>
              <a:t>retina.umh.es</a:t>
            </a:r>
            <a:r>
              <a:rPr kumimoji="1" lang="en-US" sz="2000" dirty="0">
                <a:latin typeface="+mn-lt"/>
              </a:rPr>
              <a:t>/</a:t>
            </a:r>
            <a:r>
              <a:rPr kumimoji="1" lang="en-US" sz="2000" dirty="0" err="1">
                <a:latin typeface="+mn-lt"/>
              </a:rPr>
              <a:t>webvision</a:t>
            </a:r>
            <a:r>
              <a:rPr kumimoji="1" lang="en-US" sz="2000" dirty="0">
                <a:latin typeface="+mn-lt"/>
              </a:rPr>
              <a:t>/imageswv/</a:t>
            </a:r>
            <a:r>
              <a:rPr kumimoji="1" lang="en-US" sz="2000" dirty="0" err="1">
                <a:latin typeface="+mn-lt"/>
              </a:rPr>
              <a:t>spectra.jpeg</a:t>
            </a:r>
            <a:endParaRPr kumimoji="1" lang="en-US" sz="2000" dirty="0">
              <a:latin typeface="+mn-lt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431839" y="1246021"/>
            <a:ext cx="253619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>
                <a:latin typeface="Arial" charset="0"/>
              </a:rPr>
              <a:t>Centered on yellow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7066755" y="1607018"/>
            <a:ext cx="767848" cy="8414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Distribution of Photopigments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195715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Not distributed evenly – mainly reds (64%) &amp; </a:t>
            </a:r>
            <a:br>
              <a:rPr lang="en-US" dirty="0"/>
            </a:br>
            <a:r>
              <a:rPr lang="en-US" dirty="0"/>
              <a:t>very few blues (4%) </a:t>
            </a:r>
            <a:r>
              <a:rPr lang="en-US" dirty="0">
                <a:sym typeface="Symbol" pitchFamily="18" charset="2"/>
              </a:rPr>
              <a:t></a:t>
            </a:r>
            <a:endParaRPr lang="en-US" dirty="0">
              <a:sym typeface="ZapfDingbats" pitchFamily="82" charset="2"/>
            </a:endParaRPr>
          </a:p>
          <a:p>
            <a:pPr lvl="1"/>
            <a:r>
              <a:rPr lang="en-US" dirty="0"/>
              <a:t>insensitivity to short wavelengths (blue)</a:t>
            </a:r>
          </a:p>
          <a:p>
            <a:pPr lvl="1"/>
            <a:endParaRPr lang="en-US" dirty="0"/>
          </a:p>
          <a:p>
            <a:r>
              <a:rPr lang="en-US" dirty="0"/>
              <a:t>Few blue cones in retina center (high acuity)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“disappearance” of small blue objects you fixate on</a:t>
            </a:r>
          </a:p>
          <a:p>
            <a:pPr lvl="1"/>
            <a:endParaRPr lang="en-US" dirty="0"/>
          </a:p>
          <a:p>
            <a:r>
              <a:rPr lang="en-US" dirty="0"/>
              <a:t>As we age lens yellows &amp; absorbs shorter wavelengths </a:t>
            </a:r>
            <a:r>
              <a:rPr lang="en-US" dirty="0">
                <a:sym typeface="Symbol" pitchFamily="18" charset="2"/>
              </a:rPr>
              <a:t></a:t>
            </a:r>
            <a:endParaRPr lang="en-US" dirty="0"/>
          </a:p>
          <a:p>
            <a:pPr lvl="1"/>
            <a:r>
              <a:rPr lang="en-US" dirty="0"/>
              <a:t>sensitivity to blue is even more reduced</a:t>
            </a:r>
          </a:p>
          <a:p>
            <a:pPr lvl="1"/>
            <a:endParaRPr lang="en-US" dirty="0"/>
          </a:p>
          <a:p>
            <a:r>
              <a:rPr lang="en-US" dirty="0"/>
              <a:t>Implication</a:t>
            </a:r>
          </a:p>
          <a:p>
            <a:pPr lvl="1"/>
            <a:r>
              <a:rPr lang="en-US" dirty="0">
                <a:solidFill>
                  <a:srgbClr val="E6AA00"/>
                </a:solidFill>
              </a:rPr>
              <a:t>don’t rely on blue for text or small objects!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44FB3-C2BD-4229-B651-1ADD5167CB33}" type="slidenum">
              <a:rPr lang="en-US"/>
              <a:pPr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7571" r="95285"/>
                    </a14:imgEffect>
                  </a14:imgLayer>
                </a14:imgProps>
              </a:ext>
            </a:extLst>
          </a:blip>
          <a:srcRect l="52857"/>
          <a:stretch/>
        </p:blipFill>
        <p:spPr>
          <a:xfrm>
            <a:off x="9271741" y="1034718"/>
            <a:ext cx="2637651" cy="2817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8664" y="3626922"/>
            <a:ext cx="27238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Helvetica Light"/>
                <a:cs typeface="Helvetica Light"/>
              </a:rPr>
              <a:t>http://</a:t>
            </a:r>
            <a:r>
              <a:rPr lang="en-US" sz="600" dirty="0" err="1">
                <a:latin typeface="Helvetica Light"/>
                <a:cs typeface="Helvetica Light"/>
              </a:rPr>
              <a:t>www.webexhibits.org</a:t>
            </a:r>
            <a:r>
              <a:rPr lang="en-US" sz="600" dirty="0">
                <a:latin typeface="Helvetica Light"/>
                <a:cs typeface="Helvetica Light"/>
              </a:rPr>
              <a:t>/</a:t>
            </a:r>
            <a:r>
              <a:rPr lang="en-US" sz="600" dirty="0" err="1">
                <a:latin typeface="Helvetica Light"/>
                <a:cs typeface="Helvetica Light"/>
              </a:rPr>
              <a:t>causesofcolor</a:t>
            </a:r>
            <a:r>
              <a:rPr lang="en-US" sz="600" dirty="0">
                <a:latin typeface="Helvetica Light"/>
                <a:cs typeface="Helvetica Light"/>
              </a:rPr>
              <a:t>/1G.html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933994"/>
            <a:ext cx="11195715" cy="5390606"/>
          </a:xfrm>
        </p:spPr>
        <p:txBody>
          <a:bodyPr/>
          <a:lstStyle/>
          <a:p>
            <a:r>
              <a:rPr lang="en-US" dirty="0"/>
              <a:t>Different wavelengths of light focused at different distances behind eye’s lens</a:t>
            </a:r>
          </a:p>
          <a:p>
            <a:pPr lvl="1"/>
            <a:r>
              <a:rPr lang="en-US" dirty="0"/>
              <a:t>need for constant refocusing </a:t>
            </a:r>
            <a:r>
              <a:rPr lang="en-US" dirty="0">
                <a:sym typeface="Symbol" pitchFamily="18" charset="2"/>
              </a:rPr>
              <a:t> ?</a:t>
            </a:r>
          </a:p>
          <a:p>
            <a:pPr lvl="2"/>
            <a:r>
              <a:rPr lang="en-US" dirty="0"/>
              <a:t>causes fatigue</a:t>
            </a:r>
          </a:p>
          <a:p>
            <a:pPr lvl="1"/>
            <a:r>
              <a:rPr lang="en-US" dirty="0"/>
              <a:t>be careful about color combinations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8BC3-F37E-4379-957C-CB54C383D1AF}" type="slidenum">
              <a:rPr lang="en-US"/>
              <a:pPr/>
              <a:t>18</a:t>
            </a:fld>
            <a:endParaRPr lang="en-US"/>
          </a:p>
        </p:txBody>
      </p:sp>
      <p:pic>
        <p:nvPicPr>
          <p:cNvPr id="9" name="Picture 4" descr="http://obsessive-coffee-disorder.com/wp-content/uploads/2014/11/eye1.jpg">
            <a:extLst>
              <a:ext uri="{FF2B5EF4-FFF2-40B4-BE49-F238E27FC236}">
                <a16:creationId xmlns:a16="http://schemas.microsoft.com/office/drawing/2014/main" id="{E79AC5F5-BAE1-4CAF-9C31-2D91C1F73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7" t="8959" r="45014" b="21919"/>
          <a:stretch/>
        </p:blipFill>
        <p:spPr bwMode="auto">
          <a:xfrm>
            <a:off x="8880814" y="1792119"/>
            <a:ext cx="3311186" cy="453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uiExpand="1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933994"/>
            <a:ext cx="11195715" cy="5390606"/>
          </a:xfrm>
        </p:spPr>
        <p:txBody>
          <a:bodyPr/>
          <a:lstStyle/>
          <a:p>
            <a:r>
              <a:rPr lang="en-US" sz="3400" dirty="0"/>
              <a:t>Different wavelengths of light focused at different distances behind eye’s lens</a:t>
            </a:r>
          </a:p>
          <a:p>
            <a:pPr lvl="1"/>
            <a:r>
              <a:rPr lang="en-US" sz="3000" dirty="0"/>
              <a:t>need for constant refocusing </a:t>
            </a:r>
            <a:r>
              <a:rPr lang="en-US" sz="3000" dirty="0">
                <a:sym typeface="Symbol" pitchFamily="18" charset="2"/>
              </a:rPr>
              <a:t> ?</a:t>
            </a:r>
          </a:p>
          <a:p>
            <a:pPr marL="514350" lvl="2" indent="0">
              <a:buNone/>
            </a:pPr>
            <a:r>
              <a:rPr lang="en-US" sz="3000" dirty="0"/>
              <a:t>						    causes fatigue</a:t>
            </a:r>
          </a:p>
          <a:p>
            <a:pPr lvl="1"/>
            <a:r>
              <a:rPr lang="en-US" sz="3000" dirty="0"/>
              <a:t>be careful about color combinations</a:t>
            </a:r>
          </a:p>
          <a:p>
            <a:r>
              <a:rPr lang="en-US" sz="3400" dirty="0"/>
              <a:t>Pure (saturated) colors require more </a:t>
            </a:r>
            <a:br>
              <a:rPr lang="en-US" sz="3400" dirty="0"/>
            </a:br>
            <a:r>
              <a:rPr lang="en-US" sz="3400" dirty="0"/>
              <a:t>focusing than less pure (desaturated)</a:t>
            </a:r>
            <a:endParaRPr lang="en-US" sz="3400" dirty="0">
              <a:sym typeface="Symbol" pitchFamily="18" charset="2"/>
            </a:endParaRPr>
          </a:p>
          <a:p>
            <a:pPr lvl="1"/>
            <a:r>
              <a:rPr lang="en-US" sz="3000" dirty="0">
                <a:sym typeface="Symbol" pitchFamily="18" charset="2"/>
              </a:rPr>
              <a:t>don’t use saturated colors in UIs unless </a:t>
            </a:r>
            <a:br>
              <a:rPr lang="en-US" sz="3000" dirty="0">
                <a:sym typeface="Symbol" pitchFamily="18" charset="2"/>
              </a:rPr>
            </a:br>
            <a:r>
              <a:rPr lang="en-US" sz="3000" dirty="0">
                <a:sym typeface="Symbol" pitchFamily="18" charset="2"/>
              </a:rPr>
              <a:t>you really need something to stand 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8BC3-F37E-4379-957C-CB54C383D1AF}" type="slidenum">
              <a:rPr lang="en-US"/>
              <a:pPr/>
              <a:t>19</a:t>
            </a:fld>
            <a:endParaRPr lang="en-US"/>
          </a:p>
        </p:txBody>
      </p:sp>
      <p:pic>
        <p:nvPicPr>
          <p:cNvPr id="1026" name="Picture 2" descr="Using color exampl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977" y="3821725"/>
            <a:ext cx="3878166" cy="201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20107" y="5851796"/>
            <a:ext cx="2650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34" charset="0"/>
              </a:rPr>
              <a:t>http://www.pallasweb.com/color.html</a:t>
            </a:r>
          </a:p>
        </p:txBody>
      </p:sp>
    </p:spTree>
    <p:extLst>
      <p:ext uri="{BB962C8B-B14F-4D97-AF65-F5344CB8AC3E}">
        <p14:creationId xmlns:p14="http://schemas.microsoft.com/office/powerpoint/2010/main" val="36189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 of Fame or Shame?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CC2F-3848-4AD5-9140-DCA5A9E08CD9}" type="slidenum">
              <a:rPr lang="en-US"/>
              <a:pPr/>
              <a:t>2</a:t>
            </a:fld>
            <a:endParaRPr lang="en-US"/>
          </a:p>
        </p:txBody>
      </p:sp>
      <p:pic>
        <p:nvPicPr>
          <p:cNvPr id="8" name="Picture 7" descr="hallo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6" y="243804"/>
            <a:ext cx="813836" cy="829952"/>
          </a:xfrm>
          <a:prstGeom prst="rect">
            <a:avLst/>
          </a:prstGeom>
        </p:spPr>
      </p:pic>
      <p:pic>
        <p:nvPicPr>
          <p:cNvPr id="2" name="Picture 1" descr="Screen Shot 2014-10-13 at 5.21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9" y="1216657"/>
            <a:ext cx="9144000" cy="11592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/>
          <p:cNvSpPr>
            <a:spLocks noGrp="1" noChangeArrowheads="1"/>
          </p:cNvSpPr>
          <p:nvPr>
            <p:ph type="title"/>
          </p:nvPr>
        </p:nvSpPr>
        <p:spPr>
          <a:xfrm>
            <a:off x="639237" y="173515"/>
            <a:ext cx="11552767" cy="1143000"/>
          </a:xfrm>
        </p:spPr>
        <p:txBody>
          <a:bodyPr/>
          <a:lstStyle/>
          <a:p>
            <a:r>
              <a:rPr lang="en-US" dirty="0"/>
              <a:t>Color Deficiency </a:t>
            </a:r>
            <a:br>
              <a:rPr lang="en-US" dirty="0"/>
            </a:br>
            <a:r>
              <a:rPr lang="en-US" dirty="0"/>
              <a:t>(Also known as “color blindness”)</a:t>
            </a:r>
          </a:p>
        </p:txBody>
      </p:sp>
      <p:sp>
        <p:nvSpPr>
          <p:cNvPr id="806920" name="Rectangle 8"/>
          <p:cNvSpPr>
            <a:spLocks noGrp="1" noChangeArrowheads="1"/>
          </p:cNvSpPr>
          <p:nvPr>
            <p:ph idx="1"/>
          </p:nvPr>
        </p:nvSpPr>
        <p:spPr>
          <a:xfrm>
            <a:off x="639233" y="1600200"/>
            <a:ext cx="11496161" cy="4724400"/>
          </a:xfrm>
        </p:spPr>
        <p:txBody>
          <a:bodyPr/>
          <a:lstStyle/>
          <a:p>
            <a:r>
              <a:rPr lang="en-US" dirty="0"/>
              <a:t>Trouble discriminating colors</a:t>
            </a:r>
          </a:p>
          <a:p>
            <a:pPr lvl="1"/>
            <a:r>
              <a:rPr lang="en-US" dirty="0"/>
              <a:t>besets about 9% of population</a:t>
            </a:r>
          </a:p>
          <a:p>
            <a:r>
              <a:rPr lang="en-US" dirty="0"/>
              <a:t>Two main types</a:t>
            </a:r>
          </a:p>
          <a:p>
            <a:pPr lvl="1"/>
            <a:r>
              <a:rPr lang="en-US" dirty="0"/>
              <a:t>different </a:t>
            </a:r>
            <a:r>
              <a:rPr lang="en-US" dirty="0" err="1"/>
              <a:t>photopigment</a:t>
            </a:r>
            <a:r>
              <a:rPr lang="en-US" dirty="0"/>
              <a:t> response most common</a:t>
            </a:r>
          </a:p>
          <a:p>
            <a:pPr lvl="2"/>
            <a:r>
              <a:rPr lang="en-US" dirty="0"/>
              <a:t>reduces capability to discern small color diffs</a:t>
            </a:r>
          </a:p>
          <a:p>
            <a:pPr lvl="2"/>
            <a:endParaRPr lang="en-US" sz="1400" dirty="0"/>
          </a:p>
          <a:p>
            <a:pPr lvl="1"/>
            <a:r>
              <a:rPr lang="en-US" dirty="0"/>
              <a:t>red-green deficiency is best known</a:t>
            </a:r>
          </a:p>
          <a:p>
            <a:pPr lvl="2"/>
            <a:r>
              <a:rPr lang="en-US" dirty="0"/>
              <a:t>lack of either green or red photopigment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can’t discriminate colors </a:t>
            </a:r>
            <a:r>
              <a:rPr lang="en-US" dirty="0" err="1"/>
              <a:t>soley</a:t>
            </a:r>
            <a:r>
              <a:rPr lang="en-US" dirty="0"/>
              <a:t> dependent on R &amp; 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9A21-F069-43FF-B5AC-B2C399A1EED1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2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Guidelines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051560"/>
            <a:ext cx="11195715" cy="52730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Avoid simultaneous display of highly saturated, spectrally extreme colors</a:t>
            </a:r>
          </a:p>
          <a:p>
            <a:pPr lvl="1"/>
            <a:r>
              <a:rPr lang="en-US" dirty="0"/>
              <a:t>e.g., no </a:t>
            </a:r>
            <a:r>
              <a:rPr lang="en-US" dirty="0" err="1"/>
              <a:t>cyans</a:t>
            </a:r>
            <a:r>
              <a:rPr lang="en-US" dirty="0"/>
              <a:t>/blues at the same time as reds, why?</a:t>
            </a:r>
          </a:p>
          <a:p>
            <a:pPr lvl="2"/>
            <a:r>
              <a:rPr lang="en-US" dirty="0"/>
              <a:t>refocusing!</a:t>
            </a:r>
          </a:p>
          <a:p>
            <a:pPr lvl="1"/>
            <a:endParaRPr lang="en-US" dirty="0"/>
          </a:p>
          <a:p>
            <a:pPr marL="25717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sz="4400" dirty="0"/>
          </a:p>
          <a:p>
            <a:pPr lvl="1"/>
            <a:r>
              <a:rPr lang="en-US" dirty="0"/>
              <a:t>desaturated combinations are better </a:t>
            </a:r>
            <a:r>
              <a:rPr lang="en-US" dirty="0">
                <a:sym typeface="Symbol" pitchFamily="18" charset="2"/>
              </a:rPr>
              <a:t> pastels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670-6B3D-494E-BA17-3FD5C1A0F03F}" type="slidenum">
              <a:rPr lang="en-US"/>
              <a:pPr/>
              <a:t>21</a:t>
            </a:fld>
            <a:endParaRPr lang="en-US"/>
          </a:p>
        </p:txBody>
      </p:sp>
      <p:pic>
        <p:nvPicPr>
          <p:cNvPr id="8" name="Picture 4" descr="visible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517367"/>
            <a:ext cx="4603750" cy="13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void%20chromosteriopsi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4742220"/>
            <a:ext cx="4603750" cy="106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Hue Circle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9234" y="1600200"/>
            <a:ext cx="5355166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Pick non-adjacent colors</a:t>
            </a:r>
          </a:p>
          <a:p>
            <a:pPr lvl="1"/>
            <a:r>
              <a:rPr lang="en-US" dirty="0"/>
              <a:t>opponent colors </a:t>
            </a:r>
            <a:br>
              <a:rPr lang="en-US" dirty="0"/>
            </a:br>
            <a:r>
              <a:rPr lang="en-US" dirty="0"/>
              <a:t>go well together</a:t>
            </a:r>
          </a:p>
          <a:p>
            <a:pPr marL="514350" lvl="2" indent="0">
              <a:buNone/>
            </a:pPr>
            <a:r>
              <a:rPr lang="en-US" dirty="0"/>
              <a:t>(red &amp; green) or </a:t>
            </a:r>
            <a:br>
              <a:rPr lang="en-US" dirty="0"/>
            </a:br>
            <a:r>
              <a:rPr lang="en-US" dirty="0"/>
              <a:t>(yellow &amp; blue)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0398-DB65-4EE2-8235-41975C8725F1}" type="slidenum">
              <a:rPr lang="en-US"/>
              <a:pPr/>
              <a:t>22</a:t>
            </a:fld>
            <a:endParaRPr lang="en-US"/>
          </a:p>
        </p:txBody>
      </p:sp>
      <p:pic>
        <p:nvPicPr>
          <p:cNvPr id="22535" name="Picture 3" descr="contra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"/>
          <a:stretch/>
        </p:blipFill>
        <p:spPr bwMode="auto">
          <a:xfrm>
            <a:off x="6949016" y="717796"/>
            <a:ext cx="4603750" cy="445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visible-spec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16" y="5179882"/>
            <a:ext cx="4603750" cy="13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Guidelines (cont.)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0F01E5B-4E08-4D3B-8948-DECF0D462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173" y="1600200"/>
            <a:ext cx="7840970" cy="4724400"/>
          </a:xfrm>
        </p:spPr>
        <p:txBody>
          <a:bodyPr/>
          <a:lstStyle/>
          <a:p>
            <a:r>
              <a:rPr lang="en-US" sz="2900" dirty="0"/>
              <a:t>Avoid pure blue for text, lines &amp; small shapes</a:t>
            </a:r>
          </a:p>
          <a:p>
            <a:r>
              <a:rPr lang="en-US" sz="2900" dirty="0"/>
              <a:t>Avoid adjacent colors that differ only in blue</a:t>
            </a:r>
          </a:p>
          <a:p>
            <a:endParaRPr lang="en-US" sz="2900" dirty="0"/>
          </a:p>
          <a:p>
            <a:r>
              <a:rPr lang="en-US" sz="2900" dirty="0"/>
              <a:t>Blue makes a great background color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D3DD-E1BE-48AF-A632-F6B6AA404407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75702" y="1143000"/>
            <a:ext cx="3880511" cy="5362885"/>
            <a:chOff x="0" y="1891673"/>
            <a:chExt cx="3291283" cy="45485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91673"/>
              <a:ext cx="3291283" cy="383982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0" y="5593527"/>
              <a:ext cx="3290029" cy="846715"/>
            </a:xfrm>
            <a:prstGeom prst="rect">
              <a:avLst/>
            </a:prstGeom>
            <a:solidFill>
              <a:srgbClr val="0B47BD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5400" b="1" dirty="0">
                  <a:latin typeface="Arial"/>
                  <a:cs typeface="Arial"/>
                </a:rPr>
                <a:t>TO BLUE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91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Guidelines (cont.)</a:t>
            </a:r>
          </a:p>
        </p:txBody>
      </p:sp>
      <p:sp>
        <p:nvSpPr>
          <p:cNvPr id="809989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267097"/>
            <a:ext cx="11195715" cy="52447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Size of detectable changes in color varies</a:t>
            </a:r>
          </a:p>
          <a:p>
            <a:pPr lvl="1"/>
            <a:r>
              <a:rPr lang="en-US" dirty="0"/>
              <a:t>hard to detect changes in reds, purples, &amp; greens</a:t>
            </a:r>
          </a:p>
          <a:p>
            <a:pPr lvl="1"/>
            <a:r>
              <a:rPr lang="en-US" dirty="0"/>
              <a:t>easier to detect changes in yellows &amp; blue-greens</a:t>
            </a:r>
          </a:p>
          <a:p>
            <a:pPr lvl="1"/>
            <a:r>
              <a:rPr lang="en-US" dirty="0"/>
              <a:t>older users need higher brightness levels</a:t>
            </a:r>
          </a:p>
          <a:p>
            <a:pPr lvl="1"/>
            <a:endParaRPr lang="en-US" dirty="0"/>
          </a:p>
          <a:p>
            <a:r>
              <a:rPr lang="en-US" dirty="0"/>
              <a:t>Hard to focus on edges created by only color</a:t>
            </a:r>
          </a:p>
          <a:p>
            <a:pPr lvl="1"/>
            <a:r>
              <a:rPr lang="en-US" dirty="0"/>
              <a:t>use both brightness &amp; color differences</a:t>
            </a:r>
          </a:p>
          <a:p>
            <a:pPr lvl="1"/>
            <a:endParaRPr lang="en-US" dirty="0"/>
          </a:p>
          <a:p>
            <a:r>
              <a:rPr lang="en-US" dirty="0"/>
              <a:t>Avoid single-color distinctions</a:t>
            </a:r>
          </a:p>
          <a:p>
            <a:pPr lvl="1"/>
            <a:r>
              <a:rPr lang="en-US" dirty="0"/>
              <a:t>mixtures of colors should differ in 2 or 3 colors</a:t>
            </a:r>
          </a:p>
          <a:p>
            <a:pPr lvl="1"/>
            <a:r>
              <a:rPr lang="en-US" dirty="0"/>
              <a:t>helps color-deficient observers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D3DD-E1BE-48AF-A632-F6B6AA404407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2 grades</a:t>
            </a:r>
          </a:p>
          <a:p>
            <a:pPr lvl="1">
              <a:tabLst>
                <a:tab pos="2286000" algn="l"/>
              </a:tabLst>
            </a:pPr>
            <a:r>
              <a:rPr lang="en-US" dirty="0"/>
              <a:t>Average 	</a:t>
            </a:r>
            <a:r>
              <a:rPr lang="en-US" b="1" dirty="0"/>
              <a:t>4.3 / 5</a:t>
            </a:r>
          </a:p>
          <a:p>
            <a:pPr lvl="1">
              <a:tabLst>
                <a:tab pos="2286000" algn="l"/>
              </a:tabLst>
            </a:pPr>
            <a:r>
              <a:rPr lang="en-US" dirty="0"/>
              <a:t>Median 	</a:t>
            </a:r>
            <a:r>
              <a:rPr lang="en-US" b="1" dirty="0"/>
              <a:t>5 / 5</a:t>
            </a:r>
          </a:p>
          <a:p>
            <a:pPr lvl="1">
              <a:tabLst>
                <a:tab pos="2286000" algn="l"/>
              </a:tabLst>
            </a:pPr>
            <a:r>
              <a:rPr lang="en-US" dirty="0"/>
              <a:t>Std. Dev. 	</a:t>
            </a:r>
            <a:r>
              <a:rPr lang="en-US" b="1" dirty="0"/>
              <a:t>.83</a:t>
            </a:r>
          </a:p>
          <a:p>
            <a:pPr lvl="1">
              <a:tabLst>
                <a:tab pos="2286000" algn="l"/>
              </a:tabLst>
            </a:pPr>
            <a:r>
              <a:rPr lang="en-US" dirty="0"/>
              <a:t>Range	</a:t>
            </a:r>
            <a:r>
              <a:rPr lang="en-US" b="1" dirty="0"/>
              <a:t>2-5</a:t>
            </a:r>
          </a:p>
          <a:p>
            <a:pPr lvl="1"/>
            <a:endParaRPr lang="en-US" dirty="0"/>
          </a:p>
          <a:p>
            <a:r>
              <a:rPr lang="en-US" dirty="0"/>
              <a:t>Have your Heuristic Evaluation ready to go when you arrive in studio </a:t>
            </a:r>
            <a:r>
              <a:rPr lang="en-US" dirty="0" err="1"/>
              <a:t>Thur</a:t>
            </a:r>
            <a:r>
              <a:rPr lang="en-US" dirty="0"/>
              <a:t>/Fri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2" name="Picture 11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4ED650D8-AF21-EE49-AFA5-EE47CD322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7" y="1045337"/>
            <a:ext cx="12192000" cy="51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7BDDEC43-3111-DC47-8147-3335E8983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568"/>
            <a:ext cx="12192000" cy="527713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7F5D6-349D-FA49-9872-4FF36D1E0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7291D-8064-1D40-A118-E0B8334A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EB072-E6BE-3E48-8650-1E98232E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69AF9-F90E-FA41-AA4D-66AAE033F798}"/>
              </a:ext>
            </a:extLst>
          </p:cNvPr>
          <p:cNvSpPr txBox="1"/>
          <p:nvPr/>
        </p:nvSpPr>
        <p:spPr>
          <a:xfrm>
            <a:off x="425301" y="474921"/>
            <a:ext cx="1114292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Helvetica" pitchFamily="2" charset="0"/>
              </a:rPr>
              <a:t>Pop Quiz</a:t>
            </a:r>
            <a:br>
              <a:rPr lang="en-US" sz="6600" dirty="0">
                <a:latin typeface="Helvetica" pitchFamily="2" charset="0"/>
              </a:rPr>
            </a:br>
            <a:endParaRPr lang="en-US" sz="4400" dirty="0">
              <a:latin typeface="Helvetica" pitchFamily="2" charset="0"/>
            </a:endParaRPr>
          </a:p>
          <a:p>
            <a:pPr algn="ctr"/>
            <a:r>
              <a:rPr lang="en-US" sz="4000" dirty="0">
                <a:latin typeface="Helvetica" pitchFamily="2" charset="0"/>
              </a:rPr>
              <a:t>No notes, do not look up info, do </a:t>
            </a:r>
            <a:r>
              <a:rPr lang="en-US" sz="4000" b="1" i="1" dirty="0">
                <a:latin typeface="Helvetica" pitchFamily="2" charset="0"/>
              </a:rPr>
              <a:t>not</a:t>
            </a:r>
            <a:r>
              <a:rPr lang="en-US" sz="4000" dirty="0">
                <a:latin typeface="Helvetica" pitchFamily="2" charset="0"/>
              </a:rPr>
              <a:t> share to people outside of this room</a:t>
            </a:r>
            <a:br>
              <a:rPr lang="en-US" sz="4000" dirty="0">
                <a:latin typeface="Helvetica" pitchFamily="2" charset="0"/>
              </a:rPr>
            </a:br>
            <a:br>
              <a:rPr lang="en-US" sz="4000" dirty="0">
                <a:latin typeface="Helvetica" pitchFamily="2" charset="0"/>
              </a:rPr>
            </a:br>
            <a:r>
              <a:rPr lang="en-US" sz="6000" dirty="0">
                <a:latin typeface="Helvetica" pitchFamily="2" charset="0"/>
              </a:rPr>
              <a:t>http://</a:t>
            </a:r>
            <a:r>
              <a:rPr lang="en-US" sz="6000" dirty="0" err="1">
                <a:latin typeface="Helvetica" pitchFamily="2" charset="0"/>
              </a:rPr>
              <a:t>bit.ly</a:t>
            </a:r>
            <a:r>
              <a:rPr lang="en-US" sz="6000" dirty="0">
                <a:latin typeface="Helvetica" pitchFamily="2" charset="0"/>
              </a:rPr>
              <a:t>/cs147-2018au-kwizry</a:t>
            </a:r>
          </a:p>
        </p:txBody>
      </p:sp>
    </p:spTree>
    <p:extLst>
      <p:ext uri="{BB962C8B-B14F-4D97-AF65-F5344CB8AC3E}">
        <p14:creationId xmlns:p14="http://schemas.microsoft.com/office/powerpoint/2010/main" val="10823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76628" y="2601711"/>
            <a:ext cx="33874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Helvetica Light"/>
                <a:cs typeface="Helvetica Light"/>
              </a:rPr>
              <a:t>T E A M </a:t>
            </a:r>
            <a:br>
              <a:rPr lang="en-US" sz="6000" b="1" dirty="0">
                <a:latin typeface="Helvetica Light"/>
                <a:cs typeface="Helvetica Light"/>
              </a:rPr>
            </a:br>
            <a:r>
              <a:rPr lang="en-US" sz="6000" b="1" dirty="0">
                <a:latin typeface="Helvetica Light"/>
                <a:cs typeface="Helvetica Light"/>
              </a:rPr>
              <a:t>B R E A K</a:t>
            </a:r>
          </a:p>
        </p:txBody>
      </p:sp>
    </p:spTree>
    <p:extLst>
      <p:ext uri="{BB962C8B-B14F-4D97-AF65-F5344CB8AC3E}">
        <p14:creationId xmlns:p14="http://schemas.microsoft.com/office/powerpoint/2010/main" val="58658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Hall of Fame or Shame?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CC2F-3848-4AD5-9140-DCA5A9E08CD9}" type="slidenum">
              <a:rPr lang="en-US"/>
              <a:pPr/>
              <a:t>3</a:t>
            </a:fld>
            <a:endParaRPr lang="en-US" dirty="0"/>
          </a:p>
        </p:txBody>
      </p:sp>
      <p:pic>
        <p:nvPicPr>
          <p:cNvPr id="3" name="Picture 2" descr="Screen Shot 2014-10-13 at 5.23.0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" b="1"/>
          <a:stretch/>
        </p:blipFill>
        <p:spPr>
          <a:xfrm>
            <a:off x="803234" y="1221475"/>
            <a:ext cx="9144000" cy="11966958"/>
          </a:xfrm>
          <a:prstGeom prst="rect">
            <a:avLst/>
          </a:prstGeom>
        </p:spPr>
      </p:pic>
      <p:pic>
        <p:nvPicPr>
          <p:cNvPr id="13" name="Picture 12" descr="hallof.png">
            <a:extLst>
              <a:ext uri="{FF2B5EF4-FFF2-40B4-BE49-F238E27FC236}">
                <a16:creationId xmlns:a16="http://schemas.microsoft.com/office/drawing/2014/main" id="{0D9FFBC7-95EE-4573-AF5A-B100477057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6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Model Human Processor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Developed by Card, Moran &amp; </a:t>
            </a:r>
            <a:br>
              <a:rPr lang="en-US" dirty="0"/>
            </a:br>
            <a:r>
              <a:rPr lang="en-US" dirty="0"/>
              <a:t>Newell (’83)</a:t>
            </a:r>
          </a:p>
          <a:p>
            <a:pPr lvl="1"/>
            <a:r>
              <a:rPr lang="en-US" dirty="0"/>
              <a:t>based on empirical data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8C4C5-5091-4B32-B910-0F70915F2BDA}" type="slidenum">
              <a:rPr lang="en-US"/>
              <a:pPr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176"/>
          <a:stretch/>
        </p:blipFill>
        <p:spPr>
          <a:xfrm>
            <a:off x="7732722" y="1064623"/>
            <a:ext cx="4459278" cy="5534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Model Human Processor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0567" y="6617039"/>
            <a:ext cx="1595576" cy="457200"/>
          </a:xfrm>
        </p:spPr>
        <p:txBody>
          <a:bodyPr/>
          <a:lstStyle/>
          <a:p>
            <a:fld id="{BF08C4C5-5091-4B32-B910-0F70915F2BDA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26630" name="Group 39"/>
          <p:cNvGrpSpPr>
            <a:grpSpLocks/>
          </p:cNvGrpSpPr>
          <p:nvPr/>
        </p:nvGrpSpPr>
        <p:grpSpPr bwMode="auto">
          <a:xfrm>
            <a:off x="1866899" y="1611343"/>
            <a:ext cx="8064498" cy="4527550"/>
            <a:chOff x="216" y="1275"/>
            <a:chExt cx="5080" cy="2852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216" y="1275"/>
              <a:ext cx="5080" cy="2852"/>
              <a:chOff x="351" y="1296"/>
              <a:chExt cx="5080" cy="2852"/>
            </a:xfrm>
          </p:grpSpPr>
          <p:grpSp>
            <p:nvGrpSpPr>
              <p:cNvPr id="26636" name="Group 6"/>
              <p:cNvGrpSpPr>
                <a:grpSpLocks/>
              </p:cNvGrpSpPr>
              <p:nvPr/>
            </p:nvGrpSpPr>
            <p:grpSpPr bwMode="auto">
              <a:xfrm>
                <a:off x="1551" y="1296"/>
                <a:ext cx="3352" cy="1144"/>
                <a:chOff x="1551" y="1296"/>
                <a:chExt cx="3352" cy="1144"/>
              </a:xfrm>
            </p:grpSpPr>
            <p:sp>
              <p:nvSpPr>
                <p:cNvPr id="2665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114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37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436" y="1378"/>
                  <a:ext cx="177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Long-term Memory</a:t>
                  </a:r>
                </a:p>
              </p:txBody>
            </p:sp>
            <p:sp>
              <p:nvSpPr>
                <p:cNvPr id="2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9" y="1724"/>
                  <a:ext cx="15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Working Memory</a:t>
                  </a:r>
                </a:p>
              </p:txBody>
            </p:sp>
            <p:sp>
              <p:nvSpPr>
                <p:cNvPr id="266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551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75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55" y="2012"/>
                  <a:ext cx="1092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Visual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  <p:sp>
              <p:nvSpPr>
                <p:cNvPr id="266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772" y="2012"/>
                  <a:ext cx="1104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Auditory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</p:grpSp>
          <p:grpSp>
            <p:nvGrpSpPr>
              <p:cNvPr id="26637" name="Group 15"/>
              <p:cNvGrpSpPr>
                <a:grpSpLocks/>
              </p:cNvGrpSpPr>
              <p:nvPr/>
            </p:nvGrpSpPr>
            <p:grpSpPr bwMode="auto">
              <a:xfrm>
                <a:off x="1071" y="2976"/>
                <a:ext cx="1288" cy="760"/>
                <a:chOff x="1071" y="2976"/>
                <a:chExt cx="1288" cy="760"/>
              </a:xfrm>
            </p:grpSpPr>
            <p:sp>
              <p:nvSpPr>
                <p:cNvPr id="26656" name="Oval 16"/>
                <p:cNvSpPr>
                  <a:spLocks noChangeArrowheads="1"/>
                </p:cNvSpPr>
                <p:nvPr/>
              </p:nvSpPr>
              <p:spPr bwMode="auto">
                <a:xfrm>
                  <a:off x="1071" y="2976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210" y="3106"/>
                  <a:ext cx="1003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Perceptual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8" name="Group 18"/>
              <p:cNvGrpSpPr>
                <a:grpSpLocks/>
              </p:cNvGrpSpPr>
              <p:nvPr/>
            </p:nvGrpSpPr>
            <p:grpSpPr bwMode="auto">
              <a:xfrm>
                <a:off x="4143" y="2928"/>
                <a:ext cx="1288" cy="760"/>
                <a:chOff x="4143" y="2928"/>
                <a:chExt cx="1288" cy="760"/>
              </a:xfrm>
            </p:grpSpPr>
            <p:sp>
              <p:nvSpPr>
                <p:cNvPr id="26654" name="Oval 19"/>
                <p:cNvSpPr>
                  <a:spLocks noChangeArrowheads="1"/>
                </p:cNvSpPr>
                <p:nvPr/>
              </p:nvSpPr>
              <p:spPr bwMode="auto">
                <a:xfrm>
                  <a:off x="414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292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Cognitive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2583" y="2928"/>
                <a:ext cx="1288" cy="760"/>
                <a:chOff x="2583" y="2928"/>
                <a:chExt cx="1288" cy="760"/>
              </a:xfrm>
            </p:grpSpPr>
            <p:sp>
              <p:nvSpPr>
                <p:cNvPr id="26652" name="Oval 22"/>
                <p:cNvSpPr>
                  <a:spLocks noChangeArrowheads="1"/>
                </p:cNvSpPr>
                <p:nvPr/>
              </p:nvSpPr>
              <p:spPr bwMode="auto">
                <a:xfrm>
                  <a:off x="258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2733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Motor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sp>
            <p:nvSpPr>
              <p:cNvPr id="26640" name="Rectangle 24"/>
              <p:cNvSpPr>
                <a:spLocks noChangeArrowheads="1"/>
              </p:cNvSpPr>
              <p:nvPr/>
            </p:nvSpPr>
            <p:spPr bwMode="auto">
              <a:xfrm>
                <a:off x="351" y="2914"/>
                <a:ext cx="50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Eyes</a:t>
                </a:r>
              </a:p>
            </p:txBody>
          </p:sp>
          <p:sp>
            <p:nvSpPr>
              <p:cNvPr id="26641" name="Rectangle 25"/>
              <p:cNvSpPr>
                <a:spLocks noChangeArrowheads="1"/>
              </p:cNvSpPr>
              <p:nvPr/>
            </p:nvSpPr>
            <p:spPr bwMode="auto">
              <a:xfrm>
                <a:off x="351" y="3394"/>
                <a:ext cx="48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Ears</a:t>
                </a:r>
              </a:p>
            </p:txBody>
          </p:sp>
          <p:sp>
            <p:nvSpPr>
              <p:cNvPr id="26642" name="Line 26"/>
              <p:cNvSpPr>
                <a:spLocks noChangeShapeType="1"/>
              </p:cNvSpPr>
              <p:nvPr/>
            </p:nvSpPr>
            <p:spPr bwMode="auto">
              <a:xfrm>
                <a:off x="834" y="3075"/>
                <a:ext cx="281" cy="18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27"/>
              <p:cNvSpPr>
                <a:spLocks noChangeShapeType="1"/>
              </p:cNvSpPr>
              <p:nvPr/>
            </p:nvSpPr>
            <p:spPr bwMode="auto">
              <a:xfrm flipV="1">
                <a:off x="817" y="3433"/>
                <a:ext cx="309" cy="13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8"/>
              <p:cNvSpPr>
                <a:spLocks noChangeShapeType="1"/>
              </p:cNvSpPr>
              <p:nvPr/>
            </p:nvSpPr>
            <p:spPr bwMode="auto">
              <a:xfrm flipV="1">
                <a:off x="1699" y="2399"/>
                <a:ext cx="133" cy="592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9"/>
              <p:cNvSpPr>
                <a:spLocks noChangeShapeType="1"/>
              </p:cNvSpPr>
              <p:nvPr/>
            </p:nvSpPr>
            <p:spPr bwMode="auto">
              <a:xfrm flipV="1">
                <a:off x="2083" y="2399"/>
                <a:ext cx="853" cy="6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30"/>
              <p:cNvSpPr>
                <a:spLocks noChangeShapeType="1"/>
              </p:cNvSpPr>
              <p:nvPr/>
            </p:nvSpPr>
            <p:spPr bwMode="auto">
              <a:xfrm flipH="1">
                <a:off x="3455" y="2403"/>
                <a:ext cx="588" cy="62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31"/>
              <p:cNvSpPr>
                <a:spLocks noChangeShapeType="1"/>
              </p:cNvSpPr>
              <p:nvPr/>
            </p:nvSpPr>
            <p:spPr bwMode="auto">
              <a:xfrm>
                <a:off x="3227" y="3651"/>
                <a:ext cx="0" cy="281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Rectangle 32"/>
              <p:cNvSpPr>
                <a:spLocks noChangeArrowheads="1"/>
              </p:cNvSpPr>
              <p:nvPr/>
            </p:nvSpPr>
            <p:spPr bwMode="auto">
              <a:xfrm>
                <a:off x="2740" y="3857"/>
                <a:ext cx="113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Fingers, etc.</a:t>
                </a:r>
              </a:p>
            </p:txBody>
          </p:sp>
          <p:sp>
            <p:nvSpPr>
              <p:cNvPr id="26649" name="Line 33"/>
              <p:cNvSpPr>
                <a:spLocks noChangeShapeType="1"/>
              </p:cNvSpPr>
              <p:nvPr/>
            </p:nvSpPr>
            <p:spPr bwMode="auto">
              <a:xfrm>
                <a:off x="4811" y="1431"/>
                <a:ext cx="0" cy="1541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4667" y="2163"/>
                <a:ext cx="0" cy="85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4475" y="2160"/>
                <a:ext cx="0" cy="857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36"/>
            <p:cNvGrpSpPr>
              <a:grpSpLocks/>
            </p:cNvGrpSpPr>
            <p:nvPr/>
          </p:nvGrpSpPr>
          <p:grpSpPr bwMode="auto">
            <a:xfrm>
              <a:off x="537" y="2007"/>
              <a:ext cx="810" cy="446"/>
              <a:chOff x="672" y="1863"/>
              <a:chExt cx="810" cy="446"/>
            </a:xfrm>
          </p:grpSpPr>
          <p:sp>
            <p:nvSpPr>
              <p:cNvPr id="26634" name="Rectangle 37"/>
              <p:cNvSpPr>
                <a:spLocks noChangeArrowheads="1"/>
              </p:cNvSpPr>
              <p:nvPr/>
            </p:nvSpPr>
            <p:spPr bwMode="auto">
              <a:xfrm>
                <a:off x="672" y="1863"/>
                <a:ext cx="65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000" dirty="0">
                    <a:latin typeface="Helvetica Light"/>
                    <a:cs typeface="Helvetica Light"/>
                  </a:rPr>
                  <a:t>sensory</a:t>
                </a:r>
              </a:p>
              <a:p>
                <a:r>
                  <a:rPr lang="en-US" sz="2000" dirty="0">
                    <a:latin typeface="Helvetica Light"/>
                    <a:cs typeface="Helvetica Light"/>
                  </a:rPr>
                  <a:t>buffers</a:t>
                </a:r>
              </a:p>
            </p:txBody>
          </p:sp>
          <p:sp>
            <p:nvSpPr>
              <p:cNvPr id="26635" name="Line 38"/>
              <p:cNvSpPr>
                <a:spLocks noChangeShapeType="1"/>
              </p:cNvSpPr>
              <p:nvPr/>
            </p:nvSpPr>
            <p:spPr bwMode="auto">
              <a:xfrm>
                <a:off x="1280" y="2117"/>
                <a:ext cx="20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85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MHP Basics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151754"/>
            <a:ext cx="11195715" cy="5172846"/>
          </a:xfrm>
        </p:spPr>
        <p:txBody>
          <a:bodyPr/>
          <a:lstStyle/>
          <a:p>
            <a:r>
              <a:rPr lang="en-US" dirty="0"/>
              <a:t>Sometimes serial, sometimes parallel</a:t>
            </a:r>
          </a:p>
          <a:p>
            <a:pPr lvl="1"/>
            <a:r>
              <a:rPr lang="en-US" dirty="0"/>
              <a:t>serial in action &amp; parallel in recognition</a:t>
            </a:r>
          </a:p>
          <a:p>
            <a:pPr lvl="2"/>
            <a:r>
              <a:rPr lang="en-US" dirty="0"/>
              <a:t>pressing key in response to light (serial)</a:t>
            </a:r>
          </a:p>
          <a:p>
            <a:pPr lvl="2"/>
            <a:r>
              <a:rPr lang="en-US" dirty="0"/>
              <a:t>driving, reading signs &amp; hearing at once (parallel)</a:t>
            </a:r>
          </a:p>
          <a:p>
            <a:pPr lvl="2"/>
            <a:endParaRPr lang="en-US" dirty="0"/>
          </a:p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processors have cycle time (T) </a:t>
            </a:r>
            <a:r>
              <a:rPr lang="en-US" b="1" dirty="0">
                <a:solidFill>
                  <a:srgbClr val="E6AA00"/>
                </a:solidFill>
              </a:rPr>
              <a:t>~ 100 </a:t>
            </a:r>
            <a:r>
              <a:rPr lang="en-US" b="1" dirty="0" err="1">
                <a:solidFill>
                  <a:srgbClr val="E6AA00"/>
                </a:solidFill>
              </a:rPr>
              <a:t>ms</a:t>
            </a:r>
            <a:endParaRPr lang="en-US" b="1" dirty="0">
              <a:solidFill>
                <a:srgbClr val="E6AA00"/>
              </a:solidFill>
            </a:endParaRPr>
          </a:p>
          <a:p>
            <a:pPr lvl="1"/>
            <a:r>
              <a:rPr lang="en-US" dirty="0"/>
              <a:t>memories have capacity, decay time &amp; type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0B7A-B72D-4FED-882E-6960727D8E96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What is missing from MHP?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grpSp>
        <p:nvGrpSpPr>
          <p:cNvPr id="26630" name="Group 39"/>
          <p:cNvGrpSpPr>
            <a:grpSpLocks/>
          </p:cNvGrpSpPr>
          <p:nvPr/>
        </p:nvGrpSpPr>
        <p:grpSpPr bwMode="auto">
          <a:xfrm>
            <a:off x="1833478" y="1547813"/>
            <a:ext cx="8064498" cy="4527550"/>
            <a:chOff x="216" y="1275"/>
            <a:chExt cx="5080" cy="2852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216" y="1275"/>
              <a:ext cx="5080" cy="2852"/>
              <a:chOff x="351" y="1296"/>
              <a:chExt cx="5080" cy="2852"/>
            </a:xfrm>
          </p:grpSpPr>
          <p:grpSp>
            <p:nvGrpSpPr>
              <p:cNvPr id="26636" name="Group 6"/>
              <p:cNvGrpSpPr>
                <a:grpSpLocks/>
              </p:cNvGrpSpPr>
              <p:nvPr/>
            </p:nvGrpSpPr>
            <p:grpSpPr bwMode="auto">
              <a:xfrm>
                <a:off x="1551" y="1296"/>
                <a:ext cx="3352" cy="1144"/>
                <a:chOff x="1551" y="1296"/>
                <a:chExt cx="3352" cy="1144"/>
              </a:xfrm>
            </p:grpSpPr>
            <p:sp>
              <p:nvSpPr>
                <p:cNvPr id="2665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114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37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436" y="1378"/>
                  <a:ext cx="177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Long-term Memory</a:t>
                  </a:r>
                </a:p>
              </p:txBody>
            </p:sp>
            <p:sp>
              <p:nvSpPr>
                <p:cNvPr id="2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9" y="1724"/>
                  <a:ext cx="15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Working Memory</a:t>
                  </a:r>
                </a:p>
              </p:txBody>
            </p:sp>
            <p:sp>
              <p:nvSpPr>
                <p:cNvPr id="266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551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75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56" y="2012"/>
                  <a:ext cx="1091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Visual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  <p:sp>
              <p:nvSpPr>
                <p:cNvPr id="266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796" y="2012"/>
                  <a:ext cx="1054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Auditory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</p:grpSp>
          <p:grpSp>
            <p:nvGrpSpPr>
              <p:cNvPr id="26637" name="Group 15"/>
              <p:cNvGrpSpPr>
                <a:grpSpLocks/>
              </p:cNvGrpSpPr>
              <p:nvPr/>
            </p:nvGrpSpPr>
            <p:grpSpPr bwMode="auto">
              <a:xfrm>
                <a:off x="1071" y="2976"/>
                <a:ext cx="1288" cy="760"/>
                <a:chOff x="1071" y="2976"/>
                <a:chExt cx="1288" cy="760"/>
              </a:xfrm>
            </p:grpSpPr>
            <p:sp>
              <p:nvSpPr>
                <p:cNvPr id="26656" name="Oval 16"/>
                <p:cNvSpPr>
                  <a:spLocks noChangeArrowheads="1"/>
                </p:cNvSpPr>
                <p:nvPr/>
              </p:nvSpPr>
              <p:spPr bwMode="auto">
                <a:xfrm>
                  <a:off x="1071" y="2976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210" y="3106"/>
                  <a:ext cx="1003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Perceptual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8" name="Group 18"/>
              <p:cNvGrpSpPr>
                <a:grpSpLocks/>
              </p:cNvGrpSpPr>
              <p:nvPr/>
            </p:nvGrpSpPr>
            <p:grpSpPr bwMode="auto">
              <a:xfrm>
                <a:off x="4143" y="2928"/>
                <a:ext cx="1288" cy="760"/>
                <a:chOff x="4143" y="2928"/>
                <a:chExt cx="1288" cy="760"/>
              </a:xfrm>
            </p:grpSpPr>
            <p:sp>
              <p:nvSpPr>
                <p:cNvPr id="26654" name="Oval 19"/>
                <p:cNvSpPr>
                  <a:spLocks noChangeArrowheads="1"/>
                </p:cNvSpPr>
                <p:nvPr/>
              </p:nvSpPr>
              <p:spPr bwMode="auto">
                <a:xfrm>
                  <a:off x="414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292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Cognitive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2583" y="2928"/>
                <a:ext cx="1288" cy="760"/>
                <a:chOff x="2583" y="2928"/>
                <a:chExt cx="1288" cy="760"/>
              </a:xfrm>
            </p:grpSpPr>
            <p:sp>
              <p:nvSpPr>
                <p:cNvPr id="26652" name="Oval 22"/>
                <p:cNvSpPr>
                  <a:spLocks noChangeArrowheads="1"/>
                </p:cNvSpPr>
                <p:nvPr/>
              </p:nvSpPr>
              <p:spPr bwMode="auto">
                <a:xfrm>
                  <a:off x="258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2733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Motor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sp>
            <p:nvSpPr>
              <p:cNvPr id="26640" name="Rectangle 24"/>
              <p:cNvSpPr>
                <a:spLocks noChangeArrowheads="1"/>
              </p:cNvSpPr>
              <p:nvPr/>
            </p:nvSpPr>
            <p:spPr bwMode="auto">
              <a:xfrm>
                <a:off x="351" y="2914"/>
                <a:ext cx="50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Eyes</a:t>
                </a:r>
              </a:p>
            </p:txBody>
          </p:sp>
          <p:sp>
            <p:nvSpPr>
              <p:cNvPr id="26641" name="Rectangle 25"/>
              <p:cNvSpPr>
                <a:spLocks noChangeArrowheads="1"/>
              </p:cNvSpPr>
              <p:nvPr/>
            </p:nvSpPr>
            <p:spPr bwMode="auto">
              <a:xfrm>
                <a:off x="351" y="3394"/>
                <a:ext cx="48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Ears</a:t>
                </a:r>
              </a:p>
            </p:txBody>
          </p:sp>
          <p:sp>
            <p:nvSpPr>
              <p:cNvPr id="26642" name="Line 26"/>
              <p:cNvSpPr>
                <a:spLocks noChangeShapeType="1"/>
              </p:cNvSpPr>
              <p:nvPr/>
            </p:nvSpPr>
            <p:spPr bwMode="auto">
              <a:xfrm>
                <a:off x="834" y="3075"/>
                <a:ext cx="281" cy="18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27"/>
              <p:cNvSpPr>
                <a:spLocks noChangeShapeType="1"/>
              </p:cNvSpPr>
              <p:nvPr/>
            </p:nvSpPr>
            <p:spPr bwMode="auto">
              <a:xfrm flipV="1">
                <a:off x="817" y="3433"/>
                <a:ext cx="309" cy="13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8"/>
              <p:cNvSpPr>
                <a:spLocks noChangeShapeType="1"/>
              </p:cNvSpPr>
              <p:nvPr/>
            </p:nvSpPr>
            <p:spPr bwMode="auto">
              <a:xfrm flipV="1">
                <a:off x="1699" y="2399"/>
                <a:ext cx="133" cy="592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9"/>
              <p:cNvSpPr>
                <a:spLocks noChangeShapeType="1"/>
              </p:cNvSpPr>
              <p:nvPr/>
            </p:nvSpPr>
            <p:spPr bwMode="auto">
              <a:xfrm flipV="1">
                <a:off x="2083" y="2399"/>
                <a:ext cx="853" cy="6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30"/>
              <p:cNvSpPr>
                <a:spLocks noChangeShapeType="1"/>
              </p:cNvSpPr>
              <p:nvPr/>
            </p:nvSpPr>
            <p:spPr bwMode="auto">
              <a:xfrm flipH="1">
                <a:off x="3455" y="2403"/>
                <a:ext cx="588" cy="62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31"/>
              <p:cNvSpPr>
                <a:spLocks noChangeShapeType="1"/>
              </p:cNvSpPr>
              <p:nvPr/>
            </p:nvSpPr>
            <p:spPr bwMode="auto">
              <a:xfrm>
                <a:off x="3227" y="3651"/>
                <a:ext cx="0" cy="281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Rectangle 32"/>
              <p:cNvSpPr>
                <a:spLocks noChangeArrowheads="1"/>
              </p:cNvSpPr>
              <p:nvPr/>
            </p:nvSpPr>
            <p:spPr bwMode="auto">
              <a:xfrm>
                <a:off x="2740" y="3857"/>
                <a:ext cx="113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Fingers, etc.</a:t>
                </a:r>
              </a:p>
            </p:txBody>
          </p:sp>
          <p:sp>
            <p:nvSpPr>
              <p:cNvPr id="26649" name="Line 33"/>
              <p:cNvSpPr>
                <a:spLocks noChangeShapeType="1"/>
              </p:cNvSpPr>
              <p:nvPr/>
            </p:nvSpPr>
            <p:spPr bwMode="auto">
              <a:xfrm>
                <a:off x="4811" y="1431"/>
                <a:ext cx="0" cy="1541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4667" y="2163"/>
                <a:ext cx="0" cy="85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4475" y="2160"/>
                <a:ext cx="0" cy="857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36"/>
            <p:cNvGrpSpPr>
              <a:grpSpLocks/>
            </p:cNvGrpSpPr>
            <p:nvPr/>
          </p:nvGrpSpPr>
          <p:grpSpPr bwMode="auto">
            <a:xfrm>
              <a:off x="537" y="2007"/>
              <a:ext cx="810" cy="446"/>
              <a:chOff x="672" y="1863"/>
              <a:chExt cx="810" cy="446"/>
            </a:xfrm>
          </p:grpSpPr>
          <p:sp>
            <p:nvSpPr>
              <p:cNvPr id="26634" name="Rectangle 37"/>
              <p:cNvSpPr>
                <a:spLocks noChangeArrowheads="1"/>
              </p:cNvSpPr>
              <p:nvPr/>
            </p:nvSpPr>
            <p:spPr bwMode="auto">
              <a:xfrm>
                <a:off x="672" y="1863"/>
                <a:ext cx="65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000" dirty="0">
                    <a:latin typeface="Helvetica Light"/>
                    <a:cs typeface="Helvetica Light"/>
                  </a:rPr>
                  <a:t>sensory</a:t>
                </a:r>
              </a:p>
              <a:p>
                <a:r>
                  <a:rPr lang="en-US" sz="2000" dirty="0">
                    <a:latin typeface="Helvetica Light"/>
                    <a:cs typeface="Helvetica Light"/>
                  </a:rPr>
                  <a:t>buffers</a:t>
                </a:r>
              </a:p>
            </p:txBody>
          </p:sp>
          <p:sp>
            <p:nvSpPr>
              <p:cNvPr id="26635" name="Line 38"/>
              <p:cNvSpPr>
                <a:spLocks noChangeShapeType="1"/>
              </p:cNvSpPr>
              <p:nvPr/>
            </p:nvSpPr>
            <p:spPr bwMode="auto">
              <a:xfrm>
                <a:off x="1280" y="2117"/>
                <a:ext cx="20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82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What is missing from MHP?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Haptic memory</a:t>
            </a:r>
          </a:p>
          <a:p>
            <a:pPr lvl="1" eaLnBrk="1" hangingPunct="1"/>
            <a:r>
              <a:rPr lang="en-US" dirty="0"/>
              <a:t>for touch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Moving from sensory memory to WM</a:t>
            </a:r>
          </a:p>
          <a:p>
            <a:pPr lvl="1" eaLnBrk="1" hangingPunct="1"/>
            <a:r>
              <a:rPr lang="en-US" dirty="0"/>
              <a:t>attention filters stimuli &amp; passes to WM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Moving from WM to LTM</a:t>
            </a:r>
          </a:p>
          <a:p>
            <a:pPr lvl="1" eaLnBrk="1" hangingPunct="1"/>
            <a:r>
              <a:rPr lang="en-US" dirty="0"/>
              <a:t>elaboration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FE3D4-C91B-42C1-A37D-0E383008799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28" y="946052"/>
            <a:ext cx="4488655" cy="2554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552B2-D9EB-44BE-B356-3280C27A3A7E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668" y="1"/>
            <a:ext cx="7427033" cy="6505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</a:t>
            </a:r>
          </a:p>
        </p:txBody>
      </p:sp>
      <p:sp>
        <p:nvSpPr>
          <p:cNvPr id="914437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217064"/>
            <a:ext cx="11195715" cy="5446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Working memory (short term)</a:t>
            </a:r>
          </a:p>
          <a:p>
            <a:pPr lvl="1"/>
            <a:r>
              <a:rPr lang="en-US" dirty="0"/>
              <a:t>small capacity (</a:t>
            </a:r>
            <a:r>
              <a:rPr lang="en-US" dirty="0">
                <a:solidFill>
                  <a:srgbClr val="E6AA00"/>
                </a:solidFill>
              </a:rPr>
              <a:t>7 ± 2 “chunks”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6174591765 vs. (617) 459-1765</a:t>
            </a:r>
          </a:p>
          <a:p>
            <a:pPr lvl="2"/>
            <a:r>
              <a:rPr lang="en-US" dirty="0"/>
              <a:t>NBCIBMGMC vs. NBC IBM GMC</a:t>
            </a:r>
          </a:p>
          <a:p>
            <a:pPr lvl="1"/>
            <a:r>
              <a:rPr lang="en-US" dirty="0"/>
              <a:t>rapid access (</a:t>
            </a:r>
            <a:r>
              <a:rPr lang="en-US" dirty="0">
                <a:solidFill>
                  <a:srgbClr val="E6AA00"/>
                </a:solidFill>
              </a:rPr>
              <a:t>~70ms</a:t>
            </a:r>
            <a:r>
              <a:rPr lang="en-US" dirty="0"/>
              <a:t>) &amp; decay (</a:t>
            </a:r>
            <a:r>
              <a:rPr lang="en-US" dirty="0">
                <a:solidFill>
                  <a:srgbClr val="E6AA00"/>
                </a:solidFill>
              </a:rPr>
              <a:t>~200 </a:t>
            </a:r>
            <a:r>
              <a:rPr lang="en-US" dirty="0" err="1">
                <a:solidFill>
                  <a:srgbClr val="E6AA00"/>
                </a:solidFill>
              </a:rPr>
              <a:t>ms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pass to LTM after a few seconds of continued storage</a:t>
            </a:r>
          </a:p>
          <a:p>
            <a:pPr lvl="2"/>
            <a:endParaRPr lang="en-US" dirty="0"/>
          </a:p>
          <a:p>
            <a:r>
              <a:rPr lang="en-US" dirty="0"/>
              <a:t>Long-term memory</a:t>
            </a:r>
          </a:p>
          <a:p>
            <a:pPr lvl="1"/>
            <a:r>
              <a:rPr lang="en-US" dirty="0"/>
              <a:t>huge (if not “unlimited”)</a:t>
            </a:r>
          </a:p>
          <a:p>
            <a:pPr lvl="1"/>
            <a:r>
              <a:rPr lang="en-US" dirty="0"/>
              <a:t>slower access time (</a:t>
            </a:r>
            <a:r>
              <a:rPr lang="en-US" dirty="0">
                <a:solidFill>
                  <a:srgbClr val="E6AA00"/>
                </a:solidFill>
              </a:rPr>
              <a:t>~100 </a:t>
            </a:r>
            <a:r>
              <a:rPr lang="en-US" dirty="0" err="1">
                <a:solidFill>
                  <a:srgbClr val="E6AA00"/>
                </a:solidFill>
              </a:rPr>
              <a:t>ms</a:t>
            </a:r>
            <a:r>
              <a:rPr lang="en-US" dirty="0"/>
              <a:t>) w/ little decay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2B2-D9EB-44BE-B356-3280C27A3A7E}" type="slidenum">
              <a:rPr lang="en-US"/>
              <a:pPr/>
              <a:t>36</a:t>
            </a:fld>
            <a:endParaRPr lang="en-US"/>
          </a:p>
        </p:txBody>
      </p:sp>
      <p:pic>
        <p:nvPicPr>
          <p:cNvPr id="8" name="Picture 2" descr="https://syndicode.com/wp-content/uploads/2018/01/millers-law-e1516630682509.png">
            <a:extLst>
              <a:ext uri="{FF2B5EF4-FFF2-40B4-BE49-F238E27FC236}">
                <a16:creationId xmlns:a16="http://schemas.microsoft.com/office/drawing/2014/main" id="{9386F119-28A1-4B0A-9E3C-7C88C3C0B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4" b="5179"/>
          <a:stretch/>
        </p:blipFill>
        <p:spPr bwMode="auto">
          <a:xfrm>
            <a:off x="7014754" y="1051560"/>
            <a:ext cx="5171389" cy="216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7" grpId="0" uiExpand="1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MHP Principles of Operation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240971"/>
            <a:ext cx="11195715" cy="5083629"/>
          </a:xfrm>
        </p:spPr>
        <p:txBody>
          <a:bodyPr/>
          <a:lstStyle/>
          <a:p>
            <a:r>
              <a:rPr lang="en-US" dirty="0"/>
              <a:t>Recognize-Act Cycle of the CP</a:t>
            </a:r>
          </a:p>
          <a:p>
            <a:pPr lvl="1"/>
            <a:r>
              <a:rPr lang="en-US" dirty="0"/>
              <a:t>on each cycle contents in WM initiate actions associatively linked to them in LTM</a:t>
            </a:r>
          </a:p>
          <a:p>
            <a:pPr lvl="1"/>
            <a:r>
              <a:rPr lang="en-US" dirty="0"/>
              <a:t>actions modify the contents of WM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B9E73AB-BED9-4AA7-B98C-10B77DB00C71}"/>
              </a:ext>
            </a:extLst>
          </p:cNvPr>
          <p:cNvGrpSpPr/>
          <p:nvPr/>
        </p:nvGrpSpPr>
        <p:grpSpPr>
          <a:xfrm>
            <a:off x="1833480" y="1141746"/>
            <a:ext cx="8064500" cy="4527552"/>
            <a:chOff x="1833480" y="1141746"/>
            <a:chExt cx="8064500" cy="452755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94073D5-A6BC-49B4-A5DE-A1D4A5963A72}"/>
                </a:ext>
              </a:extLst>
            </p:cNvPr>
            <p:cNvGrpSpPr/>
            <p:nvPr/>
          </p:nvGrpSpPr>
          <p:grpSpPr>
            <a:xfrm>
              <a:off x="1833480" y="1141746"/>
              <a:ext cx="8064500" cy="4527552"/>
              <a:chOff x="1833480" y="1141746"/>
              <a:chExt cx="8064500" cy="452755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339F327-2639-44FD-8072-192CACFAFEF6}"/>
                  </a:ext>
                </a:extLst>
              </p:cNvPr>
              <p:cNvGrpSpPr/>
              <p:nvPr/>
            </p:nvGrpSpPr>
            <p:grpSpPr>
              <a:xfrm>
                <a:off x="1833480" y="1141746"/>
                <a:ext cx="8064500" cy="4527552"/>
                <a:chOff x="1833480" y="1141746"/>
                <a:chExt cx="8064500" cy="4527552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1CB68364-BD22-4710-B04C-4A955A6AB22B}"/>
                    </a:ext>
                  </a:extLst>
                </p:cNvPr>
                <p:cNvGrpSpPr/>
                <p:nvPr/>
              </p:nvGrpSpPr>
              <p:grpSpPr>
                <a:xfrm>
                  <a:off x="1833480" y="1141746"/>
                  <a:ext cx="8064500" cy="4527552"/>
                  <a:chOff x="1833480" y="1141746"/>
                  <a:chExt cx="8064500" cy="4527552"/>
                </a:xfrm>
              </p:grpSpPr>
              <p:grpSp>
                <p:nvGrpSpPr>
                  <p:cNvPr id="26636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3725780" y="1141746"/>
                    <a:ext cx="5334000" cy="1816100"/>
                    <a:chOff x="1543" y="1296"/>
                    <a:chExt cx="3360" cy="1144"/>
                  </a:xfrm>
                </p:grpSpPr>
                <p:sp>
                  <p:nvSpPr>
                    <p:cNvPr id="26658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1" y="1296"/>
                      <a:ext cx="3352" cy="1144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59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1" y="1296"/>
                      <a:ext cx="3352" cy="376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60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6" y="1378"/>
                      <a:ext cx="177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algn="ctr" eaLnBrk="0" hangingPunct="0"/>
                      <a:r>
                        <a:rPr lang="en-US">
                          <a:solidFill>
                            <a:schemeClr val="bg1"/>
                          </a:solidFill>
                          <a:latin typeface="Helvetica Light"/>
                          <a:cs typeface="Helvetica Light"/>
                        </a:rPr>
                        <a:t>Long-term Memory</a:t>
                      </a:r>
                    </a:p>
                  </p:txBody>
                </p:sp>
                <p:sp>
                  <p:nvSpPr>
                    <p:cNvPr id="26661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9" y="1724"/>
                      <a:ext cx="1582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dirty="0">
                          <a:solidFill>
                            <a:schemeClr val="bg1"/>
                          </a:solidFill>
                          <a:latin typeface="Helvetica Light"/>
                          <a:cs typeface="Helvetica Light"/>
                        </a:rPr>
                        <a:t>Working Memory</a:t>
                      </a:r>
                    </a:p>
                  </p:txBody>
                </p:sp>
                <p:sp>
                  <p:nvSpPr>
                    <p:cNvPr id="26662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1" y="2016"/>
                      <a:ext cx="1096" cy="424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63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2001"/>
                      <a:ext cx="1096" cy="439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64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43" y="2012"/>
                      <a:ext cx="1104" cy="408"/>
                    </a:xfrm>
                    <a:prstGeom prst="rect">
                      <a:avLst/>
                    </a:prstGeom>
                    <a:noFill/>
                    <a:ln w="28575" cmpd="sng">
                      <a:solidFill>
                        <a:srgbClr val="000000"/>
                      </a:solidFill>
                      <a:prstDash val="dot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square" lIns="92075" tIns="46038" rIns="92075" bIns="46038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800" dirty="0">
                          <a:solidFill>
                            <a:schemeClr val="bg1"/>
                          </a:solidFill>
                          <a:latin typeface="Helvetica Light"/>
                          <a:cs typeface="Helvetica Light"/>
                        </a:rPr>
                        <a:t>Visual Image</a:t>
                      </a:r>
                    </a:p>
                    <a:p>
                      <a:pPr algn="ctr" eaLnBrk="0" hangingPunct="0"/>
                      <a:r>
                        <a:rPr lang="en-US" sz="1800" dirty="0">
                          <a:solidFill>
                            <a:schemeClr val="bg1"/>
                          </a:solidFill>
                          <a:latin typeface="Helvetica Light"/>
                          <a:cs typeface="Helvetica Light"/>
                        </a:rPr>
                        <a:t>Store</a:t>
                      </a:r>
                    </a:p>
                  </p:txBody>
                </p:sp>
                <p:sp>
                  <p:nvSpPr>
                    <p:cNvPr id="26665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96" y="2012"/>
                      <a:ext cx="1054" cy="408"/>
                    </a:xfrm>
                    <a:prstGeom prst="rect">
                      <a:avLst/>
                    </a:prstGeom>
                    <a:noFill/>
                    <a:ln w="28575" cmpd="sng">
                      <a:solidFill>
                        <a:srgbClr val="000000"/>
                      </a:solidFill>
                      <a:prstDash val="dot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800" dirty="0">
                          <a:solidFill>
                            <a:schemeClr val="bg1"/>
                          </a:solidFill>
                          <a:latin typeface="Helvetica Light"/>
                          <a:cs typeface="Helvetica Light"/>
                        </a:rPr>
                        <a:t>Auditory Image</a:t>
                      </a:r>
                    </a:p>
                    <a:p>
                      <a:pPr algn="ctr" eaLnBrk="0" hangingPunct="0"/>
                      <a:r>
                        <a:rPr lang="en-US" sz="1800" dirty="0">
                          <a:solidFill>
                            <a:schemeClr val="bg1"/>
                          </a:solidFill>
                          <a:latin typeface="Helvetica Light"/>
                          <a:cs typeface="Helvetica Light"/>
                        </a:rPr>
                        <a:t>Store</a:t>
                      </a:r>
                    </a:p>
                  </p:txBody>
                </p:sp>
              </p:grpSp>
              <p:grpSp>
                <p:nvGrpSpPr>
                  <p:cNvPr id="2" name="Group 1">
                    <a:extLst>
                      <a:ext uri="{FF2B5EF4-FFF2-40B4-BE49-F238E27FC236}">
                        <a16:creationId xmlns:a16="http://schemas.microsoft.com/office/drawing/2014/main" id="{9372CD5B-33C2-4110-AB76-5A503689CB12}"/>
                      </a:ext>
                    </a:extLst>
                  </p:cNvPr>
                  <p:cNvGrpSpPr/>
                  <p:nvPr/>
                </p:nvGrpSpPr>
                <p:grpSpPr>
                  <a:xfrm>
                    <a:off x="1833480" y="2303797"/>
                    <a:ext cx="8064500" cy="3365501"/>
                    <a:chOff x="1833480" y="2303797"/>
                    <a:chExt cx="8064500" cy="3365501"/>
                  </a:xfrm>
                </p:grpSpPr>
                <p:grpSp>
                  <p:nvGrpSpPr>
                    <p:cNvPr id="26637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480" y="3808747"/>
                      <a:ext cx="2044700" cy="1206500"/>
                      <a:chOff x="1071" y="2976"/>
                      <a:chExt cx="1288" cy="760"/>
                    </a:xfrm>
                  </p:grpSpPr>
                  <p:sp>
                    <p:nvSpPr>
                      <p:cNvPr id="26656" name="Oval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1" y="2976"/>
                        <a:ext cx="1288" cy="76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57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10" y="3106"/>
                        <a:ext cx="1003" cy="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92075" tIns="46038" rIns="92075" bIns="46038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 dirty="0">
                            <a:solidFill>
                              <a:schemeClr val="bg1"/>
                            </a:solidFill>
                            <a:latin typeface="Helvetica Light"/>
                            <a:cs typeface="Helvetica Light"/>
                          </a:rPr>
                          <a:t>Perceptual</a:t>
                        </a:r>
                      </a:p>
                      <a:p>
                        <a:pPr algn="ctr" eaLnBrk="0" hangingPunct="0"/>
                        <a:r>
                          <a:rPr lang="en-US" dirty="0">
                            <a:solidFill>
                              <a:schemeClr val="bg1"/>
                            </a:solidFill>
                            <a:latin typeface="Helvetica Light"/>
                            <a:cs typeface="Helvetica Light"/>
                          </a:rPr>
                          <a:t>Processor</a:t>
                        </a:r>
                      </a:p>
                    </p:txBody>
                  </p:sp>
                </p:grpSp>
                <p:grpSp>
                  <p:nvGrpSpPr>
                    <p:cNvPr id="26638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53280" y="3732547"/>
                      <a:ext cx="2044700" cy="1206500"/>
                      <a:chOff x="4143" y="2928"/>
                      <a:chExt cx="1288" cy="760"/>
                    </a:xfrm>
                  </p:grpSpPr>
                  <p:sp>
                    <p:nvSpPr>
                      <p:cNvPr id="26654" name="Oval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43" y="2928"/>
                        <a:ext cx="1288" cy="76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55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2" y="3058"/>
                        <a:ext cx="986" cy="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92075" tIns="46038" rIns="92075" bIns="46038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>
                            <a:solidFill>
                              <a:schemeClr val="bg1"/>
                            </a:solidFill>
                            <a:latin typeface="Helvetica Light"/>
                            <a:cs typeface="Helvetica Light"/>
                          </a:rPr>
                          <a:t>Cognitive</a:t>
                        </a:r>
                      </a:p>
                      <a:p>
                        <a:pPr algn="ctr" eaLnBrk="0" hangingPunct="0"/>
                        <a:r>
                          <a:rPr lang="en-US">
                            <a:solidFill>
                              <a:schemeClr val="bg1"/>
                            </a:solidFill>
                            <a:latin typeface="Helvetica Light"/>
                            <a:cs typeface="Helvetica Light"/>
                          </a:rPr>
                          <a:t>Processor</a:t>
                        </a:r>
                      </a:p>
                    </p:txBody>
                  </p:sp>
                </p:grpSp>
                <p:grpSp>
                  <p:nvGrpSpPr>
                    <p:cNvPr id="26639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76780" y="3732547"/>
                      <a:ext cx="2044700" cy="1206500"/>
                      <a:chOff x="2583" y="2928"/>
                      <a:chExt cx="1288" cy="760"/>
                    </a:xfrm>
                  </p:grpSpPr>
                  <p:sp>
                    <p:nvSpPr>
                      <p:cNvPr id="26652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83" y="2928"/>
                        <a:ext cx="1288" cy="76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12700">
                        <a:solidFill>
                          <a:schemeClr val="tx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53" name="Rectangle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3" y="3058"/>
                        <a:ext cx="986" cy="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92075" tIns="46038" rIns="92075" bIns="46038">
                        <a:spAutoFit/>
                      </a:bodyPr>
                      <a:lstStyle/>
                      <a:p>
                        <a:pPr algn="ctr" eaLnBrk="0" hangingPunct="0"/>
                        <a:r>
                          <a:rPr lang="en-US">
                            <a:solidFill>
                              <a:schemeClr val="bg1"/>
                            </a:solidFill>
                            <a:latin typeface="Helvetica Light"/>
                            <a:cs typeface="Helvetica Light"/>
                          </a:rPr>
                          <a:t>Motor</a:t>
                        </a:r>
                      </a:p>
                      <a:p>
                        <a:pPr algn="ctr" eaLnBrk="0" hangingPunct="0"/>
                        <a:r>
                          <a:rPr lang="en-US">
                            <a:solidFill>
                              <a:schemeClr val="bg1"/>
                            </a:solidFill>
                            <a:latin typeface="Helvetica Light"/>
                            <a:cs typeface="Helvetica Light"/>
                          </a:rPr>
                          <a:t>Processor</a:t>
                        </a:r>
                      </a:p>
                    </p:txBody>
                  </p:sp>
                </p:grpSp>
                <p:sp>
                  <p:nvSpPr>
                    <p:cNvPr id="26640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3480" y="3710322"/>
                      <a:ext cx="801688" cy="4619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dirty="0">
                          <a:latin typeface="Helvetica Light"/>
                          <a:cs typeface="Helvetica Light"/>
                        </a:rPr>
                        <a:t>Eyes</a:t>
                      </a:r>
                    </a:p>
                  </p:txBody>
                </p:sp>
                <p:sp>
                  <p:nvSpPr>
                    <p:cNvPr id="26641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3480" y="4472322"/>
                      <a:ext cx="776288" cy="4619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dirty="0">
                          <a:latin typeface="Helvetica Light"/>
                          <a:cs typeface="Helvetica Light"/>
                        </a:rPr>
                        <a:t>Ears</a:t>
                      </a:r>
                    </a:p>
                  </p:txBody>
                </p:sp>
                <p:sp>
                  <p:nvSpPr>
                    <p:cNvPr id="26642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00243" y="3965910"/>
                      <a:ext cx="446088" cy="29368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accent2"/>
                      </a:solidFill>
                      <a:round/>
                      <a:headEnd type="none" w="sm" len="sm"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43" name="Line 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73255" y="4534235"/>
                      <a:ext cx="490538" cy="214313"/>
                    </a:xfrm>
                    <a:prstGeom prst="line">
                      <a:avLst/>
                    </a:prstGeom>
                    <a:noFill/>
                    <a:ln w="50800">
                      <a:solidFill>
                        <a:schemeClr val="accent2"/>
                      </a:solidFill>
                      <a:round/>
                      <a:headEnd type="none" w="sm" len="sm"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44" name="Line 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73430" y="2892760"/>
                      <a:ext cx="211138" cy="93980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66FF33"/>
                      </a:solidFill>
                      <a:round/>
                      <a:headEnd type="none" w="sm" len="sm"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45" name="Line 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83030" y="2892760"/>
                      <a:ext cx="1354138" cy="109220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66FF33"/>
                      </a:solidFill>
                      <a:round/>
                      <a:headEnd type="none" w="sm" len="sm"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47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99130" y="4880310"/>
                      <a:ext cx="0" cy="446088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66FF33"/>
                      </a:solidFill>
                      <a:round/>
                      <a:headEnd type="none" w="sm" len="sm"/>
                      <a:tailEnd type="stealth" w="med" len="lg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48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26018" y="5207335"/>
                      <a:ext cx="1804988" cy="4619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lIns="92075" tIns="46038" rIns="92075" bIns="46038">
                      <a:spAutoFit/>
                    </a:bodyPr>
                    <a:lstStyle/>
                    <a:p>
                      <a:pPr eaLnBrk="0" hangingPunct="0"/>
                      <a:r>
                        <a:rPr lang="en-US" dirty="0">
                          <a:latin typeface="Helvetica Light"/>
                          <a:cs typeface="Helvetica Light"/>
                        </a:rPr>
                        <a:t>Fingers, etc.</a:t>
                      </a:r>
                    </a:p>
                  </p:txBody>
                </p:sp>
                <p:grpSp>
                  <p:nvGrpSpPr>
                    <p:cNvPr id="26633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43068" y="2303797"/>
                      <a:ext cx="1285875" cy="708025"/>
                      <a:chOff x="672" y="1863"/>
                      <a:chExt cx="810" cy="446"/>
                    </a:xfrm>
                  </p:grpSpPr>
                  <p:sp>
                    <p:nvSpPr>
                      <p:cNvPr id="26634" name="Rectangle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2" y="1863"/>
                        <a:ext cx="657" cy="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92075" tIns="46038" rIns="92075" bIns="46038">
                        <a:spAutoFit/>
                      </a:bodyPr>
                      <a:lstStyle/>
                      <a:p>
                        <a:r>
                          <a:rPr lang="en-US" sz="2000" dirty="0">
                            <a:latin typeface="Helvetica Light"/>
                            <a:cs typeface="Helvetica Light"/>
                          </a:rPr>
                          <a:t>sensory</a:t>
                        </a:r>
                      </a:p>
                      <a:p>
                        <a:r>
                          <a:rPr lang="en-US" sz="2000" dirty="0">
                            <a:latin typeface="Helvetica Light"/>
                            <a:cs typeface="Helvetica Light"/>
                          </a:rPr>
                          <a:t>buffers</a:t>
                        </a:r>
                      </a:p>
                    </p:txBody>
                  </p:sp>
                  <p:sp>
                    <p:nvSpPr>
                      <p:cNvPr id="26635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80" y="2117"/>
                        <a:ext cx="202" cy="72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 type="none" w="sm" len="sm"/>
                        <a:tailEnd type="stealth" w="med" len="med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26646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6761080" y="2899110"/>
                  <a:ext cx="933450" cy="984250"/>
                </a:xfrm>
                <a:prstGeom prst="line">
                  <a:avLst/>
                </a:prstGeom>
                <a:noFill/>
                <a:ln w="50800">
                  <a:solidFill>
                    <a:schemeClr val="accent2"/>
                  </a:solidFill>
                  <a:round/>
                  <a:headEnd type="none" w="sm" len="sm"/>
                  <a:tailEnd type="stealth" w="med" len="lg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8685130" y="2518110"/>
                <a:ext cx="0" cy="1360488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8380330" y="2513347"/>
                <a:ext cx="0" cy="13604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6649" name="Line 33"/>
            <p:cNvSpPr>
              <a:spLocks noChangeShapeType="1"/>
            </p:cNvSpPr>
            <p:nvPr/>
          </p:nvSpPr>
          <p:spPr bwMode="auto">
            <a:xfrm>
              <a:off x="8913730" y="1356060"/>
              <a:ext cx="0" cy="2446338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MHP Principles of Operation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4" name="Line 33">
            <a:extLst>
              <a:ext uri="{FF2B5EF4-FFF2-40B4-BE49-F238E27FC236}">
                <a16:creationId xmlns:a16="http://schemas.microsoft.com/office/drawing/2014/main" id="{8D4C6E08-907B-4E9B-8078-7DB349048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3730" y="1358719"/>
            <a:ext cx="0" cy="2446338"/>
          </a:xfrm>
          <a:prstGeom prst="line">
            <a:avLst/>
          </a:prstGeom>
          <a:noFill/>
          <a:ln w="50800">
            <a:solidFill>
              <a:srgbClr val="E6AA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" name="Line 35">
            <a:extLst>
              <a:ext uri="{FF2B5EF4-FFF2-40B4-BE49-F238E27FC236}">
                <a16:creationId xmlns:a16="http://schemas.microsoft.com/office/drawing/2014/main" id="{0036B244-F4EA-4A05-9359-5D1345159C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0330" y="2514921"/>
            <a:ext cx="0" cy="1360488"/>
          </a:xfrm>
          <a:prstGeom prst="line">
            <a:avLst/>
          </a:prstGeom>
          <a:noFill/>
          <a:ln w="50800">
            <a:solidFill>
              <a:srgbClr val="E6AA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Line 34">
            <a:extLst>
              <a:ext uri="{FF2B5EF4-FFF2-40B4-BE49-F238E27FC236}">
                <a16:creationId xmlns:a16="http://schemas.microsoft.com/office/drawing/2014/main" id="{7FCC1E8C-E3F9-4059-BF1C-174DAE532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5130" y="2514921"/>
            <a:ext cx="0" cy="1360488"/>
          </a:xfrm>
          <a:prstGeom prst="line">
            <a:avLst/>
          </a:prstGeom>
          <a:noFill/>
          <a:ln w="50800">
            <a:solidFill>
              <a:srgbClr val="FFC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MHP Principles of Operation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240971"/>
            <a:ext cx="11195715" cy="5083629"/>
          </a:xfrm>
        </p:spPr>
        <p:txBody>
          <a:bodyPr/>
          <a:lstStyle/>
          <a:p>
            <a:r>
              <a:rPr lang="en-US" dirty="0"/>
              <a:t>Recognize-Act Cycle of the CP</a:t>
            </a:r>
          </a:p>
          <a:p>
            <a:pPr lvl="1"/>
            <a:r>
              <a:rPr lang="en-US" dirty="0"/>
              <a:t>on each cycle contents in WM initiate actions associatively linked to them in LTM</a:t>
            </a:r>
          </a:p>
          <a:p>
            <a:pPr lvl="1"/>
            <a:r>
              <a:rPr lang="en-US" dirty="0"/>
              <a:t>actions modify the contents of WM</a:t>
            </a:r>
          </a:p>
          <a:p>
            <a:endParaRPr lang="en-US" dirty="0"/>
          </a:p>
          <a:p>
            <a:r>
              <a:rPr lang="en-US" dirty="0"/>
              <a:t>Discrimination Principle</a:t>
            </a:r>
          </a:p>
          <a:p>
            <a:pPr lvl="1"/>
            <a:r>
              <a:rPr lang="en-US" dirty="0"/>
              <a:t>retrieval is determined by candidates that exist in memory </a:t>
            </a:r>
            <a:r>
              <a:rPr lang="en-US" dirty="0">
                <a:solidFill>
                  <a:srgbClr val="E6AA00"/>
                </a:solidFill>
              </a:rPr>
              <a:t>relative to retrieval cues</a:t>
            </a:r>
          </a:p>
          <a:p>
            <a:pPr lvl="1"/>
            <a:r>
              <a:rPr lang="en-US" dirty="0">
                <a:solidFill>
                  <a:srgbClr val="E6AA00"/>
                </a:solidFill>
              </a:rPr>
              <a:t>interference</a:t>
            </a:r>
            <a:r>
              <a:rPr lang="en-US" dirty="0"/>
              <a:t> by strongly activated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45" y="253672"/>
            <a:ext cx="802907" cy="826756"/>
          </a:xfrm>
          <a:prstGeom prst="rect">
            <a:avLst/>
          </a:prstGeom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Hall of Fame!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68999" y="1600200"/>
            <a:ext cx="5508828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Clearly highlights error (red text &amp; box)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Tells me what I did wrong/how to fix it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user’s language</a:t>
            </a:r>
          </a:p>
          <a:p>
            <a:pPr marL="0" indent="0">
              <a:buNone/>
            </a:pPr>
            <a:r>
              <a:rPr lang="en-US" sz="2400" dirty="0"/>
              <a:t>(but, be careful w/ humor)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Red may be an issue, more later...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dt+UX</a:t>
            </a:r>
            <a:r>
              <a:rPr lang="en-US" dirty="0"/>
              <a:t>: Design Thinking for User Experience Design, Prototyping &amp;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 descr="Screen Shot 2014-10-13 at 5.23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9" y="1188798"/>
            <a:ext cx="5567975" cy="730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233" y="1600200"/>
            <a:ext cx="11195715" cy="491987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Task:</a:t>
            </a:r>
            <a:br>
              <a:rPr lang="en-US" dirty="0"/>
            </a:br>
            <a:r>
              <a:rPr lang="en-US" dirty="0"/>
              <a:t>	Quickly tap each target 50 times accurately</a:t>
            </a:r>
          </a:p>
          <a:p>
            <a:endParaRPr lang="en-US" dirty="0"/>
          </a:p>
          <a:p>
            <a:r>
              <a:rPr lang="en-US" dirty="0"/>
              <a:t>Conditions:</a:t>
            </a:r>
          </a:p>
          <a:p>
            <a:pPr lvl="1"/>
            <a:r>
              <a:rPr lang="en-US" dirty="0"/>
              <a:t>Two ½” diameter targets 6” apart</a:t>
            </a:r>
          </a:p>
          <a:p>
            <a:pPr lvl="1"/>
            <a:r>
              <a:rPr lang="en-US" dirty="0"/>
              <a:t>Two ½” diameter targets 24” apart</a:t>
            </a:r>
          </a:p>
          <a:p>
            <a:pPr lvl="1"/>
            <a:r>
              <a:rPr lang="en-US" dirty="0"/>
              <a:t>Two 2” diameter targets 24” apart</a:t>
            </a:r>
          </a:p>
          <a:p>
            <a:pPr lvl="1"/>
            <a:r>
              <a:rPr lang="en-US" dirty="0"/>
              <a:t>Two 2” diameter targets 24” apart (no accuracy required)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Turn to neighbor: discuss what will happen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699" y="1050427"/>
            <a:ext cx="8985303" cy="5039906"/>
          </a:xfrm>
        </p:spPr>
        <p:txBody>
          <a:bodyPr/>
          <a:lstStyle/>
          <a:p>
            <a:r>
              <a:rPr lang="en-US" dirty="0"/>
              <a:t>Task: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Quickly tap each target 50 times accurately</a:t>
            </a:r>
            <a:br>
              <a:rPr lang="en-US" sz="2800" dirty="0"/>
            </a:b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7" descr="A picture containing whiteboard, text, refrigerator, door&#13;&#10;&#13;&#10;Description automatically generated">
            <a:extLst>
              <a:ext uri="{FF2B5EF4-FFF2-40B4-BE49-F238E27FC236}">
                <a16:creationId xmlns:a16="http://schemas.microsoft.com/office/drawing/2014/main" id="{43311BEC-C5C9-9E4C-8BD8-42D66F103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6" b="20446"/>
          <a:stretch/>
        </p:blipFill>
        <p:spPr>
          <a:xfrm>
            <a:off x="1843620" y="2404447"/>
            <a:ext cx="9144000" cy="40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5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nday\AppData\Local\Microsoft\Windows\Temporary Internet Files\Content.Outlook\UVEMF6PJ\photo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t="28667" b="16326"/>
          <a:stretch/>
        </p:blipFill>
        <p:spPr bwMode="auto">
          <a:xfrm>
            <a:off x="1544360" y="2341919"/>
            <a:ext cx="8355014" cy="42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(Last Year)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699" y="1050427"/>
            <a:ext cx="8985303" cy="5039906"/>
          </a:xfrm>
        </p:spPr>
        <p:txBody>
          <a:bodyPr/>
          <a:lstStyle/>
          <a:p>
            <a:r>
              <a:rPr lang="en-US" dirty="0"/>
              <a:t>Task: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Quickly tap each target 50 times accurately</a:t>
            </a:r>
            <a:br>
              <a:rPr lang="en-US" sz="2800" dirty="0"/>
            </a:br>
            <a:endParaRPr lang="en-US" sz="1200" dirty="0"/>
          </a:p>
          <a:p>
            <a:pPr marL="4117975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30 sec</a:t>
            </a:r>
          </a:p>
          <a:p>
            <a:pPr marL="4117975" lvl="1" indent="0">
              <a:buNone/>
            </a:pPr>
            <a:endParaRPr lang="en-US" sz="400" b="1" dirty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48 sec</a:t>
            </a:r>
          </a:p>
          <a:p>
            <a:pPr marL="4117975" lvl="1" indent="0"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31 sec</a:t>
            </a:r>
          </a:p>
          <a:p>
            <a:pPr marL="4117975" lvl="1" indent="0"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21 sec (lots of spread)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020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01"/>
          <a:stretch/>
        </p:blipFill>
        <p:spPr>
          <a:xfrm>
            <a:off x="728870" y="2347182"/>
            <a:ext cx="10517614" cy="4164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(2 years ago)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699" y="1050427"/>
            <a:ext cx="8985303" cy="5039906"/>
          </a:xfrm>
        </p:spPr>
        <p:txBody>
          <a:bodyPr/>
          <a:lstStyle/>
          <a:p>
            <a:r>
              <a:rPr lang="en-US" dirty="0"/>
              <a:t>Task: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Quickly tap each target 50 times accurately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8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Principles of Operation (cont.)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idx="1"/>
          </p:nvPr>
        </p:nvSpPr>
        <p:spPr>
          <a:xfrm>
            <a:off x="425302" y="1383527"/>
            <a:ext cx="11760841" cy="494107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Fitts</a:t>
            </a:r>
            <a:r>
              <a:rPr lang="en-US" dirty="0"/>
              <a:t>’ Law</a:t>
            </a:r>
          </a:p>
          <a:p>
            <a:pPr lvl="1"/>
            <a:r>
              <a:rPr lang="en-US" dirty="0"/>
              <a:t>moving hand is a series of </a:t>
            </a:r>
            <a:r>
              <a:rPr lang="en-US" dirty="0" err="1"/>
              <a:t>microcorrections</a:t>
            </a:r>
            <a:endParaRPr lang="en-US" dirty="0"/>
          </a:p>
          <a:p>
            <a:pPr lvl="2"/>
            <a:r>
              <a:rPr lang="en-US" dirty="0"/>
              <a:t>correction takes </a:t>
            </a:r>
            <a:r>
              <a:rPr lang="en-US" dirty="0" err="1"/>
              <a:t>Tp</a:t>
            </a:r>
            <a:r>
              <a:rPr lang="en-US" dirty="0"/>
              <a:t> + </a:t>
            </a:r>
            <a:r>
              <a:rPr lang="en-US" dirty="0" err="1"/>
              <a:t>Tc</a:t>
            </a:r>
            <a:r>
              <a:rPr lang="en-US" dirty="0"/>
              <a:t> + Tm = 240 </a:t>
            </a:r>
            <a:r>
              <a:rPr lang="en-US" dirty="0" err="1"/>
              <a:t>msec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time </a:t>
            </a:r>
            <a:r>
              <a:rPr lang="en-US" dirty="0" err="1"/>
              <a:t>Tpos</a:t>
            </a:r>
            <a:r>
              <a:rPr lang="en-US" dirty="0"/>
              <a:t> to move the hand to target size S, </a:t>
            </a:r>
            <a:br>
              <a:rPr lang="en-US" dirty="0"/>
            </a:br>
            <a:r>
              <a:rPr lang="en-US" dirty="0"/>
              <a:t>which is distance D away is given by:</a:t>
            </a:r>
          </a:p>
          <a:p>
            <a:pPr marL="514350" lvl="2" indent="0">
              <a:buNone/>
            </a:pPr>
            <a:r>
              <a:rPr lang="en-US" dirty="0"/>
              <a:t>	</a:t>
            </a:r>
            <a:r>
              <a:rPr lang="en-US" dirty="0" err="1"/>
              <a:t>Tpos</a:t>
            </a:r>
            <a:r>
              <a:rPr lang="en-US" dirty="0"/>
              <a:t> = a + b log2 (</a:t>
            </a:r>
            <a:r>
              <a:rPr lang="en-US" dirty="0">
                <a:solidFill>
                  <a:srgbClr val="E6AA00"/>
                </a:solidFill>
              </a:rPr>
              <a:t>D/S</a:t>
            </a:r>
            <a:r>
              <a:rPr lang="en-US" dirty="0"/>
              <a:t> + 1)</a:t>
            </a:r>
          </a:p>
          <a:p>
            <a:pPr lvl="1"/>
            <a:endParaRPr lang="en-US" sz="2800" dirty="0"/>
          </a:p>
          <a:p>
            <a:pPr lvl="1"/>
            <a:r>
              <a:rPr lang="en-US" dirty="0"/>
              <a:t>summary</a:t>
            </a:r>
          </a:p>
          <a:p>
            <a:pPr lvl="2"/>
            <a:r>
              <a:rPr lang="en-US" sz="2700" dirty="0"/>
              <a:t>time to move the hand depends only on the </a:t>
            </a:r>
            <a:r>
              <a:rPr lang="en-US" sz="2700" i="1" dirty="0">
                <a:solidFill>
                  <a:srgbClr val="E6AA00"/>
                </a:solidFill>
              </a:rPr>
              <a:t>relative precision </a:t>
            </a:r>
            <a:r>
              <a:rPr lang="en-US" sz="2700" dirty="0"/>
              <a:t>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07444-6BBF-46D3-B333-3622DC898846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Fitts’ Law Example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5127716"/>
            <a:ext cx="11195715" cy="11968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will be faster on average?</a:t>
            </a:r>
          </a:p>
          <a:p>
            <a:pPr lvl="1"/>
            <a:r>
              <a:rPr lang="en-US" dirty="0"/>
              <a:t>pie menu (bigger targets &amp; less distance)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11A9-0022-4619-AAA2-06B114A1DAD8}" type="slidenum">
              <a:rPr lang="en-US"/>
              <a:pPr/>
              <a:t>45</a:t>
            </a:fld>
            <a:endParaRPr lang="en-US"/>
          </a:p>
        </p:txBody>
      </p:sp>
      <p:grpSp>
        <p:nvGrpSpPr>
          <p:cNvPr id="32789" name="Group 8"/>
          <p:cNvGrpSpPr>
            <a:grpSpLocks/>
          </p:cNvGrpSpPr>
          <p:nvPr/>
        </p:nvGrpSpPr>
        <p:grpSpPr bwMode="auto">
          <a:xfrm>
            <a:off x="1770800" y="1999750"/>
            <a:ext cx="2289175" cy="2441575"/>
            <a:chOff x="912" y="1440"/>
            <a:chExt cx="1442" cy="1538"/>
          </a:xfrm>
        </p:grpSpPr>
        <p:sp>
          <p:nvSpPr>
            <p:cNvPr id="32791" name="Rectangle 9"/>
            <p:cNvSpPr>
              <a:spLocks noChangeArrowheads="1"/>
            </p:cNvSpPr>
            <p:nvPr/>
          </p:nvSpPr>
          <p:spPr bwMode="auto">
            <a:xfrm>
              <a:off x="913" y="1441"/>
              <a:ext cx="1440" cy="153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/>
            <a:lstStyle/>
            <a:p>
              <a:endParaRPr lang="en-US"/>
            </a:p>
          </p:txBody>
        </p:sp>
        <p:sp>
          <p:nvSpPr>
            <p:cNvPr id="32792" name="Rectangle 10"/>
            <p:cNvSpPr>
              <a:spLocks noChangeArrowheads="1"/>
            </p:cNvSpPr>
            <p:nvPr/>
          </p:nvSpPr>
          <p:spPr bwMode="auto">
            <a:xfrm>
              <a:off x="912" y="1440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Today</a:t>
              </a:r>
            </a:p>
          </p:txBody>
        </p:sp>
        <p:sp>
          <p:nvSpPr>
            <p:cNvPr id="32793" name="Rectangle 11"/>
            <p:cNvSpPr>
              <a:spLocks noChangeArrowheads="1"/>
            </p:cNvSpPr>
            <p:nvPr/>
          </p:nvSpPr>
          <p:spPr bwMode="auto">
            <a:xfrm>
              <a:off x="912" y="1632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Sunday</a:t>
              </a:r>
            </a:p>
          </p:txBody>
        </p:sp>
        <p:sp>
          <p:nvSpPr>
            <p:cNvPr id="32794" name="Rectangle 12"/>
            <p:cNvSpPr>
              <a:spLocks noChangeArrowheads="1"/>
            </p:cNvSpPr>
            <p:nvPr/>
          </p:nvSpPr>
          <p:spPr bwMode="auto">
            <a:xfrm>
              <a:off x="912" y="1824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Monday</a:t>
              </a:r>
            </a:p>
          </p:txBody>
        </p:sp>
        <p:sp>
          <p:nvSpPr>
            <p:cNvPr id="32795" name="Rectangle 13"/>
            <p:cNvSpPr>
              <a:spLocks noChangeArrowheads="1"/>
            </p:cNvSpPr>
            <p:nvPr/>
          </p:nvSpPr>
          <p:spPr bwMode="auto">
            <a:xfrm>
              <a:off x="912" y="2016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Tuesday</a:t>
              </a:r>
            </a:p>
          </p:txBody>
        </p:sp>
        <p:sp>
          <p:nvSpPr>
            <p:cNvPr id="32796" name="Rectangle 14"/>
            <p:cNvSpPr>
              <a:spLocks noChangeArrowheads="1"/>
            </p:cNvSpPr>
            <p:nvPr/>
          </p:nvSpPr>
          <p:spPr bwMode="auto">
            <a:xfrm>
              <a:off x="912" y="2208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Wednesday</a:t>
              </a:r>
            </a:p>
          </p:txBody>
        </p:sp>
        <p:sp>
          <p:nvSpPr>
            <p:cNvPr id="32797" name="Rectangle 15"/>
            <p:cNvSpPr>
              <a:spLocks noChangeArrowheads="1"/>
            </p:cNvSpPr>
            <p:nvPr/>
          </p:nvSpPr>
          <p:spPr bwMode="auto">
            <a:xfrm>
              <a:off x="912" y="2400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Thursday</a:t>
              </a:r>
            </a:p>
          </p:txBody>
        </p:sp>
        <p:sp>
          <p:nvSpPr>
            <p:cNvPr id="32798" name="Rectangle 16"/>
            <p:cNvSpPr>
              <a:spLocks noChangeArrowheads="1"/>
            </p:cNvSpPr>
            <p:nvPr/>
          </p:nvSpPr>
          <p:spPr bwMode="auto">
            <a:xfrm>
              <a:off x="912" y="2592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Friday</a:t>
              </a:r>
            </a:p>
          </p:txBody>
        </p:sp>
        <p:sp>
          <p:nvSpPr>
            <p:cNvPr id="32799" name="Rectangle 17"/>
            <p:cNvSpPr>
              <a:spLocks noChangeArrowheads="1"/>
            </p:cNvSpPr>
            <p:nvPr/>
          </p:nvSpPr>
          <p:spPr bwMode="auto">
            <a:xfrm>
              <a:off x="912" y="2784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Saturday</a:t>
              </a:r>
              <a:endParaRPr lang="en-US" sz="1800" dirty="0">
                <a:solidFill>
                  <a:schemeClr val="tx2">
                    <a:lumMod val="50000"/>
                  </a:schemeClr>
                </a:solidFill>
                <a:latin typeface="Geneva"/>
                <a:cs typeface="Geneva"/>
              </a:endParaRPr>
            </a:p>
          </p:txBody>
        </p:sp>
      </p:grpSp>
      <p:sp>
        <p:nvSpPr>
          <p:cNvPr id="32790" name="Rectangle 18"/>
          <p:cNvSpPr>
            <a:spLocks noChangeArrowheads="1"/>
          </p:cNvSpPr>
          <p:nvPr/>
        </p:nvSpPr>
        <p:spPr bwMode="auto">
          <a:xfrm>
            <a:off x="1618400" y="1263113"/>
            <a:ext cx="316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Pop-up Linear Menu</a:t>
            </a:r>
          </a:p>
        </p:txBody>
      </p:sp>
      <p:sp>
        <p:nvSpPr>
          <p:cNvPr id="32788" name="Rectangle 6"/>
          <p:cNvSpPr>
            <a:spLocks noChangeArrowheads="1"/>
          </p:cNvSpPr>
          <p:nvPr/>
        </p:nvSpPr>
        <p:spPr bwMode="auto">
          <a:xfrm>
            <a:off x="7246289" y="1263113"/>
            <a:ext cx="27432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Pop-up Pie Menu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660" y="2036558"/>
            <a:ext cx="2628900" cy="2616200"/>
          </a:xfrm>
          <a:prstGeom prst="rect">
            <a:avLst/>
          </a:prstGeom>
        </p:spPr>
      </p:pic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7342016" y="1892055"/>
            <a:ext cx="2222500" cy="2878138"/>
            <a:chOff x="3388" y="1350"/>
            <a:chExt cx="1400" cy="1813"/>
          </a:xfrm>
        </p:grpSpPr>
        <p:sp>
          <p:nvSpPr>
            <p:cNvPr id="33" name="Line 21"/>
            <p:cNvSpPr>
              <a:spLocks noChangeShapeType="1"/>
            </p:cNvSpPr>
            <p:nvPr/>
          </p:nvSpPr>
          <p:spPr bwMode="auto">
            <a:xfrm flipV="1">
              <a:off x="4176" y="1354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 flipV="1">
              <a:off x="3715" y="2444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H="1" flipV="1">
              <a:off x="4170" y="2460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 flipH="1" flipV="1">
              <a:off x="3709" y="1350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 rot="-2633876" flipH="1" flipV="1">
              <a:off x="4492" y="2158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 rot="-2633876" flipH="1" flipV="1">
              <a:off x="3388" y="1664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 rot="2633876" flipV="1">
              <a:off x="4500" y="1668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 rot="2633876" flipV="1">
              <a:off x="3397" y="2152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Pie Menus in Use Today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9008B-AA11-403D-938D-8B429BB15EE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6" y="1037419"/>
            <a:ext cx="2511893" cy="334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49" y="1037419"/>
            <a:ext cx="27971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8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49" y="3766983"/>
            <a:ext cx="347027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571641" y="1542359"/>
            <a:ext cx="1268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2000" dirty="0">
                <a:latin typeface="Helvetica" pitchFamily="34" charset="0"/>
              </a:rPr>
              <a:t>The Sims</a:t>
            </a:r>
          </a:p>
        </p:txBody>
      </p:sp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10137774" y="1539382"/>
            <a:ext cx="1666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Helvetica" pitchFamily="34" charset="0"/>
              </a:rPr>
              <a:t>Rainbow 6</a:t>
            </a:r>
          </a:p>
        </p:txBody>
      </p:sp>
      <p:sp>
        <p:nvSpPr>
          <p:cNvPr id="33803" name="TextBox 11"/>
          <p:cNvSpPr txBox="1">
            <a:spLocks noChangeArrowheads="1"/>
          </p:cNvSpPr>
          <p:nvPr/>
        </p:nvSpPr>
        <p:spPr bwMode="auto">
          <a:xfrm>
            <a:off x="10137774" y="4955196"/>
            <a:ext cx="1665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Helvetica" pitchFamily="34" charset="0"/>
              </a:rPr>
              <a:t>Maya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0576" y="4578121"/>
            <a:ext cx="3247181" cy="1965399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id="{0D81F858-B375-4C07-BDF3-916D64F36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184" y="4955196"/>
            <a:ext cx="11327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sz="2000" dirty="0">
                <a:latin typeface="Helvetica" pitchFamily="34" charset="0"/>
              </a:rPr>
              <a:t>Firefox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375685" y="0"/>
            <a:ext cx="11816320" cy="1143000"/>
          </a:xfrm>
          <a:noFill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Apple Watch Is a Negative Fitts’ Law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0D07-7423-4FFF-BAC3-82FA5F22F504}" type="slidenum">
              <a:rPr lang="en-US"/>
              <a:pPr>
                <a:defRPr/>
              </a:pPr>
              <a:t>47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034269"/>
            <a:ext cx="8255000" cy="5295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Experiment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Volunteer</a:t>
            </a:r>
          </a:p>
          <a:p>
            <a:r>
              <a:rPr lang="en-US" dirty="0"/>
              <a:t>Start saying </a:t>
            </a:r>
            <a:r>
              <a:rPr lang="en-US" b="1" i="1" dirty="0">
                <a:solidFill>
                  <a:srgbClr val="E6AA00"/>
                </a:solidFill>
              </a:rPr>
              <a:t>colors</a:t>
            </a:r>
            <a:r>
              <a:rPr lang="en-US" dirty="0"/>
              <a:t> you see in list of words</a:t>
            </a:r>
          </a:p>
          <a:p>
            <a:pPr lvl="1"/>
            <a:r>
              <a:rPr lang="en-US" dirty="0"/>
              <a:t>when slide comes up</a:t>
            </a:r>
          </a:p>
          <a:p>
            <a:pPr lvl="1"/>
            <a:r>
              <a:rPr lang="en-US" dirty="0"/>
              <a:t>as fast as you can</a:t>
            </a:r>
          </a:p>
          <a:p>
            <a:r>
              <a:rPr lang="en-US" dirty="0"/>
              <a:t>Say “done” when finished</a:t>
            </a:r>
          </a:p>
          <a:p>
            <a:r>
              <a:rPr lang="en-US" dirty="0"/>
              <a:t>Everyone else time it…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dt+UX</a:t>
            </a:r>
            <a:r>
              <a:rPr lang="en-US" dirty="0"/>
              <a:t>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0D07-7423-4FFF-BAC3-82FA5F22F504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639233" y="701703"/>
            <a:ext cx="11195715" cy="4724400"/>
          </a:xfrm>
          <a:solidFill>
            <a:srgbClr val="7888A6"/>
          </a:solidFill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Paper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Home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Back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Schedule</a:t>
            </a:r>
          </a:p>
          <a:p>
            <a:pPr eaLnBrk="1" hangingPunct="1">
              <a:buFontTx/>
              <a:buNone/>
            </a:pPr>
            <a:r>
              <a:rPr lang="en-US" dirty="0"/>
              <a:t>Page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2121"/>
                </a:solidFill>
              </a:rPr>
              <a:t>Change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43A43-928F-4B41-AD9B-DC2CB737DD0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Hall of Fame or Shame?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9CC2F-3848-4AD5-9140-DCA5A9E08CD9}" type="slidenum">
              <a:rPr lang="en-US"/>
              <a:pPr/>
              <a:t>5</a:t>
            </a:fld>
            <a:endParaRPr lang="en-US"/>
          </a:p>
        </p:txBody>
      </p:sp>
      <p:pic>
        <p:nvPicPr>
          <p:cNvPr id="4103" name="Picture 7" descr="C:\Users\landay\AppData\Local\Microsoft\Windows\Temporary Internet Files\Content.Outlook\UVEMF6PJ\Screen Shot 2012-02-20 at 9 04 15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9" y="1185108"/>
            <a:ext cx="7703113" cy="56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allof.png">
            <a:extLst>
              <a:ext uri="{FF2B5EF4-FFF2-40B4-BE49-F238E27FC236}">
                <a16:creationId xmlns:a16="http://schemas.microsoft.com/office/drawing/2014/main" id="{5E399599-1E31-4C5D-9EFF-D737ADF266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6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Experiment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 it again</a:t>
            </a:r>
          </a:p>
          <a:p>
            <a:r>
              <a:rPr lang="en-US"/>
              <a:t>Say “done” when finished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29EA-5D68-4DDA-A187-3E7E7E467CC7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639233" y="701703"/>
            <a:ext cx="11195715" cy="4724400"/>
          </a:xfrm>
          <a:solidFill>
            <a:srgbClr val="7888A6"/>
          </a:solidFill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Bandana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Forward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Home</a:t>
            </a:r>
          </a:p>
          <a:p>
            <a:pPr>
              <a:buNone/>
            </a:pPr>
            <a:r>
              <a:rPr lang="en-US" dirty="0">
                <a:solidFill>
                  <a:srgbClr val="FF2121"/>
                </a:solidFill>
              </a:rPr>
              <a:t>Test</a:t>
            </a:r>
          </a:p>
          <a:p>
            <a:pPr>
              <a:buNone/>
            </a:pPr>
            <a:r>
              <a:rPr lang="en-US" dirty="0">
                <a:solidFill>
                  <a:srgbClr val="66FF33"/>
                </a:solidFill>
              </a:rPr>
              <a:t>Basket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Paper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43A43-928F-4B41-AD9B-DC2CB737DD0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Experiment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 it again</a:t>
            </a:r>
          </a:p>
          <a:p>
            <a:r>
              <a:rPr lang="en-US"/>
              <a:t>Say “done” when finished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929EA-5D68-4DDA-A187-3E7E7E467CC7}" type="slidenum">
              <a:rPr lang="en-US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639233" y="693751"/>
            <a:ext cx="11195715" cy="4724400"/>
          </a:xfrm>
          <a:solidFill>
            <a:srgbClr val="7888A6"/>
          </a:solidFill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FF2121"/>
                </a:solidFill>
              </a:rPr>
              <a:t>Yellow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White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FF00"/>
                </a:solidFill>
              </a:rPr>
              <a:t>Black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Blue</a:t>
            </a:r>
            <a:r>
              <a:rPr lang="en-US" dirty="0"/>
              <a:t> 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Red</a:t>
            </a:r>
          </a:p>
          <a:p>
            <a:pPr eaLnBrk="1" hangingPunct="1">
              <a:buFontTx/>
              <a:buNone/>
            </a:pPr>
            <a:r>
              <a:rPr lang="en-US" dirty="0"/>
              <a:t>Green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7C6DE-0770-461C-8F82-B5ABD4803E8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384663"/>
            <a:ext cx="11195715" cy="4724400"/>
          </a:xfrm>
        </p:spPr>
        <p:txBody>
          <a:bodyPr/>
          <a:lstStyle/>
          <a:p>
            <a:r>
              <a:rPr lang="en-US" dirty="0"/>
              <a:t>Interference</a:t>
            </a:r>
          </a:p>
          <a:p>
            <a:pPr lvl="1"/>
            <a:r>
              <a:rPr lang="en-US" dirty="0"/>
              <a:t>two strong cues in working memory</a:t>
            </a:r>
          </a:p>
          <a:p>
            <a:pPr lvl="1"/>
            <a:r>
              <a:rPr lang="en-US" dirty="0"/>
              <a:t>link to different chunks in long term memory</a:t>
            </a:r>
          </a:p>
          <a:p>
            <a:pPr lvl="1"/>
            <a:endParaRPr lang="en-US" dirty="0"/>
          </a:p>
          <a:p>
            <a:r>
              <a:rPr lang="en-US" dirty="0"/>
              <a:t>Why learn about memory?</a:t>
            </a:r>
          </a:p>
          <a:p>
            <a:pPr lvl="1"/>
            <a:r>
              <a:rPr lang="en-US" dirty="0"/>
              <a:t>know what’s behind many HCI techniques</a:t>
            </a:r>
          </a:p>
          <a:p>
            <a:pPr lvl="1"/>
            <a:r>
              <a:rPr lang="en-US" dirty="0"/>
              <a:t>helps you understand what users will “get”</a:t>
            </a:r>
          </a:p>
          <a:p>
            <a:pPr lvl="1"/>
            <a:r>
              <a:rPr lang="en-US" dirty="0"/>
              <a:t>aging population of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A1008-69C8-4C6C-A83F-E93D6A6FCE75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UIs for Recognition over Recall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idx="1"/>
          </p:nvPr>
        </p:nvSpPr>
        <p:spPr>
          <a:xfrm>
            <a:off x="444137" y="1090749"/>
            <a:ext cx="7170018" cy="55262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Recall</a:t>
            </a:r>
          </a:p>
          <a:p>
            <a:pPr lvl="1"/>
            <a:r>
              <a:rPr lang="en-US" dirty="0"/>
              <a:t>info reproduced from memory</a:t>
            </a:r>
          </a:p>
          <a:p>
            <a:pPr lvl="1"/>
            <a:r>
              <a:rPr lang="en-US" dirty="0"/>
              <a:t>e.g., command name &amp; semantics</a:t>
            </a:r>
          </a:p>
          <a:p>
            <a:pPr lvl="1"/>
            <a:endParaRPr lang="en-US" dirty="0"/>
          </a:p>
          <a:p>
            <a:r>
              <a:rPr lang="en-US" dirty="0"/>
              <a:t>Recognition</a:t>
            </a:r>
          </a:p>
          <a:p>
            <a:pPr lvl="1"/>
            <a:r>
              <a:rPr lang="en-US" dirty="0"/>
              <a:t>presentation of info provides knowledge that info has been seen before</a:t>
            </a:r>
          </a:p>
          <a:p>
            <a:pPr lvl="1"/>
            <a:r>
              <a:rPr lang="en-US" dirty="0"/>
              <a:t>e.g., command in menu reminds you of semantics</a:t>
            </a:r>
          </a:p>
          <a:p>
            <a:pPr lvl="1"/>
            <a:r>
              <a:rPr lang="en-US" dirty="0"/>
              <a:t>easier because of cues to retrieval</a:t>
            </a:r>
          </a:p>
          <a:p>
            <a:pPr lvl="2"/>
            <a:r>
              <a:rPr lang="en-US" dirty="0"/>
              <a:t>cue is anything related to item or situation where learned</a:t>
            </a:r>
          </a:p>
          <a:p>
            <a:pPr lvl="2"/>
            <a:r>
              <a:rPr lang="en-US" dirty="0"/>
              <a:t>e.g., giving hints, icons, labels, menu names, etc.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B457-ED37-4B66-883B-8F5E3DFCFBE6}" type="slidenum">
              <a:rPr lang="en-US"/>
              <a:pPr/>
              <a:t>55</a:t>
            </a:fld>
            <a:endParaRPr lang="en-US"/>
          </a:p>
        </p:txBody>
      </p:sp>
      <p:pic>
        <p:nvPicPr>
          <p:cNvPr id="43014" name="Picture 5" descr="exampl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09" y="1143000"/>
            <a:ext cx="4577850" cy="175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csharphelper.com/howto_codepack_folderdialog.png">
            <a:extLst>
              <a:ext uri="{FF2B5EF4-FFF2-40B4-BE49-F238E27FC236}">
                <a16:creationId xmlns:a16="http://schemas.microsoft.com/office/drawing/2014/main" id="{D4C189B1-ED68-4182-8A57-4F7F31FA4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367" y="3305062"/>
            <a:ext cx="4601730" cy="285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Abilities Summary</a:t>
            </a:r>
          </a:p>
        </p:txBody>
      </p:sp>
      <p:sp>
        <p:nvSpPr>
          <p:cNvPr id="955397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057523"/>
            <a:ext cx="11195715" cy="5462547"/>
          </a:xfrm>
        </p:spPr>
        <p:txBody>
          <a:bodyPr>
            <a:noAutofit/>
          </a:bodyPr>
          <a:lstStyle/>
          <a:p>
            <a:r>
              <a:rPr lang="en-US" sz="2400" dirty="0"/>
              <a:t>Color can be helpful, but pay attention to</a:t>
            </a:r>
          </a:p>
          <a:p>
            <a:pPr lvl="1"/>
            <a:r>
              <a:rPr lang="en-US" sz="2000" dirty="0"/>
              <a:t>how colors combine</a:t>
            </a:r>
          </a:p>
          <a:p>
            <a:pPr lvl="1"/>
            <a:r>
              <a:rPr lang="en-US" sz="2000" dirty="0"/>
              <a:t>limitations of human perception</a:t>
            </a:r>
          </a:p>
          <a:p>
            <a:pPr lvl="1"/>
            <a:r>
              <a:rPr lang="en-US" sz="2000" dirty="0"/>
              <a:t>people with color deficiency</a:t>
            </a:r>
          </a:p>
          <a:p>
            <a:pPr lvl="1"/>
            <a:endParaRPr lang="en-US" sz="1400" dirty="0"/>
          </a:p>
          <a:p>
            <a:r>
              <a:rPr lang="en-US" sz="2400" dirty="0"/>
              <a:t>Model Human Processor</a:t>
            </a:r>
          </a:p>
          <a:p>
            <a:pPr lvl="1"/>
            <a:r>
              <a:rPr lang="en-US" sz="2000" dirty="0"/>
              <a:t>perceptual, motor, cognitive processors + memory</a:t>
            </a:r>
          </a:p>
          <a:p>
            <a:pPr lvl="1"/>
            <a:r>
              <a:rPr lang="en-US" sz="2000" dirty="0"/>
              <a:t>model allows us to make predictions</a:t>
            </a:r>
          </a:p>
          <a:p>
            <a:pPr lvl="1"/>
            <a:endParaRPr lang="en-US" sz="1400" dirty="0"/>
          </a:p>
          <a:p>
            <a:r>
              <a:rPr lang="en-US" sz="2400" dirty="0"/>
              <a:t>Memory</a:t>
            </a:r>
          </a:p>
          <a:p>
            <a:pPr lvl="1"/>
            <a:r>
              <a:rPr lang="en-US" sz="2000" dirty="0"/>
              <a:t>three types: sensory, WM &amp; LTM</a:t>
            </a:r>
          </a:p>
          <a:p>
            <a:pPr lvl="1"/>
            <a:r>
              <a:rPr lang="en-US" sz="2000" dirty="0"/>
              <a:t>interference can make hard to access LTM</a:t>
            </a:r>
          </a:p>
          <a:p>
            <a:pPr lvl="1"/>
            <a:r>
              <a:rPr lang="en-US" sz="2000" dirty="0"/>
              <a:t>cues in WM can make it easier to access LTM</a:t>
            </a:r>
            <a:endParaRPr lang="en-US" sz="1400" dirty="0"/>
          </a:p>
          <a:p>
            <a:pPr lvl="1"/>
            <a:endParaRPr lang="en-US" sz="1400" dirty="0"/>
          </a:p>
          <a:p>
            <a:r>
              <a:rPr lang="en-US" sz="2400" dirty="0"/>
              <a:t>Key time to remember from MHP: </a:t>
            </a:r>
            <a:r>
              <a:rPr lang="en-US" sz="2400" dirty="0">
                <a:solidFill>
                  <a:srgbClr val="E6AA00"/>
                </a:solidFill>
              </a:rPr>
              <a:t>~100 </a:t>
            </a:r>
            <a:r>
              <a:rPr lang="en-US" sz="2400" dirty="0" err="1">
                <a:solidFill>
                  <a:srgbClr val="E6AA00"/>
                </a:solidFill>
              </a:rPr>
              <a:t>ms</a:t>
            </a:r>
            <a:r>
              <a:rPr lang="en-US" sz="2400" dirty="0">
                <a:solidFill>
                  <a:srgbClr val="E6AA00"/>
                </a:solidFill>
              </a:rPr>
              <a:t> cycle time &amp; memory access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dt+UX</a:t>
            </a:r>
            <a:r>
              <a:rPr lang="en-US" dirty="0"/>
              <a:t>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E7163-8A16-4010-B450-66840EB101B9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7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39237" y="198782"/>
            <a:ext cx="11552767" cy="1143000"/>
          </a:xfrm>
        </p:spPr>
        <p:txBody>
          <a:bodyPr/>
          <a:lstStyle/>
          <a:p>
            <a:r>
              <a:rPr lang="en-US" dirty="0"/>
              <a:t>Further Reading</a:t>
            </a:r>
            <a:br>
              <a:rPr lang="en-US" dirty="0"/>
            </a:br>
            <a:r>
              <a:rPr lang="en-US" dirty="0"/>
              <a:t>Vision and Cognition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639233" y="1600199"/>
            <a:ext cx="11195715" cy="4903967"/>
          </a:xfrm>
        </p:spPr>
        <p:txBody>
          <a:bodyPr>
            <a:noAutofit/>
          </a:bodyPr>
          <a:lstStyle/>
          <a:p>
            <a:r>
              <a:rPr lang="en-US" sz="2800" dirty="0"/>
              <a:t>Books</a:t>
            </a:r>
          </a:p>
          <a:p>
            <a:pPr lvl="1"/>
            <a:r>
              <a:rPr lang="en-US" sz="2400" i="1" dirty="0"/>
              <a:t>The Psychology Of Human-Computer Interaction</a:t>
            </a:r>
            <a:r>
              <a:rPr lang="en-US" sz="2400" dirty="0"/>
              <a:t>, by Card, Moran, &amp; Newell, Erlbaum, 1983 </a:t>
            </a:r>
          </a:p>
          <a:p>
            <a:pPr lvl="1"/>
            <a:r>
              <a:rPr lang="en-US" sz="2400" i="1" dirty="0"/>
              <a:t>Human-Computer Interaction</a:t>
            </a:r>
            <a:r>
              <a:rPr lang="en-US" sz="2400" dirty="0"/>
              <a:t>, by Dix, Finlay, </a:t>
            </a:r>
            <a:r>
              <a:rPr lang="en-US" sz="2400" dirty="0" err="1"/>
              <a:t>Abowd</a:t>
            </a:r>
            <a:r>
              <a:rPr lang="en-US" sz="2400" dirty="0"/>
              <a:t>, and Beale, 1998.</a:t>
            </a:r>
          </a:p>
          <a:p>
            <a:pPr lvl="1"/>
            <a:r>
              <a:rPr lang="en-US" sz="2400" i="1" dirty="0"/>
              <a:t>Perception</a:t>
            </a:r>
            <a:r>
              <a:rPr lang="en-US" sz="2400" dirty="0"/>
              <a:t>, Irvin Rock, 1995.</a:t>
            </a:r>
          </a:p>
          <a:p>
            <a:pPr lvl="1"/>
            <a:endParaRPr lang="en-US" sz="2400" dirty="0"/>
          </a:p>
          <a:p>
            <a:r>
              <a:rPr lang="en-US" sz="2800" dirty="0">
                <a:hlinkClick r:id="rId3"/>
              </a:rPr>
              <a:t>Pages 66-99 of “Cognitive Aspects in Interaction Design</a:t>
            </a:r>
            <a:r>
              <a:rPr lang="en-US" sz="2800" dirty="0"/>
              <a:t>”, from </a:t>
            </a:r>
            <a:r>
              <a:rPr lang="en-US" sz="2800" i="1" dirty="0"/>
              <a:t>Interaction Design</a:t>
            </a:r>
            <a:r>
              <a:rPr lang="en-US" sz="2800" dirty="0"/>
              <a:t>, 3rd Edition by Rogers, Sharp, &amp; </a:t>
            </a:r>
            <a:r>
              <a:rPr lang="en-US" sz="2800" dirty="0" err="1"/>
              <a:t>Preece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>
                <a:hlinkClick r:id="rId4"/>
              </a:rPr>
              <a:t>Applying </a:t>
            </a:r>
            <a:r>
              <a:rPr lang="en-US" sz="2800" dirty="0" err="1">
                <a:hlinkClick r:id="rId4"/>
              </a:rPr>
              <a:t>Fitts</a:t>
            </a:r>
            <a:r>
              <a:rPr lang="en-US" sz="2800" dirty="0">
                <a:hlinkClick r:id="rId4"/>
              </a:rPr>
              <a:t>’ Law to Mobile Interface Design </a:t>
            </a:r>
            <a:r>
              <a:rPr lang="en-US" sz="2800" dirty="0"/>
              <a:t>by Justin Smith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70CB5-5048-4182-8642-D3EAC88DE901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>
          <a:xfrm>
            <a:off x="639233" y="1335819"/>
            <a:ext cx="11195715" cy="4988781"/>
          </a:xfrm>
        </p:spPr>
        <p:txBody>
          <a:bodyPr/>
          <a:lstStyle/>
          <a:p>
            <a:r>
              <a:rPr lang="en-US" dirty="0"/>
              <a:t>Conceptual Models &amp; Interface Metaphors</a:t>
            </a:r>
          </a:p>
          <a:p>
            <a:pPr lvl="1"/>
            <a:r>
              <a:rPr lang="en-US" dirty="0"/>
              <a:t>Read </a:t>
            </a:r>
            <a:r>
              <a:rPr lang="en-US" dirty="0">
                <a:hlinkClick r:id="rId3"/>
              </a:rPr>
              <a:t>“The Psychology of Everyday Things” (Ch. 1)</a:t>
            </a:r>
            <a:r>
              <a:rPr lang="en-US" dirty="0"/>
              <a:t>, from </a:t>
            </a:r>
            <a:r>
              <a:rPr lang="en-US" i="1" dirty="0"/>
              <a:t>The Design of Everyday Things</a:t>
            </a:r>
            <a:r>
              <a:rPr lang="en-US" dirty="0"/>
              <a:t> by Donald Norman</a:t>
            </a:r>
          </a:p>
          <a:p>
            <a:endParaRPr lang="en-US" dirty="0"/>
          </a:p>
          <a:p>
            <a:r>
              <a:rPr lang="en-US" dirty="0"/>
              <a:t>Studio</a:t>
            </a:r>
          </a:p>
          <a:p>
            <a:pPr lvl="1"/>
            <a:r>
              <a:rPr lang="en-US" dirty="0"/>
              <a:t>Ad-hoc group heuristic evaluation</a:t>
            </a:r>
          </a:p>
          <a:p>
            <a:pPr lvl="1"/>
            <a:r>
              <a:rPr lang="en-US" dirty="0"/>
              <a:t>Must be present to get credit on assignment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dt+UX</a:t>
            </a:r>
            <a:r>
              <a:rPr lang="en-US" dirty="0"/>
              <a:t>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B7EE-7F70-4F67-AEEB-7D29BA50B8C2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m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16" y="243804"/>
            <a:ext cx="813836" cy="829952"/>
          </a:xfrm>
          <a:prstGeom prst="rect">
            <a:avLst/>
          </a:prstGeom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Hall of Shame!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5C0E9-BCA7-4A3D-B003-E5B3F1954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3832" y="1600200"/>
            <a:ext cx="3688168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Error Messages</a:t>
            </a:r>
          </a:p>
          <a:p>
            <a:pPr lvl="1"/>
            <a:r>
              <a:rPr lang="en-US" sz="2500" dirty="0"/>
              <a:t>where is the error?</a:t>
            </a:r>
          </a:p>
          <a:p>
            <a:pPr lvl="1"/>
            <a:r>
              <a:rPr lang="en-US" sz="2500" dirty="0"/>
              <a:t>what’s wrong with it?</a:t>
            </a:r>
          </a:p>
          <a:p>
            <a:pPr lvl="1"/>
            <a:r>
              <a:rPr lang="en-US" sz="2500" dirty="0"/>
              <a:t>parse &amp; fix it yourself!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11" name="Picture 7" descr="C:\Users\landay\AppData\Local\Microsoft\Windows\Temporary Internet Files\Content.Outlook\UVEMF6PJ\Screen Shot 2012-02-20 at 9 04 15 PM.png">
            <a:extLst>
              <a:ext uri="{FF2B5EF4-FFF2-40B4-BE49-F238E27FC236}">
                <a16:creationId xmlns:a16="http://schemas.microsoft.com/office/drawing/2014/main" id="{31432D4C-81FC-48C2-A6B8-8AD8F69A4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9" y="1185108"/>
            <a:ext cx="7703113" cy="56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Human Abilities: </a:t>
            </a:r>
            <a:br>
              <a:rPr lang="en-US"/>
            </a:br>
            <a:r>
              <a:rPr lang="en-US"/>
              <a:t>Vision &amp; Cognition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09387" y="5812685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78787"/>
                </a:solidFill>
                <a:latin typeface="Helvetica"/>
                <a:cs typeface="Helvetica"/>
              </a:rPr>
              <a:t>November 5, 2018</a:t>
            </a:r>
          </a:p>
        </p:txBody>
      </p:sp>
    </p:spTree>
    <p:extLst>
      <p:ext uri="{BB962C8B-B14F-4D97-AF65-F5344CB8AC3E}">
        <p14:creationId xmlns:p14="http://schemas.microsoft.com/office/powerpoint/2010/main" val="386803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visual system</a:t>
            </a:r>
          </a:p>
          <a:p>
            <a:r>
              <a:rPr lang="en-US" dirty="0"/>
              <a:t>Guidelines for design</a:t>
            </a:r>
          </a:p>
          <a:p>
            <a:r>
              <a:rPr lang="en-US" dirty="0"/>
              <a:t>Team Break</a:t>
            </a:r>
          </a:p>
          <a:p>
            <a:r>
              <a:rPr lang="en-US" dirty="0"/>
              <a:t>Models of human performance (MHP)</a:t>
            </a:r>
          </a:p>
          <a:p>
            <a:r>
              <a:rPr lang="en-US" dirty="0"/>
              <a:t>Two in class experiments</a:t>
            </a:r>
          </a:p>
          <a:p>
            <a:r>
              <a:rPr lang="en-US" dirty="0"/>
              <a:t>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F0E26-F162-4CC3-9492-3D11CA1B1DD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Study Color?</a:t>
            </a:r>
          </a:p>
        </p:txBody>
      </p:sp>
      <p:sp>
        <p:nvSpPr>
          <p:cNvPr id="8243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en-US" dirty="0"/>
              <a:t>Color can be a powerful tool to </a:t>
            </a:r>
            <a:r>
              <a:rPr lang="en-US" b="1" i="1" dirty="0">
                <a:solidFill>
                  <a:srgbClr val="E6AA00"/>
                </a:solidFill>
              </a:rPr>
              <a:t>improve</a:t>
            </a:r>
            <a:r>
              <a:rPr lang="en-US" dirty="0">
                <a:solidFill>
                  <a:srgbClr val="6293CD"/>
                </a:solidFill>
              </a:rPr>
              <a:t> </a:t>
            </a:r>
            <a:r>
              <a:rPr lang="en-US" dirty="0"/>
              <a:t>user interfaces by communicating key information</a:t>
            </a:r>
          </a:p>
          <a:p>
            <a:pPr marL="609600" indent="-609600">
              <a:buFontTx/>
              <a:buAutoNum type="arabicParenR"/>
            </a:pPr>
            <a:endParaRPr lang="en-US" dirty="0"/>
          </a:p>
          <a:p>
            <a:pPr marL="609600" indent="-609600">
              <a:buFontTx/>
              <a:buAutoNum type="arabicParenR"/>
            </a:pPr>
            <a:r>
              <a:rPr lang="en-US" dirty="0"/>
              <a:t>Inappropriate use of color can severely </a:t>
            </a:r>
            <a:r>
              <a:rPr lang="en-US" b="1" i="1" dirty="0">
                <a:solidFill>
                  <a:srgbClr val="E6AA00"/>
                </a:solidFill>
              </a:rPr>
              <a:t>reduce</a:t>
            </a:r>
            <a:r>
              <a:rPr lang="en-US" dirty="0"/>
              <a:t> </a:t>
            </a:r>
            <a:r>
              <a:rPr lang="en-US" b="1" i="1" dirty="0">
                <a:solidFill>
                  <a:srgbClr val="E6AA00"/>
                </a:solidFill>
              </a:rPr>
              <a:t>the performance</a:t>
            </a:r>
            <a:r>
              <a:rPr lang="en-US" b="1" dirty="0">
                <a:solidFill>
                  <a:srgbClr val="E6AA00"/>
                </a:solidFill>
              </a:rPr>
              <a:t> </a:t>
            </a:r>
            <a:r>
              <a:rPr lang="en-US" dirty="0"/>
              <a:t>of systems we build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2018/11/05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dt+UX: Design Thinking for User Experience Design, Prototyping &amp;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CA48F-D00F-4B9A-B21D-65A1B1A5E667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7" grpId="0" build="p" autoUpdateAnimBg="0"/>
    </p:bldLst>
  </p:timing>
</p:sld>
</file>

<file path=ppt/theme/theme1.xml><?xml version="1.0" encoding="utf-8"?>
<a:theme xmlns:a="http://schemas.openxmlformats.org/drawingml/2006/main" name="4_Summer HCI">
  <a:themeElements>
    <a:clrScheme name="Custom 6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42A0F3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02-design-discovery</Template>
  <TotalTime>26632</TotalTime>
  <Words>4564</Words>
  <Application>Microsoft Macintosh PowerPoint</Application>
  <PresentationFormat>Widescreen</PresentationFormat>
  <Paragraphs>874</Paragraphs>
  <Slides>58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ＭＳ Ｐゴシック</vt:lpstr>
      <vt:lpstr>Arial</vt:lpstr>
      <vt:lpstr>Arial Black</vt:lpstr>
      <vt:lpstr>Comic Sans MS</vt:lpstr>
      <vt:lpstr>Geneva</vt:lpstr>
      <vt:lpstr>Gill Sans Light</vt:lpstr>
      <vt:lpstr>Helvetica</vt:lpstr>
      <vt:lpstr>Helvetica Light</vt:lpstr>
      <vt:lpstr>Mangal</vt:lpstr>
      <vt:lpstr>Symbol</vt:lpstr>
      <vt:lpstr>Times New Roman</vt:lpstr>
      <vt:lpstr>Verdana</vt:lpstr>
      <vt:lpstr>ZapfDingbats</vt:lpstr>
      <vt:lpstr>4_Summer HCI</vt:lpstr>
      <vt:lpstr>Human Abilities:  Vision &amp; Cognition</vt:lpstr>
      <vt:lpstr>Hall of Fame or Shame?</vt:lpstr>
      <vt:lpstr>Hall of Fame or Shame?</vt:lpstr>
      <vt:lpstr>Hall of Fame!</vt:lpstr>
      <vt:lpstr>Hall of Fame or Shame?</vt:lpstr>
      <vt:lpstr>Hall of Shame!</vt:lpstr>
      <vt:lpstr>Human Abilities:  Vision &amp; Cognition</vt:lpstr>
      <vt:lpstr>Outline</vt:lpstr>
      <vt:lpstr>Why Study Color?</vt:lpstr>
      <vt:lpstr>Visible Spectrum</vt:lpstr>
      <vt:lpstr>Human Visual System</vt:lpstr>
      <vt:lpstr>Retina</vt:lpstr>
      <vt:lpstr>Retina</vt:lpstr>
      <vt:lpstr>Color Perception via Cones</vt:lpstr>
      <vt:lpstr>Color Sensitivity</vt:lpstr>
      <vt:lpstr>Color Sensitivity</vt:lpstr>
      <vt:lpstr>Distribution of Photopigments</vt:lpstr>
      <vt:lpstr>Focus</vt:lpstr>
      <vt:lpstr>Focus</vt:lpstr>
      <vt:lpstr>Color Deficiency  (Also known as “color blindness”)</vt:lpstr>
      <vt:lpstr>Color Guidelines</vt:lpstr>
      <vt:lpstr>Use the Hue Circle</vt:lpstr>
      <vt:lpstr>Color Guidelines (cont.)</vt:lpstr>
      <vt:lpstr>Color Guidelines (cont.)</vt:lpstr>
      <vt:lpstr>Administrivia</vt:lpstr>
      <vt:lpstr>Administrivia</vt:lpstr>
      <vt:lpstr>Administrivia</vt:lpstr>
      <vt:lpstr>PowerPoint Presentation</vt:lpstr>
      <vt:lpstr>PowerPoint Presentation</vt:lpstr>
      <vt:lpstr>The Model Human Processor</vt:lpstr>
      <vt:lpstr>The Model Human Processor</vt:lpstr>
      <vt:lpstr>MHP Basics</vt:lpstr>
      <vt:lpstr>What is missing from MHP?</vt:lpstr>
      <vt:lpstr>What is missing from MHP?</vt:lpstr>
      <vt:lpstr>PowerPoint Presentation</vt:lpstr>
      <vt:lpstr>Memory</vt:lpstr>
      <vt:lpstr>MHP Principles of Operation</vt:lpstr>
      <vt:lpstr>MHP Principles of Operation</vt:lpstr>
      <vt:lpstr>MHP Principles of Operation</vt:lpstr>
      <vt:lpstr>Experiment</vt:lpstr>
      <vt:lpstr>Experimental Results</vt:lpstr>
      <vt:lpstr>Experimental Results (Last Year)</vt:lpstr>
      <vt:lpstr>Experimental Results (2 years ago)</vt:lpstr>
      <vt:lpstr>Principles of Operation (cont.)</vt:lpstr>
      <vt:lpstr>Fitts’ Law Example</vt:lpstr>
      <vt:lpstr>Pie Menus in Use Today</vt:lpstr>
      <vt:lpstr>Apple Watch Is a Negative Fitts’ Law Example</vt:lpstr>
      <vt:lpstr>Simple Experiment</vt:lpstr>
      <vt:lpstr>PowerPoint Presentation</vt:lpstr>
      <vt:lpstr>Simple Experiment</vt:lpstr>
      <vt:lpstr>PowerPoint Presentation</vt:lpstr>
      <vt:lpstr>Simple Experiment</vt:lpstr>
      <vt:lpstr>PowerPoint Presentation</vt:lpstr>
      <vt:lpstr>Memory</vt:lpstr>
      <vt:lpstr>Design UIs for Recognition over Recall</vt:lpstr>
      <vt:lpstr>Human Abilities Summary</vt:lpstr>
      <vt:lpstr>Further Reading Vision and Cognition</vt:lpstr>
      <vt:lpstr>Next Time</vt:lpstr>
    </vt:vector>
  </TitlesOfParts>
  <Company>Berkeley Summer Engineering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Abilities: Vision and Cognition</dc:title>
  <dc:subject>User Interface Design, Prototyping, and Evaluation</dc:subject>
  <dc:creator>James Landay</dc:creator>
  <cp:keywords>usability, interface design, interaction design, user interface, user interface design, color, perception, vision, cognition</cp:keywords>
  <cp:lastModifiedBy>James Landay</cp:lastModifiedBy>
  <cp:revision>579</cp:revision>
  <cp:lastPrinted>2015-10-27T04:48:28Z</cp:lastPrinted>
  <dcterms:created xsi:type="dcterms:W3CDTF">1997-02-10T23:02:31Z</dcterms:created>
  <dcterms:modified xsi:type="dcterms:W3CDTF">2018-11-07T18:11:50Z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http://bmrc.berkeley.edu/courseware/cs160/fall00/</vt:lpwstr>
  </property>
  <property fmtid="{D5CDD505-2E9C-101B-9397-08002B2CF9AE}" pid="9" name="Other">
    <vt:lpwstr>CS 160, Fall 2000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I:\www\documents\courseware\cs160\fall00\Lectures</vt:lpwstr>
  </property>
</Properties>
</file>