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39" r:id="rId1"/>
  </p:sldMasterIdLst>
  <p:notesMasterIdLst>
    <p:notesMasterId r:id="rId52"/>
  </p:notesMasterIdLst>
  <p:handoutMasterIdLst>
    <p:handoutMasterId r:id="rId53"/>
  </p:handoutMasterIdLst>
  <p:sldIdLst>
    <p:sldId id="715" r:id="rId2"/>
    <p:sldId id="758" r:id="rId3"/>
    <p:sldId id="759" r:id="rId4"/>
    <p:sldId id="775" r:id="rId5"/>
    <p:sldId id="701" r:id="rId6"/>
    <p:sldId id="702" r:id="rId7"/>
    <p:sldId id="703" r:id="rId8"/>
    <p:sldId id="719" r:id="rId9"/>
    <p:sldId id="720" r:id="rId10"/>
    <p:sldId id="578" r:id="rId11"/>
    <p:sldId id="776" r:id="rId12"/>
    <p:sldId id="654" r:id="rId13"/>
    <p:sldId id="655" r:id="rId14"/>
    <p:sldId id="658" r:id="rId15"/>
    <p:sldId id="691" r:id="rId16"/>
    <p:sldId id="709" r:id="rId17"/>
    <p:sldId id="692" r:id="rId18"/>
    <p:sldId id="657" r:id="rId19"/>
    <p:sldId id="613" r:id="rId20"/>
    <p:sldId id="611" r:id="rId21"/>
    <p:sldId id="721" r:id="rId22"/>
    <p:sldId id="465" r:id="rId23"/>
    <p:sldId id="472" r:id="rId24"/>
    <p:sldId id="470" r:id="rId25"/>
    <p:sldId id="478" r:id="rId26"/>
    <p:sldId id="576" r:id="rId27"/>
    <p:sldId id="633" r:id="rId28"/>
    <p:sldId id="639" r:id="rId29"/>
    <p:sldId id="640" r:id="rId30"/>
    <p:sldId id="641" r:id="rId31"/>
    <p:sldId id="642" r:id="rId32"/>
    <p:sldId id="682" r:id="rId33"/>
    <p:sldId id="710" r:id="rId34"/>
    <p:sldId id="708" r:id="rId35"/>
    <p:sldId id="707" r:id="rId36"/>
    <p:sldId id="473" r:id="rId37"/>
    <p:sldId id="543" r:id="rId38"/>
    <p:sldId id="544" r:id="rId39"/>
    <p:sldId id="474" r:id="rId40"/>
    <p:sldId id="475" r:id="rId41"/>
    <p:sldId id="542" r:id="rId42"/>
    <p:sldId id="716" r:id="rId43"/>
    <p:sldId id="693" r:id="rId44"/>
    <p:sldId id="477" r:id="rId45"/>
    <p:sldId id="722" r:id="rId46"/>
    <p:sldId id="713" r:id="rId47"/>
    <p:sldId id="714" r:id="rId48"/>
    <p:sldId id="520" r:id="rId49"/>
    <p:sldId id="527" r:id="rId50"/>
    <p:sldId id="695" r:id="rId5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42" userDrawn="1">
          <p15:clr>
            <a:srgbClr val="A4A3A4"/>
          </p15:clr>
        </p15:guide>
        <p15:guide id="2" pos="302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nday" initials="JAL" lastIdx="2" clrIdx="0"/>
  <p:cmAuthor id="1" name="James Landay" initials="A" lastIdx="0" clrIdx="1"/>
  <p:cmAuthor id="2" name="James Landay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2D92D4"/>
    <a:srgbClr val="0D0D0D"/>
    <a:srgbClr val="C5C5C5"/>
    <a:srgbClr val="000000"/>
    <a:srgbClr val="FBFBFB"/>
    <a:srgbClr val="F5F5F5"/>
    <a:srgbClr val="E7E7E7"/>
    <a:srgbClr val="C4C4C4"/>
    <a:srgbClr val="73A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7" autoAdjust="0"/>
    <p:restoredTop sz="88215" autoAdjust="0"/>
  </p:normalViewPr>
  <p:slideViewPr>
    <p:cSldViewPr snapToGrid="0">
      <p:cViewPr varScale="1">
        <p:scale>
          <a:sx n="118" d="100"/>
          <a:sy n="118" d="100"/>
        </p:scale>
        <p:origin x="106" y="163"/>
      </p:cViewPr>
      <p:guideLst>
        <p:guide orient="horz" pos="19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68"/>
    </p:cViewPr>
  </p:sorterViewPr>
  <p:notesViewPr>
    <p:cSldViewPr snapToGrid="0">
      <p:cViewPr>
        <p:scale>
          <a:sx n="160" d="100"/>
          <a:sy n="160" d="100"/>
        </p:scale>
        <p:origin x="-2496" y="91"/>
      </p:cViewPr>
      <p:guideLst>
        <p:guide orient="horz" pos="2242"/>
        <p:guide pos="30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35" y="9122102"/>
            <a:ext cx="2583935" cy="47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733" eaLnBrk="0" hangingPunct="0">
              <a:defRPr sz="1000" i="1"/>
            </a:lvl1pPr>
          </a:lstStyle>
          <a:p>
            <a:fld id="{458BF5A3-2350-4A06-91F7-52EF13FDD7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13890" y="203341"/>
            <a:ext cx="5032293" cy="66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992" eaLnBrk="0" hangingPunct="0">
              <a:defRPr sz="1000" i="1"/>
            </a:lvl1pPr>
          </a:lstStyle>
          <a:p>
            <a:r>
              <a:rPr lang="en-US" dirty="0" err="1"/>
              <a:t>dt+UX</a:t>
            </a:r>
            <a:r>
              <a:rPr lang="en-US" dirty="0"/>
              <a:t> – Design Thinking for User Experience Design, Prototyping &amp; Evaluation</a:t>
            </a:r>
            <a:br>
              <a:rPr lang="en-US" dirty="0"/>
            </a:br>
            <a:r>
              <a:rPr lang="en-US" i="0" dirty="0"/>
              <a:t>Autumn 2018</a:t>
            </a:r>
          </a:p>
          <a:p>
            <a:r>
              <a:rPr lang="en-US" i="0" dirty="0"/>
              <a:t>Prof. James A. Landay</a:t>
            </a:r>
          </a:p>
          <a:p>
            <a:r>
              <a:rPr lang="en-US" i="0" dirty="0"/>
              <a:t>Stanford University</a:t>
            </a:r>
          </a:p>
          <a:p>
            <a:endParaRPr lang="en-US" i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ACD57-6902-C34D-8526-2B9EB71AE2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203341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000" dirty="0"/>
              <a:t>2018/10/17</a:t>
            </a:r>
          </a:p>
        </p:txBody>
      </p:sp>
    </p:spTree>
    <p:extLst>
      <p:ext uri="{BB962C8B-B14F-4D97-AF65-F5344CB8AC3E}">
        <p14:creationId xmlns:p14="http://schemas.microsoft.com/office/powerpoint/2010/main" val="3470265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-1602"/>
            <a:ext cx="3170565" cy="48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73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35" y="-1602"/>
            <a:ext cx="3170565" cy="48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73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1488" y="727075"/>
            <a:ext cx="6376987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070" y="4558648"/>
            <a:ext cx="5367060" cy="43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2102"/>
            <a:ext cx="3170565" cy="47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73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35" y="9122102"/>
            <a:ext cx="3170565" cy="47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733" eaLnBrk="0" hangingPunct="0">
              <a:defRPr sz="1000" i="1"/>
            </a:lvl1pPr>
          </a:lstStyle>
          <a:p>
            <a:fld id="{F15B023B-A5DD-4615-B2B5-95B18B13B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ribbble.com/kere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ribbble.com/kerem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719138"/>
            <a:ext cx="6319838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r>
              <a:rPr lang="en-US" dirty="0">
                <a:ea typeface="ＭＳ Ｐゴシック" pitchFamily="34" charset="-128"/>
              </a:rPr>
              <a:t>Ended exactly on time (with 20 min break) and 5 min quiz and start 6 min late due to technical difficulty, so PERFECT number of slides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55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1" indent="-285708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3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6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8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/>
              <a:pPr/>
              <a:t>10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9186">
              <a:spcBef>
                <a:spcPct val="0"/>
              </a:spcBef>
            </a:pPr>
            <a:endParaRPr kumimoji="0" lang="en-US" sz="25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60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1" indent="-285708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3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6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8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/>
              <a:pPr/>
              <a:t>11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9186">
              <a:spcBef>
                <a:spcPct val="0"/>
              </a:spcBef>
            </a:pPr>
            <a:endParaRPr kumimoji="0" lang="en-US" sz="25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8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EE7C4A-115B-4D4A-A7E9-14A95868ADD8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43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0D201B-5AC3-ED44-B158-C47FB82D9DF8}" type="slidenum">
              <a:rPr lang="en-US" sz="1000"/>
              <a:pPr/>
              <a:t>13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38239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F4B45C-598E-1844-883B-BF7D03C22728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91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This is the level of detail and fidelity you should be sketching in studio this week</a:t>
            </a:r>
          </a:p>
        </p:txBody>
      </p:sp>
    </p:spTree>
    <p:extLst>
      <p:ext uri="{BB962C8B-B14F-4D97-AF65-F5344CB8AC3E}">
        <p14:creationId xmlns:p14="http://schemas.microsoft.com/office/powerpoint/2010/main" val="315599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7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F4B45C-598E-1844-883B-BF7D03C22728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combination of the two</a:t>
            </a:r>
          </a:p>
        </p:txBody>
      </p:sp>
    </p:spTree>
    <p:extLst>
      <p:ext uri="{BB962C8B-B14F-4D97-AF65-F5344CB8AC3E}">
        <p14:creationId xmlns:p14="http://schemas.microsoft.com/office/powerpoint/2010/main" val="2113871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Storyboard</a:t>
            </a:r>
            <a:r>
              <a:rPr lang="en-US" baseline="0" dirty="0">
                <a:latin typeface="Times New Roman" charset="0"/>
              </a:rPr>
              <a:t>s allow us to show interaction and time</a:t>
            </a:r>
          </a:p>
          <a:p>
            <a:endParaRPr lang="en-US" baseline="0" dirty="0">
              <a:latin typeface="Times New Roman" charset="0"/>
            </a:endParaRPr>
          </a:p>
          <a:p>
            <a:r>
              <a:rPr lang="en-US" baseline="0" dirty="0">
                <a:latin typeface="Times New Roman" charset="0"/>
              </a:rPr>
              <a:t>Task vs. task flow</a:t>
            </a:r>
          </a:p>
          <a:p>
            <a:endParaRPr lang="en-US" baseline="0" dirty="0">
              <a:latin typeface="Times New Roman" charset="0"/>
            </a:endParaRPr>
          </a:p>
          <a:p>
            <a:r>
              <a:rPr lang="en-US" baseline="0" dirty="0">
                <a:latin typeface="Times New Roman" charset="0"/>
              </a:rPr>
              <a:t>is this a form of prototype? Let’s define it more carefully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2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58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830" indent="-289166" defTabSz="98958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660" indent="-231332" defTabSz="98958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325" indent="-231332" defTabSz="98958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1990" indent="-231332" defTabSz="989588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4654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319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69983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2647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67" tIns="50525" rIns="99367" bIns="50525"/>
          <a:lstStyle/>
          <a:p>
            <a:pPr defTabSz="970310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Jeff Hawkins carried around a block of wood like this in his pocket &amp; pulled it out when meeting people and used a pen to act like he was adding things to his device</a:t>
            </a:r>
          </a:p>
          <a:p>
            <a:pPr defTabSz="970310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This led to the prototype in the middle and </a:t>
            </a:r>
          </a:p>
          <a:p>
            <a:pPr defTabSz="970310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The final product: The </a:t>
            </a:r>
            <a:r>
              <a:rPr lang="en-US" dirty="0" err="1">
                <a:ea typeface="ＭＳ Ｐゴシック" pitchFamily="34" charset="-128"/>
              </a:rPr>
              <a:t>PalmPilot</a:t>
            </a:r>
            <a:r>
              <a:rPr lang="en-US" dirty="0">
                <a:ea typeface="ＭＳ Ｐゴシック" pitchFamily="34" charset="-128"/>
              </a:rPr>
              <a:t> (right)</a:t>
            </a:r>
          </a:p>
        </p:txBody>
      </p:sp>
    </p:spTree>
    <p:extLst>
      <p:ext uri="{BB962C8B-B14F-4D97-AF65-F5344CB8AC3E}">
        <p14:creationId xmlns:p14="http://schemas.microsoft.com/office/powerpoint/2010/main" val="316589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3960" indent="-282292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92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1" indent="-285708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3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6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8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20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Helvetica"/>
                <a:hlinkClick r:id="rId3"/>
              </a:rPr>
              <a:t>PJ McCormick</a:t>
            </a:r>
            <a:r>
              <a:rPr lang="en-US" b="1" dirty="0">
                <a:latin typeface="Helvetica"/>
              </a:rPr>
              <a:t> (left)</a:t>
            </a:r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 </a:t>
            </a:r>
            <a:r>
              <a:rPr lang="en-US" b="1" dirty="0" err="1">
                <a:latin typeface="Helvetica"/>
                <a:hlinkClick r:id="rId4"/>
              </a:rPr>
              <a:t>Kerem</a:t>
            </a:r>
            <a:r>
              <a:rPr lang="en-US" b="1" dirty="0">
                <a:latin typeface="Helvetica"/>
                <a:hlinkClick r:id="rId4"/>
              </a:rPr>
              <a:t> </a:t>
            </a:r>
            <a:r>
              <a:rPr lang="en-US" b="1" dirty="0" err="1">
                <a:latin typeface="Helvetica"/>
                <a:hlinkClick r:id="rId4"/>
              </a:rPr>
              <a:t>Suer</a:t>
            </a:r>
            <a:r>
              <a:rPr lang="en-US" b="1" dirty="0">
                <a:latin typeface="Helvetica"/>
              </a:rPr>
              <a:t>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96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1" indent="-285708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3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6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8" indent="-228567" defTabSz="98569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7" defTabSz="9856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21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Helvetica"/>
                <a:hlinkClick r:id="rId3"/>
              </a:rPr>
              <a:t>PJ McCormick</a:t>
            </a:r>
            <a:r>
              <a:rPr lang="en-US" b="1" dirty="0">
                <a:latin typeface="Helvetica"/>
              </a:rPr>
              <a:t> (left)</a:t>
            </a:r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 </a:t>
            </a:r>
            <a:r>
              <a:rPr lang="en-US" b="1" dirty="0" err="1">
                <a:latin typeface="Helvetica"/>
                <a:hlinkClick r:id="rId4"/>
              </a:rPr>
              <a:t>Kerem</a:t>
            </a:r>
            <a:r>
              <a:rPr lang="en-US" b="1" dirty="0">
                <a:latin typeface="Helvetica"/>
                <a:hlinkClick r:id="rId4"/>
              </a:rPr>
              <a:t> </a:t>
            </a:r>
            <a:r>
              <a:rPr lang="en-US" b="1" dirty="0" err="1">
                <a:latin typeface="Helvetica"/>
                <a:hlinkClick r:id="rId4"/>
              </a:rPr>
              <a:t>Suer</a:t>
            </a:r>
            <a:r>
              <a:rPr lang="en-US" b="1" dirty="0">
                <a:latin typeface="Helvetica"/>
              </a:rPr>
              <a:t>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90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5109659-F5D0-4D37-8AF6-F42F9EA4E7A9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2732" lvl="1" indent="0"/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059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7FACDFD-F04B-44C1-8C1C-23657F07ED4D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877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24B5FDA-F6D8-418A-A0ED-9E0EAC580EAA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420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0E174B7-EF9C-4697-8F53-07F7ED315A1D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53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58AD42-B29E-4286-B597-46463CFA985E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596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9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4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3960" indent="-282292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98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8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4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81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up from last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0C090-F137-A747-947F-59586F96292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5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here at 60 min in</a:t>
            </a:r>
          </a:p>
          <a:p>
            <a:r>
              <a:rPr lang="en-US" dirty="0"/>
              <a:t>20</a:t>
            </a:r>
            <a:r>
              <a:rPr lang="en-US" baseline="0" dirty="0"/>
              <a:t> minute 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83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4203A54-5467-4FB9-9601-81B306146844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513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00E7C9D-6DCC-4D36-A8AE-B08957E2D7F7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457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7848348-E898-4379-93B2-D78DC0129165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244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770F59F-D213-420E-8862-852B2FEFD6E9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At most 1 </a:t>
            </a:r>
            <a:r>
              <a:rPr lang="en-US" dirty="0" err="1">
                <a:ea typeface="ＭＳ Ｐゴシック" pitchFamily="34" charset="-128"/>
              </a:rPr>
              <a:t>stanford</a:t>
            </a:r>
            <a:r>
              <a:rPr lang="en-US" dirty="0">
                <a:ea typeface="ＭＳ Ｐゴシック" pitchFamily="34" charset="-128"/>
              </a:rPr>
              <a:t> student</a:t>
            </a:r>
          </a:p>
        </p:txBody>
      </p:sp>
    </p:spTree>
    <p:extLst>
      <p:ext uri="{BB962C8B-B14F-4D97-AF65-F5344CB8AC3E}">
        <p14:creationId xmlns:p14="http://schemas.microsoft.com/office/powerpoint/2010/main" val="327316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3960" indent="-282292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70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27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395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1950A6B-3CF6-440B-85BF-0E401AF1354D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Note USE REAL IMAGES in your reports (blur faces if you need to)</a:t>
            </a:r>
          </a:p>
        </p:txBody>
      </p:sp>
    </p:spTree>
    <p:extLst>
      <p:ext uri="{BB962C8B-B14F-4D97-AF65-F5344CB8AC3E}">
        <p14:creationId xmlns:p14="http://schemas.microsoft.com/office/powerpoint/2010/main" val="42362152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/>
              <a:t>Wonderlust</a:t>
            </a:r>
            <a:r>
              <a:rPr lang="en-US" dirty="0"/>
              <a:t>, CS147, 2014au</a:t>
            </a:r>
          </a:p>
        </p:txBody>
      </p:sp>
    </p:spTree>
    <p:extLst>
      <p:ext uri="{BB962C8B-B14F-4D97-AF65-F5344CB8AC3E}">
        <p14:creationId xmlns:p14="http://schemas.microsoft.com/office/powerpoint/2010/main" val="16089087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4949" indent="-298057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2230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69121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46012" indent="-238446" defTabSz="990212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22905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99796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76688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53580" indent="-238446" defTabSz="9902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1:46</a:t>
            </a:r>
            <a:r>
              <a:rPr lang="en-US" baseline="0" dirty="0"/>
              <a:t>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475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6F91B03-89EE-45BB-B645-E391363A890F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6987" cy="35877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9171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4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2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Medium-fi start to give us more realism. Most often tested on the target device and fonts,</a:t>
            </a:r>
            <a:r>
              <a:rPr lang="en-US" baseline="0" dirty="0"/>
              <a:t> colors, and interactive elements (widgets) look real to people.</a:t>
            </a:r>
          </a:p>
          <a:p>
            <a:endParaRPr lang="en-US" baseline="0" dirty="0"/>
          </a:p>
          <a:p>
            <a:r>
              <a:rPr lang="en-US" baseline="0" dirty="0"/>
              <a:t>Often harder to change as rapidly and can cause tunnel vision. So do NOT start with these.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0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48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82" tIns="50532" rIns="99382" bIns="50532"/>
          <a:lstStyle/>
          <a:p>
            <a:pPr defTabSz="970452">
              <a:spcBef>
                <a:spcPct val="0"/>
              </a:spcBef>
            </a:pPr>
            <a:endParaRPr kumimoji="0" lang="en-US" sz="25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675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530648D-9120-48A6-BAD4-25C00235E38A}" type="slidenum">
              <a:rPr lang="en-US" sz="1000"/>
              <a:pPr/>
              <a:t>49</a:t>
            </a:fld>
            <a:endParaRPr lang="en-US" sz="10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8313" y="725488"/>
            <a:ext cx="6380162" cy="358933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070" y="4558648"/>
            <a:ext cx="5367060" cy="43215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0812"/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332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presentation of maps and driving directions</a:t>
            </a:r>
          </a:p>
          <a:p>
            <a:endParaRPr lang="en-US" dirty="0"/>
          </a:p>
          <a:p>
            <a:r>
              <a:rPr lang="en-US" dirty="0"/>
              <a:t>Launched in September of 2012 (5 years ago)</a:t>
            </a:r>
          </a:p>
          <a:p>
            <a:r>
              <a:rPr lang="en-US" dirty="0"/>
              <a:t>Anyone use it? Why not?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147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5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830" indent="-289166" defTabSz="9895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660" indent="-231332" defTabSz="9895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325" indent="-231332" defTabSz="9895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1990" indent="-231332" defTabSz="9895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4654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319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69983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2647" indent="-231332" defTabSz="989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13BEB9-C64B-024D-A13B-45C3B1A659CB}" type="slidenum">
              <a:rPr lang="en-US" sz="1000"/>
              <a:pPr/>
              <a:t>50</a:t>
            </a:fld>
            <a:endParaRPr lang="en-US" sz="10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727075"/>
            <a:ext cx="6375400" cy="3586163"/>
          </a:xfrm>
          <a:ln cap="flat"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85" y="4557045"/>
            <a:ext cx="5363835" cy="432150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7" tIns="49729" rIns="97797" bIns="49729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9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Penn State campus area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2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7075"/>
            <a:ext cx="637698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6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5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7" y="2102662"/>
            <a:ext cx="10769600" cy="1143000"/>
          </a:xfrm>
        </p:spPr>
        <p:txBody>
          <a:bodyPr/>
          <a:lstStyle>
            <a:lvl1pPr>
              <a:defRPr sz="4500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7" y="4922794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2018</a:t>
            </a:r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/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44BB3B78-77F0-8F43-9F97-E8A6DDCD6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C9C3118-F72C-004B-9A9B-26D0796EF6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6" tIns="40818" rIns="81636" bIns="408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3011442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8" y="352428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6" y="352428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248A-5EDA-4A33-BD14-E679AA063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8311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99234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47184-4520-40F7-AF12-E54A7A6BC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1856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19A2-4917-447D-8871-3BF8E55144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99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E87A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32642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0386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89624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3" y="2281240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6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6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66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1801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20002" indent="-69232">
              <a:spcBef>
                <a:spcPts val="364"/>
              </a:spcBef>
              <a:defRPr sz="1725"/>
            </a:lvl2pPr>
            <a:lvl3pPr marL="343080" indent="-53847">
              <a:spcBef>
                <a:spcPts val="303"/>
              </a:spcBef>
              <a:defRPr sz="1575"/>
            </a:lvl3pPr>
            <a:lvl4pPr marL="481544" indent="-53847">
              <a:spcBef>
                <a:spcPts val="242"/>
              </a:spcBef>
              <a:defRPr sz="1275"/>
            </a:lvl4pPr>
            <a:lvl5pPr marL="620006" indent="-53847">
              <a:spcBef>
                <a:spcPts val="242"/>
              </a:spcBef>
              <a:defRPr sz="1275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0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0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0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0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0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275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9626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5" y="1425580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50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7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4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  <a:lvl3pPr>
              <a:buSzPct val="75000"/>
              <a:defRPr sz="28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35592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22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9908C-9638-4E46-AE12-AD37C0864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31647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4753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4E8-E2B2-42F6-9A08-A855A750FD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079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890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51630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F50E-7197-4B7E-8673-0AA5BB4B1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40695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5544-19EF-420E-9D89-1952C6AF6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550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D4CA-2080-41F8-B351-4B8D672F80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3789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053BA-8A81-294E-B8BB-4F448E392A49}"/>
              </a:ext>
            </a:extLst>
          </p:cNvPr>
          <p:cNvSpPr/>
          <p:nvPr userDrawn="1"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1" y="660723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608285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 </a:t>
            </a:r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65343" y="661703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9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 dirty="0"/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6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9" y="6625990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3900" dirty="0"/>
          </a:p>
        </p:txBody>
      </p:sp>
    </p:spTree>
    <p:extLst>
      <p:ext uri="{BB962C8B-B14F-4D97-AF65-F5344CB8AC3E}">
        <p14:creationId xmlns:p14="http://schemas.microsoft.com/office/powerpoint/2010/main" val="23186744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75">
          <a:solidFill>
            <a:srgbClr val="3E4E6C"/>
          </a:solidFill>
          <a:latin typeface="Arial Black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75000"/>
        <a:buChar char="•"/>
        <a:defRPr sz="36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SzPct val="75000"/>
        <a:buChar char="•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ASIN/1558608702/qid=1055223413/sr=2-1/ref=sr_2_1/002-6533914-5825627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i-sa.org.za/Documents/articles/perils.htm" TargetMode="External"/><Relationship Id="rId5" Type="http://schemas.openxmlformats.org/officeDocument/2006/relationships/hyperlink" Target="http://world.std.com/~uieweb/paper.htm" TargetMode="External"/><Relationship Id="rId4" Type="http://schemas.openxmlformats.org/officeDocument/2006/relationships/hyperlink" Target="http://www.acm.org/pubs/articles/journals/cacm/1994-37-4/p21-rettig/p21-rettig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Early Stage (lo-fi &amp; med-fi) Prototyping</a:t>
            </a:r>
            <a:endParaRPr lang="en-US" sz="3200" i="1" dirty="0">
              <a:ea typeface="ＭＳ Ｐゴシック" pitchFamily="34" charset="-128"/>
            </a:endParaRP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09387" y="5682010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October 17, 2018</a:t>
            </a:r>
          </a:p>
        </p:txBody>
      </p:sp>
    </p:spTree>
    <p:extLst>
      <p:ext uri="{BB962C8B-B14F-4D97-AF65-F5344CB8AC3E}">
        <p14:creationId xmlns:p14="http://schemas.microsoft.com/office/powerpoint/2010/main" val="17283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174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Sketching vs. Storyboarding</a:t>
            </a:r>
          </a:p>
          <a:p>
            <a:r>
              <a:rPr lang="en-US" dirty="0"/>
              <a:t>Low-fi prototyping</a:t>
            </a:r>
          </a:p>
          <a:p>
            <a:r>
              <a:rPr lang="en-US" dirty="0"/>
              <a:t>Conducting a low-fi test</a:t>
            </a:r>
          </a:p>
          <a:p>
            <a:r>
              <a:rPr lang="en-US" dirty="0"/>
              <a:t>Medium-fi prototyping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According To </a:t>
            </a:r>
            <a:r>
              <a:rPr lang="en-US" dirty="0" err="1"/>
              <a:t>Trijeet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A869AF-FE6D-924D-B05A-17DDC2FC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/>
          <a:stretch/>
        </p:blipFill>
        <p:spPr>
          <a:xfrm>
            <a:off x="2033465" y="1029220"/>
            <a:ext cx="8125069" cy="54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Sketches &amp; Storyboards</a:t>
            </a:r>
          </a:p>
        </p:txBody>
      </p:sp>
      <p:sp>
        <p:nvSpPr>
          <p:cNvPr id="850952" name="Rectangle 8"/>
          <p:cNvSpPr>
            <a:spLocks noGrp="1" noChangeArrowheads="1"/>
          </p:cNvSpPr>
          <p:nvPr>
            <p:ph idx="1"/>
          </p:nvPr>
        </p:nvSpPr>
        <p:spPr>
          <a:xfrm>
            <a:off x="914400" y="3575049"/>
            <a:ext cx="10363200" cy="29781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Where do storyboards come from?</a:t>
            </a:r>
          </a:p>
          <a:p>
            <a:pPr lvl="1"/>
            <a:r>
              <a:rPr lang="en-US" dirty="0"/>
              <a:t>film &amp; animation</a:t>
            </a:r>
          </a:p>
          <a:p>
            <a:r>
              <a:rPr lang="en-US" dirty="0"/>
              <a:t>Give you a </a:t>
            </a:r>
            <a:r>
              <a:rPr lang="ja-JP" altLang="en-US" dirty="0"/>
              <a:t>“</a:t>
            </a:r>
            <a:r>
              <a:rPr lang="en-US" dirty="0"/>
              <a:t>script</a:t>
            </a:r>
            <a:r>
              <a:rPr lang="ja-JP" altLang="en-US" dirty="0"/>
              <a:t>”</a:t>
            </a:r>
            <a:r>
              <a:rPr lang="en-US" dirty="0"/>
              <a:t> of important events</a:t>
            </a:r>
          </a:p>
          <a:p>
            <a:pPr lvl="1"/>
            <a:r>
              <a:rPr lang="en-US" dirty="0"/>
              <a:t>leave out the details </a:t>
            </a:r>
          </a:p>
          <a:p>
            <a:pPr lvl="1"/>
            <a:r>
              <a:rPr lang="en-US" dirty="0"/>
              <a:t>concentrate on the important interactions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2017/10/18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C87-F9D2-5F40-9F3B-3AB33998CE6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3799" name="Picture 11" descr="Frank%20and%20Ernest%20-%202001-10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599"/>
            <a:ext cx="8659236" cy="25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9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2461">
            <a:off x="5539302" y="435405"/>
            <a:ext cx="4143375" cy="613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ig0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4861">
            <a:off x="2583377" y="162355"/>
            <a:ext cx="3298825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A9E320-70BA-F14F-87F3-1CDC26D72C26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14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pic>
        <p:nvPicPr>
          <p:cNvPr id="849923" name="Picture 3" descr="jedi_bike_story_board_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76200"/>
            <a:ext cx="8848725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3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D92D4"/>
                </a:solidFill>
                <a:latin typeface="Helvetica"/>
                <a:cs typeface="Helvetica"/>
              </a:rPr>
              <a:t>Sketches</a:t>
            </a:r>
            <a:r>
              <a:rPr lang="en-US" dirty="0">
                <a:solidFill>
                  <a:srgbClr val="2D92D4"/>
                </a:solidFill>
              </a:rPr>
              <a:t> </a:t>
            </a:r>
            <a:r>
              <a:rPr lang="en-US" dirty="0"/>
              <a:t>&amp; Storyboards in UX Design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48900" name="Picture 2052" descr="lecturers-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0" y="985818"/>
            <a:ext cx="4089718" cy="55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8904" name="Picture 2056" descr="red-ink-low-f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07" y="985818"/>
            <a:ext cx="4029893" cy="55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1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D92D4"/>
                </a:solidFill>
                <a:latin typeface="Helvetica"/>
                <a:cs typeface="Helvetica"/>
              </a:rPr>
              <a:t>Sketches</a:t>
            </a:r>
            <a:r>
              <a:rPr lang="en-US" dirty="0">
                <a:solidFill>
                  <a:srgbClr val="2D92D4"/>
                </a:solidFill>
              </a:rPr>
              <a:t> </a:t>
            </a:r>
            <a:r>
              <a:rPr lang="en-US" dirty="0"/>
              <a:t>&amp; Storyboards in UX Design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580" y="882456"/>
            <a:ext cx="7345521" cy="5605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74" y="882456"/>
            <a:ext cx="7253926" cy="56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A9E320-70BA-F14F-87F3-1CDC26D72C26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17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pic>
        <p:nvPicPr>
          <p:cNvPr id="849927" name="Picture 7" descr="storyboard-c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>
            <a:fillRect/>
          </a:stretch>
        </p:blipFill>
        <p:spPr bwMode="auto">
          <a:xfrm>
            <a:off x="1600200" y="494226"/>
            <a:ext cx="89916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17889" y="0"/>
            <a:ext cx="7115175" cy="6858000"/>
            <a:chOff x="1193" y="0"/>
            <a:chExt cx="4482" cy="4320"/>
          </a:xfrm>
        </p:grpSpPr>
        <p:pic>
          <p:nvPicPr>
            <p:cNvPr id="35848" name="Picture 2" descr="storyboard-cha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0"/>
              <a:ext cx="33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 Box 4"/>
            <p:cNvSpPr txBox="1">
              <a:spLocks noChangeArrowheads="1"/>
            </p:cNvSpPr>
            <p:nvPr/>
          </p:nvSpPr>
          <p:spPr bwMode="auto">
            <a:xfrm>
              <a:off x="4656" y="1104"/>
              <a:ext cx="101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kumimoji="1" lang="en-US" sz="3000">
                  <a:latin typeface="Tahoma" charset="0"/>
                </a:rPr>
                <a:t>Ink Chat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75088" y="6082474"/>
            <a:ext cx="683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92D4"/>
                </a:solidFill>
                <a:latin typeface="+mn-lt"/>
              </a:rPr>
              <a:t>Starts to tell a story, but still describes the design</a:t>
            </a:r>
          </a:p>
        </p:txBody>
      </p:sp>
    </p:spTree>
    <p:extLst>
      <p:ext uri="{BB962C8B-B14F-4D97-AF65-F5344CB8AC3E}">
        <p14:creationId xmlns:p14="http://schemas.microsoft.com/office/powerpoint/2010/main" val="72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Sketches &amp; </a:t>
            </a:r>
            <a:r>
              <a:rPr lang="en-US" b="1" dirty="0">
                <a:solidFill>
                  <a:srgbClr val="2D92D4"/>
                </a:solidFill>
                <a:latin typeface="Helvetica"/>
                <a:cs typeface="Helvetica"/>
              </a:rPr>
              <a:t>Storyboards in UX Design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181727" y="959846"/>
            <a:ext cx="7654679" cy="5497101"/>
            <a:chOff x="1611313" y="1644650"/>
            <a:chExt cx="6302375" cy="4525963"/>
          </a:xfrm>
        </p:grpSpPr>
        <p:pic>
          <p:nvPicPr>
            <p:cNvPr id="848901" name="Picture 2053" descr="low-fi-music-on-demand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313" y="1644650"/>
              <a:ext cx="630237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612175" y="1656272"/>
              <a:ext cx="2053087" cy="47445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US" sz="1800" dirty="0">
                  <a:solidFill>
                    <a:srgbClr val="0D0D0D"/>
                  </a:solidFill>
                  <a:latin typeface="Segoe Print" panose="02000600000000000000" pitchFamily="2" charset="0"/>
                </a:rPr>
                <a:t>	Task:</a:t>
              </a:r>
            </a:p>
            <a:p>
              <a:endParaRPr lang="en-US" sz="900" dirty="0">
                <a:solidFill>
                  <a:srgbClr val="0D0D0D"/>
                </a:solidFill>
                <a:latin typeface="Segoe Print" panose="02000600000000000000" pitchFamily="2" charset="0"/>
              </a:endParaRPr>
            </a:p>
            <a:p>
              <a:r>
                <a:rPr lang="en-US" sz="1800" dirty="0">
                  <a:solidFill>
                    <a:srgbClr val="0D0D0D"/>
                  </a:solidFill>
                  <a:latin typeface="Segoe Print" panose="02000600000000000000" pitchFamily="2" charset="0"/>
                </a:rPr>
                <a:t>Task Flow #1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88" y="959845"/>
            <a:ext cx="4254050" cy="58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Prototype?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9236" y="1196975"/>
            <a:ext cx="10028766" cy="1981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ea typeface="ＭＳ Ｐゴシック" pitchFamily="34" charset="-128"/>
              </a:rPr>
              <a:t>“</a:t>
            </a:r>
            <a:r>
              <a:rPr lang="en-US" dirty="0"/>
              <a:t>A prototype is an early sample or model built to test a concept or process or to act as a thing to be replicated or learned from.”</a:t>
            </a:r>
            <a:br>
              <a:rPr lang="en-US" dirty="0"/>
            </a:br>
            <a:r>
              <a:rPr lang="en-US" dirty="0"/>
              <a:t>	– Wikipedia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ea typeface="ＭＳ Ｐゴシック" pitchFamily="34" charset="-128"/>
              </a:rPr>
              <a:t>a working representation of a final artifact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524000" y="3264648"/>
            <a:ext cx="9144000" cy="35933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55316"/>
          <a:stretch/>
        </p:blipFill>
        <p:spPr bwMode="auto">
          <a:xfrm>
            <a:off x="1910186" y="3496236"/>
            <a:ext cx="2394830" cy="31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0" y="3064740"/>
            <a:ext cx="5923298" cy="3793262"/>
            <a:chOff x="1429034" y="2764790"/>
            <a:chExt cx="4992883" cy="31974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188" y="2933701"/>
              <a:ext cx="2307729" cy="302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9034" y="2764790"/>
              <a:ext cx="2353790" cy="1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D0D0D0"/>
                  </a:solidFill>
                  <a:latin typeface="Helvetica Light"/>
                </a:rPr>
                <a:t>http://www.computerhistory.org/collections/accession/102716262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88" y="3324413"/>
            <a:ext cx="2606032" cy="35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6" y="1377711"/>
            <a:ext cx="5448604" cy="4086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12192000" cy="1261038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716892" y="5567522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01281" y="5631056"/>
            <a:ext cx="399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Helvetica"/>
                <a:cs typeface="Helvetica"/>
              </a:rPr>
              <a:t>Dyson </a:t>
            </a:r>
            <a:r>
              <a:rPr lang="en-US" dirty="0" err="1">
                <a:latin typeface="Helvetica"/>
                <a:cs typeface="Helvetica"/>
              </a:rPr>
              <a:t>AirBlade</a:t>
            </a:r>
            <a:r>
              <a:rPr lang="en-US" dirty="0">
                <a:latin typeface="Helvetica"/>
                <a:cs typeface="Helvetica"/>
              </a:rPr>
              <a:t> hand dryer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example courtesy of Maya I.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</p:spPr>
        <p:txBody>
          <a:bodyPr/>
          <a:lstStyle/>
          <a:p>
            <a:r>
              <a:rPr lang="en-US" dirty="0"/>
              <a:t>Interface Hall of Fame or Shame?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77711"/>
            <a:ext cx="5448605" cy="40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Prototypes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639235" y="1177636"/>
            <a:ext cx="9920481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Prototypes are concrete </a:t>
            </a:r>
            <a:r>
              <a:rPr lang="en-US" sz="2800" dirty="0">
                <a:solidFill>
                  <a:srgbClr val="2D92D4"/>
                </a:solidFill>
              </a:rPr>
              <a:t>representations </a:t>
            </a:r>
            <a:r>
              <a:rPr lang="en-US" sz="2800" dirty="0"/>
              <a:t>of a design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Prototype dimensions</a:t>
            </a:r>
          </a:p>
          <a:p>
            <a:pPr lvl="1"/>
            <a:r>
              <a:rPr lang="en-US" sz="2000" dirty="0"/>
              <a:t>representation: form of the prototype </a:t>
            </a:r>
          </a:p>
          <a:p>
            <a:pPr lvl="2"/>
            <a:r>
              <a:rPr lang="en-US" sz="1800" dirty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/>
              <a:t>precision: level of detail (e.g., informal or polished)</a:t>
            </a:r>
          </a:p>
          <a:p>
            <a:pPr lvl="1"/>
            <a:r>
              <a:rPr lang="en-US" sz="2000" dirty="0"/>
              <a:t>interactivity: watch-only vs. fully interactive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/>
              <a:t>evolution: expected life cycle of prototype</a:t>
            </a:r>
          </a:p>
          <a:p>
            <a:pPr lvl="2"/>
            <a:r>
              <a:rPr lang="en-US" sz="1800" dirty="0">
                <a:solidFill>
                  <a:srgbClr val="A6A6A6"/>
                </a:solidFill>
              </a:rPr>
              <a:t>e.g., throw away or iterative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54890" y="3735807"/>
            <a:ext cx="7623996" cy="2857500"/>
            <a:chOff x="847393" y="3735807"/>
            <a:chExt cx="7623996" cy="2857500"/>
          </a:xfrm>
        </p:grpSpPr>
        <p:pic>
          <p:nvPicPr>
            <p:cNvPr id="1026" name="Picture 2" descr="http://dribbble.s3.amazonaws.com/users/10149/screenshots/175785/wirefr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389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ribb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93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84001" y="6316308"/>
              <a:ext cx="100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Helvetica" pitchFamily="34" charset="0"/>
                </a:rPr>
                <a:t>Karem</a:t>
              </a:r>
              <a:r>
                <a:rPr lang="en-US" sz="1200" dirty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Helvetica" pitchFamily="34" charset="0"/>
                </a:rPr>
                <a:t>Suer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211" y="6316308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34" charset="0"/>
                </a:rPr>
                <a:t>PJ McCormick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Prototypes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639235" y="1177636"/>
            <a:ext cx="9920481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Prototypes are concrete </a:t>
            </a:r>
            <a:r>
              <a:rPr lang="en-US" sz="2800" dirty="0">
                <a:solidFill>
                  <a:srgbClr val="2D92D4"/>
                </a:solidFill>
              </a:rPr>
              <a:t>representations </a:t>
            </a:r>
            <a:r>
              <a:rPr lang="en-US" sz="2800" dirty="0"/>
              <a:t>of a design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Prototype dimensions</a:t>
            </a:r>
          </a:p>
          <a:p>
            <a:pPr lvl="1"/>
            <a:r>
              <a:rPr lang="en-US" sz="2000" dirty="0"/>
              <a:t>representation: form of the prototype </a:t>
            </a:r>
          </a:p>
          <a:p>
            <a:pPr lvl="2"/>
            <a:r>
              <a:rPr lang="en-US" sz="1800" dirty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/>
              <a:t>precision: level of detail (e.g., informal or polished)</a:t>
            </a:r>
          </a:p>
          <a:p>
            <a:pPr lvl="1"/>
            <a:r>
              <a:rPr lang="en-US" sz="2000" dirty="0"/>
              <a:t>interactivity: watch-only vs. fully interactive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/>
              <a:t>evolution: expected life cycle of prototype</a:t>
            </a:r>
          </a:p>
          <a:p>
            <a:pPr lvl="2"/>
            <a:r>
              <a:rPr lang="en-US" sz="1800" dirty="0">
                <a:solidFill>
                  <a:srgbClr val="A6A6A6"/>
                </a:solidFill>
              </a:rPr>
              <a:t>e.g., throw away or iterative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Fidelity in Prototyping</a:t>
            </a:r>
          </a:p>
        </p:txBody>
      </p:sp>
      <p:sp>
        <p:nvSpPr>
          <p:cNvPr id="806925" name="Rectangle 1037"/>
          <p:cNvSpPr>
            <a:spLocks noGrp="1" noChangeArrowheads="1"/>
          </p:cNvSpPr>
          <p:nvPr>
            <p:ph sz="half" idx="1"/>
          </p:nvPr>
        </p:nvSpPr>
        <p:spPr>
          <a:xfrm>
            <a:off x="670995" y="1600200"/>
            <a:ext cx="6888479" cy="4724400"/>
          </a:xfrm>
        </p:spPr>
        <p:txBody>
          <a:bodyPr>
            <a:normAutofit fontScale="92500"/>
          </a:bodyPr>
          <a:lstStyle/>
          <a:p>
            <a:r>
              <a:rPr lang="en-US" dirty="0"/>
              <a:t>Fidelity refers to the level of detail</a:t>
            </a:r>
          </a:p>
          <a:p>
            <a:r>
              <a:rPr lang="en-US" dirty="0"/>
              <a:t>High fidelity?</a:t>
            </a:r>
          </a:p>
          <a:p>
            <a:pPr lvl="1"/>
            <a:r>
              <a:rPr lang="en-US" dirty="0"/>
              <a:t>prototypes look like the </a:t>
            </a:r>
            <a:br>
              <a:rPr lang="en-US" dirty="0"/>
            </a:br>
            <a:r>
              <a:rPr lang="en-US" dirty="0"/>
              <a:t>final product</a:t>
            </a:r>
          </a:p>
          <a:p>
            <a:endParaRPr lang="en-US" dirty="0"/>
          </a:p>
          <a:p>
            <a:r>
              <a:rPr lang="en-US" dirty="0"/>
              <a:t>Low fidelity?</a:t>
            </a:r>
          </a:p>
          <a:p>
            <a:pPr lvl="1"/>
            <a:r>
              <a:rPr lang="en-US" dirty="0"/>
              <a:t>artists renditions with </a:t>
            </a:r>
            <a:br>
              <a:rPr lang="en-US" dirty="0"/>
            </a:br>
            <a:r>
              <a:rPr lang="en-US" dirty="0"/>
              <a:t>many details missing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08C-9638-4E46-AE12-AD37C086433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06917" name="Picture 1029" descr="low-fi-music-on-de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14171" r="19170" b="47105"/>
          <a:stretch>
            <a:fillRect/>
          </a:stretch>
        </p:blipFill>
        <p:spPr bwMode="auto">
          <a:xfrm>
            <a:off x="7766872" y="4065670"/>
            <a:ext cx="3236840" cy="248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6918" name="Picture 1030" descr="cvu-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72" y="1327492"/>
            <a:ext cx="4425128" cy="271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5" grpId="0" uiExpand="1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Hi-fi Prototypes Warp</a:t>
            </a:r>
          </a:p>
        </p:txBody>
      </p:sp>
      <p:sp>
        <p:nvSpPr>
          <p:cNvPr id="82330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Perceptions of the tester/reviewer</a:t>
            </a:r>
          </a:p>
          <a:p>
            <a:pPr lvl="1"/>
            <a:r>
              <a:rPr lang="en-US" dirty="0"/>
              <a:t>representation communicates “</a:t>
            </a:r>
            <a:r>
              <a:rPr lang="en-US" altLang="ja-JP" dirty="0"/>
              <a:t>finished”</a:t>
            </a:r>
          </a:p>
          <a:p>
            <a:pPr lvl="2"/>
            <a:r>
              <a:rPr lang="en-US" dirty="0"/>
              <a:t>comments focus on color, fonts, &amp; alignment</a:t>
            </a:r>
          </a:p>
          <a:p>
            <a:r>
              <a:rPr lang="en-US" dirty="0"/>
              <a:t>Time</a:t>
            </a:r>
          </a:p>
          <a:p>
            <a:pPr lvl="1"/>
            <a:r>
              <a:rPr lang="en-US" dirty="0"/>
              <a:t>encourage precision</a:t>
            </a:r>
          </a:p>
          <a:p>
            <a:pPr lvl="2"/>
            <a:r>
              <a:rPr lang="en-US" dirty="0"/>
              <a:t>specifying details takes more time</a:t>
            </a:r>
          </a:p>
          <a:p>
            <a:r>
              <a:rPr lang="en-US" dirty="0"/>
              <a:t>Creativity</a:t>
            </a:r>
          </a:p>
          <a:p>
            <a:pPr lvl="1"/>
            <a:r>
              <a:rPr lang="en-US" dirty="0"/>
              <a:t>lose track of the big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3" descr="emmenthal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1" y="3505812"/>
            <a:ext cx="309372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0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g.ehowcdn.com/article-new/ehow/images/a07/fh/rj/kindergarten-cutting-activities-800x80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0000">
                <a:alpha val="18824"/>
                <a:tint val="45000"/>
                <a:satMod val="400000"/>
              </a:srgbClr>
            </a:duotone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" y="113639"/>
            <a:ext cx="12189069" cy="89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Low-fi Prototypes?</a:t>
            </a:r>
            <a:endParaRPr lang="en-US" dirty="0"/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methods take too long</a:t>
            </a:r>
          </a:p>
          <a:p>
            <a:pPr lvl="1"/>
            <a:r>
              <a:rPr lang="en-US" dirty="0"/>
              <a:t>sketches </a:t>
            </a:r>
            <a:r>
              <a:rPr lang="en-US" dirty="0">
                <a:sym typeface="Symbol" pitchFamily="18" charset="2"/>
              </a:rPr>
              <a:t>→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prototype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→</a:t>
            </a:r>
            <a:r>
              <a:rPr lang="en-US" dirty="0"/>
              <a:t> evaluate </a:t>
            </a:r>
            <a:r>
              <a:rPr lang="en-US" dirty="0">
                <a:sym typeface="Symbol" pitchFamily="18" charset="2"/>
              </a:rPr>
              <a:t>→</a:t>
            </a:r>
            <a:r>
              <a:rPr lang="en-US" dirty="0"/>
              <a:t> iterate</a:t>
            </a:r>
          </a:p>
          <a:p>
            <a:r>
              <a:rPr lang="en-US" dirty="0"/>
              <a:t>Can instead simulate the prototype</a:t>
            </a:r>
          </a:p>
          <a:p>
            <a:pPr lvl="1"/>
            <a:r>
              <a:rPr lang="en-US" dirty="0"/>
              <a:t>sketches </a:t>
            </a:r>
            <a:r>
              <a:rPr lang="en-US" dirty="0">
                <a:sym typeface="Symbol" pitchFamily="18" charset="2"/>
              </a:rPr>
              <a:t>→</a:t>
            </a:r>
            <a:r>
              <a:rPr lang="en-US" dirty="0"/>
              <a:t> evaluate </a:t>
            </a:r>
            <a:r>
              <a:rPr lang="en-US" dirty="0">
                <a:sym typeface="Symbol" pitchFamily="18" charset="2"/>
              </a:rPr>
              <a:t>→</a:t>
            </a:r>
            <a:r>
              <a:rPr lang="en-US" dirty="0"/>
              <a:t> iterate</a:t>
            </a:r>
          </a:p>
          <a:p>
            <a:pPr lvl="1"/>
            <a:r>
              <a:rPr lang="en-US" dirty="0"/>
              <a:t>sketches act as prototypes</a:t>
            </a:r>
          </a:p>
          <a:p>
            <a:pPr lvl="2"/>
            <a:r>
              <a:rPr lang="en-US" dirty="0"/>
              <a:t>designer “</a:t>
            </a:r>
            <a:r>
              <a:rPr lang="en-US" altLang="ja-JP" dirty="0"/>
              <a:t>plays computer”; </a:t>
            </a:r>
            <a:r>
              <a:rPr lang="en-US" dirty="0"/>
              <a:t>others observe &amp; record</a:t>
            </a:r>
          </a:p>
          <a:p>
            <a:r>
              <a:rPr lang="en-US" dirty="0"/>
              <a:t>Kindergarten building skills</a:t>
            </a:r>
          </a:p>
          <a:p>
            <a:pPr lvl="1"/>
            <a:r>
              <a:rPr lang="en-US" dirty="0"/>
              <a:t>allows non-programmers to participate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3" grpId="0" uiExpand="1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141"/>
          <a:stretch>
            <a:fillRect/>
          </a:stretch>
        </p:blipFill>
        <p:spPr bwMode="auto">
          <a:xfrm>
            <a:off x="1784350" y="9526"/>
            <a:ext cx="87312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7964905" y="6256419"/>
            <a:ext cx="25266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1050" dirty="0">
                <a:latin typeface="+mn-lt"/>
              </a:rPr>
              <a:t>“</a:t>
            </a:r>
            <a:r>
              <a:rPr lang="en-US" altLang="ja-JP" sz="1050" dirty="0">
                <a:latin typeface="+mn-lt"/>
              </a:rPr>
              <a:t>Prototyping for Tiny Fingers</a:t>
            </a:r>
            <a:r>
              <a:rPr lang="ja-JP" altLang="en-US" sz="1050" dirty="0">
                <a:latin typeface="+mn-lt"/>
              </a:rPr>
              <a:t>”</a:t>
            </a:r>
            <a:r>
              <a:rPr lang="en-US" altLang="ja-JP" sz="1050" dirty="0">
                <a:latin typeface="+mn-lt"/>
              </a:rPr>
              <a:t> by </a:t>
            </a:r>
            <a:r>
              <a:rPr lang="en-US" altLang="ja-JP" sz="1050" dirty="0" err="1">
                <a:latin typeface="+mn-lt"/>
              </a:rPr>
              <a:t>Rettig</a:t>
            </a:r>
            <a:endParaRPr lang="en-US" sz="1050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339726"/>
            <a:ext cx="8008937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894115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16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720" y="-1"/>
            <a:ext cx="5605358" cy="652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023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894115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459" y="0"/>
            <a:ext cx="6318867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171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894115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928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394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71B6B1-D808-4B4F-8FB5-42761450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711"/>
            <a:ext cx="5448605" cy="4086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12192000" cy="1261038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Hall of Fame or Shame?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716892" y="5567522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1281" y="5631056"/>
            <a:ext cx="399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Helvetica"/>
                <a:cs typeface="Helvetica"/>
              </a:rPr>
              <a:t>Dyson </a:t>
            </a:r>
            <a:r>
              <a:rPr lang="en-US" dirty="0" err="1">
                <a:latin typeface="Helvetica"/>
                <a:cs typeface="Helvetica"/>
              </a:rPr>
              <a:t>AirBlade</a:t>
            </a:r>
            <a:r>
              <a:rPr lang="en-US" dirty="0">
                <a:latin typeface="Helvetica"/>
                <a:cs typeface="Helvetica"/>
              </a:rPr>
              <a:t> hand dryer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example courtesy of Maya I.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32249" y="1377712"/>
            <a:ext cx="5363751" cy="410257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1012946" y="1652586"/>
            <a:ext cx="5041804" cy="375131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shape indicates function</a:t>
            </a:r>
            <a:endParaRPr lang="en-US" altLang="ja-JP" sz="2000" dirty="0">
              <a:ea typeface="ＭＳ Ｐゴシック" pitchFamily="34" charset="-128"/>
            </a:endParaRP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so simple that instructions fit in 1 image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fun!</a:t>
            </a:r>
          </a:p>
          <a:p>
            <a:pPr marL="360000" lvl="1"/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dripping water?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too much noise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still takes too long</a:t>
            </a:r>
          </a:p>
          <a:p>
            <a:pPr marL="360000" lvl="1">
              <a:spcBef>
                <a:spcPts val="480"/>
              </a:spcBef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175582" y="2217876"/>
            <a:ext cx="1540119" cy="861241"/>
          </a:xfrm>
          <a:prstGeom prst="ellipse">
            <a:avLst/>
          </a:prstGeom>
          <a:noFill/>
          <a:ln w="5715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6601029" y="2877499"/>
            <a:ext cx="4536774" cy="2079511"/>
          </a:xfrm>
          <a:prstGeom prst="ellips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3366FF"/>
                </a:solidFill>
              </a:ln>
            </a:endParaRPr>
          </a:p>
        </p:txBody>
      </p:sp>
      <p:pic>
        <p:nvPicPr>
          <p:cNvPr id="19" name="Picture 18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45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894115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886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329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894115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231" y="0"/>
            <a:ext cx="2721172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0510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65955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893" y="65532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49306" y="5987497"/>
            <a:ext cx="1666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Helvetica" pitchFamily="34" charset="0"/>
              </a:rPr>
              <a:t>Who is </a:t>
            </a:r>
            <a:r>
              <a:rPr lang="en-US" sz="2000" dirty="0" err="1">
                <a:latin typeface="Helvetica" pitchFamily="34" charset="0"/>
              </a:rPr>
              <a:t>Zuki</a:t>
            </a:r>
            <a:r>
              <a:rPr lang="en-US" sz="2000" dirty="0">
                <a:latin typeface="Helvetica" pitchFamily="34" charset="0"/>
              </a:rPr>
              <a:t>?</a:t>
            </a:r>
          </a:p>
        </p:txBody>
      </p:sp>
      <p:pic>
        <p:nvPicPr>
          <p:cNvPr id="7" name="Picture 6" descr="PaperPrototypes_Prin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90" y="109229"/>
            <a:ext cx="5035583" cy="6516636"/>
          </a:xfrm>
          <a:prstGeom prst="rect">
            <a:avLst/>
          </a:prstGeom>
        </p:spPr>
      </p:pic>
      <p:pic>
        <p:nvPicPr>
          <p:cNvPr id="8" name="Picture 7" descr="PaperPrototypes_Print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4662"/>
          <a:stretch/>
        </p:blipFill>
        <p:spPr>
          <a:xfrm>
            <a:off x="4003796" y="286734"/>
            <a:ext cx="5035583" cy="6062622"/>
          </a:xfrm>
          <a:prstGeom prst="rect">
            <a:avLst/>
          </a:prstGeom>
        </p:spPr>
      </p:pic>
      <p:pic>
        <p:nvPicPr>
          <p:cNvPr id="10" name="Picture 9" descr="PaperPrototypes_Print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55" y="81919"/>
            <a:ext cx="5035583" cy="6516636"/>
          </a:xfrm>
          <a:prstGeom prst="rect">
            <a:avLst/>
          </a:prstGeom>
        </p:spPr>
      </p:pic>
      <p:pic>
        <p:nvPicPr>
          <p:cNvPr id="11" name="Picture 10" descr="PaperPrototypes_Print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77" y="109229"/>
            <a:ext cx="5035583" cy="6516636"/>
          </a:xfrm>
          <a:prstGeom prst="rect">
            <a:avLst/>
          </a:prstGeom>
        </p:spPr>
      </p:pic>
      <p:pic>
        <p:nvPicPr>
          <p:cNvPr id="12" name="Picture 11" descr="PaperPrototypes_Print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49" y="109229"/>
            <a:ext cx="5035583" cy="6516636"/>
          </a:xfrm>
          <a:prstGeom prst="rect">
            <a:avLst/>
          </a:prstGeom>
        </p:spPr>
      </p:pic>
      <p:pic>
        <p:nvPicPr>
          <p:cNvPr id="13" name="Picture 12" descr="PaperPrototypes_Print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30" y="109229"/>
            <a:ext cx="5035583" cy="6516636"/>
          </a:xfrm>
          <a:prstGeom prst="rect">
            <a:avLst/>
          </a:prstGeom>
        </p:spPr>
      </p:pic>
      <p:pic>
        <p:nvPicPr>
          <p:cNvPr id="14" name="Picture 13" descr="PaperPrototypes_Prin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21" y="109229"/>
            <a:ext cx="5035583" cy="65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14" y="922492"/>
            <a:ext cx="11691129" cy="569679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Assignment #5 – Low-fi Prototype &amp; Pilot Usability Test</a:t>
            </a:r>
          </a:p>
          <a:p>
            <a:pPr lvl="1"/>
            <a:r>
              <a:rPr lang="en-US" dirty="0"/>
              <a:t>15-20 rough sketches of different design realizations</a:t>
            </a:r>
          </a:p>
          <a:p>
            <a:pPr lvl="2"/>
            <a:r>
              <a:rPr lang="en-US" dirty="0"/>
              <a:t>everyone on team contributes</a:t>
            </a:r>
          </a:p>
          <a:p>
            <a:pPr lvl="2"/>
            <a:r>
              <a:rPr lang="en-US" dirty="0"/>
              <a:t>use </a:t>
            </a:r>
            <a:r>
              <a:rPr lang="en-US" b="1" i="1" dirty="0"/>
              <a:t>different modalities </a:t>
            </a:r>
            <a:r>
              <a:rPr lang="en-US" dirty="0"/>
              <a:t>(e.g., visual, speech, watch) or </a:t>
            </a:r>
            <a:br>
              <a:rPr lang="en-US" dirty="0"/>
            </a:br>
            <a:r>
              <a:rPr lang="en-US" b="1" i="1" dirty="0"/>
              <a:t>different visual UIs input techniques </a:t>
            </a:r>
            <a:r>
              <a:rPr lang="en-US" dirty="0"/>
              <a:t>(gestures, taps, etc.)</a:t>
            </a:r>
          </a:p>
          <a:p>
            <a:pPr lvl="2"/>
            <a:r>
              <a:rPr lang="en-US" dirty="0"/>
              <a:t>will do some of this in studio this week</a:t>
            </a:r>
          </a:p>
          <a:p>
            <a:pPr lvl="1"/>
            <a:r>
              <a:rPr lang="en-US" dirty="0"/>
              <a:t>pick top 2 realizations &amp; storyboard more</a:t>
            </a:r>
          </a:p>
          <a:p>
            <a:pPr lvl="1"/>
            <a:r>
              <a:rPr lang="en-US" dirty="0"/>
              <a:t>pick best realization &amp; add details to storyboard</a:t>
            </a:r>
          </a:p>
          <a:p>
            <a:pPr lvl="1"/>
            <a:r>
              <a:rPr lang="en-US" dirty="0"/>
              <a:t>build low-fi prototype of the best &amp; test it w/ at least 3 target participants (non Stanford)</a:t>
            </a:r>
          </a:p>
          <a:p>
            <a:endParaRPr lang="en-US" sz="1800" dirty="0"/>
          </a:p>
          <a:p>
            <a:r>
              <a:rPr lang="en-US" dirty="0"/>
              <a:t>Web sites directories will be created for each team by Thursday</a:t>
            </a:r>
          </a:p>
          <a:p>
            <a:pPr lvl="1"/>
            <a:r>
              <a:rPr lang="en-US" dirty="0"/>
              <a:t>10 teams have </a:t>
            </a:r>
            <a:r>
              <a:rPr lang="en-US" b="1" i="1" dirty="0"/>
              <a:t>not</a:t>
            </a:r>
            <a:r>
              <a:rPr lang="en-US" dirty="0"/>
              <a:t> yet filled in team name survey (we need it now!)</a:t>
            </a:r>
          </a:p>
          <a:p>
            <a:pPr lvl="1"/>
            <a:r>
              <a:rPr lang="en-US" dirty="0"/>
              <a:t>Start to get sites up there! Should have all your work </a:t>
            </a:r>
            <a:r>
              <a:rPr lang="mr-IN" dirty="0"/>
              <a:t>–</a:t>
            </a:r>
            <a:r>
              <a:rPr lang="en-US" dirty="0"/>
              <a:t> though not graded until end</a:t>
            </a:r>
          </a:p>
          <a:p>
            <a:pPr lvl="1"/>
            <a:r>
              <a:rPr lang="en-US" dirty="0"/>
              <a:t>TAs will send you your directory path/name on </a:t>
            </a:r>
            <a:r>
              <a:rPr lang="en-US" dirty="0" err="1"/>
              <a:t>web.stanford.edu</a:t>
            </a:r>
            <a:endParaRPr lang="en-US" dirty="0"/>
          </a:p>
          <a:p>
            <a:endParaRPr lang="en-US" sz="1800" dirty="0"/>
          </a:p>
          <a:p>
            <a:r>
              <a:rPr lang="en-US" dirty="0"/>
              <a:t>Special Guest next Wed</a:t>
            </a:r>
          </a:p>
          <a:p>
            <a:pPr lvl="1"/>
            <a:r>
              <a:rPr lang="en-US" dirty="0"/>
              <a:t>Prof. Ge Wang (Music) on Artful Design (make sure to do the reading)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on First Two Assignments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235" y="1600200"/>
            <a:ext cx="11393622" cy="38724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Needfinding Assignment #1</a:t>
            </a:r>
          </a:p>
          <a:p>
            <a:pPr marL="0" indent="0">
              <a:buNone/>
              <a:tabLst>
                <a:tab pos="1649413" algn="r"/>
                <a:tab pos="4908550" algn="l"/>
                <a:tab pos="6510338" algn="l"/>
                <a:tab pos="8056563" algn="l"/>
                <a:tab pos="9883775" algn="l"/>
              </a:tabLst>
            </a:pPr>
            <a:r>
              <a:rPr lang="mr-IN" dirty="0"/>
              <a:t>A1 </a:t>
            </a:r>
            <a:r>
              <a:rPr lang="mr-IN" dirty="0" err="1"/>
              <a:t>Group</a:t>
            </a:r>
            <a:r>
              <a:rPr lang="mr-IN" dirty="0"/>
              <a:t> </a:t>
            </a:r>
            <a:r>
              <a:rPr lang="mr-IN" dirty="0" err="1"/>
              <a:t>Presentation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7%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72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 </a:t>
            </a:r>
            <a:r>
              <a:rPr lang="en-US" dirty="0"/>
              <a:t>21</a:t>
            </a:r>
            <a:r>
              <a:rPr lang="mr-IN" dirty="0"/>
              <a:t>%</a:t>
            </a:r>
            <a:endParaRPr lang="en-US" dirty="0"/>
          </a:p>
          <a:p>
            <a:pPr marL="0" indent="0">
              <a:buNone/>
              <a:tabLst>
                <a:tab pos="1649413" algn="r"/>
                <a:tab pos="4908550" algn="l"/>
                <a:tab pos="6510338" algn="l"/>
                <a:tab pos="8056563" algn="l"/>
                <a:tab pos="9883775" algn="l"/>
              </a:tabLst>
            </a:pPr>
            <a:r>
              <a:rPr lang="mr-IN" dirty="0"/>
              <a:t>A1 </a:t>
            </a:r>
            <a:r>
              <a:rPr lang="mr-IN" dirty="0" err="1"/>
              <a:t>Individual</a:t>
            </a:r>
            <a:r>
              <a:rPr lang="mr-IN" dirty="0"/>
              <a:t> </a:t>
            </a:r>
            <a:r>
              <a:rPr lang="mr-IN" dirty="0" err="1"/>
              <a:t>Presentation</a:t>
            </a:r>
            <a:r>
              <a:rPr lang="mr-IN" dirty="0"/>
              <a:t>: </a:t>
            </a:r>
            <a:r>
              <a:rPr lang="en-US" dirty="0"/>
              <a:t>	</a:t>
            </a:r>
            <a:r>
              <a:rPr lang="mr-IN" dirty="0"/>
              <a:t>✓-: 0%</a:t>
            </a:r>
            <a:r>
              <a:rPr lang="en-US" dirty="0"/>
              <a:t>	</a:t>
            </a:r>
            <a:r>
              <a:rPr lang="mr-IN" dirty="0"/>
              <a:t>✓: </a:t>
            </a:r>
            <a:r>
              <a:rPr lang="en-US" dirty="0"/>
              <a:t>51</a:t>
            </a:r>
            <a:r>
              <a:rPr lang="mr-IN" dirty="0"/>
              <a:t>%</a:t>
            </a:r>
            <a:r>
              <a:rPr lang="en-US" dirty="0"/>
              <a:t>	</a:t>
            </a:r>
            <a:r>
              <a:rPr lang="mr-IN" dirty="0"/>
              <a:t>✓+: </a:t>
            </a:r>
            <a:r>
              <a:rPr lang="en-US" dirty="0"/>
              <a:t>49</a:t>
            </a:r>
            <a:r>
              <a:rPr lang="mr-IN" dirty="0"/>
              <a:t>%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POV, HMW, EP Assignment #2</a:t>
            </a:r>
          </a:p>
          <a:p>
            <a:pPr marL="0" indent="0">
              <a:buNone/>
              <a:tabLst>
                <a:tab pos="4852988" algn="l"/>
                <a:tab pos="6454775" algn="l"/>
                <a:tab pos="7999413" algn="l"/>
                <a:tab pos="9883775" algn="l"/>
              </a:tabLst>
            </a:pPr>
            <a:r>
              <a:rPr lang="en-US" dirty="0"/>
              <a:t>A2 Group Report:	✓-: 2%	✓: 40%	✓+: 58%</a:t>
            </a:r>
            <a:br>
              <a:rPr lang="en-US" dirty="0"/>
            </a:br>
            <a:r>
              <a:rPr lang="en-US" dirty="0"/>
              <a:t>A2 Group Presentation: 	✓-: 0%	✓: 35%	✓+: 65%</a:t>
            </a:r>
            <a:br>
              <a:rPr lang="en-US" dirty="0"/>
            </a:br>
            <a:r>
              <a:rPr lang="en-US" dirty="0"/>
              <a:t>A2 Individual Presentation: 	✓-: 2%	✓: 30%	✓+: 68%</a:t>
            </a:r>
          </a:p>
          <a:p>
            <a:pPr marL="0" indent="0">
              <a:buNone/>
              <a:tabLst>
                <a:tab pos="4852988" algn="l"/>
                <a:tab pos="6454775" algn="l"/>
                <a:tab pos="7999413" algn="l"/>
                <a:tab pos="9883775" algn="l"/>
              </a:tabLst>
            </a:pPr>
            <a:endParaRPr lang="en-US" dirty="0"/>
          </a:p>
          <a:p>
            <a:pPr marL="0" indent="0">
              <a:buNone/>
              <a:tabLst>
                <a:tab pos="4852988" algn="l"/>
                <a:tab pos="6454775" algn="l"/>
                <a:tab pos="7999413" algn="l"/>
                <a:tab pos="9883775" algn="l"/>
              </a:tabLst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97000" y="2472204"/>
            <a:ext cx="659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6600"/>
                </a:solidFill>
                <a:latin typeface="Helvetica Light"/>
                <a:cs typeface="Helvetica Light"/>
              </a:rPr>
              <a:t>T E A M</a:t>
            </a:r>
          </a:p>
          <a:p>
            <a:pPr algn="ctr"/>
            <a:r>
              <a:rPr lang="en-US" sz="6000" dirty="0">
                <a:solidFill>
                  <a:srgbClr val="FF6600"/>
                </a:solidFill>
                <a:latin typeface="Helvetica Light"/>
                <a:cs typeface="Helvetica Light"/>
              </a:rPr>
              <a:t>M E E T I N G S</a:t>
            </a:r>
          </a:p>
        </p:txBody>
      </p:sp>
    </p:spTree>
    <p:extLst>
      <p:ext uri="{BB962C8B-B14F-4D97-AF65-F5344CB8AC3E}">
        <p14:creationId xmlns:p14="http://schemas.microsoft.com/office/powerpoint/2010/main" val="4489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the Model</a:t>
            </a:r>
            <a:endParaRPr lang="en-US" dirty="0"/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143000"/>
            <a:ext cx="11195715" cy="5181600"/>
          </a:xfrm>
        </p:spPr>
        <p:txBody>
          <a:bodyPr/>
          <a:lstStyle/>
          <a:p>
            <a:r>
              <a:rPr lang="en-US" dirty="0"/>
              <a:t>Set a deadline</a:t>
            </a:r>
          </a:p>
          <a:p>
            <a:pPr lvl="1"/>
            <a:r>
              <a:rPr lang="en-US" dirty="0"/>
              <a:t>don’</a:t>
            </a:r>
            <a:r>
              <a:rPr lang="en-US" altLang="ja-JP" dirty="0"/>
              <a:t>t think too long - build it!</a:t>
            </a:r>
          </a:p>
          <a:p>
            <a:r>
              <a:rPr lang="en-US" dirty="0"/>
              <a:t>Draw a window frame on large paper</a:t>
            </a:r>
          </a:p>
          <a:p>
            <a:r>
              <a:rPr lang="en-US" dirty="0"/>
              <a:t>Put different screen regions on cards</a:t>
            </a:r>
          </a:p>
          <a:p>
            <a:pPr lvl="1"/>
            <a:r>
              <a:rPr lang="en-US" dirty="0"/>
              <a:t>anything that moves, changes, appears/disappears</a:t>
            </a:r>
          </a:p>
          <a:p>
            <a:r>
              <a:rPr lang="en-US" dirty="0"/>
              <a:t>Ready response for any user action</a:t>
            </a:r>
          </a:p>
          <a:p>
            <a:pPr lvl="1"/>
            <a:r>
              <a:rPr lang="en-US" dirty="0"/>
              <a:t>e.g., have those pull-down menus already made</a:t>
            </a:r>
          </a:p>
          <a:p>
            <a:r>
              <a:rPr lang="en-US" dirty="0"/>
              <a:t>Use photocopier/printer to make many versions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357" name="Picture 5" descr="lof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9"/>
            <a:ext cx="12192000" cy="914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6358" name="Picture 6" descr="lof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27" y="0"/>
            <a:ext cx="5148902" cy="68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" y="-2"/>
            <a:ext cx="12236450" cy="1143001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the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6" descr="lofi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914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0"/>
            <a:ext cx="12191999" cy="1143000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the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for a Test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219200"/>
            <a:ext cx="11195715" cy="5425440"/>
          </a:xfrm>
        </p:spPr>
        <p:txBody>
          <a:bodyPr/>
          <a:lstStyle/>
          <a:p>
            <a:r>
              <a:rPr lang="en-US" dirty="0"/>
              <a:t>Select your “</a:t>
            </a:r>
            <a:r>
              <a:rPr lang="en-US" altLang="ja-JP" dirty="0"/>
              <a:t>customers”</a:t>
            </a:r>
          </a:p>
          <a:p>
            <a:pPr lvl="1"/>
            <a:r>
              <a:rPr lang="en-US" dirty="0"/>
              <a:t>understand background of intended users</a:t>
            </a:r>
          </a:p>
          <a:p>
            <a:pPr lvl="1"/>
            <a:r>
              <a:rPr lang="en-US" dirty="0"/>
              <a:t>use a questionnaire to get the people you need</a:t>
            </a:r>
          </a:p>
          <a:p>
            <a:pPr lvl="1"/>
            <a:r>
              <a:rPr lang="en-US" dirty="0"/>
              <a:t>don’</a:t>
            </a:r>
            <a:r>
              <a:rPr lang="en-US" altLang="ja-JP" dirty="0"/>
              <a:t>t use friends or family</a:t>
            </a:r>
            <a:br>
              <a:rPr lang="en-US" altLang="ja-JP" dirty="0"/>
            </a:br>
            <a:endParaRPr lang="en-US" altLang="ja-JP" sz="1800" dirty="0"/>
          </a:p>
          <a:p>
            <a:r>
              <a:rPr lang="en-US" dirty="0"/>
              <a:t>Prepare scenarios that are</a:t>
            </a:r>
          </a:p>
          <a:p>
            <a:pPr lvl="1"/>
            <a:r>
              <a:rPr lang="en-US" dirty="0"/>
              <a:t>typical of the product during actual use</a:t>
            </a:r>
          </a:p>
          <a:p>
            <a:pPr lvl="1"/>
            <a:r>
              <a:rPr lang="en-US" dirty="0"/>
              <a:t>make prototype support these (small, yet broad)</a:t>
            </a:r>
            <a:br>
              <a:rPr lang="en-US" dirty="0"/>
            </a:br>
            <a:endParaRPr lang="en-US" sz="1800" dirty="0"/>
          </a:p>
          <a:p>
            <a:r>
              <a:rPr lang="en-US" dirty="0"/>
              <a:t>Practice to avoid </a:t>
            </a:r>
            <a:r>
              <a:rPr lang="en-US" altLang="ja-JP" dirty="0"/>
              <a:t>“bugs”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1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12192000" cy="1261038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56" y="238730"/>
            <a:ext cx="802907" cy="826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Hall of Fame!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716892" y="5567522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1281" y="5631056"/>
            <a:ext cx="399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Helvetica"/>
                <a:cs typeface="Helvetica"/>
              </a:rPr>
              <a:t>Dyson </a:t>
            </a:r>
            <a:r>
              <a:rPr lang="en-US" dirty="0" err="1">
                <a:latin typeface="Helvetica"/>
                <a:cs typeface="Helvetica"/>
              </a:rPr>
              <a:t>AirBlade</a:t>
            </a:r>
            <a:r>
              <a:rPr lang="en-US" dirty="0">
                <a:latin typeface="Helvetica"/>
                <a:cs typeface="Helvetica"/>
              </a:rPr>
              <a:t> hand dryer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example courtesy of Maya 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89C61C-3DC6-D54E-B98C-C22351DE2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7711"/>
            <a:ext cx="5448605" cy="40864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1B3456-B971-DF4A-83A6-1CB6951F1E9D}"/>
              </a:ext>
            </a:extLst>
          </p:cNvPr>
          <p:cNvSpPr/>
          <p:nvPr/>
        </p:nvSpPr>
        <p:spPr bwMode="auto">
          <a:xfrm>
            <a:off x="732249" y="1377712"/>
            <a:ext cx="5363751" cy="410257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D2143957-C013-E141-8C99-06FED42B3474}"/>
              </a:ext>
            </a:extLst>
          </p:cNvPr>
          <p:cNvSpPr txBox="1">
            <a:spLocks noChangeArrowheads="1"/>
          </p:cNvSpPr>
          <p:nvPr/>
        </p:nvSpPr>
        <p:spPr>
          <a:xfrm>
            <a:off x="1012946" y="1652586"/>
            <a:ext cx="5041804" cy="375131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shape indicates function</a:t>
            </a:r>
            <a:endParaRPr lang="en-US" altLang="ja-JP" sz="2000" dirty="0">
              <a:ea typeface="ＭＳ Ｐゴシック" pitchFamily="34" charset="-128"/>
            </a:endParaRP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so simple that instructions fit in 1 image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fun!</a:t>
            </a:r>
          </a:p>
          <a:p>
            <a:pPr marL="360000" lvl="1"/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dripping water?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too much noise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still takes too long</a:t>
            </a:r>
          </a:p>
          <a:p>
            <a:pPr marL="360000" lvl="1">
              <a:spcBef>
                <a:spcPts val="480"/>
              </a:spcBef>
            </a:pPr>
            <a:endParaRPr lang="en-US" sz="20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00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975360"/>
            <a:ext cx="11195715" cy="30491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Four roles</a:t>
            </a:r>
          </a:p>
          <a:p>
            <a:pPr lvl="1"/>
            <a:r>
              <a:rPr lang="en-US" dirty="0"/>
              <a:t>greeter – puts users at ease &amp; gets data</a:t>
            </a:r>
          </a:p>
          <a:p>
            <a:pPr lvl="1"/>
            <a:r>
              <a:rPr lang="en-US" dirty="0"/>
              <a:t>facilitator – only team member who speaks</a:t>
            </a:r>
          </a:p>
          <a:p>
            <a:pPr lvl="2"/>
            <a:r>
              <a:rPr lang="en-US" dirty="0"/>
              <a:t>gives instructions &amp; encourages thoughts, opinions</a:t>
            </a:r>
          </a:p>
          <a:p>
            <a:pPr lvl="1"/>
            <a:r>
              <a:rPr lang="en-US" dirty="0"/>
              <a:t>computer – knows application logic &amp; controls it</a:t>
            </a:r>
          </a:p>
          <a:p>
            <a:pPr lvl="2"/>
            <a:r>
              <a:rPr lang="en-US" dirty="0"/>
              <a:t>always simulates the response, w/o explanation</a:t>
            </a:r>
          </a:p>
          <a:p>
            <a:pPr lvl="1"/>
            <a:r>
              <a:rPr lang="en-US" dirty="0"/>
              <a:t>observers – take notes &amp; recommendations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D1C6F-56FB-F34D-9CC7-DEC957D91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" r="3119"/>
          <a:stretch/>
        </p:blipFill>
        <p:spPr>
          <a:xfrm>
            <a:off x="2574360" y="4025597"/>
            <a:ext cx="6161160" cy="2527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418AA-CE4C-7E40-9EF5-BF7CEB04D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" r="46420"/>
          <a:stretch/>
        </p:blipFill>
        <p:spPr>
          <a:xfrm>
            <a:off x="2576475" y="4025597"/>
            <a:ext cx="3224852" cy="2527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2A07C8-6E72-4D96-8B1E-140477248C6F}" type="slidenum">
              <a:rPr lang="en-US" sz="1100">
                <a:solidFill>
                  <a:srgbClr val="D4E8F4"/>
                </a:solidFill>
                <a:latin typeface="Arial" pitchFamily="34" charset="0"/>
              </a:rPr>
              <a:pPr eaLnBrk="1" hangingPunct="1"/>
              <a:t>41</a:t>
            </a:fld>
            <a:endParaRPr lang="en-US" sz="1100">
              <a:solidFill>
                <a:srgbClr val="D4E8F4"/>
              </a:solidFill>
              <a:latin typeface="Arial" pitchFamily="34" charset="0"/>
            </a:endParaRPr>
          </a:p>
        </p:txBody>
      </p:sp>
      <p:pic>
        <p:nvPicPr>
          <p:cNvPr id="80901" name="Picture 5" descr="P0002641-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31" y="-584392"/>
            <a:ext cx="12303031" cy="823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4C9412-06A3-B14F-9825-9ADE33597B28}"/>
              </a:ext>
            </a:extLst>
          </p:cNvPr>
          <p:cNvSpPr/>
          <p:nvPr/>
        </p:nvSpPr>
        <p:spPr bwMode="auto">
          <a:xfrm>
            <a:off x="-111032" y="0"/>
            <a:ext cx="12303031" cy="1143000"/>
          </a:xfrm>
          <a:prstGeom prst="rect">
            <a:avLst/>
          </a:prstGeom>
          <a:solidFill>
            <a:schemeClr val="tx1">
              <a:lumMod val="75000"/>
              <a:alpha val="50196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750066" y="0"/>
            <a:ext cx="8917935" cy="1143000"/>
          </a:xfrm>
        </p:spPr>
        <p:txBody>
          <a:bodyPr/>
          <a:lstStyle/>
          <a:p>
            <a:r>
              <a:rPr lang="en-US" dirty="0"/>
              <a:t>Conducting a Test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65955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893" y="65532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2667000" y="0"/>
            <a:ext cx="6858000" cy="6553200"/>
          </a:xfrm>
          <a:prstGeom prst="rect">
            <a:avLst/>
          </a:prstGeom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78352" y="6153090"/>
            <a:ext cx="1477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>
                <a:latin typeface="Helvetica" pitchFamily="34" charset="0"/>
              </a:rPr>
              <a:t>Wonderlust</a:t>
            </a:r>
            <a:endParaRPr lang="en-US" sz="20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086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65955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893" y="65532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49306" y="5987497"/>
            <a:ext cx="1666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Helvetica" pitchFamily="34" charset="0"/>
              </a:rPr>
              <a:t>Who is </a:t>
            </a:r>
            <a:r>
              <a:rPr lang="en-US" sz="2000" dirty="0" err="1">
                <a:latin typeface="Helvetica" pitchFamily="34" charset="0"/>
              </a:rPr>
              <a:t>Zuki</a:t>
            </a:r>
            <a:r>
              <a:rPr lang="en-US" sz="2000" dirty="0">
                <a:latin typeface="Helvetica" pitchFamily="34" charset="0"/>
              </a:rPr>
              <a:t>?</a:t>
            </a:r>
          </a:p>
        </p:txBody>
      </p:sp>
      <p:pic>
        <p:nvPicPr>
          <p:cNvPr id="6" name="zuki_paper_prototype_joy_kim_2finish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4014" y="0"/>
            <a:ext cx="386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5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Evaluating Results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280160"/>
            <a:ext cx="11195715" cy="504444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High level questions about your design</a:t>
            </a:r>
          </a:p>
          <a:p>
            <a:pPr lvl="1"/>
            <a:r>
              <a:rPr lang="en-US" sz="3200" dirty="0"/>
              <a:t>does it </a:t>
            </a:r>
            <a:r>
              <a:rPr lang="en-US" sz="3200" dirty="0">
                <a:solidFill>
                  <a:srgbClr val="00B0F0"/>
                </a:solidFill>
              </a:rPr>
              <a:t>address the problem </a:t>
            </a:r>
            <a:r>
              <a:rPr lang="en-US" sz="3200" dirty="0"/>
              <a:t>you want to solve?</a:t>
            </a:r>
          </a:p>
          <a:p>
            <a:pPr lvl="1"/>
            <a:r>
              <a:rPr lang="en-US" sz="3200" dirty="0"/>
              <a:t>is this the </a:t>
            </a:r>
            <a:r>
              <a:rPr lang="en-US" sz="3200" dirty="0">
                <a:solidFill>
                  <a:srgbClr val="00B0F0"/>
                </a:solidFill>
              </a:rPr>
              <a:t>right realization </a:t>
            </a:r>
            <a:r>
              <a:rPr lang="en-US" sz="3200" dirty="0"/>
              <a:t>of your solution?</a:t>
            </a:r>
          </a:p>
          <a:p>
            <a:endParaRPr lang="en-US" sz="3200" dirty="0"/>
          </a:p>
          <a:p>
            <a:r>
              <a:rPr lang="en-US" sz="3200" dirty="0"/>
              <a:t>Sort &amp; prioritize observations</a:t>
            </a:r>
          </a:p>
          <a:p>
            <a:pPr lvl="1"/>
            <a:r>
              <a:rPr lang="en-US" sz="3200" dirty="0"/>
              <a:t>what was important?</a:t>
            </a:r>
          </a:p>
          <a:p>
            <a:pPr lvl="1"/>
            <a:r>
              <a:rPr lang="en-US" sz="3200" dirty="0"/>
              <a:t>lots of problems in the same area?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Make changes &amp; iterate</a:t>
            </a:r>
          </a:p>
          <a:p>
            <a:pPr lvl="1"/>
            <a:r>
              <a:rPr lang="en-US" sz="3200" dirty="0"/>
              <a:t>even iterate between tests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2017/10/18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6857" y="2929317"/>
            <a:ext cx="11298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Helvetica" charset="0"/>
                <a:ea typeface="Helvetica" charset="0"/>
                <a:cs typeface="Helvetica" charset="0"/>
              </a:rPr>
              <a:t>http://</a:t>
            </a:r>
            <a:r>
              <a:rPr lang="en-US" sz="6600" dirty="0" err="1">
                <a:latin typeface="Helvetica" charset="0"/>
                <a:ea typeface="Helvetica" charset="0"/>
                <a:cs typeface="Helvetica" charset="0"/>
              </a:rPr>
              <a:t>bit.ly</a:t>
            </a:r>
            <a:r>
              <a:rPr lang="en-US" sz="6600" dirty="0">
                <a:latin typeface="Helvetica" charset="0"/>
                <a:ea typeface="Helvetica" charset="0"/>
                <a:cs typeface="Helvetica" charset="0"/>
              </a:rPr>
              <a:t>/cs147-18au-quiz-2</a:t>
            </a:r>
          </a:p>
        </p:txBody>
      </p:sp>
    </p:spTree>
    <p:extLst>
      <p:ext uri="{BB962C8B-B14F-4D97-AF65-F5344CB8AC3E}">
        <p14:creationId xmlns:p14="http://schemas.microsoft.com/office/powerpoint/2010/main" val="33739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Fidelity in Prototyping:</a:t>
            </a:r>
            <a:br>
              <a:rPr lang="en-US" dirty="0"/>
            </a:br>
            <a:r>
              <a:rPr lang="en-US" sz="2800" dirty="0" err="1"/>
              <a:t>Instagator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02" y="1035206"/>
            <a:ext cx="5822795" cy="582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03426" y="-64670"/>
            <a:ext cx="8664575" cy="1143000"/>
          </a:xfrm>
        </p:spPr>
        <p:txBody>
          <a:bodyPr/>
          <a:lstStyle/>
          <a:p>
            <a:r>
              <a:rPr lang="en-US" dirty="0"/>
              <a:t>Fidelity in Prototyping</a:t>
            </a:r>
            <a:br>
              <a:rPr lang="en-US" dirty="0"/>
            </a:br>
            <a:r>
              <a:rPr lang="en-US" sz="2000" dirty="0"/>
              <a:t>Task 1: Take a Destination Poll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2938"/>
          <a:stretch/>
        </p:blipFill>
        <p:spPr>
          <a:xfrm>
            <a:off x="1703891" y="962724"/>
            <a:ext cx="8549268" cy="275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7448"/>
          <a:stretch/>
        </p:blipFill>
        <p:spPr>
          <a:xfrm>
            <a:off x="1741045" y="3581155"/>
            <a:ext cx="8549268" cy="3081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1" y="2191769"/>
            <a:ext cx="12189069" cy="769441"/>
          </a:xfrm>
          <a:prstGeom prst="rect">
            <a:avLst/>
          </a:prstGeom>
          <a:solidFill>
            <a:srgbClr val="C5C5C5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D0D0D"/>
                </a:solidFill>
                <a:latin typeface="Helvetica" charset="0"/>
                <a:ea typeface="Helvetica" charset="0"/>
                <a:cs typeface="Helvetica" charset="0"/>
              </a:rPr>
              <a:t>Low-fi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5399039"/>
            <a:ext cx="12186143" cy="769441"/>
          </a:xfrm>
          <a:prstGeom prst="rect">
            <a:avLst/>
          </a:prstGeom>
          <a:solidFill>
            <a:srgbClr val="C5C5C5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D0D0D"/>
                </a:solidFill>
                <a:latin typeface="Helvetica" charset="0"/>
                <a:ea typeface="Helvetica" charset="0"/>
                <a:cs typeface="Helvetica" charset="0"/>
              </a:rPr>
              <a:t>Medium-fi</a:t>
            </a:r>
          </a:p>
        </p:txBody>
      </p:sp>
    </p:spTree>
    <p:extLst>
      <p:ext uri="{BB962C8B-B14F-4D97-AF65-F5344CB8AC3E}">
        <p14:creationId xmlns:p14="http://schemas.microsoft.com/office/powerpoint/2010/main" val="31812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Prototypes are a concrete representation of a design or final product</a:t>
            </a:r>
            <a:br>
              <a:rPr lang="en-US"/>
            </a:br>
            <a:endParaRPr lang="en-US"/>
          </a:p>
          <a:p>
            <a:r>
              <a:rPr lang="en-US"/>
              <a:t>Low-fi testing allows us to quickly iterate</a:t>
            </a:r>
          </a:p>
          <a:p>
            <a:pPr lvl="1"/>
            <a:r>
              <a:rPr lang="en-US"/>
              <a:t>get feedback from users &amp; change right away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2018/10/17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4"/>
          <p:cNvSpPr>
            <a:spLocks noGrp="1" noChangeArrowheads="1"/>
          </p:cNvSpPr>
          <p:nvPr>
            <p:ph type="title"/>
          </p:nvPr>
        </p:nvSpPr>
        <p:spPr>
          <a:xfrm>
            <a:off x="639235" y="228599"/>
            <a:ext cx="11552767" cy="1143000"/>
          </a:xfrm>
        </p:spPr>
        <p:txBody>
          <a:bodyPr/>
          <a:lstStyle/>
          <a:p>
            <a:r>
              <a:rPr lang="en-US" dirty="0"/>
              <a:t>Further Reading</a:t>
            </a:r>
            <a:br>
              <a:rPr lang="en-US" dirty="0"/>
            </a:br>
            <a:r>
              <a:rPr lang="en-US" sz="3200" i="1" dirty="0"/>
              <a:t>Prototyping</a:t>
            </a:r>
            <a:endParaRPr lang="en-US" i="1" dirty="0"/>
          </a:p>
        </p:txBody>
      </p:sp>
      <p:sp>
        <p:nvSpPr>
          <p:cNvPr id="95234" name="Rectangle 5"/>
          <p:cNvSpPr>
            <a:spLocks noGrp="1" noChangeArrowheads="1"/>
          </p:cNvSpPr>
          <p:nvPr>
            <p:ph idx="1"/>
          </p:nvPr>
        </p:nvSpPr>
        <p:spPr>
          <a:xfrm>
            <a:off x="639235" y="1600200"/>
            <a:ext cx="11176528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Books</a:t>
            </a:r>
          </a:p>
          <a:p>
            <a:pPr lvl="1"/>
            <a:r>
              <a:rPr lang="en-US" dirty="0">
                <a:hlinkClick r:id="rId3"/>
              </a:rPr>
              <a:t>Paper Prototyping: The Fast and Easy Way to Design and Refine User Interfaces</a:t>
            </a:r>
            <a:r>
              <a:rPr lang="en-US" dirty="0"/>
              <a:t>, by Carolyn Snyder, Morgan Kaufmann, 2003</a:t>
            </a:r>
          </a:p>
          <a:p>
            <a:endParaRPr lang="en-US" dirty="0"/>
          </a:p>
          <a:p>
            <a:r>
              <a:rPr lang="en-US" dirty="0"/>
              <a:t>Articles</a:t>
            </a:r>
          </a:p>
          <a:p>
            <a:pPr lvl="1"/>
            <a:r>
              <a:rPr lang="ja-JP" altLang="en-US" dirty="0">
                <a:hlinkClick r:id="rId4"/>
              </a:rPr>
              <a:t>“</a:t>
            </a:r>
            <a:r>
              <a:rPr lang="en-US" altLang="ja-JP" dirty="0">
                <a:hlinkClick r:id="rId4"/>
              </a:rPr>
              <a:t>Prototyping for Tiny Fingers</a:t>
            </a:r>
            <a:r>
              <a:rPr lang="ja-JP" altLang="en-US" dirty="0">
                <a:hlinkClick r:id="rId4"/>
              </a:rPr>
              <a:t>”</a:t>
            </a:r>
            <a:r>
              <a:rPr lang="en-US" altLang="ja-JP" dirty="0"/>
              <a:t> by Marc Rettig, in Communications of the ACM, 1994 </a:t>
            </a:r>
          </a:p>
          <a:p>
            <a:pPr lvl="1"/>
            <a:r>
              <a:rPr lang="ja-JP" altLang="en-US" dirty="0">
                <a:hlinkClick r:id="rId5"/>
              </a:rPr>
              <a:t>“</a:t>
            </a:r>
            <a:r>
              <a:rPr lang="en-US" altLang="ja-JP" dirty="0">
                <a:hlinkClick r:id="rId5"/>
              </a:rPr>
              <a:t>Using Paper Prototypes to Manage Risk</a:t>
            </a:r>
            <a:r>
              <a:rPr lang="ja-JP" altLang="en-US" dirty="0">
                <a:hlinkClick r:id="rId5"/>
              </a:rPr>
              <a:t>”</a:t>
            </a:r>
            <a:r>
              <a:rPr lang="en-US" altLang="ja-JP" dirty="0"/>
              <a:t> by Carolyn Snyder, http://world.std.com/~uieweb/paper.htm</a:t>
            </a:r>
          </a:p>
          <a:p>
            <a:pPr lvl="1"/>
            <a:r>
              <a:rPr lang="ja-JP" altLang="en-US" dirty="0">
                <a:hlinkClick r:id="rId6"/>
              </a:rPr>
              <a:t>“</a:t>
            </a:r>
            <a:r>
              <a:rPr lang="en-US" altLang="ja-JP" dirty="0">
                <a:hlinkClick r:id="rId6"/>
              </a:rPr>
              <a:t>The Perils of Prototyping</a:t>
            </a:r>
            <a:r>
              <a:rPr lang="ja-JP" altLang="en-US" dirty="0">
                <a:hlinkClick r:id="rId6"/>
              </a:rPr>
              <a:t>”</a:t>
            </a:r>
            <a:r>
              <a:rPr lang="en-US" altLang="ja-JP" dirty="0"/>
              <a:t> by Alan Cooper, </a:t>
            </a:r>
            <a:br>
              <a:rPr lang="en-US" altLang="ja-JP" dirty="0"/>
            </a:br>
            <a:r>
              <a:rPr lang="en-US" dirty="0"/>
              <a:t>http://www.chi-sa.org.za/Documents/articles/perils.htm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2017/10/18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5514786"/>
            <a:ext cx="12192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436" y="5594711"/>
            <a:ext cx="8664575" cy="1143000"/>
          </a:xfrm>
        </p:spPr>
        <p:txBody>
          <a:bodyPr/>
          <a:lstStyle/>
          <a:p>
            <a:r>
              <a:rPr lang="en-US" kern="1200" dirty="0"/>
              <a:t>Hall of Fame or Shame?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" name="Picture 12" descr="hallo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85" y="5758590"/>
            <a:ext cx="813836" cy="829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67" y="-53970"/>
            <a:ext cx="8466666" cy="6347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0596" y="574172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7180" y="645004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Helvetica"/>
                <a:cs typeface="Helvetica"/>
              </a:rPr>
              <a:t>iOS</a:t>
            </a:r>
            <a:r>
              <a:rPr lang="en-US" dirty="0">
                <a:latin typeface="Helvetica"/>
                <a:cs typeface="Helvetica"/>
              </a:rPr>
              <a:t> 6 Maps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By Apple Inc.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76514" y="373743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IMG_01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Time</a:t>
            </a:r>
            <a:endParaRPr lang="en-US" dirty="0"/>
          </a:p>
        </p:txBody>
      </p:sp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>
          <a:xfrm>
            <a:off x="639235" y="1143000"/>
            <a:ext cx="11262253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Lecture</a:t>
            </a:r>
          </a:p>
          <a:p>
            <a:pPr lvl="1"/>
            <a:r>
              <a:rPr lang="en-US" dirty="0"/>
              <a:t>Watch, Critique, &amp; Vote on Concept Videos</a:t>
            </a:r>
          </a:p>
          <a:p>
            <a:pPr lvl="1"/>
            <a:r>
              <a:rPr lang="en-US" dirty="0"/>
              <a:t>Mid-term studio evaluation</a:t>
            </a:r>
          </a:p>
          <a:p>
            <a:endParaRPr lang="en-US" dirty="0"/>
          </a:p>
          <a:p>
            <a:r>
              <a:rPr lang="en-US" dirty="0"/>
              <a:t>No Reading</a:t>
            </a:r>
          </a:p>
          <a:p>
            <a:endParaRPr lang="en-US" dirty="0"/>
          </a:p>
          <a:p>
            <a:r>
              <a:rPr lang="en-US" dirty="0"/>
              <a:t>Project</a:t>
            </a:r>
          </a:p>
          <a:p>
            <a:pPr lvl="1"/>
            <a:r>
              <a:rPr lang="en-US" dirty="0"/>
              <a:t>15-20 sketches of 3-5 design realizations in studio… </a:t>
            </a:r>
          </a:p>
          <a:p>
            <a:pPr lvl="1"/>
            <a:r>
              <a:rPr lang="en-US" dirty="0"/>
              <a:t>Pick the top two &amp; storyboard those</a:t>
            </a:r>
          </a:p>
          <a:p>
            <a:pPr lvl="1"/>
            <a:r>
              <a:rPr lang="en-US" dirty="0"/>
              <a:t>Pick the top 1 &amp; build/test low-fi prototypes using 3 key tasks for next week’s studio presentation</a:t>
            </a:r>
          </a:p>
          <a:p>
            <a:pPr lvl="2"/>
            <a:r>
              <a:rPr lang="en-US" dirty="0"/>
              <a:t>Recruit representative participants now!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2017/10/18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12.09.20-Map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45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12192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1B8153-6896-4B4F-BFCE-00C05C99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26597" y="559174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5381" y="566257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Helvetica"/>
                <a:cs typeface="Helvetica"/>
              </a:rPr>
              <a:t>iOS</a:t>
            </a:r>
            <a:r>
              <a:rPr lang="en-US" dirty="0">
                <a:latin typeface="Helvetica"/>
                <a:cs typeface="Helvetica"/>
              </a:rPr>
              <a:t> 6 Maps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By Apple Inc.</a:t>
            </a:r>
          </a:p>
        </p:txBody>
      </p:sp>
      <p:pic>
        <p:nvPicPr>
          <p:cNvPr id="17" name="Picture 16" descr="sh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17" y="243804"/>
            <a:ext cx="813836" cy="829952"/>
          </a:xfrm>
          <a:prstGeom prst="rect">
            <a:avLst/>
          </a:prstGeom>
        </p:spPr>
      </p:pic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645" y="1632007"/>
            <a:ext cx="8812698" cy="44444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889486" y="2054068"/>
            <a:ext cx="5246507" cy="4432766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2077862" y="2226548"/>
            <a:ext cx="4978888" cy="438296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beautiful alternative to the competition &amp; generally easier to read</a:t>
            </a:r>
            <a:endParaRPr lang="en-US" altLang="ja-JP" sz="2000" dirty="0">
              <a:ea typeface="ＭＳ Ｐゴシック" pitchFamily="34" charset="-128"/>
            </a:endParaRP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turn by turn directions are efficient, clear &amp; functions well – in general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despite any aesthetics, the data is </a:t>
            </a:r>
            <a:r>
              <a:rPr lang="en-US" sz="2000" dirty="0">
                <a:solidFill>
                  <a:srgbClr val="00B0F0"/>
                </a:solidFill>
                <a:ea typeface="ＭＳ Ｐゴシック" pitchFamily="34" charset="-128"/>
              </a:rPr>
              <a:t>wrong &amp; sparse</a:t>
            </a:r>
            <a:r>
              <a:rPr lang="en-US" sz="2000" dirty="0">
                <a:ea typeface="ＭＳ Ｐゴシック" pitchFamily="34" charset="-128"/>
              </a:rPr>
              <a:t>, meaning, it does not perform the one task it </a:t>
            </a:r>
            <a:r>
              <a:rPr lang="en-US" sz="2000" b="1" dirty="0">
                <a:latin typeface="Helvetica"/>
                <a:ea typeface="ＭＳ Ｐゴシック" pitchFamily="34" charset="-128"/>
                <a:cs typeface="Helvetica"/>
              </a:rPr>
              <a:t>should do well </a:t>
            </a:r>
            <a:r>
              <a:rPr lang="en-US" sz="2000" dirty="0">
                <a:ea typeface="ＭＳ Ｐゴシック" pitchFamily="34" charset="-128"/>
              </a:rPr>
              <a:t>– getting from A to B</a:t>
            </a:r>
          </a:p>
        </p:txBody>
      </p:sp>
    </p:spTree>
    <p:extLst>
      <p:ext uri="{BB962C8B-B14F-4D97-AF65-F5344CB8AC3E}">
        <p14:creationId xmlns:p14="http://schemas.microsoft.com/office/powerpoint/2010/main" val="42104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2169811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61" y="1483049"/>
            <a:ext cx="8812698" cy="44444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 flipV="1">
            <a:off x="0" y="6068122"/>
            <a:ext cx="12192000" cy="78987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2832933" y="6099676"/>
            <a:ext cx="6526137" cy="51787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Google Maps Data </a:t>
            </a:r>
            <a:r>
              <a:rPr lang="en-US" sz="2800" dirty="0" err="1">
                <a:ea typeface="ＭＳ Ｐゴシック" pitchFamily="34" charset="-128"/>
              </a:rPr>
              <a:t>vs</a:t>
            </a:r>
            <a:r>
              <a:rPr lang="en-US" sz="2800" dirty="0">
                <a:ea typeface="ＭＳ Ｐゴシック" pitchFamily="34" charset="-128"/>
              </a:rPr>
              <a:t> iOS6 Maps Data</a:t>
            </a: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D5D5B-E482-464C-AA04-EA7B1E4D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1" descr="shame.png">
            <a:extLst>
              <a:ext uri="{FF2B5EF4-FFF2-40B4-BE49-F238E27FC236}">
                <a16:creationId xmlns:a16="http://schemas.microsoft.com/office/drawing/2014/main" id="{F7FA33F3-AB7A-4F32-BFED-13C8063221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17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12.09.20-Map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45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12192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1B8153-6896-4B4F-BFCE-00C05C99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26597" y="559174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5381" y="566257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Helvetica"/>
                <a:cs typeface="Helvetica"/>
              </a:rPr>
              <a:t>iOS</a:t>
            </a:r>
            <a:r>
              <a:rPr lang="en-US" dirty="0">
                <a:latin typeface="Helvetica"/>
                <a:cs typeface="Helvetica"/>
              </a:rPr>
              <a:t> 6 Maps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By Apple Inc.</a:t>
            </a:r>
          </a:p>
        </p:txBody>
      </p:sp>
      <p:pic>
        <p:nvPicPr>
          <p:cNvPr id="17" name="Picture 16" descr="sh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17" y="243804"/>
            <a:ext cx="813836" cy="829952"/>
          </a:xfrm>
          <a:prstGeom prst="rect">
            <a:avLst/>
          </a:prstGeom>
        </p:spPr>
      </p:pic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645" y="1632007"/>
            <a:ext cx="8812698" cy="44444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39BF78-4545-4EC6-B3B3-CDF86739F551}"/>
              </a:ext>
            </a:extLst>
          </p:cNvPr>
          <p:cNvSpPr/>
          <p:nvPr/>
        </p:nvSpPr>
        <p:spPr bwMode="auto">
          <a:xfrm>
            <a:off x="1889486" y="3371180"/>
            <a:ext cx="5246507" cy="3115654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ECDA0B53-15B6-472B-B340-0B990474FC81}"/>
              </a:ext>
            </a:extLst>
          </p:cNvPr>
          <p:cNvSpPr txBox="1">
            <a:spLocks noChangeArrowheads="1"/>
          </p:cNvSpPr>
          <p:nvPr/>
        </p:nvSpPr>
        <p:spPr>
          <a:xfrm>
            <a:off x="2077862" y="3582859"/>
            <a:ext cx="4843362" cy="302665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A clear example of where no matter how good a design may be, without its most important function in this case, </a:t>
            </a:r>
            <a:r>
              <a:rPr lang="en-US" sz="2800" b="1" dirty="0">
                <a:latin typeface="Helvetica"/>
                <a:ea typeface="ＭＳ Ｐゴシック" pitchFamily="34" charset="-128"/>
                <a:cs typeface="Helvetica"/>
              </a:rPr>
              <a:t>correct data</a:t>
            </a:r>
            <a:r>
              <a:rPr lang="en-US" sz="2800" dirty="0">
                <a:ea typeface="ＭＳ Ｐゴシック" pitchFamily="34" charset="-128"/>
              </a:rPr>
              <a:t>, the interface is useless</a:t>
            </a:r>
            <a:endParaRPr lang="en-US" sz="20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4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G_0228.PNG">
            <a:extLst>
              <a:ext uri="{FF2B5EF4-FFF2-40B4-BE49-F238E27FC236}">
                <a16:creationId xmlns:a16="http://schemas.microsoft.com/office/drawing/2014/main" id="{65C37813-1F78-47C9-98D2-57F43CB3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3214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2018/10/17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12192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1B8153-6896-4B4F-BFCE-00C05C99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Potentially Hall of Fame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26597" y="559174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5381" y="566257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Helvetica"/>
                <a:cs typeface="Helvetica"/>
              </a:rPr>
              <a:t>iOS</a:t>
            </a:r>
            <a:r>
              <a:rPr lang="en-US" dirty="0">
                <a:latin typeface="Helvetica"/>
                <a:cs typeface="Helvetica"/>
              </a:rPr>
              <a:t> 6 Maps</a:t>
            </a:r>
          </a:p>
          <a:p>
            <a:pPr eaLnBrk="1" hangingPunct="1"/>
            <a:r>
              <a:rPr lang="en-US" sz="1600" dirty="0">
                <a:latin typeface="Helvetica"/>
                <a:cs typeface="Helvetica"/>
              </a:rPr>
              <a:t>By Apple Inc.</a:t>
            </a:r>
          </a:p>
        </p:txBody>
      </p:sp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645" y="1632007"/>
            <a:ext cx="8812698" cy="4444444"/>
          </a:xfrm>
          <a:prstGeom prst="rect">
            <a:avLst/>
          </a:prstGeom>
        </p:spPr>
      </p:pic>
      <p:pic>
        <p:nvPicPr>
          <p:cNvPr id="18" name="Picture 17" descr="hallof.png">
            <a:extLst>
              <a:ext uri="{FF2B5EF4-FFF2-40B4-BE49-F238E27FC236}">
                <a16:creationId xmlns:a16="http://schemas.microsoft.com/office/drawing/2014/main" id="{DE72A83A-EC7B-4FA1-8D39-EA6F88E5F5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17" y="255256"/>
            <a:ext cx="813836" cy="8299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9BF3D0E-706B-4778-AD77-DCC58464B04E}"/>
              </a:ext>
            </a:extLst>
          </p:cNvPr>
          <p:cNvSpPr/>
          <p:nvPr/>
        </p:nvSpPr>
        <p:spPr bwMode="auto">
          <a:xfrm>
            <a:off x="1889485" y="2513161"/>
            <a:ext cx="4965640" cy="4129179"/>
          </a:xfrm>
          <a:prstGeom prst="rect">
            <a:avLst/>
          </a:prstGeom>
          <a:solidFill>
            <a:srgbClr val="000000">
              <a:alpha val="8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D116FE3F-527C-40B1-AEA0-FCD54DA59E29}"/>
              </a:ext>
            </a:extLst>
          </p:cNvPr>
          <p:cNvSpPr txBox="1">
            <a:spLocks noChangeArrowheads="1"/>
          </p:cNvSpPr>
          <p:nvPr/>
        </p:nvSpPr>
        <p:spPr>
          <a:xfrm>
            <a:off x="2077860" y="2665563"/>
            <a:ext cx="4823266" cy="350232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ea typeface="ＭＳ Ｐゴシック" pitchFamily="34" charset="-128"/>
              </a:rPr>
              <a:t>Apple crowd sourced data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ea typeface="ＭＳ Ｐゴシック" pitchFamily="34" charset="-128"/>
              </a:rPr>
              <a:t>The UI for problem reporting is well designed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ea typeface="ＭＳ Ｐゴシック" pitchFamily="34" charset="-128"/>
              </a:rPr>
              <a:t>With so many users have potential to fix data rapidly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ea typeface="ＭＳ Ｐゴシック" pitchFamily="34" charset="-128"/>
              </a:rPr>
              <a:t>→ it has gotten much better!</a:t>
            </a:r>
          </a:p>
        </p:txBody>
      </p:sp>
    </p:spTree>
    <p:extLst>
      <p:ext uri="{BB962C8B-B14F-4D97-AF65-F5344CB8AC3E}">
        <p14:creationId xmlns:p14="http://schemas.microsoft.com/office/powerpoint/2010/main" val="40581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2_Summer HCI">
  <a:themeElements>
    <a:clrScheme name="Custom 6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42A0F3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21071</TotalTime>
  <Words>2069</Words>
  <Application>Microsoft Office PowerPoint</Application>
  <PresentationFormat>Widescreen</PresentationFormat>
  <Paragraphs>462</Paragraphs>
  <Slides>50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MS PGothic</vt:lpstr>
      <vt:lpstr>MS PGothic</vt:lpstr>
      <vt:lpstr>Arial</vt:lpstr>
      <vt:lpstr>Arial Black</vt:lpstr>
      <vt:lpstr>Gill Sans Light</vt:lpstr>
      <vt:lpstr>Helvetica</vt:lpstr>
      <vt:lpstr>Helvetica Light</vt:lpstr>
      <vt:lpstr>Segoe Print</vt:lpstr>
      <vt:lpstr>Symbol</vt:lpstr>
      <vt:lpstr>Tahoma</vt:lpstr>
      <vt:lpstr>Times New Roman</vt:lpstr>
      <vt:lpstr>2_Summer HCI</vt:lpstr>
      <vt:lpstr>Early Stage (lo-fi &amp; med-fi) Prototyping</vt:lpstr>
      <vt:lpstr>Interface Hall of Fame or Shame?</vt:lpstr>
      <vt:lpstr>Interface Hall of Fame or Shame?</vt:lpstr>
      <vt:lpstr>Interface Hall of Fame!</vt:lpstr>
      <vt:lpstr>Hall of Fame or Shame?</vt:lpstr>
      <vt:lpstr>Hall of Shame!</vt:lpstr>
      <vt:lpstr>Hall of Shame!</vt:lpstr>
      <vt:lpstr>Hall of Shame!</vt:lpstr>
      <vt:lpstr>Potentially Hall of Fame</vt:lpstr>
      <vt:lpstr>Outline</vt:lpstr>
      <vt:lpstr>Tasks According To Trijeet</vt:lpstr>
      <vt:lpstr>Sketches &amp; Storyboards</vt:lpstr>
      <vt:lpstr>PowerPoint Presentation</vt:lpstr>
      <vt:lpstr>PowerPoint Presentation</vt:lpstr>
      <vt:lpstr>Sketches &amp; Storyboards in UX Design</vt:lpstr>
      <vt:lpstr>Sketches &amp; Storyboards in UX Design</vt:lpstr>
      <vt:lpstr>PowerPoint Presentation</vt:lpstr>
      <vt:lpstr>Sketches &amp; Storyboards in UX Design</vt:lpstr>
      <vt:lpstr>What is a Prototype?</vt:lpstr>
      <vt:lpstr>Types of Prototypes</vt:lpstr>
      <vt:lpstr>Types of Prototypes</vt:lpstr>
      <vt:lpstr>Fidelity in Prototyping</vt:lpstr>
      <vt:lpstr>Hi-fi Prototypes Warp</vt:lpstr>
      <vt:lpstr>Why Use Low-fi Prototypes?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Administrivia</vt:lpstr>
      <vt:lpstr>Grading on First Two Assignments</vt:lpstr>
      <vt:lpstr>PowerPoint Presentation</vt:lpstr>
      <vt:lpstr>Constructing the Model</vt:lpstr>
      <vt:lpstr>Constructing the Model</vt:lpstr>
      <vt:lpstr>Constructing the Model</vt:lpstr>
      <vt:lpstr>Preparing for a Test</vt:lpstr>
      <vt:lpstr>Conducting a Test</vt:lpstr>
      <vt:lpstr>Conducting a Test</vt:lpstr>
      <vt:lpstr>PowerPoint Presentation</vt:lpstr>
      <vt:lpstr>PowerPoint Presentation</vt:lpstr>
      <vt:lpstr>Evaluating Results</vt:lpstr>
      <vt:lpstr>Quiz</vt:lpstr>
      <vt:lpstr>Fidelity in Prototyping: Instagator</vt:lpstr>
      <vt:lpstr>Fidelity in Prototyping Task 1: Take a Destination Poll</vt:lpstr>
      <vt:lpstr>Summary</vt:lpstr>
      <vt:lpstr>Further Reading Prototyping</vt:lpstr>
      <vt:lpstr>Next Time</vt:lpstr>
    </vt:vector>
  </TitlesOfParts>
  <Company>Berkeley Summer Engineering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Stage Prototyping</dc:title>
  <dc:subject>User Interface Design, Prototyping, and Evaluation</dc:subject>
  <dc:creator>James Landay</dc:creator>
  <cp:lastModifiedBy>James Landay</cp:lastModifiedBy>
  <cp:revision>641</cp:revision>
  <cp:lastPrinted>2018-10-17T22:24:53Z</cp:lastPrinted>
  <dcterms:created xsi:type="dcterms:W3CDTF">1997-02-10T23:02:31Z</dcterms:created>
  <dcterms:modified xsi:type="dcterms:W3CDTF">2018-10-22T05:40:29Z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