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85" r:id="rId1"/>
  </p:sldMasterIdLst>
  <p:notesMasterIdLst>
    <p:notesMasterId r:id="rId36"/>
  </p:notesMasterIdLst>
  <p:handoutMasterIdLst>
    <p:handoutMasterId r:id="rId37"/>
  </p:handoutMasterIdLst>
  <p:sldIdLst>
    <p:sldId id="751" r:id="rId2"/>
    <p:sldId id="772" r:id="rId3"/>
    <p:sldId id="773" r:id="rId4"/>
    <p:sldId id="761" r:id="rId5"/>
    <p:sldId id="762" r:id="rId6"/>
    <p:sldId id="777" r:id="rId7"/>
    <p:sldId id="719" r:id="rId8"/>
    <p:sldId id="710" r:id="rId9"/>
    <p:sldId id="803" r:id="rId10"/>
    <p:sldId id="800" r:id="rId11"/>
    <p:sldId id="763" r:id="rId12"/>
    <p:sldId id="764" r:id="rId13"/>
    <p:sldId id="616" r:id="rId14"/>
    <p:sldId id="617" r:id="rId15"/>
    <p:sldId id="618" r:id="rId16"/>
    <p:sldId id="619" r:id="rId17"/>
    <p:sldId id="597" r:id="rId18"/>
    <p:sldId id="598" r:id="rId19"/>
    <p:sldId id="594" r:id="rId20"/>
    <p:sldId id="595" r:id="rId21"/>
    <p:sldId id="600" r:id="rId22"/>
    <p:sldId id="602" r:id="rId23"/>
    <p:sldId id="652" r:id="rId24"/>
    <p:sldId id="801" r:id="rId25"/>
    <p:sldId id="767" r:id="rId26"/>
    <p:sldId id="589" r:id="rId27"/>
    <p:sldId id="642" r:id="rId28"/>
    <p:sldId id="654" r:id="rId29"/>
    <p:sldId id="590" r:id="rId30"/>
    <p:sldId id="623" r:id="rId31"/>
    <p:sldId id="621" r:id="rId32"/>
    <p:sldId id="712" r:id="rId33"/>
    <p:sldId id="520" r:id="rId34"/>
    <p:sldId id="620" r:id="rId35"/>
  </p:sldIdLst>
  <p:sldSz cx="12192000" cy="6858000"/>
  <p:notesSz cx="7200900" cy="95123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122"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243"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364"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486"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5607" algn="l" defTabSz="457122" rtl="0" eaLnBrk="1" latinLnBrk="0" hangingPunct="1">
      <a:defRPr sz="2400" kern="1200">
        <a:solidFill>
          <a:schemeClr val="tx1"/>
        </a:solidFill>
        <a:latin typeface="Times New Roman" charset="0"/>
        <a:ea typeface="ＭＳ Ｐゴシック" charset="0"/>
        <a:cs typeface="+mn-cs"/>
      </a:defRPr>
    </a:lvl6pPr>
    <a:lvl7pPr marL="2742728" algn="l" defTabSz="457122" rtl="0" eaLnBrk="1" latinLnBrk="0" hangingPunct="1">
      <a:defRPr sz="2400" kern="1200">
        <a:solidFill>
          <a:schemeClr val="tx1"/>
        </a:solidFill>
        <a:latin typeface="Times New Roman" charset="0"/>
        <a:ea typeface="ＭＳ Ｐゴシック" charset="0"/>
        <a:cs typeface="+mn-cs"/>
      </a:defRPr>
    </a:lvl7pPr>
    <a:lvl8pPr marL="3199849" algn="l" defTabSz="457122" rtl="0" eaLnBrk="1" latinLnBrk="0" hangingPunct="1">
      <a:defRPr sz="2400" kern="1200">
        <a:solidFill>
          <a:schemeClr val="tx1"/>
        </a:solidFill>
        <a:latin typeface="Times New Roman" charset="0"/>
        <a:ea typeface="ＭＳ Ｐゴシック" charset="0"/>
        <a:cs typeface="+mn-cs"/>
      </a:defRPr>
    </a:lvl8pPr>
    <a:lvl9pPr marL="3656971" algn="l" defTabSz="457122"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36"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221">
          <p15:clr>
            <a:srgbClr val="A4A3A4"/>
          </p15:clr>
        </p15:guide>
        <p15:guide id="2" pos="297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se"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4DA5"/>
    <a:srgbClr val="F2F2F2"/>
    <a:srgbClr val="7F7F7F"/>
    <a:srgbClr val="000000"/>
    <a:srgbClr val="81190A"/>
    <a:srgbClr val="E3482C"/>
    <a:srgbClr val="E5642F"/>
    <a:srgbClr val="1A2F9E"/>
    <a:srgbClr val="3D699D"/>
    <a:srgbClr val="7888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0" autoAdjust="0"/>
    <p:restoredTop sz="86490" autoAdjust="0"/>
  </p:normalViewPr>
  <p:slideViewPr>
    <p:cSldViewPr snapToGrid="0" showGuides="1">
      <p:cViewPr varScale="1">
        <p:scale>
          <a:sx n="182" d="100"/>
          <a:sy n="182" d="100"/>
        </p:scale>
        <p:origin x="552" y="184"/>
      </p:cViewPr>
      <p:guideLst>
        <p:guide orient="horz" pos="2136"/>
        <p:guide pos="3841"/>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200" d="100"/>
        <a:sy n="200" d="100"/>
      </p:scale>
      <p:origin x="0" y="-2184"/>
    </p:cViewPr>
  </p:sorterViewPr>
  <p:notesViewPr>
    <p:cSldViewPr snapToGrid="0" showGuides="1">
      <p:cViewPr>
        <p:scale>
          <a:sx n="120" d="100"/>
          <a:sy n="120" d="100"/>
        </p:scale>
        <p:origin x="6760" y="1192"/>
      </p:cViewPr>
      <p:guideLst>
        <p:guide orient="horz" pos="2221"/>
        <p:guide pos="297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079876" y="9037638"/>
            <a:ext cx="2593582" cy="355744"/>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397606FF-3D8F-7A4D-962D-73E132A3CCAD}" type="slidenum">
              <a:rPr lang="en-US"/>
              <a:pPr/>
              <a:t>‹#›</a:t>
            </a:fld>
            <a:endParaRPr lang="en-US"/>
          </a:p>
        </p:txBody>
      </p:sp>
      <p:sp>
        <p:nvSpPr>
          <p:cNvPr id="7" name="Header Placeholder 1"/>
          <p:cNvSpPr>
            <a:spLocks noGrp="1"/>
          </p:cNvSpPr>
          <p:nvPr>
            <p:ph type="hdr" sz="quarter"/>
          </p:nvPr>
        </p:nvSpPr>
        <p:spPr>
          <a:xfrm>
            <a:off x="-1" y="-1"/>
            <a:ext cx="5207093" cy="851223"/>
          </a:xfrm>
          <a:prstGeom prst="rect">
            <a:avLst/>
          </a:prstGeom>
        </p:spPr>
        <p:txBody>
          <a:bodyPr vert="horz" lIns="91440" tIns="45720" rIns="91440" bIns="45720" rtlCol="0"/>
          <a:lstStyle>
            <a:lvl1pPr algn="l">
              <a:defRPr sz="1200"/>
            </a:lvl1pPr>
          </a:lstStyle>
          <a:p>
            <a:r>
              <a:rPr lang="en-US" dirty="0" err="1"/>
              <a:t>dt+UX</a:t>
            </a:r>
            <a:r>
              <a:rPr lang="en-US" dirty="0"/>
              <a:t> – Design Thinking for User Experience Design, Prototyping &amp; Evaluation</a:t>
            </a:r>
            <a:br>
              <a:rPr lang="en-US" dirty="0"/>
            </a:br>
            <a:r>
              <a:rPr lang="en-US" dirty="0"/>
              <a:t>Autumn 2018</a:t>
            </a:r>
          </a:p>
          <a:p>
            <a:r>
              <a:rPr lang="en-US" dirty="0"/>
              <a:t>Prof. James A. Landay</a:t>
            </a:r>
            <a:br>
              <a:rPr lang="en-US" dirty="0"/>
            </a:br>
            <a:r>
              <a:rPr lang="en-US" dirty="0"/>
              <a:t>Stanford University</a:t>
            </a:r>
          </a:p>
        </p:txBody>
      </p:sp>
      <p:sp>
        <p:nvSpPr>
          <p:cNvPr id="2" name="Date Placeholder 1">
            <a:extLst>
              <a:ext uri="{FF2B5EF4-FFF2-40B4-BE49-F238E27FC236}">
                <a16:creationId xmlns:a16="http://schemas.microsoft.com/office/drawing/2014/main" id="{9F1D7DF1-FADA-A84E-87DD-4204E58B9D70}"/>
              </a:ext>
            </a:extLst>
          </p:cNvPr>
          <p:cNvSpPr>
            <a:spLocks noGrp="1"/>
          </p:cNvSpPr>
          <p:nvPr>
            <p:ph type="dt" sz="quarter" idx="1"/>
          </p:nvPr>
        </p:nvSpPr>
        <p:spPr>
          <a:xfrm>
            <a:off x="4078288" y="0"/>
            <a:ext cx="3121025" cy="476250"/>
          </a:xfrm>
          <a:prstGeom prst="rect">
            <a:avLst/>
          </a:prstGeom>
        </p:spPr>
        <p:txBody>
          <a:bodyPr vert="horz" lIns="91440" tIns="45720" rIns="91440" bIns="45720" rtlCol="0"/>
          <a:lstStyle>
            <a:lvl1pPr algn="r">
              <a:defRPr sz="1200"/>
            </a:lvl1pPr>
          </a:lstStyle>
          <a:p>
            <a:r>
              <a:rPr lang="en-US" dirty="0"/>
              <a:t>2018/10/15</a:t>
            </a:r>
          </a:p>
        </p:txBody>
      </p:sp>
    </p:spTree>
    <p:extLst>
      <p:ext uri="{BB962C8B-B14F-4D97-AF65-F5344CB8AC3E}">
        <p14:creationId xmlns:p14="http://schemas.microsoft.com/office/powerpoint/2010/main" val="582138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079875"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algn="r" defTabSz="977900" eaLnBrk="0" hangingPunct="0">
              <a:defRPr sz="1000" i="1">
                <a:latin typeface="Times New Roman" pitchFamily="18" charset="0"/>
                <a:ea typeface="+mn-ea"/>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419100" y="720725"/>
            <a:ext cx="6316663" cy="3554413"/>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58850" y="4516438"/>
            <a:ext cx="5283200" cy="4279900"/>
          </a:xfrm>
          <a:prstGeom prst="rect">
            <a:avLst/>
          </a:prstGeom>
          <a:noFill/>
          <a:ln w="9525">
            <a:noFill/>
            <a:miter lim="800000"/>
            <a:headEnd/>
            <a:tailEnd/>
          </a:ln>
          <a:effectLst/>
        </p:spPr>
        <p:txBody>
          <a:bodyPr vert="horz" wrap="square" lIns="96657" tIns="49148" rIns="96657" bIns="49148"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079875"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A300C090-F137-A747-947F-59586F962920}" type="slidenum">
              <a:rPr lang="en-US"/>
              <a:pPr/>
              <a:t>‹#›</a:t>
            </a:fld>
            <a:endParaRPr lang="en-US"/>
          </a:p>
        </p:txBody>
      </p:sp>
    </p:spTree>
    <p:extLst>
      <p:ext uri="{BB962C8B-B14F-4D97-AF65-F5344CB8AC3E}">
        <p14:creationId xmlns:p14="http://schemas.microsoft.com/office/powerpoint/2010/main" val="21909809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1pPr>
    <a:lvl2pPr marL="742822" indent="-28570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2803"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599925"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047"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5607" algn="l" defTabSz="914243" rtl="0" eaLnBrk="1" latinLnBrk="0" hangingPunct="1">
      <a:defRPr sz="1200" kern="1200">
        <a:solidFill>
          <a:schemeClr val="tx1"/>
        </a:solidFill>
        <a:latin typeface="+mn-lt"/>
        <a:ea typeface="+mn-ea"/>
        <a:cs typeface="+mn-cs"/>
      </a:defRPr>
    </a:lvl6pPr>
    <a:lvl7pPr marL="2742728" algn="l" defTabSz="914243" rtl="0" eaLnBrk="1" latinLnBrk="0" hangingPunct="1">
      <a:defRPr sz="1200" kern="1200">
        <a:solidFill>
          <a:schemeClr val="tx1"/>
        </a:solidFill>
        <a:latin typeface="+mn-lt"/>
        <a:ea typeface="+mn-ea"/>
        <a:cs typeface="+mn-cs"/>
      </a:defRPr>
    </a:lvl7pPr>
    <a:lvl8pPr marL="3199849" algn="l" defTabSz="914243" rtl="0" eaLnBrk="1" latinLnBrk="0" hangingPunct="1">
      <a:defRPr sz="1200" kern="1200">
        <a:solidFill>
          <a:schemeClr val="tx1"/>
        </a:solidFill>
        <a:latin typeface="+mn-lt"/>
        <a:ea typeface="+mn-ea"/>
        <a:cs typeface="+mn-cs"/>
      </a:defRPr>
    </a:lvl8pPr>
    <a:lvl9pPr marL="3656971" algn="l" defTabSz="9142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1</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baseline="0" dirty="0">
                <a:latin typeface="Times New Roman" charset="0"/>
              </a:rPr>
              <a:t>Took 30 min break at 50 min in</a:t>
            </a:r>
          </a:p>
          <a:p>
            <a:r>
              <a:rPr lang="en-US" baseline="0">
                <a:latin typeface="Times New Roman" charset="0"/>
              </a:rPr>
              <a:t>Lecture ended 10 min early</a:t>
            </a:r>
          </a:p>
          <a:p>
            <a:endParaRPr lang="en-US" baseline="0" dirty="0">
              <a:latin typeface="Times New Roman" charset="0"/>
            </a:endParaRPr>
          </a:p>
        </p:txBody>
      </p:sp>
    </p:spTree>
    <p:extLst>
      <p:ext uri="{BB962C8B-B14F-4D97-AF65-F5344CB8AC3E}">
        <p14:creationId xmlns:p14="http://schemas.microsoft.com/office/powerpoint/2010/main" val="25102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11</a:t>
            </a:fld>
            <a:endParaRPr lang="en-US" sz="1000"/>
          </a:p>
        </p:txBody>
      </p:sp>
      <p:sp>
        <p:nvSpPr>
          <p:cNvPr id="44034" name="Rectangle 2"/>
          <p:cNvSpPr>
            <a:spLocks noGrp="1" noRot="1" noChangeAspect="1" noChangeArrowheads="1" noTextEdit="1"/>
          </p:cNvSpPr>
          <p:nvPr>
            <p:ph type="sldImg"/>
          </p:nvPr>
        </p:nvSpPr>
        <p:spPr>
          <a:xfrm>
            <a:off x="431800" y="714375"/>
            <a:ext cx="6338888"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Expand design space: </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5496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12</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6714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654390E-ECD3-43BC-9B35-04CC08F244D7}" type="slidenum">
              <a:rPr lang="en-US" smtClean="0"/>
              <a:pPr/>
              <a:t>13</a:t>
            </a:fld>
            <a:endParaRPr lang="en-US"/>
          </a:p>
        </p:txBody>
      </p:sp>
      <p:sp>
        <p:nvSpPr>
          <p:cNvPr id="67587" name="Rectangle 2"/>
          <p:cNvSpPr>
            <a:spLocks noGrp="1" noRot="1" noChangeAspect="1" noChangeArrowheads="1" noTextEdit="1"/>
          </p:cNvSpPr>
          <p:nvPr>
            <p:ph type="sldImg"/>
          </p:nvPr>
        </p:nvSpPr>
        <p:spPr>
          <a:xfrm>
            <a:off x="419100" y="720725"/>
            <a:ext cx="6316663" cy="3554413"/>
          </a:xfrm>
          <a:ln/>
        </p:spPr>
      </p:sp>
      <p:sp>
        <p:nvSpPr>
          <p:cNvPr id="67588" name="Rectangle 3"/>
          <p:cNvSpPr>
            <a:spLocks noGrp="1" noChangeArrowheads="1"/>
          </p:cNvSpPr>
          <p:nvPr>
            <p:ph type="body" idx="1"/>
          </p:nvPr>
        </p:nvSpPr>
        <p:spPr>
          <a:noFill/>
          <a:ln/>
        </p:spPr>
        <p:txBody>
          <a:bodyPr/>
          <a:lstStyle/>
          <a:p>
            <a:pPr marL="0" marR="0" indent="0" algn="l" defTabSz="945947" rtl="0" eaLnBrk="0" fontAlgn="base" latinLnBrk="0" hangingPunct="0">
              <a:lnSpc>
                <a:spcPct val="100000"/>
              </a:lnSpc>
              <a:spcBef>
                <a:spcPct val="30000"/>
              </a:spcBef>
              <a:spcAft>
                <a:spcPct val="0"/>
              </a:spcAft>
              <a:buClrTx/>
              <a:buSzTx/>
              <a:buFontTx/>
              <a:buNone/>
              <a:tabLst/>
              <a:defRPr/>
            </a:pPr>
            <a:r>
              <a:rPr lang="en-US" b="1" dirty="0"/>
              <a:t>Design and Innovation comes from sweat</a:t>
            </a:r>
            <a:r>
              <a:rPr lang="en-US" dirty="0"/>
              <a:t>. From </a:t>
            </a:r>
            <a:r>
              <a:rPr lang="en-US" b="1" dirty="0"/>
              <a:t>trying many</a:t>
            </a:r>
            <a:r>
              <a:rPr lang="en-US" b="1" baseline="0" dirty="0"/>
              <a:t> ideas</a:t>
            </a:r>
            <a:r>
              <a:rPr lang="en-US" baseline="0" dirty="0"/>
              <a:t>. </a:t>
            </a:r>
            <a:r>
              <a:rPr lang="en-US" b="1" baseline="0" dirty="0"/>
              <a:t>Sketching</a:t>
            </a:r>
            <a:r>
              <a:rPr lang="en-US" baseline="0" dirty="0"/>
              <a:t> them. </a:t>
            </a:r>
            <a:r>
              <a:rPr lang="en-US" b="1" baseline="0" dirty="0"/>
              <a:t>Building</a:t>
            </a:r>
            <a:r>
              <a:rPr lang="en-US" baseline="0" dirty="0"/>
              <a:t> prototypes. </a:t>
            </a:r>
            <a:endParaRPr lang="en-US" dirty="0"/>
          </a:p>
          <a:p>
            <a:pPr defTabSz="945947">
              <a:defRPr/>
            </a:pPr>
            <a:endParaRPr lang="en-US" dirty="0"/>
          </a:p>
        </p:txBody>
      </p:sp>
    </p:spTree>
    <p:extLst>
      <p:ext uri="{BB962C8B-B14F-4D97-AF65-F5344CB8AC3E}">
        <p14:creationId xmlns:p14="http://schemas.microsoft.com/office/powerpoint/2010/main" val="747551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r>
              <a:rPr lang="en-US" dirty="0"/>
              <a:t>Trying</a:t>
            </a:r>
            <a:r>
              <a:rPr lang="en-US" baseline="0" dirty="0"/>
              <a:t> literally </a:t>
            </a:r>
            <a:r>
              <a:rPr lang="en-US" b="1" baseline="0" dirty="0"/>
              <a:t>dozens and dozens of ideas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14</a:t>
            </a:fld>
            <a:endParaRPr lang="en-US"/>
          </a:p>
        </p:txBody>
      </p:sp>
    </p:spTree>
    <p:extLst>
      <p:ext uri="{BB962C8B-B14F-4D97-AF65-F5344CB8AC3E}">
        <p14:creationId xmlns:p14="http://schemas.microsoft.com/office/powerpoint/2010/main" val="1311111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baseline="0" dirty="0"/>
              <a:t>Trying them out </a:t>
            </a:r>
            <a:r>
              <a:rPr lang="en-US" b="1" baseline="0" dirty="0"/>
              <a:t>with people and observing </a:t>
            </a:r>
            <a:r>
              <a:rPr lang="en-US" baseline="0" dirty="0"/>
              <a:t>what occurs.  </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15</a:t>
            </a:fld>
            <a:endParaRPr lang="en-US"/>
          </a:p>
        </p:txBody>
      </p:sp>
    </p:spTree>
    <p:extLst>
      <p:ext uri="{BB962C8B-B14F-4D97-AF65-F5344CB8AC3E}">
        <p14:creationId xmlns:p14="http://schemas.microsoft.com/office/powerpoint/2010/main" val="52932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baseline="0" dirty="0"/>
              <a:t>Until you find </a:t>
            </a:r>
            <a:r>
              <a:rPr lang="en-US" b="1" baseline="0" dirty="0"/>
              <a:t>ideas/products/services that evoke an emotional response </a:t>
            </a:r>
            <a:r>
              <a:rPr lang="en-US" baseline="0" dirty="0"/>
              <a:t>with your customers.  Ideas that </a:t>
            </a:r>
            <a:r>
              <a:rPr lang="en-US" b="1" baseline="0" dirty="0"/>
              <a:t>give new experiences that people value</a:t>
            </a:r>
            <a:r>
              <a:rPr lang="en-US" baseline="0" dirty="0"/>
              <a:t>.  The differences of opinion are on </a:t>
            </a:r>
            <a:r>
              <a:rPr lang="en-US" b="1" baseline="0" dirty="0"/>
              <a:t>how you might get to this point</a:t>
            </a:r>
            <a:r>
              <a:rPr lang="en-US" baseline="0" dirty="0"/>
              <a:t>.</a:t>
            </a:r>
          </a:p>
          <a:p>
            <a:pPr defTabSz="945947">
              <a:defRPr/>
            </a:pPr>
            <a:endParaRPr lang="en-US" baseline="0" dirty="0"/>
          </a:p>
          <a:p>
            <a:pPr marL="0" marR="0" lvl="0" indent="0" algn="l" defTabSz="945947" rtl="0" eaLnBrk="0" fontAlgn="base" latinLnBrk="0" hangingPunct="0">
              <a:lnSpc>
                <a:spcPct val="100000"/>
              </a:lnSpc>
              <a:spcBef>
                <a:spcPct val="30000"/>
              </a:spcBef>
              <a:spcAft>
                <a:spcPct val="0"/>
              </a:spcAft>
              <a:buClrTx/>
              <a:buSzTx/>
              <a:buFontTx/>
              <a:buNone/>
              <a:tabLst/>
              <a:defRPr/>
            </a:pPr>
            <a:r>
              <a:rPr lang="en-US" dirty="0"/>
              <a:t>Which group in the ceramics class described in the Buxton reading produced the highest quality pots?
https://</a:t>
            </a:r>
            <a:r>
              <a:rPr lang="en-US" dirty="0" err="1"/>
              <a:t>www.polleverywhere.com</a:t>
            </a:r>
            <a:r>
              <a:rPr lang="en-US" dirty="0"/>
              <a:t>/</a:t>
            </a:r>
            <a:r>
              <a:rPr lang="en-US" dirty="0" err="1"/>
              <a:t>multiple_choice_polls</a:t>
            </a:r>
            <a:r>
              <a:rPr lang="en-US" dirty="0"/>
              <a:t>/D26SMQGMKxQQO5n</a:t>
            </a:r>
          </a:p>
          <a:p>
            <a:pPr defTabSz="945947">
              <a:defRPr/>
            </a:pP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16</a:t>
            </a:fld>
            <a:endParaRPr lang="en-US"/>
          </a:p>
        </p:txBody>
      </p:sp>
    </p:spTree>
    <p:extLst>
      <p:ext uri="{BB962C8B-B14F-4D97-AF65-F5344CB8AC3E}">
        <p14:creationId xmlns:p14="http://schemas.microsoft.com/office/powerpoint/2010/main" val="155836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1D4D3AC-38BD-DA46-B9F4-440617A482C8}" type="slidenum">
              <a:rPr lang="en-US" sz="1000"/>
              <a:pPr/>
              <a:t>17</a:t>
            </a:fld>
            <a:endParaRPr lang="en-US" sz="1000"/>
          </a:p>
        </p:txBody>
      </p:sp>
      <p:sp>
        <p:nvSpPr>
          <p:cNvPr id="75779" name="Rectangle 2"/>
          <p:cNvSpPr>
            <a:spLocks noGrp="1" noRot="1" noChangeAspect="1" noChangeArrowheads="1" noTextEdit="1"/>
          </p:cNvSpPr>
          <p:nvPr>
            <p:ph type="sldImg"/>
          </p:nvPr>
        </p:nvSpPr>
        <p:spPr>
          <a:xfrm>
            <a:off x="419100" y="720725"/>
            <a:ext cx="6316663" cy="3554413"/>
          </a:xfrm>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Because investment is low in the early stages, this is the one time in the product pipeline</a:t>
            </a:r>
            <a:r>
              <a:rPr lang="en-US" baseline="0" dirty="0">
                <a:latin typeface="Times New Roman" charset="0"/>
              </a:rPr>
              <a:t> when one can afford to play, explore, learn, and really try and gain a deep understanding of the undertaking.</a:t>
            </a:r>
          </a:p>
          <a:p>
            <a:br>
              <a:rPr lang="en-US" baseline="0" dirty="0">
                <a:latin typeface="Times New Roman" charset="0"/>
              </a:rPr>
            </a:br>
            <a:r>
              <a:rPr lang="en-US" baseline="0" dirty="0">
                <a:latin typeface="Times New Roman" charset="0"/>
              </a:rPr>
              <a:t>This is where YOUR TEAM WILL be for most of this quarter!!!!</a:t>
            </a:r>
            <a:endParaRPr lang="en-US" dirty="0">
              <a:latin typeface="Times New Roman" charset="0"/>
            </a:endParaRPr>
          </a:p>
        </p:txBody>
      </p:sp>
    </p:spTree>
    <p:extLst>
      <p:ext uri="{BB962C8B-B14F-4D97-AF65-F5344CB8AC3E}">
        <p14:creationId xmlns:p14="http://schemas.microsoft.com/office/powerpoint/2010/main" val="700214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18</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C95A9A7-8217-E940-A675-17CA1AFD8371}" type="slidenum">
              <a:rPr lang="en-US" sz="1000"/>
              <a:pPr/>
              <a:t>19</a:t>
            </a:fld>
            <a:endParaRPr lang="en-US" sz="1000"/>
          </a:p>
        </p:txBody>
      </p:sp>
      <p:sp>
        <p:nvSpPr>
          <p:cNvPr id="72707" name="Rectangle 2"/>
          <p:cNvSpPr>
            <a:spLocks noGrp="1" noRot="1" noChangeAspect="1" noChangeArrowheads="1" noTextEdit="1"/>
          </p:cNvSpPr>
          <p:nvPr>
            <p:ph type="sldImg"/>
          </p:nvPr>
        </p:nvSpPr>
        <p:spPr>
          <a:xfrm>
            <a:off x="419100" y="720725"/>
            <a:ext cx="6316663" cy="3554413"/>
          </a:xfrm>
          <a:ln/>
        </p:spPr>
      </p:sp>
      <p:sp>
        <p:nvSpPr>
          <p:cNvPr id="727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12564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19100" y="720725"/>
            <a:ext cx="6316663" cy="3554413"/>
          </a:xfrm>
          <a:ln/>
        </p:spPr>
      </p:sp>
      <p:sp>
        <p:nvSpPr>
          <p:cNvPr id="7373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Ambiguity in sketches is VERY important</a:t>
            </a:r>
          </a:p>
        </p:txBody>
      </p:sp>
      <p:sp>
        <p:nvSpPr>
          <p:cNvPr id="737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6A73BB84-B365-F44D-9D1F-37F370C744C8}" type="slidenum">
              <a:rPr lang="en-US" sz="1000"/>
              <a:pPr/>
              <a:t>20</a:t>
            </a:fld>
            <a:endParaRPr lang="en-US" sz="1000"/>
          </a:p>
        </p:txBody>
      </p:sp>
    </p:spTree>
    <p:extLst>
      <p:ext uri="{BB962C8B-B14F-4D97-AF65-F5344CB8AC3E}">
        <p14:creationId xmlns:p14="http://schemas.microsoft.com/office/powerpoint/2010/main" val="22946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example of Apple's foray in skeuomorphism</a:t>
            </a:r>
          </a:p>
          <a:p>
            <a:endParaRPr lang="en-US" dirty="0"/>
          </a:p>
          <a:p>
            <a:r>
              <a:rPr kumimoji="1" lang="en-US" sz="1200" b="1" i="0" kern="1200" dirty="0">
                <a:solidFill>
                  <a:schemeClr val="tx1"/>
                </a:solidFill>
                <a:effectLst/>
                <a:latin typeface="Times New Roman" pitchFamily="18" charset="0"/>
                <a:ea typeface="ＭＳ Ｐゴシック" charset="0"/>
                <a:cs typeface="+mn-cs"/>
              </a:rPr>
              <a:t>Skeuomorphism</a:t>
            </a:r>
            <a:r>
              <a:rPr kumimoji="1" lang="en-US" sz="1200" b="0" i="0" kern="1200" dirty="0">
                <a:solidFill>
                  <a:schemeClr val="tx1"/>
                </a:solidFill>
                <a:effectLst/>
                <a:latin typeface="Times New Roman" pitchFamily="18" charset="0"/>
                <a:ea typeface="ＭＳ Ｐゴシック" charset="0"/>
                <a:cs typeface="+mn-cs"/>
              </a:rPr>
              <a:t> is the design concept of making items represented resemble their real-world counterparts. </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a:t>
            </a:fld>
            <a:endParaRPr lang="en-US"/>
          </a:p>
        </p:txBody>
      </p:sp>
    </p:spTree>
    <p:extLst>
      <p:ext uri="{BB962C8B-B14F-4D97-AF65-F5344CB8AC3E}">
        <p14:creationId xmlns:p14="http://schemas.microsoft.com/office/powerpoint/2010/main" val="1122017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419100" y="720725"/>
            <a:ext cx="6316663" cy="3554413"/>
          </a:xfrm>
          <a:ln/>
        </p:spPr>
      </p:sp>
      <p:sp>
        <p:nvSpPr>
          <p:cNvPr id="7885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Choice</a:t>
            </a:r>
            <a:r>
              <a:rPr lang="en-US" baseline="0" dirty="0">
                <a:latin typeface="Times New Roman" charset="0"/>
              </a:rPr>
              <a:t> where there are two key places for creativity:</a:t>
            </a:r>
          </a:p>
          <a:p>
            <a:pPr marL="228600" indent="-228600">
              <a:buAutoNum type="arabicPeriod"/>
            </a:pPr>
            <a:r>
              <a:rPr lang="en-US" baseline="0" dirty="0">
                <a:latin typeface="Times New Roman" charset="0"/>
              </a:rPr>
              <a:t>the creativity that you bring to </a:t>
            </a:r>
            <a:r>
              <a:rPr lang="en-US" b="1" baseline="0" dirty="0">
                <a:latin typeface="Times New Roman" charset="0"/>
              </a:rPr>
              <a:t>enumerating meaningfully distinct options </a:t>
            </a:r>
            <a:r>
              <a:rPr lang="en-US" baseline="0" dirty="0">
                <a:latin typeface="Times New Roman" charset="0"/>
              </a:rPr>
              <a:t>from which to choose</a:t>
            </a:r>
          </a:p>
          <a:p>
            <a:pPr marL="228600" indent="-228600">
              <a:buAutoNum type="arabicPeriod"/>
            </a:pPr>
            <a:r>
              <a:rPr lang="en-US" baseline="0" dirty="0">
                <a:latin typeface="Times New Roman" charset="0"/>
              </a:rPr>
              <a:t>the creativity that you bring to </a:t>
            </a:r>
            <a:r>
              <a:rPr lang="en-US" b="1" baseline="0" dirty="0">
                <a:latin typeface="Times New Roman" charset="0"/>
              </a:rPr>
              <a:t>defining the criteria</a:t>
            </a:r>
            <a:r>
              <a:rPr lang="en-US" baseline="0" dirty="0">
                <a:latin typeface="Times New Roman" charset="0"/>
              </a:rPr>
              <a:t>, or heuristics, according to which you make your choices</a:t>
            </a:r>
          </a:p>
          <a:p>
            <a:pPr marL="0" indent="0">
              <a:buNone/>
            </a:pPr>
            <a:endParaRPr lang="en-US" baseline="0" dirty="0">
              <a:latin typeface="Times New Roman" charset="0"/>
            </a:endParaRPr>
          </a:p>
          <a:p>
            <a:pPr marL="0" indent="0">
              <a:buNone/>
            </a:pPr>
            <a:r>
              <a:rPr lang="en-US" baseline="0" dirty="0">
                <a:latin typeface="Times New Roman" charset="0"/>
              </a:rPr>
              <a:t>Design is both </a:t>
            </a:r>
            <a:r>
              <a:rPr lang="en-US" b="1" baseline="0" dirty="0">
                <a:latin typeface="Times New Roman" charset="0"/>
              </a:rPr>
              <a:t>GENERATIVE</a:t>
            </a:r>
            <a:r>
              <a:rPr lang="en-US" baseline="0" dirty="0">
                <a:latin typeface="Times New Roman" charset="0"/>
              </a:rPr>
              <a:t> and </a:t>
            </a:r>
            <a:r>
              <a:rPr lang="en-US" b="1" baseline="0" dirty="0">
                <a:latin typeface="Times New Roman" charset="0"/>
              </a:rPr>
              <a:t>REDUCTIVE</a:t>
            </a:r>
            <a:endParaRPr lang="en-US" b="1" dirty="0">
              <a:latin typeface="Times New Roman" charset="0"/>
            </a:endParaRPr>
          </a:p>
        </p:txBody>
      </p:sp>
      <p:sp>
        <p:nvSpPr>
          <p:cNvPr id="788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A1AE62-87F0-7D41-809E-1545145B566E}" type="slidenum">
              <a:rPr lang="en-US" sz="1000"/>
              <a:pPr/>
              <a:t>21</a:t>
            </a:fld>
            <a:endParaRPr lang="en-US" sz="1000"/>
          </a:p>
        </p:txBody>
      </p:sp>
    </p:spTree>
    <p:extLst>
      <p:ext uri="{BB962C8B-B14F-4D97-AF65-F5344CB8AC3E}">
        <p14:creationId xmlns:p14="http://schemas.microsoft.com/office/powerpoint/2010/main" val="1860301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22</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Design is NOT a straight path</a:t>
            </a:r>
          </a:p>
          <a:p>
            <a:r>
              <a:rPr lang="en-US" dirty="0">
                <a:latin typeface="Times New Roman" charset="0"/>
              </a:rPr>
              <a:t>We must generate and discard much more than we keep</a:t>
            </a:r>
          </a:p>
          <a:p>
            <a:r>
              <a:rPr lang="en-US" dirty="0">
                <a:latin typeface="Times New Roman" charset="0"/>
              </a:rPr>
              <a:t>All of these representations of the design process converge. </a:t>
            </a:r>
          </a:p>
          <a:p>
            <a:r>
              <a:rPr lang="en-US" dirty="0">
                <a:latin typeface="Times New Roman" charset="0"/>
              </a:rPr>
              <a:t>Some of the ideas thrown out may</a:t>
            </a:r>
            <a:r>
              <a:rPr lang="en-US" baseline="0" dirty="0">
                <a:latin typeface="Times New Roman" charset="0"/>
              </a:rPr>
              <a:t> be </a:t>
            </a:r>
            <a:r>
              <a:rPr lang="en-US" baseline="0" dirty="0" err="1">
                <a:latin typeface="Times New Roman" charset="0"/>
              </a:rPr>
              <a:t>your’s</a:t>
            </a:r>
            <a:r>
              <a:rPr lang="en-US" baseline="0" dirty="0">
                <a:latin typeface="Times New Roman" charset="0"/>
              </a:rPr>
              <a:t>! – you need to learn to embrace this [ADVANCE]</a:t>
            </a:r>
            <a:endParaRPr lang="en-US" dirty="0">
              <a:latin typeface="Times New Roman" charset="0"/>
            </a:endParaRPr>
          </a:p>
        </p:txBody>
      </p:sp>
    </p:spTree>
    <p:extLst>
      <p:ext uri="{BB962C8B-B14F-4D97-AF65-F5344CB8AC3E}">
        <p14:creationId xmlns:p14="http://schemas.microsoft.com/office/powerpoint/2010/main" val="87294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23</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bringing </a:t>
            </a:r>
            <a:r>
              <a:rPr lang="en-US" b="1" dirty="0">
                <a:latin typeface="Times New Roman" charset="0"/>
              </a:rPr>
              <a:t>“design rational</a:t>
            </a:r>
            <a:r>
              <a:rPr lang="en-US" dirty="0">
                <a:latin typeface="Times New Roman" charset="0"/>
              </a:rPr>
              <a:t>e” or reasoning for decisions is key to making this work well</a:t>
            </a:r>
          </a:p>
          <a:p>
            <a:endParaRPr lang="en-US" dirty="0">
              <a:latin typeface="Times New Roman" charset="0"/>
            </a:endParaRPr>
          </a:p>
          <a:p>
            <a:r>
              <a:rPr lang="en-US" dirty="0">
                <a:latin typeface="Times New Roman" charset="0"/>
              </a:rPr>
              <a:t>diverse</a:t>
            </a:r>
            <a:r>
              <a:rPr lang="en-US" baseline="0" dirty="0">
                <a:latin typeface="Times New Roman" charset="0"/>
              </a:rPr>
              <a:t> teams help make this work better &amp; that is why we created such teams in this class</a:t>
            </a:r>
            <a:endParaRPr lang="en-US" dirty="0">
              <a:latin typeface="Times New Roman" charset="0"/>
            </a:endParaRPr>
          </a:p>
        </p:txBody>
      </p:sp>
    </p:spTree>
    <p:extLst>
      <p:ext uri="{BB962C8B-B14F-4D97-AF65-F5344CB8AC3E}">
        <p14:creationId xmlns:p14="http://schemas.microsoft.com/office/powerpoint/2010/main" val="2113183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24</a:t>
            </a:fld>
            <a:endParaRPr lang="en-US"/>
          </a:p>
        </p:txBody>
      </p:sp>
    </p:spTree>
    <p:extLst>
      <p:ext uri="{BB962C8B-B14F-4D97-AF65-F5344CB8AC3E}">
        <p14:creationId xmlns:p14="http://schemas.microsoft.com/office/powerpoint/2010/main" val="712124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minute break at 50 minutes in</a:t>
            </a:r>
          </a:p>
        </p:txBody>
      </p:sp>
      <p:sp>
        <p:nvSpPr>
          <p:cNvPr id="4" name="Slide Number Placeholder 3"/>
          <p:cNvSpPr>
            <a:spLocks noGrp="1"/>
          </p:cNvSpPr>
          <p:nvPr>
            <p:ph type="sldNum" sz="quarter" idx="10"/>
          </p:nvPr>
        </p:nvSpPr>
        <p:spPr/>
        <p:txBody>
          <a:bodyPr/>
          <a:lstStyle/>
          <a:p>
            <a:fld id="{A300C090-F137-A747-947F-59586F962920}" type="slidenum">
              <a:rPr lang="en-US" smtClean="0"/>
              <a:pPr/>
              <a:t>25</a:t>
            </a:fld>
            <a:endParaRPr lang="en-US"/>
          </a:p>
        </p:txBody>
      </p:sp>
    </p:spTree>
    <p:extLst>
      <p:ext uri="{BB962C8B-B14F-4D97-AF65-F5344CB8AC3E}">
        <p14:creationId xmlns:p14="http://schemas.microsoft.com/office/powerpoint/2010/main" val="2366355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19100" y="720725"/>
            <a:ext cx="6316663" cy="3554413"/>
          </a:xfrm>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clearly shows the DESIGN of the bike…</a:t>
            </a:r>
          </a:p>
          <a:p>
            <a:r>
              <a:rPr lang="en-US" dirty="0">
                <a:latin typeface="Times New Roman" charset="0"/>
              </a:rPr>
              <a:t>[ADVANCE]</a:t>
            </a:r>
          </a:p>
          <a:p>
            <a:r>
              <a:rPr lang="en-US" dirty="0">
                <a:latin typeface="Times New Roman" charset="0"/>
              </a:rPr>
              <a:t>But, What does the customer want to buy?</a:t>
            </a:r>
          </a:p>
          <a:p>
            <a:r>
              <a:rPr lang="en-US" dirty="0">
                <a:latin typeface="Times New Roman" charset="0"/>
              </a:rPr>
              <a:t>The bike owner wants to buy [ADVANCE]</a:t>
            </a: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26</a:t>
            </a:fld>
            <a:endParaRPr lang="en-US" sz="1000"/>
          </a:p>
        </p:txBody>
      </p:sp>
    </p:spTree>
    <p:extLst>
      <p:ext uri="{BB962C8B-B14F-4D97-AF65-F5344CB8AC3E}">
        <p14:creationId xmlns:p14="http://schemas.microsoft.com/office/powerpoint/2010/main" val="119017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19100" y="720725"/>
            <a:ext cx="6316663" cy="3554413"/>
          </a:xfrm>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The EXPERIENCE of</a:t>
            </a:r>
            <a:r>
              <a:rPr lang="en-US" baseline="0" dirty="0">
                <a:latin typeface="Times New Roman" charset="0"/>
              </a:rPr>
              <a:t> using the bike. The aspiration (and hopefully the reality) of the experience</a:t>
            </a:r>
          </a:p>
          <a:p>
            <a:r>
              <a:rPr lang="en-US" dirty="0">
                <a:latin typeface="Times New Roman" charset="0"/>
              </a:rPr>
              <a:t>Experience depends on the bike, your equipment, the weather, the terrain, your skill, your current state of mind, etc.</a:t>
            </a:r>
          </a:p>
          <a:p>
            <a:endParaRPr lang="en-US" dirty="0">
              <a:latin typeface="Times New Roman" charset="0"/>
            </a:endParaRP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27</a:t>
            </a:fld>
            <a:endParaRPr lang="en-US" sz="1000"/>
          </a:p>
        </p:txBody>
      </p:sp>
    </p:spTree>
    <p:extLst>
      <p:ext uri="{BB962C8B-B14F-4D97-AF65-F5344CB8AC3E}">
        <p14:creationId xmlns:p14="http://schemas.microsoft.com/office/powerpoint/2010/main" val="1649999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He loved his first juicer every morning… complained he didn’t have it at the cabin</a:t>
            </a:r>
          </a:p>
          <a:p>
            <a:r>
              <a:rPr lang="en-US" dirty="0"/>
              <a:t>Then got the gift of the second for his cabin. Quiet!!!</a:t>
            </a:r>
            <a:r>
              <a:rPr lang="en-US" baseline="0" dirty="0"/>
              <a:t> Loved the experience and now no longer liked the original!</a:t>
            </a:r>
          </a:p>
          <a:p>
            <a:r>
              <a:rPr lang="en-US" baseline="0" dirty="0"/>
              <a:t>Complained… then got a gift of the 3</a:t>
            </a:r>
            <a:r>
              <a:rPr lang="en-US" baseline="30000" dirty="0"/>
              <a:t>rd</a:t>
            </a:r>
            <a:r>
              <a:rPr lang="en-US" baseline="0" dirty="0"/>
              <a:t> for home… Same interface as the second…</a:t>
            </a:r>
          </a:p>
          <a:p>
            <a:r>
              <a:rPr lang="en-US" baseline="0" dirty="0"/>
              <a:t>but DIFFERENT experience. Easy at end of pulling down lever.</a:t>
            </a:r>
          </a:p>
          <a:p>
            <a:r>
              <a:rPr lang="en-US" baseline="0" dirty="0"/>
              <a:t>USER EXPERIENCE was partly the UI but also the situation and environment</a:t>
            </a:r>
          </a:p>
          <a:p>
            <a:r>
              <a:rPr lang="en-US" baseline="0" dirty="0"/>
              <a:t>And the relative experience to what had come before!</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28</a:t>
            </a:fld>
            <a:endParaRPr lang="en-US"/>
          </a:p>
        </p:txBody>
      </p:sp>
    </p:spTree>
    <p:extLst>
      <p:ext uri="{BB962C8B-B14F-4D97-AF65-F5344CB8AC3E}">
        <p14:creationId xmlns:p14="http://schemas.microsoft.com/office/powerpoint/2010/main" val="458166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19100" y="720725"/>
            <a:ext cx="6316663" cy="3554413"/>
          </a:xfrm>
          <a:ln/>
        </p:spPr>
      </p:sp>
      <p:sp>
        <p:nvSpPr>
          <p:cNvPr id="82947"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What is the experience design for our phone app?</a:t>
            </a:r>
          </a:p>
        </p:txBody>
      </p:sp>
      <p:sp>
        <p:nvSpPr>
          <p:cNvPr id="829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75BF5505-F817-5344-93D4-A57EA351C708}" type="slidenum">
              <a:rPr lang="en-US" sz="1000"/>
              <a:pPr/>
              <a:t>29</a:t>
            </a:fld>
            <a:endParaRPr lang="en-US" sz="1000"/>
          </a:p>
        </p:txBody>
      </p:sp>
    </p:spTree>
    <p:extLst>
      <p:ext uri="{BB962C8B-B14F-4D97-AF65-F5344CB8AC3E}">
        <p14:creationId xmlns:p14="http://schemas.microsoft.com/office/powerpoint/2010/main" val="905816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Abstract it</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30</a:t>
            </a:fld>
            <a:endParaRPr lang="en-US"/>
          </a:p>
        </p:txBody>
      </p:sp>
    </p:spTree>
    <p:extLst>
      <p:ext uri="{BB962C8B-B14F-4D97-AF65-F5344CB8AC3E}">
        <p14:creationId xmlns:p14="http://schemas.microsoft.com/office/powerpoint/2010/main" val="9243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a:t>
            </a:fld>
            <a:endParaRPr lang="en-US"/>
          </a:p>
        </p:txBody>
      </p:sp>
    </p:spTree>
    <p:extLst>
      <p:ext uri="{BB962C8B-B14F-4D97-AF65-F5344CB8AC3E}">
        <p14:creationId xmlns:p14="http://schemas.microsoft.com/office/powerpoint/2010/main" val="1188165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Scott McCloud’s Understanding Comics</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31</a:t>
            </a:fld>
            <a:endParaRPr lang="en-US"/>
          </a:p>
        </p:txBody>
      </p:sp>
    </p:spTree>
    <p:extLst>
      <p:ext uri="{BB962C8B-B14F-4D97-AF65-F5344CB8AC3E}">
        <p14:creationId xmlns:p14="http://schemas.microsoft.com/office/powerpoint/2010/main" val="2636989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32</a:t>
            </a:fld>
            <a:endParaRPr lang="en-US"/>
          </a:p>
        </p:txBody>
      </p:sp>
    </p:spTree>
    <p:extLst>
      <p:ext uri="{BB962C8B-B14F-4D97-AF65-F5344CB8AC3E}">
        <p14:creationId xmlns:p14="http://schemas.microsoft.com/office/powerpoint/2010/main" val="1088916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33</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Tree>
    <p:extLst>
      <p:ext uri="{BB962C8B-B14F-4D97-AF65-F5344CB8AC3E}">
        <p14:creationId xmlns:p14="http://schemas.microsoft.com/office/powerpoint/2010/main" val="1799973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34</a:t>
            </a:fld>
            <a:endParaRPr lang="en-US" sz="1100"/>
          </a:p>
        </p:txBody>
      </p:sp>
      <p:sp>
        <p:nvSpPr>
          <p:cNvPr id="79875" name="Rectangle 2"/>
          <p:cNvSpPr>
            <a:spLocks noGrp="1" noRot="1" noChangeAspect="1" noChangeArrowheads="1" noTextEdit="1"/>
          </p:cNvSpPr>
          <p:nvPr>
            <p:ph type="sldImg"/>
          </p:nvPr>
        </p:nvSpPr>
        <p:spPr>
          <a:xfrm>
            <a:off x="419100" y="720725"/>
            <a:ext cx="6316663"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0566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000"/>
              <a:pPr/>
              <a:t>4</a:t>
            </a:fld>
            <a:endParaRPr lang="en-US" sz="1000"/>
          </a:p>
        </p:txBody>
      </p:sp>
      <p:sp>
        <p:nvSpPr>
          <p:cNvPr id="62467" name="Rectangle 2"/>
          <p:cNvSpPr>
            <a:spLocks noGrp="1" noRot="1" noChangeAspect="1" noChangeArrowheads="1" noTextEdit="1"/>
          </p:cNvSpPr>
          <p:nvPr>
            <p:ph type="sldImg"/>
          </p:nvPr>
        </p:nvSpPr>
        <p:spPr>
          <a:xfrm>
            <a:off x="419100" y="720725"/>
            <a:ext cx="6316663" cy="3554413"/>
          </a:xfrm>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4563">
              <a:spcBef>
                <a:spcPct val="0"/>
              </a:spcBef>
            </a:pPr>
            <a:endParaRPr kumimoji="0" lang="en-US" sz="2500" dirty="0">
              <a:latin typeface="Times New Roman" charset="0"/>
            </a:endParaRPr>
          </a:p>
        </p:txBody>
      </p:sp>
    </p:spTree>
    <p:extLst>
      <p:ext uri="{BB962C8B-B14F-4D97-AF65-F5344CB8AC3E}">
        <p14:creationId xmlns:p14="http://schemas.microsoft.com/office/powerpoint/2010/main" val="164475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5</a:t>
            </a:fld>
            <a:endParaRPr lang="en-US" sz="1000"/>
          </a:p>
        </p:txBody>
      </p:sp>
      <p:sp>
        <p:nvSpPr>
          <p:cNvPr id="44034" name="Rectangle 2"/>
          <p:cNvSpPr>
            <a:spLocks noGrp="1" noRot="1" noChangeAspect="1" noChangeArrowheads="1" noTextEdit="1"/>
          </p:cNvSpPr>
          <p:nvPr>
            <p:ph type="sldImg"/>
          </p:nvPr>
        </p:nvSpPr>
        <p:spPr>
          <a:xfrm>
            <a:off x="431800" y="714375"/>
            <a:ext cx="6338888"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46790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6</a:t>
            </a:fld>
            <a:endParaRPr lang="en-US" dirty="0"/>
          </a:p>
        </p:txBody>
      </p:sp>
    </p:spTree>
    <p:extLst>
      <p:ext uri="{BB962C8B-B14F-4D97-AF65-F5344CB8AC3E}">
        <p14:creationId xmlns:p14="http://schemas.microsoft.com/office/powerpoint/2010/main" val="79870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FB1A76-BE35-485C-B73E-DCA47D7252B7}" type="slidenum">
              <a:rPr lang="en-US" sz="1000"/>
              <a:pPr/>
              <a:t>7</a:t>
            </a:fld>
            <a:endParaRPr lang="en-US" sz="10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813816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think?</a:t>
            </a:r>
          </a:p>
          <a:p>
            <a:br>
              <a:rPr lang="en-US" dirty="0"/>
            </a:br>
            <a:r>
              <a:rPr lang="en-US" dirty="0"/>
              <a:t>Could use a bit more detail</a:t>
            </a:r>
          </a:p>
          <a:p>
            <a:endParaRPr lang="en-US" dirty="0"/>
          </a:p>
          <a:p>
            <a:r>
              <a:rPr lang="en-US" dirty="0"/>
              <a:t>Location discovery doesn’t seem like a user problem?</a:t>
            </a:r>
          </a:p>
          <a:p>
            <a:br>
              <a:rPr lang="en-US" dirty="0"/>
            </a:br>
            <a:r>
              <a:rPr lang="en-US" dirty="0"/>
              <a:t>How could we make these better?</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9</a:t>
            </a:fld>
            <a:endParaRPr lang="en-US"/>
          </a:p>
        </p:txBody>
      </p:sp>
    </p:spTree>
    <p:extLst>
      <p:ext uri="{BB962C8B-B14F-4D97-AF65-F5344CB8AC3E}">
        <p14:creationId xmlns:p14="http://schemas.microsoft.com/office/powerpoint/2010/main" val="2400244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10</a:t>
            </a:fld>
            <a:endParaRPr lang="en-US"/>
          </a:p>
        </p:txBody>
      </p:sp>
    </p:spTree>
    <p:extLst>
      <p:ext uri="{BB962C8B-B14F-4D97-AF65-F5344CB8AC3E}">
        <p14:creationId xmlns:p14="http://schemas.microsoft.com/office/powerpoint/2010/main" val="337983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02662"/>
            <a:ext cx="10769600" cy="1143000"/>
          </a:xfrm>
        </p:spPr>
        <p:txBody>
          <a:bodyPr/>
          <a:lstStyle>
            <a:lvl1pPr>
              <a:defRPr sz="6000">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2018</a:t>
            </a:r>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a:p>
        </p:txBody>
      </p:sp>
      <p:sp>
        <p:nvSpPr>
          <p:cNvPr id="13" name="Shape 312"/>
          <p:cNvSpPr/>
          <p:nvPr/>
        </p:nvSpPr>
        <p:spPr>
          <a:xfrm rot="5400000">
            <a:off x="11977620" y="6675682"/>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a:p>
        </p:txBody>
      </p:sp>
      <p:pic>
        <p:nvPicPr>
          <p:cNvPr id="14" name="Picture 13" descr="dt+ux.ai">
            <a:extLst>
              <a:ext uri="{FF2B5EF4-FFF2-40B4-BE49-F238E27FC236}">
                <a16:creationId xmlns:a16="http://schemas.microsoft.com/office/drawing/2014/main" id="{394818EC-A136-5841-A1DD-32C43DC045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024" y="-347111"/>
            <a:ext cx="1574645" cy="1180830"/>
          </a:xfrm>
          <a:prstGeom prst="rect">
            <a:avLst/>
          </a:prstGeom>
        </p:spPr>
      </p:pic>
      <p:sp>
        <p:nvSpPr>
          <p:cNvPr id="15" name="Rectangle 2">
            <a:extLst>
              <a:ext uri="{FF2B5EF4-FFF2-40B4-BE49-F238E27FC236}">
                <a16:creationId xmlns:a16="http://schemas.microsoft.com/office/drawing/2014/main" id="{517685CD-809C-884B-95BF-015C23EBB25A}"/>
              </a:ext>
            </a:extLst>
          </p:cNvPr>
          <p:cNvSpPr txBox="1">
            <a:spLocks noChangeArrowheads="1"/>
          </p:cNvSpPr>
          <p:nvPr userDrawn="1"/>
        </p:nvSpPr>
        <p:spPr bwMode="auto">
          <a:xfrm>
            <a:off x="1162195" y="-165798"/>
            <a:ext cx="21937570" cy="81820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63272" tIns="81636" rIns="163272" bIns="81636"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Tree>
    <p:extLst>
      <p:ext uri="{BB962C8B-B14F-4D97-AF65-F5344CB8AC3E}">
        <p14:creationId xmlns:p14="http://schemas.microsoft.com/office/powerpoint/2010/main" val="3021887767"/>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28"/>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5" y="352428"/>
            <a:ext cx="8462433" cy="5972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249A13FF-E770-1B4B-9D7B-276AB21D7226}" type="slidenum">
              <a:rPr lang="en-US" smtClean="0"/>
              <a:pPr/>
              <a:t>‹#›</a:t>
            </a:fld>
            <a:endParaRPr lang="en-US"/>
          </a:p>
        </p:txBody>
      </p:sp>
      <p:sp>
        <p:nvSpPr>
          <p:cNvPr id="7" name="Rectangle 6">
            <a:extLst>
              <a:ext uri="{FF2B5EF4-FFF2-40B4-BE49-F238E27FC236}">
                <a16:creationId xmlns:a16="http://schemas.microsoft.com/office/drawing/2014/main" id="{357A3DC9-8D50-0A44-A5D6-4B47ADFF61ED}"/>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3123311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6"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914400" y="1600200"/>
            <a:ext cx="5080000" cy="4724400"/>
          </a:xfrm>
        </p:spPr>
        <p:txBody>
          <a:bodyPr/>
          <a:lstStyle/>
          <a:p>
            <a:pPr lvl="0"/>
            <a:r>
              <a:rPr lang="en-US" noProof="0"/>
              <a:t>Click icon to add chart</a:t>
            </a:r>
          </a:p>
        </p:txBody>
      </p:sp>
      <p:sp>
        <p:nvSpPr>
          <p:cNvPr id="4" name="Text Placeholder 3"/>
          <p:cNvSpPr>
            <a:spLocks noGrp="1"/>
          </p:cNvSpPr>
          <p:nvPr>
            <p:ph type="body" sz="half" idx="2"/>
          </p:nvPr>
        </p:nvSpPr>
        <p:spPr>
          <a:xfrm>
            <a:off x="61976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AB1192D2-65FE-3A4C-B51F-29A4B4E0F15E}" type="slidenum">
              <a:rPr lang="en-US" smtClean="0"/>
              <a:pPr/>
              <a:t>‹#›</a:t>
            </a:fld>
            <a:endParaRPr lang="en-US"/>
          </a:p>
        </p:txBody>
      </p:sp>
      <p:sp>
        <p:nvSpPr>
          <p:cNvPr id="8" name="Rectangle 7">
            <a:extLst>
              <a:ext uri="{FF2B5EF4-FFF2-40B4-BE49-F238E27FC236}">
                <a16:creationId xmlns:a16="http://schemas.microsoft.com/office/drawing/2014/main" id="{6B8BB944-F1DA-6A4C-A6F1-2C7DFA7C8141}"/>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12317142"/>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39236"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080000"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AA4821AA-B547-D643-83AD-C22A6C22B556}" type="slidenum">
              <a:rPr lang="en-US" smtClean="0"/>
              <a:pPr/>
              <a:t>‹#›</a:t>
            </a:fld>
            <a:endParaRPr lang="en-US"/>
          </a:p>
        </p:txBody>
      </p:sp>
      <p:sp>
        <p:nvSpPr>
          <p:cNvPr id="8" name="Rectangle 7">
            <a:extLst>
              <a:ext uri="{FF2B5EF4-FFF2-40B4-BE49-F238E27FC236}">
                <a16:creationId xmlns:a16="http://schemas.microsoft.com/office/drawing/2014/main" id="{7B4F7C92-FF47-A44C-BBE2-44738A4ADC29}"/>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36200539"/>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6"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8" name="Rectangle 7">
            <a:extLst>
              <a:ext uri="{FF2B5EF4-FFF2-40B4-BE49-F238E27FC236}">
                <a16:creationId xmlns:a16="http://schemas.microsoft.com/office/drawing/2014/main" id="{CE40A341-39D1-C348-8A3C-20D14696FB9D}"/>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38062583"/>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6"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8"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9" name="Rectangle 8">
            <a:extLst>
              <a:ext uri="{FF2B5EF4-FFF2-40B4-BE49-F238E27FC236}">
                <a16:creationId xmlns:a16="http://schemas.microsoft.com/office/drawing/2014/main" id="{C7386B17-B29A-334D-BAC5-D4D56FD4ACBB}"/>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96731718"/>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39236"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9144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10" name="Rectangle 9">
            <a:extLst>
              <a:ext uri="{FF2B5EF4-FFF2-40B4-BE49-F238E27FC236}">
                <a16:creationId xmlns:a16="http://schemas.microsoft.com/office/drawing/2014/main" id="{B6FA36D2-382E-DB4E-BC00-803DC227CA72}"/>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79356936"/>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4" y="2281240"/>
            <a:ext cx="11180233" cy="1116013"/>
          </a:xfrm>
          <a:prstGeom prst="rect">
            <a:avLst/>
          </a:prstGeom>
        </p:spPr>
        <p:txBody>
          <a:bodyPr/>
          <a:lstStyle>
            <a:lvl1pPr algn="ctr">
              <a:defRPr sz="8800"/>
            </a:lvl1pPr>
          </a:lstStyle>
          <a:p>
            <a:pPr lvl="0">
              <a:defRPr sz="1800">
                <a:solidFill>
                  <a:srgbClr val="000000"/>
                </a:solidFill>
                <a:uFillTx/>
              </a:defRPr>
            </a:pPr>
            <a:r>
              <a:rPr lang="en-US" sz="8800">
                <a:solidFill>
                  <a:srgbClr val="FFFFFF"/>
                </a:solidFill>
                <a:uFill>
                  <a:solidFill>
                    <a:srgbClr val="FFFFFF"/>
                  </a:solidFill>
                </a:uFill>
              </a:rPr>
              <a:t>Click to edit Master title style</a:t>
            </a:r>
            <a:endParaRPr sz="88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2018/10/15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1"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2221188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4000">
                <a:solidFill>
                  <a:srgbClr val="FFFFFF"/>
                </a:solidFill>
                <a:uFill>
                  <a:solidFill>
                    <a:srgbClr val="FFFFFF"/>
                  </a:solidFill>
                </a:uFill>
              </a:rPr>
              <a:t>Click to edit Master title style</a:t>
            </a:r>
            <a:endParaRPr sz="4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lang="en-US" sz="2700">
                <a:solidFill>
                  <a:srgbClr val="FFFFFF"/>
                </a:solidFill>
                <a:uFill>
                  <a:solidFill>
                    <a:srgbClr val="FFFFFF"/>
                  </a:solidFill>
                </a:uFill>
              </a:rPr>
              <a:t>Edit Master text styles</a:t>
            </a:r>
          </a:p>
          <a:p>
            <a:pPr lvl="1">
              <a:defRPr sz="1800">
                <a:solidFill>
                  <a:srgbClr val="000000"/>
                </a:solidFill>
                <a:uFillTx/>
              </a:defRPr>
            </a:pPr>
            <a:r>
              <a:rPr lang="en-US" sz="2700">
                <a:solidFill>
                  <a:srgbClr val="FFFFFF"/>
                </a:solidFill>
                <a:uFill>
                  <a:solidFill>
                    <a:srgbClr val="FFFFFF"/>
                  </a:solidFill>
                </a:uFill>
              </a:rPr>
              <a:t>Second level</a:t>
            </a:r>
          </a:p>
          <a:p>
            <a:pPr lvl="2">
              <a:defRPr sz="1800">
                <a:solidFill>
                  <a:srgbClr val="000000"/>
                </a:solidFill>
                <a:uFillTx/>
              </a:defRPr>
            </a:pPr>
            <a:r>
              <a:rPr lang="en-US" sz="2700">
                <a:solidFill>
                  <a:srgbClr val="FFFFFF"/>
                </a:solidFill>
                <a:uFill>
                  <a:solidFill>
                    <a:srgbClr val="FFFFFF"/>
                  </a:solidFill>
                </a:uFill>
              </a:rPr>
              <a:t>Third level</a:t>
            </a:r>
          </a:p>
          <a:p>
            <a:pPr lvl="3">
              <a:defRPr sz="1800">
                <a:solidFill>
                  <a:srgbClr val="000000"/>
                </a:solidFill>
                <a:uFillTx/>
              </a:defRPr>
            </a:pPr>
            <a:r>
              <a:rPr lang="en-US" sz="2700">
                <a:solidFill>
                  <a:srgbClr val="FFFFFF"/>
                </a:solidFill>
                <a:uFill>
                  <a:solidFill>
                    <a:srgbClr val="FFFFFF"/>
                  </a:solidFill>
                </a:uFill>
              </a:rPr>
              <a:t>Fourth level</a:t>
            </a:r>
          </a:p>
          <a:p>
            <a:pPr lvl="4">
              <a:defRPr sz="1800">
                <a:solidFill>
                  <a:srgbClr val="000000"/>
                </a:solidFill>
                <a:uFillTx/>
              </a:defRPr>
            </a:pPr>
            <a:r>
              <a:rPr lang="en-US" sz="2700">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2018/10/15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1"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95769453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6" y="1425580"/>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200" baseline="0">
                <a:solidFill>
                  <a:schemeClr val="bg1">
                    <a:lumMod val="65000"/>
                  </a:schemeClr>
                </a:solidFill>
                <a:latin typeface="+mn-lt"/>
              </a:defRPr>
            </a:lvl1pPr>
          </a:lstStyle>
          <a:p>
            <a:pPr lvl="0"/>
            <a:r>
              <a:rPr lang="en-US" dirty="0"/>
              <a:t>secondary title</a:t>
            </a:r>
          </a:p>
        </p:txBody>
      </p:sp>
      <p:sp>
        <p:nvSpPr>
          <p:cNvPr id="8" name="Title 1"/>
          <p:cNvSpPr>
            <a:spLocks noGrp="1"/>
          </p:cNvSpPr>
          <p:nvPr>
            <p:ph type="title" hasCustomPrompt="1"/>
          </p:nvPr>
        </p:nvSpPr>
        <p:spPr>
          <a:xfrm>
            <a:off x="152402" y="-27296"/>
            <a:ext cx="11275325" cy="1143000"/>
          </a:xfrm>
          <a:prstGeom prst="rect">
            <a:avLst/>
          </a:prstGeom>
        </p:spPr>
        <p:txBody>
          <a:bodyPr>
            <a:noAutofit/>
          </a:bodyPr>
          <a:lstStyle>
            <a:lvl1pPr algn="l">
              <a:defRPr sz="4200"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2018/10/15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1"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61355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875613288"/>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2018/10/15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BAAF5C87-F9D2-5F40-9F3B-3AB33998CE64}" type="slidenum">
              <a:rPr lang="en-US" smtClean="0"/>
              <a:pPr/>
              <a:t>‹#›</a:t>
            </a:fld>
            <a:endParaRPr lang="en-US" dirty="0"/>
          </a:p>
        </p:txBody>
      </p:sp>
    </p:spTree>
    <p:extLst>
      <p:ext uri="{BB962C8B-B14F-4D97-AF65-F5344CB8AC3E}">
        <p14:creationId xmlns:p14="http://schemas.microsoft.com/office/powerpoint/2010/main" val="1719598743"/>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B0B9F693-355E-1947-8D16-4F6F8F93E44D}" type="slidenum">
              <a:rPr lang="en-US" smtClean="0"/>
              <a:pPr/>
              <a:t>‹#›</a:t>
            </a:fld>
            <a:endParaRPr lang="en-US"/>
          </a:p>
        </p:txBody>
      </p:sp>
      <p:sp>
        <p:nvSpPr>
          <p:cNvPr id="8" name="Rectangle 7">
            <a:extLst>
              <a:ext uri="{FF2B5EF4-FFF2-40B4-BE49-F238E27FC236}">
                <a16:creationId xmlns:a16="http://schemas.microsoft.com/office/drawing/2014/main" id="{1BB4B921-97AE-A24D-83A7-FA67460149BF}"/>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8587201"/>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fld id="{A99CC337-6716-DF4F-A347-D67426867F7C}" type="slidenum">
              <a:rPr lang="en-US" smtClean="0"/>
              <a:pPr/>
              <a:t>‹#›</a:t>
            </a:fld>
            <a:endParaRPr lang="en-US"/>
          </a:p>
        </p:txBody>
      </p:sp>
      <p:sp>
        <p:nvSpPr>
          <p:cNvPr id="10" name="Rectangle 9">
            <a:extLst>
              <a:ext uri="{FF2B5EF4-FFF2-40B4-BE49-F238E27FC236}">
                <a16:creationId xmlns:a16="http://schemas.microsoft.com/office/drawing/2014/main" id="{CE638877-A7AD-9545-AB73-B7AFCEE034D0}"/>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10439988"/>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fld id="{63AA7834-23CB-3344-B42F-BB3C863F1847}" type="slidenum">
              <a:rPr lang="en-US" smtClean="0"/>
              <a:pPr/>
              <a:t>‹#›</a:t>
            </a:fld>
            <a:endParaRPr lang="en-US"/>
          </a:p>
        </p:txBody>
      </p:sp>
    </p:spTree>
    <p:extLst>
      <p:ext uri="{BB962C8B-B14F-4D97-AF65-F5344CB8AC3E}">
        <p14:creationId xmlns:p14="http://schemas.microsoft.com/office/powerpoint/2010/main" val="393149763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2018/10/15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314381093"/>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22BC5F7C-EC8F-834E-889F-E850C9C46485}" type="slidenum">
              <a:rPr lang="en-US" smtClean="0"/>
              <a:pPr/>
              <a:t>‹#›</a:t>
            </a:fld>
            <a:endParaRPr lang="en-US"/>
          </a:p>
        </p:txBody>
      </p:sp>
      <p:sp>
        <p:nvSpPr>
          <p:cNvPr id="8" name="Rectangle 7">
            <a:extLst>
              <a:ext uri="{FF2B5EF4-FFF2-40B4-BE49-F238E27FC236}">
                <a16:creationId xmlns:a16="http://schemas.microsoft.com/office/drawing/2014/main" id="{99A0E075-823A-9C44-B62B-D90CDF7A9BA2}"/>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1862377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141DDB8B-87EE-2E4C-9536-C5C8F2116F51}" type="slidenum">
              <a:rPr lang="en-US" smtClean="0"/>
              <a:pPr/>
              <a:t>‹#›</a:t>
            </a:fld>
            <a:endParaRPr lang="en-US"/>
          </a:p>
        </p:txBody>
      </p:sp>
      <p:sp>
        <p:nvSpPr>
          <p:cNvPr id="8" name="Rectangle 7">
            <a:extLst>
              <a:ext uri="{FF2B5EF4-FFF2-40B4-BE49-F238E27FC236}">
                <a16:creationId xmlns:a16="http://schemas.microsoft.com/office/drawing/2014/main" id="{E786C0AE-BE8F-C74D-9BC9-C365B0BD3D75}"/>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35250499"/>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2018/10/15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5B6C5B9F-3BA4-3341-9258-0E5A3A909FEC}" type="slidenum">
              <a:rPr lang="en-US" smtClean="0"/>
              <a:pPr/>
              <a:t>‹#›</a:t>
            </a:fld>
            <a:endParaRPr lang="en-US"/>
          </a:p>
        </p:txBody>
      </p:sp>
      <p:sp>
        <p:nvSpPr>
          <p:cNvPr id="7" name="Rectangle 6">
            <a:extLst>
              <a:ext uri="{FF2B5EF4-FFF2-40B4-BE49-F238E27FC236}">
                <a16:creationId xmlns:a16="http://schemas.microsoft.com/office/drawing/2014/main" id="{4D059AD2-4714-4D48-9106-FE2B50EFCDD2}"/>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68725889"/>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6"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4"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2018/10/15</a:t>
            </a:r>
            <a:endParaRPr lang="en-US" dirty="0"/>
          </a:p>
        </p:txBody>
      </p:sp>
      <p:sp>
        <p:nvSpPr>
          <p:cNvPr id="296966" name="Rectangle 6"/>
          <p:cNvSpPr>
            <a:spLocks noGrp="1" noChangeArrowheads="1"/>
          </p:cNvSpPr>
          <p:nvPr>
            <p:ph type="ftr" sz="quarter" idx="3"/>
          </p:nvPr>
        </p:nvSpPr>
        <p:spPr bwMode="auto">
          <a:xfrm>
            <a:off x="2545861"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dirty="0"/>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200" dirty="0"/>
          </a:p>
        </p:txBody>
      </p:sp>
      <p:sp>
        <p:nvSpPr>
          <p:cNvPr id="11" name="Rectangle 10">
            <a:extLst>
              <a:ext uri="{FF2B5EF4-FFF2-40B4-BE49-F238E27FC236}">
                <a16:creationId xmlns:a16="http://schemas.microsoft.com/office/drawing/2014/main" id="{0E547D59-96DD-BB4D-A2DD-0479689888FA}"/>
              </a:ext>
            </a:extLst>
          </p:cNvPr>
          <p:cNvSpPr/>
          <p:nvPr userDrawn="1"/>
        </p:nvSpPr>
        <p:spPr bwMode="auto">
          <a:xfrm>
            <a:off x="-1" y="6508006"/>
            <a:ext cx="12192001" cy="668661"/>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marL="0" marR="0" indent="0" algn="l" defTabSz="1828800" rtl="0" eaLnBrk="1" fontAlgn="base" latinLnBrk="0" hangingPunct="1">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01049520"/>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5" r:id="rId19"/>
  </p:sldLayoutIdLst>
  <p:transition>
    <p:dissolve/>
  </p:transition>
  <p:hf hdr="0"/>
  <p:txStyles>
    <p:titleStyle>
      <a:lvl1pPr algn="l" rtl="0" eaLnBrk="1" fontAlgn="base" hangingPunct="1">
        <a:spcBef>
          <a:spcPct val="0"/>
        </a:spcBef>
        <a:spcAft>
          <a:spcPct val="0"/>
        </a:spcAft>
        <a:defRPr sz="44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6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hci.stanford.edu/courses/cs147/2018/au/readings/restricted/vanDuyne_04_3PP_069-096.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hci.stanford.edu/courses/cs147/2018/au/readings/restricted/Snyder-Ch4.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a:t>
            </a:r>
          </a:p>
        </p:txBody>
      </p:sp>
      <p:sp>
        <p:nvSpPr>
          <p:cNvPr id="2" name="TextBox 1"/>
          <p:cNvSpPr txBox="1"/>
          <p:nvPr/>
        </p:nvSpPr>
        <p:spPr>
          <a:xfrm>
            <a:off x="809386" y="6195813"/>
            <a:ext cx="11382614" cy="276997"/>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endParaRPr lang="en-US" sz="1200" i="1" dirty="0">
              <a:solidFill>
                <a:schemeClr val="tx1">
                  <a:lumMod val="65000"/>
                </a:schemeClr>
              </a:solidFill>
            </a:endParaRPr>
          </a:p>
        </p:txBody>
      </p:sp>
      <p:sp>
        <p:nvSpPr>
          <p:cNvPr id="5" name="Text Box 3"/>
          <p:cNvSpPr txBox="1">
            <a:spLocks noChangeArrowheads="1"/>
          </p:cNvSpPr>
          <p:nvPr/>
        </p:nvSpPr>
        <p:spPr bwMode="auto">
          <a:xfrm>
            <a:off x="809386" y="5699645"/>
            <a:ext cx="6400800" cy="46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15, 2018</a:t>
            </a:r>
          </a:p>
        </p:txBody>
      </p:sp>
    </p:spTree>
    <p:extLst>
      <p:ext uri="{BB962C8B-B14F-4D97-AF65-F5344CB8AC3E}">
        <p14:creationId xmlns:p14="http://schemas.microsoft.com/office/powerpoint/2010/main" val="117233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2018/10/15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AAF5C87-F9D2-5F40-9F3B-3AB33998CE64}" type="slidenum">
              <a:rPr lang="en-US" smtClean="0"/>
              <a:pPr/>
              <a:t>10</a:t>
            </a:fld>
            <a:endParaRPr lang="en-US" dirty="0"/>
          </a:p>
        </p:txBody>
      </p:sp>
      <p:sp>
        <p:nvSpPr>
          <p:cNvPr id="7" name="TextBox 6"/>
          <p:cNvSpPr txBox="1"/>
          <p:nvPr/>
        </p:nvSpPr>
        <p:spPr>
          <a:xfrm>
            <a:off x="3602318" y="1300164"/>
            <a:ext cx="5058436" cy="3416320"/>
          </a:xfrm>
          <a:prstGeom prst="rect">
            <a:avLst/>
          </a:prstGeom>
          <a:noFill/>
        </p:spPr>
        <p:txBody>
          <a:bodyPr wrap="none" rtlCol="0">
            <a:spAutoFit/>
          </a:bodyPr>
          <a:lstStyle/>
          <a:p>
            <a:pPr algn="ctr"/>
            <a:r>
              <a:rPr lang="en-US" sz="5400" dirty="0">
                <a:latin typeface="Helvetica" charset="0"/>
                <a:ea typeface="Helvetica" charset="0"/>
                <a:cs typeface="Helvetica" charset="0"/>
              </a:rPr>
              <a:t>Questions on</a:t>
            </a:r>
            <a:br>
              <a:rPr lang="en-US" sz="5400" dirty="0">
                <a:latin typeface="Helvetica" charset="0"/>
                <a:ea typeface="Helvetica" charset="0"/>
                <a:cs typeface="Helvetica" charset="0"/>
              </a:rPr>
            </a:br>
            <a:r>
              <a:rPr lang="en-US" sz="5400" dirty="0">
                <a:latin typeface="Helvetica" charset="0"/>
                <a:ea typeface="Helvetica" charset="0"/>
                <a:cs typeface="Helvetica" charset="0"/>
              </a:rPr>
              <a:t>Tasks</a:t>
            </a:r>
            <a:br>
              <a:rPr lang="en-US" sz="5400" dirty="0">
                <a:latin typeface="Helvetica" charset="0"/>
                <a:ea typeface="Helvetica" charset="0"/>
                <a:cs typeface="Helvetica" charset="0"/>
              </a:rPr>
            </a:br>
            <a:r>
              <a:rPr lang="en-US" sz="5400" dirty="0">
                <a:latin typeface="Helvetica" charset="0"/>
                <a:ea typeface="Helvetica" charset="0"/>
                <a:cs typeface="Helvetica" charset="0"/>
              </a:rPr>
              <a:t>or </a:t>
            </a:r>
            <a:br>
              <a:rPr lang="en-US" sz="5400" dirty="0">
                <a:latin typeface="Helvetica" charset="0"/>
                <a:ea typeface="Helvetica" charset="0"/>
                <a:cs typeface="Helvetica" charset="0"/>
              </a:rPr>
            </a:br>
            <a:r>
              <a:rPr lang="en-US" sz="5400" dirty="0">
                <a:latin typeface="Helvetica" charset="0"/>
                <a:ea typeface="Helvetica" charset="0"/>
                <a:cs typeface="Helvetica" charset="0"/>
              </a:rPr>
              <a:t>Concept Videos</a:t>
            </a:r>
          </a:p>
        </p:txBody>
      </p:sp>
    </p:spTree>
    <p:extLst>
      <p:ext uri="{BB962C8B-B14F-4D97-AF65-F5344CB8AC3E}">
        <p14:creationId xmlns:p14="http://schemas.microsoft.com/office/powerpoint/2010/main" val="256786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3" y="0"/>
            <a:ext cx="8461375" cy="1143000"/>
          </a:xfrm>
        </p:spPr>
        <p:txBody>
          <a:bodyPr/>
          <a:lstStyle/>
          <a:p>
            <a:pPr eaLnBrk="1" hangingPunct="1"/>
            <a:r>
              <a:rPr lang="en-US" dirty="0">
                <a:ea typeface="ＭＳ Ｐゴシック" pitchFamily="34" charset="-128"/>
              </a:rPr>
              <a:t>Design Process: Exploration</a:t>
            </a:r>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11</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3"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5"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3" name="Line 5"/>
          <p:cNvSpPr>
            <a:spLocks noChangeShapeType="1"/>
          </p:cNvSpPr>
          <p:nvPr/>
        </p:nvSpPr>
        <p:spPr bwMode="auto">
          <a:xfrm flipV="1">
            <a:off x="5119813" y="1349678"/>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sz="4800"/>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sz="4800"/>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sz="4800"/>
          </a:p>
        </p:txBody>
      </p:sp>
      <p:sp>
        <p:nvSpPr>
          <p:cNvPr id="5" name="Date Placeholder 4">
            <a:extLst>
              <a:ext uri="{FF2B5EF4-FFF2-40B4-BE49-F238E27FC236}">
                <a16:creationId xmlns:a16="http://schemas.microsoft.com/office/drawing/2014/main" id="{7E23B42B-32CE-3A4E-AB7B-43400EBAACB4}"/>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805417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12</a:t>
            </a:fld>
            <a:endParaRPr lang="en-US"/>
          </a:p>
        </p:txBody>
      </p:sp>
      <p:grpSp>
        <p:nvGrpSpPr>
          <p:cNvPr id="1032" name="Group 1034"/>
          <p:cNvGrpSpPr>
            <a:grpSpLocks/>
          </p:cNvGrpSpPr>
          <p:nvPr/>
        </p:nvGrpSpPr>
        <p:grpSpPr bwMode="auto">
          <a:xfrm>
            <a:off x="2066927" y="1520828"/>
            <a:ext cx="7874002" cy="2493964"/>
            <a:chOff x="342" y="958"/>
            <a:chExt cx="4960" cy="1571"/>
          </a:xfrm>
        </p:grpSpPr>
        <p:sp>
          <p:nvSpPr>
            <p:cNvPr id="1034" name="Rectangle 1029"/>
            <p:cNvSpPr>
              <a:spLocks noChangeArrowheads="1"/>
            </p:cNvSpPr>
            <p:nvPr/>
          </p:nvSpPr>
          <p:spPr bwMode="auto">
            <a:xfrm>
              <a:off x="3818" y="958"/>
              <a:ext cx="799"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7"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6076" cy="1938990"/>
          </a:xfrm>
          <a:prstGeom prst="rect">
            <a:avLst/>
          </a:prstGeom>
          <a:noFill/>
        </p:spPr>
        <p:txBody>
          <a:bodyPr wrap="none" lIns="91438" tIns="45719" rIns="91438" bIns="45719" rtlCol="0">
            <a:spAutoFit/>
          </a:bodyPr>
          <a:lstStyle/>
          <a:p>
            <a:r>
              <a:rPr lang="en-US" dirty="0">
                <a:solidFill>
                  <a:schemeClr val="tx1">
                    <a:lumMod val="65000"/>
                  </a:schemeClr>
                </a:solidFill>
                <a:latin typeface="+mn-lt"/>
              </a:rPr>
              <a:t>Sketch</a:t>
            </a:r>
          </a:p>
          <a:p>
            <a:r>
              <a:rPr lang="en-US" dirty="0">
                <a:solidFill>
                  <a:schemeClr val="tx1">
                    <a:lumMod val="65000"/>
                  </a:schemeClr>
                </a:solidFill>
                <a:latin typeface="+mn-lt"/>
              </a:rPr>
              <a:t>Paper</a:t>
            </a:r>
          </a:p>
          <a:p>
            <a:r>
              <a:rPr lang="en-US" dirty="0">
                <a:solidFill>
                  <a:schemeClr val="tx1">
                    <a:lumMod val="65000"/>
                  </a:schemeClr>
                </a:solidFill>
                <a:latin typeface="+mn-lt"/>
              </a:rPr>
              <a:t>Video</a:t>
            </a:r>
          </a:p>
          <a:p>
            <a:r>
              <a:rPr lang="en-US" dirty="0">
                <a:solidFill>
                  <a:schemeClr val="tx1">
                    <a:lumMod val="65000"/>
                  </a:schemeClr>
                </a:solidFill>
                <a:latin typeface="+mn-lt"/>
              </a:rPr>
              <a:t>Tool</a:t>
            </a:r>
          </a:p>
          <a:p>
            <a:r>
              <a:rPr lang="en-US" dirty="0">
                <a:solidFill>
                  <a:schemeClr val="tx1">
                    <a:lumMod val="65000"/>
                  </a:schemeClr>
                </a:solidFill>
                <a:latin typeface="+mn-lt"/>
              </a:rPr>
              <a:t>Program</a:t>
            </a:r>
          </a:p>
        </p:txBody>
      </p:sp>
      <p:sp>
        <p:nvSpPr>
          <p:cNvPr id="12" name="TextBox 11"/>
          <p:cNvSpPr txBox="1"/>
          <p:nvPr/>
        </p:nvSpPr>
        <p:spPr>
          <a:xfrm>
            <a:off x="8418495" y="4067795"/>
            <a:ext cx="1758811" cy="1938990"/>
          </a:xfrm>
          <a:prstGeom prst="rect">
            <a:avLst/>
          </a:prstGeom>
          <a:noFill/>
        </p:spPr>
        <p:txBody>
          <a:bodyPr wrap="none" lIns="91438" tIns="45719" rIns="91438" bIns="45719" rtlCol="0">
            <a:spAutoFit/>
          </a:bodyPr>
          <a:lstStyle/>
          <a:p>
            <a:r>
              <a:rPr lang="en-US" dirty="0">
                <a:solidFill>
                  <a:srgbClr val="A6A6A6"/>
                </a:solidFill>
                <a:latin typeface="+mn-lt"/>
              </a:rPr>
              <a:t>Gut</a:t>
            </a:r>
          </a:p>
          <a:p>
            <a:r>
              <a:rPr lang="en-US" dirty="0" err="1">
                <a:solidFill>
                  <a:srgbClr val="A6A6A6"/>
                </a:solidFill>
                <a:latin typeface="+mn-lt"/>
              </a:rPr>
              <a:t>Crit</a:t>
            </a:r>
            <a:endParaRPr lang="en-US" dirty="0">
              <a:solidFill>
                <a:srgbClr val="A6A6A6"/>
              </a:solidFill>
              <a:latin typeface="+mn-lt"/>
            </a:endParaRPr>
          </a:p>
          <a:p>
            <a:r>
              <a:rPr lang="en-US" dirty="0">
                <a:solidFill>
                  <a:srgbClr val="A6A6A6"/>
                </a:solidFill>
                <a:latin typeface="+mn-lt"/>
              </a:rPr>
              <a:t>Expert </a:t>
            </a:r>
            <a:r>
              <a:rPr lang="en-US" dirty="0" err="1">
                <a:solidFill>
                  <a:srgbClr val="A6A6A6"/>
                </a:solidFill>
                <a:latin typeface="+mn-lt"/>
              </a:rPr>
              <a:t>Eval</a:t>
            </a:r>
            <a:br>
              <a:rPr lang="en-US" dirty="0">
                <a:solidFill>
                  <a:srgbClr val="A6A6A6"/>
                </a:solidFill>
                <a:latin typeface="+mn-lt"/>
              </a:rPr>
            </a:br>
            <a:r>
              <a:rPr lang="en-US" dirty="0">
                <a:solidFill>
                  <a:srgbClr val="A6A6A6"/>
                </a:solidFill>
                <a:latin typeface="+mn-lt"/>
              </a:rPr>
              <a:t>Lo-fi Test</a:t>
            </a:r>
          </a:p>
          <a:p>
            <a:r>
              <a:rPr lang="en-US" dirty="0">
                <a:solidFill>
                  <a:srgbClr val="A6A6A6"/>
                </a:solidFill>
                <a:latin typeface="+mn-lt"/>
              </a:rPr>
              <a:t>User Study</a:t>
            </a:r>
          </a:p>
        </p:txBody>
      </p:sp>
      <p:graphicFrame>
        <p:nvGraphicFramePr>
          <p:cNvPr id="14" name="Object 1025"/>
          <p:cNvGraphicFramePr>
            <a:graphicFrameLocks noChangeAspect="1"/>
          </p:cNvGraphicFramePr>
          <p:nvPr>
            <p:extLst/>
          </p:nvPr>
        </p:nvGraphicFramePr>
        <p:xfrm>
          <a:off x="4225551" y="1901398"/>
          <a:ext cx="3730625" cy="3363912"/>
        </p:xfrm>
        <a:graphic>
          <a:graphicData uri="http://schemas.openxmlformats.org/presentationml/2006/ole">
            <mc:AlternateContent xmlns:mc="http://schemas.openxmlformats.org/markup-compatibility/2006">
              <mc:Choice xmlns:v="urn:schemas-microsoft-com:vml" Requires="v">
                <p:oleObj spid="_x0000_s1110" name="Clip" r:id="rId4" imgW="3849120" imgH="3468960" progId="MS_ClipArt_Gallery.5">
                  <p:embed/>
                </p:oleObj>
              </mc:Choice>
              <mc:Fallback>
                <p:oleObj name="Clip" r:id="rId4" imgW="3849120" imgH="346896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551"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 name="Date Placeholder 3">
            <a:extLst>
              <a:ext uri="{FF2B5EF4-FFF2-40B4-BE49-F238E27FC236}">
                <a16:creationId xmlns:a16="http://schemas.microsoft.com/office/drawing/2014/main" id="{794C1EFA-E0B0-A34E-B858-CC66677FD761}"/>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1187278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06.tif"/>
          <p:cNvPicPr>
            <a:picLocks noChangeAspect="1"/>
          </p:cNvPicPr>
          <p:nvPr/>
        </p:nvPicPr>
        <p:blipFill>
          <a:blip r:embed="rId3" cstate="print"/>
          <a:srcRect/>
          <a:stretch>
            <a:fillRect/>
          </a:stretch>
        </p:blipFill>
        <p:spPr bwMode="auto">
          <a:xfrm>
            <a:off x="2930" y="-2146450"/>
            <a:ext cx="12179371" cy="8982286"/>
          </a:xfrm>
          <a:prstGeom prst="rect">
            <a:avLst/>
          </a:prstGeom>
          <a:solidFill>
            <a:srgbClr val="000000">
              <a:alpha val="25098"/>
            </a:srgbClr>
          </a:solidFill>
          <a:ln w="9525">
            <a:noFill/>
            <a:miter lim="800000"/>
            <a:headEnd/>
            <a:tailEnd/>
          </a:ln>
        </p:spPr>
      </p:pic>
      <p:sp>
        <p:nvSpPr>
          <p:cNvPr id="5" name="Rectangle 4">
            <a:extLst>
              <a:ext uri="{FF2B5EF4-FFF2-40B4-BE49-F238E27FC236}">
                <a16:creationId xmlns:a16="http://schemas.microsoft.com/office/drawing/2014/main" id="{907CFAB8-902C-7840-8AD3-AF935105E0F6}"/>
              </a:ext>
            </a:extLst>
          </p:cNvPr>
          <p:cNvSpPr/>
          <p:nvPr/>
        </p:nvSpPr>
        <p:spPr bwMode="auto">
          <a:xfrm>
            <a:off x="2930" y="1"/>
            <a:ext cx="12189070" cy="1230925"/>
          </a:xfrm>
          <a:prstGeom prst="rect">
            <a:avLst/>
          </a:prstGeom>
          <a:solidFill>
            <a:srgbClr val="F2F2F2">
              <a:alpha val="7411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dirty="0">
              <a:latin typeface="Times New Roman" pitchFamily="18" charset="0"/>
            </a:endParaRPr>
          </a:p>
        </p:txBody>
      </p:sp>
      <p:sp>
        <p:nvSpPr>
          <p:cNvPr id="92162" name="Rectangle 2"/>
          <p:cNvSpPr>
            <a:spLocks noGrp="1" noChangeArrowheads="1"/>
          </p:cNvSpPr>
          <p:nvPr>
            <p:ph type="title"/>
          </p:nvPr>
        </p:nvSpPr>
        <p:spPr>
          <a:xfrm>
            <a:off x="639236" y="87925"/>
            <a:ext cx="11552767" cy="1143000"/>
          </a:xfrm>
        </p:spPr>
        <p:txBody>
          <a:bodyPr/>
          <a:lstStyle/>
          <a:p>
            <a:r>
              <a:rPr lang="en-US" sz="4300" dirty="0"/>
              <a:t>Sketching: A Quintessential Activity of Design</a:t>
            </a:r>
          </a:p>
        </p:txBody>
      </p:sp>
      <p:sp>
        <p:nvSpPr>
          <p:cNvPr id="2" name="Footer Placeholder 1"/>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F2949DCA-4B18-234C-AD4E-11144FC20355}" type="slidenum">
              <a:rPr lang="en-US" smtClean="0"/>
              <a:pPr/>
              <a:t>13</a:t>
            </a:fld>
            <a:endParaRPr lang="en-US"/>
          </a:p>
        </p:txBody>
      </p:sp>
      <p:sp>
        <p:nvSpPr>
          <p:cNvPr id="17415" name="TextBox 6"/>
          <p:cNvSpPr txBox="1">
            <a:spLocks noChangeArrowheads="1"/>
          </p:cNvSpPr>
          <p:nvPr/>
        </p:nvSpPr>
        <p:spPr bwMode="auto">
          <a:xfrm>
            <a:off x="7969358" y="6083005"/>
            <a:ext cx="2143068" cy="323163"/>
          </a:xfrm>
          <a:prstGeom prst="rect">
            <a:avLst/>
          </a:prstGeom>
          <a:noFill/>
          <a:ln w="9525">
            <a:noFill/>
            <a:miter lim="800000"/>
            <a:headEnd/>
            <a:tailEnd/>
          </a:ln>
        </p:spPr>
        <p:txBody>
          <a:bodyPr wrap="square" lIns="91438" tIns="45719" rIns="91438" bIns="45719">
            <a:spAutoFit/>
          </a:bodyPr>
          <a:lstStyle/>
          <a:p>
            <a:r>
              <a:rPr lang="en-US" sz="1500" dirty="0">
                <a:solidFill>
                  <a:schemeClr val="tx2"/>
                </a:solidFill>
                <a:latin typeface="Helvetica" pitchFamily="34" charset="0"/>
              </a:rPr>
              <a:t>* Courtesy Bill Buxton</a:t>
            </a:r>
          </a:p>
        </p:txBody>
      </p:sp>
      <p:sp>
        <p:nvSpPr>
          <p:cNvPr id="6" name="Date Placeholder 5">
            <a:extLst>
              <a:ext uri="{FF2B5EF4-FFF2-40B4-BE49-F238E27FC236}">
                <a16:creationId xmlns:a16="http://schemas.microsoft.com/office/drawing/2014/main" id="{9BF1B4A5-4DE4-A041-AE45-315BBA60B501}"/>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10335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landay\research\talks\innovation\images\id-sketches-kicker-studios.jpg"/>
          <p:cNvPicPr>
            <a:picLocks noChangeAspect="1" noChangeArrowheads="1"/>
          </p:cNvPicPr>
          <p:nvPr/>
        </p:nvPicPr>
        <p:blipFill rotWithShape="1">
          <a:blip r:embed="rId3" cstate="print"/>
          <a:srcRect b="23077"/>
          <a:stretch/>
        </p:blipFill>
        <p:spPr bwMode="auto">
          <a:xfrm>
            <a:off x="2930" y="1"/>
            <a:ext cx="12183212" cy="7028777"/>
          </a:xfrm>
          <a:prstGeom prst="rect">
            <a:avLst/>
          </a:prstGeom>
          <a:noFill/>
        </p:spPr>
      </p:pic>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14</a:t>
            </a:fld>
            <a:endParaRPr lang="en-US"/>
          </a:p>
        </p:txBody>
      </p:sp>
      <p:sp>
        <p:nvSpPr>
          <p:cNvPr id="6" name="TextBox 5"/>
          <p:cNvSpPr txBox="1"/>
          <p:nvPr/>
        </p:nvSpPr>
        <p:spPr>
          <a:xfrm>
            <a:off x="2931" y="6293876"/>
            <a:ext cx="3320841" cy="323163"/>
          </a:xfrm>
          <a:prstGeom prst="rect">
            <a:avLst/>
          </a:prstGeom>
          <a:noFill/>
        </p:spPr>
        <p:txBody>
          <a:bodyPr wrap="none" lIns="91438" tIns="45719" rIns="91438" bIns="45719" rtlCol="0">
            <a:spAutoFit/>
          </a:bodyPr>
          <a:lstStyle/>
          <a:p>
            <a:r>
              <a:rPr lang="en-US" sz="1500" dirty="0">
                <a:solidFill>
                  <a:schemeClr val="tx2"/>
                </a:solidFill>
                <a:latin typeface="Helvetica" pitchFamily="34" charset="0"/>
              </a:rPr>
              <a:t>Kicker Studio, www.kickerstudio.com</a:t>
            </a:r>
          </a:p>
        </p:txBody>
      </p:sp>
      <p:sp>
        <p:nvSpPr>
          <p:cNvPr id="5" name="Date Placeholder 4">
            <a:extLst>
              <a:ext uri="{FF2B5EF4-FFF2-40B4-BE49-F238E27FC236}">
                <a16:creationId xmlns:a16="http://schemas.microsoft.com/office/drawing/2014/main" id="{EB962051-34EE-6844-9373-FEB56F9C8E80}"/>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52639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landay\research\talks\innovation\images\kicker-studio-conf-phone-sketches.jpg"/>
          <p:cNvPicPr>
            <a:picLocks noChangeAspect="1" noChangeArrowheads="1"/>
          </p:cNvPicPr>
          <p:nvPr/>
        </p:nvPicPr>
        <p:blipFill>
          <a:blip r:embed="rId3" cstate="print"/>
          <a:srcRect/>
          <a:stretch>
            <a:fillRect/>
          </a:stretch>
        </p:blipFill>
        <p:spPr bwMode="auto">
          <a:xfrm>
            <a:off x="1" y="-46875"/>
            <a:ext cx="12206227" cy="9155705"/>
          </a:xfrm>
          <a:prstGeom prst="rect">
            <a:avLst/>
          </a:prstGeom>
          <a:noFill/>
        </p:spPr>
      </p:pic>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3" name="Slide Number Placeholder 2"/>
          <p:cNvSpPr>
            <a:spLocks noGrp="1"/>
          </p:cNvSpPr>
          <p:nvPr>
            <p:ph type="sldNum" sz="quarter" idx="12"/>
          </p:nvPr>
        </p:nvSpPr>
        <p:spPr/>
        <p:txBody>
          <a:bodyPr/>
          <a:lstStyle/>
          <a:p>
            <a:fld id="{98A1014A-555C-5748-86D8-A05E15BC5456}" type="slidenum">
              <a:rPr lang="en-US" smtClean="0"/>
              <a:pPr/>
              <a:t>15</a:t>
            </a:fld>
            <a:endParaRPr lang="en-US"/>
          </a:p>
        </p:txBody>
      </p:sp>
      <p:sp>
        <p:nvSpPr>
          <p:cNvPr id="6" name="TextBox 5"/>
          <p:cNvSpPr txBox="1"/>
          <p:nvPr/>
        </p:nvSpPr>
        <p:spPr>
          <a:xfrm>
            <a:off x="1" y="154985"/>
            <a:ext cx="3320841"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5" name="Date Placeholder 4">
            <a:extLst>
              <a:ext uri="{FF2B5EF4-FFF2-40B4-BE49-F238E27FC236}">
                <a16:creationId xmlns:a16="http://schemas.microsoft.com/office/drawing/2014/main" id="{90C50A6E-DBDF-C142-8E67-A535B0E2D69E}"/>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395056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landay\research\talks\innovation\images\kicker-studios-conf-phone.jpg"/>
          <p:cNvPicPr>
            <a:picLocks noChangeAspect="1" noChangeArrowheads="1"/>
          </p:cNvPicPr>
          <p:nvPr/>
        </p:nvPicPr>
        <p:blipFill rotWithShape="1">
          <a:blip r:embed="rId3" cstate="print"/>
          <a:srcRect t="7222" b="9085"/>
          <a:stretch/>
        </p:blipFill>
        <p:spPr bwMode="auto">
          <a:xfrm>
            <a:off x="1" y="0"/>
            <a:ext cx="12674951" cy="6858000"/>
          </a:xfrm>
          <a:prstGeom prst="rect">
            <a:avLst/>
          </a:prstGeom>
          <a:noFill/>
        </p:spPr>
      </p:pic>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3" name="Slide Number Placeholder 2"/>
          <p:cNvSpPr>
            <a:spLocks noGrp="1"/>
          </p:cNvSpPr>
          <p:nvPr>
            <p:ph type="sldNum" sz="quarter" idx="12"/>
          </p:nvPr>
        </p:nvSpPr>
        <p:spPr/>
        <p:txBody>
          <a:bodyPr/>
          <a:lstStyle/>
          <a:p>
            <a:fld id="{98A1014A-555C-5748-86D8-A05E15BC5456}" type="slidenum">
              <a:rPr lang="en-US" smtClean="0"/>
              <a:pPr/>
              <a:t>16</a:t>
            </a:fld>
            <a:endParaRPr lang="en-US"/>
          </a:p>
        </p:txBody>
      </p:sp>
      <p:sp>
        <p:nvSpPr>
          <p:cNvPr id="6" name="TextBox 5"/>
          <p:cNvSpPr txBox="1"/>
          <p:nvPr/>
        </p:nvSpPr>
        <p:spPr>
          <a:xfrm>
            <a:off x="1" y="6133669"/>
            <a:ext cx="3320841"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5" name="Date Placeholder 4">
            <a:extLst>
              <a:ext uri="{FF2B5EF4-FFF2-40B4-BE49-F238E27FC236}">
                <a16:creationId xmlns:a16="http://schemas.microsoft.com/office/drawing/2014/main" id="{F48609A6-2042-CD4D-AF71-8D3116FE1DB2}"/>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38752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DA5C55-FB58-BC4B-BB90-74E309C3150D}"/>
              </a:ext>
            </a:extLst>
          </p:cNvPr>
          <p:cNvSpPr/>
          <p:nvPr/>
        </p:nvSpPr>
        <p:spPr bwMode="auto">
          <a:xfrm>
            <a:off x="2930" y="0"/>
            <a:ext cx="1218907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17715" y="0"/>
            <a:ext cx="8421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30"/>
          <p:cNvSpPr txBox="1">
            <a:spLocks noChangeArrowheads="1"/>
          </p:cNvSpPr>
          <p:nvPr/>
        </p:nvSpPr>
        <p:spPr bwMode="auto">
          <a:xfrm>
            <a:off x="8519997"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3E4E6C"/>
                </a:solidFill>
                <a:latin typeface="Helvetica" charset="0"/>
              </a:rPr>
              <a:t>Courtesy Bill Buxton</a:t>
            </a:r>
          </a:p>
        </p:txBody>
      </p:sp>
      <p:sp>
        <p:nvSpPr>
          <p:cNvPr id="7" name="Date Placeholder 6">
            <a:extLst>
              <a:ext uri="{FF2B5EF4-FFF2-40B4-BE49-F238E27FC236}">
                <a16:creationId xmlns:a16="http://schemas.microsoft.com/office/drawing/2014/main" id="{F388502D-603E-5F44-BB8F-1178964123C1}"/>
              </a:ext>
            </a:extLst>
          </p:cNvPr>
          <p:cNvSpPr>
            <a:spLocks noGrp="1"/>
          </p:cNvSpPr>
          <p:nvPr>
            <p:ph type="dt" sz="half" idx="10"/>
          </p:nvPr>
        </p:nvSpPr>
        <p:spPr/>
        <p:txBody>
          <a:bodyPr/>
          <a:lstStyle/>
          <a:p>
            <a:pPr>
              <a:defRPr/>
            </a:pPr>
            <a:r>
              <a:rPr lang="en-US"/>
              <a:t>2018/10/15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2018/10/15</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18</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The Anatomy of “Sketching”</a:t>
            </a:r>
            <a:endParaRPr lang="en-US" dirty="0"/>
          </a:p>
        </p:txBody>
      </p:sp>
      <p:sp>
        <p:nvSpPr>
          <p:cNvPr id="4" name="Content Placeholder 3"/>
          <p:cNvSpPr>
            <a:spLocks noGrp="1"/>
          </p:cNvSpPr>
          <p:nvPr>
            <p:ph idx="1"/>
          </p:nvPr>
        </p:nvSpPr>
        <p:spPr>
          <a:xfrm>
            <a:off x="639235" y="1185198"/>
            <a:ext cx="11195715" cy="5139403"/>
          </a:xfrm>
        </p:spPr>
        <p:txBody>
          <a:bodyPr>
            <a:normAutofit fontScale="92500" lnSpcReduction="20000"/>
          </a:bodyPr>
          <a:lstStyle/>
          <a:p>
            <a:r>
              <a:rPr lang="en-US" dirty="0"/>
              <a:t>Quick / Timely</a:t>
            </a:r>
          </a:p>
          <a:p>
            <a:r>
              <a:rPr lang="en-US" dirty="0"/>
              <a:t>Inexpensive / Disposable</a:t>
            </a:r>
          </a:p>
          <a:p>
            <a:r>
              <a:rPr lang="en-US" dirty="0"/>
              <a:t>Plentiful</a:t>
            </a:r>
          </a:p>
          <a:p>
            <a:r>
              <a:rPr lang="en-US" dirty="0"/>
              <a:t>Clear vocabulary.  You know that it is a sketch (lines extend through endpoints, …)</a:t>
            </a:r>
          </a:p>
          <a:p>
            <a:r>
              <a:rPr lang="en-US" dirty="0"/>
              <a:t>No higher resolution than required to communicate the intended purpose/concept</a:t>
            </a:r>
          </a:p>
          <a:p>
            <a:r>
              <a:rPr lang="en-US" dirty="0"/>
              <a:t>Resolution doesn’t suggest a degree of refinement of concept that exceeds actual state</a:t>
            </a:r>
          </a:p>
          <a:p>
            <a:r>
              <a:rPr lang="en-US" dirty="0"/>
              <a:t>Ambiguous</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C4F84B1-3F38-E843-B494-F12B29A0060D}" type="slidenum">
              <a:rPr lang="en-US" smtClean="0"/>
              <a:pPr/>
              <a:t>19</a:t>
            </a:fld>
            <a:endParaRPr lang="en-US"/>
          </a:p>
        </p:txBody>
      </p:sp>
      <p:sp>
        <p:nvSpPr>
          <p:cNvPr id="9" name="TextBox 30"/>
          <p:cNvSpPr txBox="1">
            <a:spLocks noChangeArrowheads="1"/>
          </p:cNvSpPr>
          <p:nvPr/>
        </p:nvSpPr>
        <p:spPr bwMode="auto">
          <a:xfrm>
            <a:off x="8519997" y="622753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6" name="Date Placeholder 5">
            <a:extLst>
              <a:ext uri="{FF2B5EF4-FFF2-40B4-BE49-F238E27FC236}">
                <a16:creationId xmlns:a16="http://schemas.microsoft.com/office/drawing/2014/main" id="{74DBE581-1530-2944-BD97-18062997A9E8}"/>
              </a:ext>
            </a:extLst>
          </p:cNvPr>
          <p:cNvSpPr>
            <a:spLocks noGrp="1"/>
          </p:cNvSpPr>
          <p:nvPr>
            <p:ph type="dt" sz="half" idx="10"/>
          </p:nvPr>
        </p:nvSpPr>
        <p:spPr/>
        <p:txBody>
          <a:bodyPr/>
          <a:lstStyle/>
          <a:p>
            <a:pPr>
              <a:defRPr/>
            </a:pPr>
            <a:r>
              <a:rPr lang="en-US"/>
              <a:t>2018/10/15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le podcast reel to re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57" y="1374252"/>
            <a:ext cx="9144000" cy="5143500"/>
          </a:xfrm>
          <a:prstGeom prst="rect">
            <a:avLst/>
          </a:prstGeom>
        </p:spPr>
      </p:pic>
      <p:pic>
        <p:nvPicPr>
          <p:cNvPr id="10" name="Picture 9"/>
          <p:cNvPicPr>
            <a:picLocks noChangeAspect="1"/>
          </p:cNvPicPr>
          <p:nvPr/>
        </p:nvPicPr>
        <p:blipFill>
          <a:blip r:embed="rId6"/>
          <a:stretch>
            <a:fillRect/>
          </a:stretch>
        </p:blipFill>
        <p:spPr>
          <a:xfrm>
            <a:off x="0" y="0"/>
            <a:ext cx="9144000" cy="6858000"/>
          </a:xfrm>
          <a:prstGeom prst="rect">
            <a:avLst/>
          </a:prstGeom>
        </p:spPr>
      </p:pic>
      <p:sp>
        <p:nvSpPr>
          <p:cNvPr id="11" name="Rectangle 10"/>
          <p:cNvSpPr/>
          <p:nvPr/>
        </p:nvSpPr>
        <p:spPr bwMode="auto">
          <a:xfrm>
            <a:off x="0" y="0"/>
            <a:ext cx="12192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pic>
        <p:nvPicPr>
          <p:cNvPr id="13" name="Picture 12" descr="hallof.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528745" y="243804"/>
            <a:ext cx="813836" cy="829952"/>
          </a:xfrm>
          <a:prstGeom prst="rect">
            <a:avLst/>
          </a:prstGeom>
        </p:spPr>
      </p:pic>
      <p:sp>
        <p:nvSpPr>
          <p:cNvPr id="14" name="Rectangle 13"/>
          <p:cNvSpPr/>
          <p:nvPr/>
        </p:nvSpPr>
        <p:spPr bwMode="auto">
          <a:xfrm>
            <a:off x="9144000" y="1690234"/>
            <a:ext cx="304800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5" name="Rectangle 14"/>
          <p:cNvSpPr/>
          <p:nvPr/>
        </p:nvSpPr>
        <p:spPr>
          <a:xfrm>
            <a:off x="9281565" y="1761065"/>
            <a:ext cx="2784801"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Podcasts App</a:t>
            </a:r>
          </a:p>
          <a:p>
            <a:pPr eaLnBrk="1" hangingPunct="1"/>
            <a:r>
              <a:rPr lang="en-US" sz="1600" dirty="0">
                <a:latin typeface="Helvetica"/>
                <a:ea typeface="ＭＳ Ｐゴシック" pitchFamily="34" charset="-128"/>
                <a:cs typeface="Helvetica"/>
              </a:rPr>
              <a:t>Apple Inc.</a:t>
            </a:r>
          </a:p>
        </p:txBody>
      </p:sp>
    </p:spTree>
    <p:extLst>
      <p:ext uri="{BB962C8B-B14F-4D97-AF65-F5344CB8AC3E}">
        <p14:creationId xmlns:p14="http://schemas.microsoft.com/office/powerpoint/2010/main" val="5211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6" fill="hold"/>
                                        <p:tgtEl>
                                          <p:spTgt spid="2"/>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emmenthaler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174524" y="615465"/>
            <a:ext cx="4079631" cy="2062101"/>
          </a:xfrm>
          <a:prstGeom prst="rect">
            <a:avLst/>
          </a:prstGeom>
          <a:noFill/>
        </p:spPr>
        <p:txBody>
          <a:bodyPr wrap="square" lIns="91438" tIns="45719" rIns="91438" bIns="45719">
            <a:spAutoFit/>
          </a:bodyPr>
          <a:lstStyle/>
          <a:p>
            <a:pPr>
              <a:defRPr/>
            </a:pPr>
            <a:r>
              <a:rPr lang="en-US" sz="3200" dirty="0">
                <a:latin typeface="+mn-lt"/>
                <a:ea typeface="+mn-ea"/>
              </a:rPr>
              <a:t>If you want to get the most out of a sketch, you need to leave big enough holes.</a:t>
            </a:r>
          </a:p>
        </p:txBody>
      </p:sp>
      <p:sp>
        <p:nvSpPr>
          <p:cNvPr id="6" name="TextBox 5"/>
          <p:cNvSpPr txBox="1"/>
          <p:nvPr/>
        </p:nvSpPr>
        <p:spPr>
          <a:xfrm>
            <a:off x="7174524" y="3906476"/>
            <a:ext cx="4079631" cy="1569658"/>
          </a:xfrm>
          <a:prstGeom prst="rect">
            <a:avLst/>
          </a:prstGeom>
          <a:noFill/>
        </p:spPr>
        <p:txBody>
          <a:bodyPr wrap="square" lIns="91438" tIns="45719" rIns="91438" bIns="45719">
            <a:spAutoFit/>
          </a:bodyPr>
          <a:lstStyle/>
          <a:p>
            <a:pPr>
              <a:defRPr/>
            </a:pPr>
            <a:r>
              <a:rPr lang="en-US" sz="3200" dirty="0">
                <a:latin typeface="+mn-lt"/>
                <a:ea typeface="+mn-ea"/>
              </a:rPr>
              <a:t>There has to be enough room for the imagination.</a:t>
            </a:r>
          </a:p>
        </p:txBody>
      </p:sp>
      <p:sp>
        <p:nvSpPr>
          <p:cNvPr id="7" name="TextBox 30"/>
          <p:cNvSpPr txBox="1">
            <a:spLocks noChangeArrowheads="1"/>
          </p:cNvSpPr>
          <p:nvPr/>
        </p:nvSpPr>
        <p:spPr bwMode="auto">
          <a:xfrm>
            <a:off x="7018092" y="6260964"/>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3" name="Footer Placeholder 2">
            <a:extLst>
              <a:ext uri="{FF2B5EF4-FFF2-40B4-BE49-F238E27FC236}">
                <a16:creationId xmlns:a16="http://schemas.microsoft.com/office/drawing/2014/main" id="{235D96DE-9543-AF42-AD09-4069844FE19A}"/>
              </a:ext>
            </a:extLst>
          </p:cNvPr>
          <p:cNvSpPr>
            <a:spLocks noGrp="1"/>
          </p:cNvSpPr>
          <p:nvPr>
            <p:ph type="ftr" sz="quarter" idx="3"/>
          </p:nvPr>
        </p:nvSpPr>
        <p:spPr/>
        <p:txBody>
          <a:bodyPr/>
          <a:lstStyle/>
          <a:p>
            <a:pPr>
              <a:defRPr/>
            </a:pPr>
            <a:r>
              <a:rPr lang="en-US"/>
              <a:t>dt+UX: Design Thinking for User Experience Design, Prototyping &amp; Evaluation </a:t>
            </a:r>
          </a:p>
        </p:txBody>
      </p:sp>
      <p:sp>
        <p:nvSpPr>
          <p:cNvPr id="4" name="Slide Number Placeholder 3">
            <a:extLst>
              <a:ext uri="{FF2B5EF4-FFF2-40B4-BE49-F238E27FC236}">
                <a16:creationId xmlns:a16="http://schemas.microsoft.com/office/drawing/2014/main" id="{6FFDF9C5-92CE-3E48-8B53-8789E1EC5FC0}"/>
              </a:ext>
            </a:extLst>
          </p:cNvPr>
          <p:cNvSpPr>
            <a:spLocks noGrp="1"/>
          </p:cNvSpPr>
          <p:nvPr>
            <p:ph type="sldNum" sz="quarter" idx="4"/>
          </p:nvPr>
        </p:nvSpPr>
        <p:spPr/>
        <p:txBody>
          <a:bodyPr/>
          <a:lstStyle/>
          <a:p>
            <a:fld id="{6C4F84B1-3F38-E843-B494-F12B29A0060D}" type="slidenum">
              <a:rPr lang="en-US" smtClean="0"/>
              <a:pPr/>
              <a:t>20</a:t>
            </a:fld>
            <a:endParaRPr lang="en-US" dirty="0"/>
          </a:p>
        </p:txBody>
      </p:sp>
      <p:sp>
        <p:nvSpPr>
          <p:cNvPr id="8" name="Date Placeholder 7">
            <a:extLst>
              <a:ext uri="{FF2B5EF4-FFF2-40B4-BE49-F238E27FC236}">
                <a16:creationId xmlns:a16="http://schemas.microsoft.com/office/drawing/2014/main" id="{A9A549F5-F524-3240-A42F-483F22D01238}"/>
              </a:ext>
            </a:extLst>
          </p:cNvPr>
          <p:cNvSpPr>
            <a:spLocks noGrp="1"/>
          </p:cNvSpPr>
          <p:nvPr>
            <p:ph type="dt" sz="half" idx="2"/>
          </p:nvPr>
        </p:nvSpPr>
        <p:spPr/>
        <p:txBody>
          <a:bodyPr/>
          <a:lstStyle/>
          <a:p>
            <a:pPr>
              <a:defRPr/>
            </a:pPr>
            <a:r>
              <a:rPr lang="en-US"/>
              <a:t>2018/10/15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4688" y="2627316"/>
            <a:ext cx="8526462" cy="311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1828801" y="1516063"/>
            <a:ext cx="3188689" cy="49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Elaboration (“Flare”)</a:t>
            </a:r>
          </a:p>
        </p:txBody>
      </p:sp>
      <p:sp>
        <p:nvSpPr>
          <p:cNvPr id="27652" name="Rectangle 4"/>
          <p:cNvSpPr>
            <a:spLocks noChangeArrowheads="1"/>
          </p:cNvSpPr>
          <p:nvPr/>
        </p:nvSpPr>
        <p:spPr bwMode="auto">
          <a:xfrm>
            <a:off x="7156688" y="1516063"/>
            <a:ext cx="3191895" cy="49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Reduction (“Focus”)</a:t>
            </a:r>
          </a:p>
        </p:txBody>
      </p:sp>
      <p:sp>
        <p:nvSpPr>
          <p:cNvPr id="27653" name="Rectangle 5"/>
          <p:cNvSpPr>
            <a:spLocks noChangeArrowheads="1"/>
          </p:cNvSpPr>
          <p:nvPr/>
        </p:nvSpPr>
        <p:spPr bwMode="auto">
          <a:xfrm>
            <a:off x="8534403" y="6172201"/>
            <a:ext cx="1672249"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1800" dirty="0" err="1">
                <a:latin typeface="Arial" pitchFamily="34" charset="0"/>
                <a:cs typeface="Arial" pitchFamily="34" charset="0"/>
              </a:rPr>
              <a:t>Laseau</a:t>
            </a:r>
            <a:r>
              <a:rPr lang="en-US" sz="1800" dirty="0">
                <a:latin typeface="Arial" pitchFamily="34" charset="0"/>
                <a:cs typeface="Arial" pitchFamily="34" charset="0"/>
              </a:rPr>
              <a:t> (1980)</a:t>
            </a:r>
            <a:endParaRPr lang="en-US" sz="1800" b="1" dirty="0">
              <a:latin typeface="Arial" pitchFamily="34" charset="0"/>
              <a:cs typeface="Arial" pitchFamily="34" charset="0"/>
            </a:endParaRPr>
          </a:p>
        </p:txBody>
      </p:sp>
      <p:sp>
        <p:nvSpPr>
          <p:cNvPr id="27654" name="Title 6"/>
          <p:cNvSpPr>
            <a:spLocks noGrp="1"/>
          </p:cNvSpPr>
          <p:nvPr>
            <p:ph type="title"/>
          </p:nvPr>
        </p:nvSpPr>
        <p:spPr>
          <a:xfrm>
            <a:off x="1808086" y="0"/>
            <a:ext cx="8859916" cy="1143000"/>
          </a:xfrm>
        </p:spPr>
        <p:txBody>
          <a:bodyPr/>
          <a:lstStyle/>
          <a:p>
            <a:r>
              <a:rPr lang="en-US" dirty="0"/>
              <a:t>Design as Choice</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63AA7834-23CB-3344-B42F-BB3C863F1847}" type="slidenum">
              <a:rPr lang="en-US" smtClean="0"/>
              <a:pPr/>
              <a:t>21</a:t>
            </a:fld>
            <a:endParaRPr lang="en-US"/>
          </a:p>
        </p:txBody>
      </p:sp>
      <p:sp>
        <p:nvSpPr>
          <p:cNvPr id="12" name="TextBox 30"/>
          <p:cNvSpPr txBox="1">
            <a:spLocks noChangeArrowheads="1"/>
          </p:cNvSpPr>
          <p:nvPr/>
        </p:nvSpPr>
        <p:spPr bwMode="auto">
          <a:xfrm>
            <a:off x="1657999" y="6172201"/>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5" name="Date Placeholder 4">
            <a:extLst>
              <a:ext uri="{FF2B5EF4-FFF2-40B4-BE49-F238E27FC236}">
                <a16:creationId xmlns:a16="http://schemas.microsoft.com/office/drawing/2014/main" id="{5470C2B2-5814-874F-A558-97461B47E3E7}"/>
              </a:ext>
            </a:extLst>
          </p:cNvPr>
          <p:cNvSpPr>
            <a:spLocks noGrp="1"/>
          </p:cNvSpPr>
          <p:nvPr>
            <p:ph type="dt" sz="half" idx="10"/>
          </p:nvPr>
        </p:nvSpPr>
        <p:spPr/>
        <p:txBody>
          <a:bodyPr/>
          <a:lstStyle/>
          <a:p>
            <a:pPr>
              <a:defRPr/>
            </a:pPr>
            <a:r>
              <a:rPr lang="en-US"/>
              <a:t>2018/10/15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A3CBE3-8983-D747-8A99-03E9820ACB8C}"/>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22</a:t>
            </a:fld>
            <a:endParaRPr lang="en-US"/>
          </a:p>
        </p:txBody>
      </p:sp>
      <p:sp>
        <p:nvSpPr>
          <p:cNvPr id="295941" name="Text Box 1029"/>
          <p:cNvSpPr txBox="1">
            <a:spLocks noChangeArrowheads="1"/>
          </p:cNvSpPr>
          <p:nvPr/>
        </p:nvSpPr>
        <p:spPr bwMode="auto">
          <a:xfrm>
            <a:off x="2138366" y="2933703"/>
            <a:ext cx="8321675" cy="246221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2">
                    <a:lumMod val="75000"/>
                  </a:schemeClr>
                </a:solidFill>
                <a:latin typeface="Helvetica"/>
                <a:cs typeface="Helvetica"/>
              </a:rPr>
              <a:t>… a designer that pitched three ideas would probably be fired. I’d say 5 is an entry point for an early formal review (distilled from 100’s). … if you are pushing one you will be found out, and also fired. …  it is about open mindedness, humility, discovery, and learning. If you aren’t authentically dedicated to that approach you are just doing it wrong! </a:t>
            </a:r>
          </a:p>
          <a:p>
            <a:pPr algn="r" eaLnBrk="1" hangingPunct="1"/>
            <a:r>
              <a:rPr lang="en-US" sz="1800" dirty="0">
                <a:solidFill>
                  <a:schemeClr val="bg2">
                    <a:lumMod val="75000"/>
                  </a:schemeClr>
                </a:solidFill>
                <a:latin typeface="Helvetica"/>
                <a:cs typeface="Helvetica"/>
              </a:rPr>
              <a:t>Alistair Hamilton</a:t>
            </a:r>
          </a:p>
          <a:p>
            <a:pPr algn="r" eaLnBrk="1" hangingPunct="1"/>
            <a:r>
              <a:rPr lang="en-US" sz="1800" dirty="0">
                <a:solidFill>
                  <a:schemeClr val="bg2">
                    <a:lumMod val="75000"/>
                  </a:schemeClr>
                </a:solidFill>
                <a:latin typeface="Helvetica"/>
                <a:cs typeface="Helvetica"/>
              </a:rPr>
              <a:t>VP Design</a:t>
            </a:r>
          </a:p>
          <a:p>
            <a:pPr algn="r" eaLnBrk="1" hangingPunct="1"/>
            <a:r>
              <a:rPr lang="en-US" sz="1800" dirty="0">
                <a:solidFill>
                  <a:schemeClr val="bg2">
                    <a:lumMod val="75000"/>
                  </a:schemeClr>
                </a:solidFill>
                <a:latin typeface="Helvetica"/>
                <a:cs typeface="Helvetica"/>
              </a:rPr>
              <a:t>Symbol Technologies</a:t>
            </a:r>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
        <p:nvSpPr>
          <p:cNvPr id="2" name="Date Placeholder 1">
            <a:extLst>
              <a:ext uri="{FF2B5EF4-FFF2-40B4-BE49-F238E27FC236}">
                <a16:creationId xmlns:a16="http://schemas.microsoft.com/office/drawing/2014/main" id="{AD8A72F1-4A62-8F45-AAE1-E72F1F9C83DB}"/>
              </a:ext>
            </a:extLst>
          </p:cNvPr>
          <p:cNvSpPr>
            <a:spLocks noGrp="1"/>
          </p:cNvSpPr>
          <p:nvPr>
            <p:ph type="dt" sz="half" idx="10"/>
          </p:nvPr>
        </p:nvSpPr>
        <p:spPr/>
        <p:txBody>
          <a:bodyPr/>
          <a:lstStyle/>
          <a:p>
            <a:pPr>
              <a:defRPr/>
            </a:pPr>
            <a:r>
              <a:rPr lang="en-US"/>
              <a:t>2018/10/15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23</a:t>
            </a:fld>
            <a:endParaRPr lang="en-US"/>
          </a:p>
        </p:txBody>
      </p:sp>
      <p:sp>
        <p:nvSpPr>
          <p:cNvPr id="295941" name="Text Box 1029"/>
          <p:cNvSpPr txBox="1">
            <a:spLocks noChangeArrowheads="1"/>
          </p:cNvSpPr>
          <p:nvPr/>
        </p:nvSpPr>
        <p:spPr bwMode="auto">
          <a:xfrm>
            <a:off x="2138366" y="2933701"/>
            <a:ext cx="8321675" cy="326243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900" dirty="0">
                <a:solidFill>
                  <a:schemeClr val="bg2">
                    <a:lumMod val="75000"/>
                  </a:schemeClr>
                </a:solidFill>
                <a:latin typeface="Helvetica"/>
                <a:cs typeface="Helvetica"/>
              </a:rPr>
              <a:t>People on a design team must be as happy to be wrong as right. If their ideas hold up under strong (but fair) criticism, then great, they can proceed with confidence. If their ideas are rejected with good rationale, then they have learned something. </a:t>
            </a:r>
          </a:p>
          <a:p>
            <a:pPr eaLnBrk="1" hangingPunct="1"/>
            <a:r>
              <a:rPr lang="en-US" sz="1900" dirty="0">
                <a:solidFill>
                  <a:schemeClr val="bg2">
                    <a:lumMod val="75000"/>
                  </a:schemeClr>
                </a:solidFill>
                <a:latin typeface="Helvetica"/>
                <a:cs typeface="Helvetica"/>
              </a:rPr>
              <a:t>…</a:t>
            </a:r>
          </a:p>
          <a:p>
            <a:pPr eaLnBrk="1" hangingPunct="1"/>
            <a:r>
              <a:rPr lang="en-US" sz="1900" dirty="0">
                <a:solidFill>
                  <a:schemeClr val="bg2">
                    <a:lumMod val="75000"/>
                  </a:schemeClr>
                </a:solidFill>
                <a:latin typeface="Helvetica"/>
                <a:cs typeface="Helvetica"/>
              </a:rPr>
              <a:t>There are no dumb questions. There are no ideas too crazy to consider. Get it on the table, even if you are playing around. It may lead to something.</a:t>
            </a:r>
          </a:p>
          <a:p>
            <a:pPr eaLnBrk="1" hangingPunct="1"/>
            <a:endParaRPr lang="en-US" sz="1900" dirty="0">
              <a:solidFill>
                <a:schemeClr val="bg2">
                  <a:lumMod val="75000"/>
                </a:schemeClr>
              </a:solidFill>
              <a:latin typeface="Helvetica"/>
              <a:cs typeface="Helvetica"/>
            </a:endParaRPr>
          </a:p>
          <a:p>
            <a:pPr algn="r" eaLnBrk="1" hangingPunct="1"/>
            <a:r>
              <a:rPr lang="en-US" sz="1800" dirty="0">
                <a:solidFill>
                  <a:schemeClr val="bg2">
                    <a:lumMod val="75000"/>
                  </a:schemeClr>
                </a:solidFill>
                <a:latin typeface="Helvetica"/>
                <a:cs typeface="Helvetica"/>
              </a:rPr>
              <a:t>Bill Buxton</a:t>
            </a:r>
          </a:p>
          <a:p>
            <a:pPr algn="r" eaLnBrk="1" hangingPunct="1"/>
            <a:r>
              <a:rPr lang="en-US" sz="1800" i="1" dirty="0">
                <a:solidFill>
                  <a:schemeClr val="bg2">
                    <a:lumMod val="75000"/>
                  </a:schemeClr>
                </a:solidFill>
                <a:latin typeface="Helvetica"/>
                <a:cs typeface="Helvetica"/>
              </a:rPr>
              <a:t>Sketching User Experiences</a:t>
            </a:r>
          </a:p>
          <a:p>
            <a:pPr algn="r" eaLnBrk="1" hangingPunct="1"/>
            <a:r>
              <a:rPr lang="en-US" sz="1800" dirty="0">
                <a:solidFill>
                  <a:schemeClr val="bg2">
                    <a:lumMod val="75000"/>
                  </a:schemeClr>
                </a:solidFill>
                <a:latin typeface="Helvetica"/>
                <a:cs typeface="Helvetica"/>
              </a:rPr>
              <a:t>pg. 147-149</a:t>
            </a:r>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311191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Administrivia</a:t>
            </a:r>
            <a:endParaRPr lang="en-US" dirty="0"/>
          </a:p>
        </p:txBody>
      </p:sp>
      <p:sp>
        <p:nvSpPr>
          <p:cNvPr id="6" name="Content Placeholder 5"/>
          <p:cNvSpPr>
            <a:spLocks noGrp="1"/>
          </p:cNvSpPr>
          <p:nvPr>
            <p:ph idx="1"/>
          </p:nvPr>
        </p:nvSpPr>
        <p:spPr>
          <a:xfrm>
            <a:off x="639234" y="1270388"/>
            <a:ext cx="11450390" cy="5430559"/>
          </a:xfrm>
        </p:spPr>
        <p:txBody>
          <a:bodyPr>
            <a:normAutofit fontScale="62500" lnSpcReduction="20000"/>
          </a:bodyPr>
          <a:lstStyle/>
          <a:p>
            <a:r>
              <a:rPr lang="en-US" dirty="0"/>
              <a:t>Concept Videos due </a:t>
            </a:r>
            <a:r>
              <a:rPr lang="en-US" dirty="0" err="1"/>
              <a:t>Thur</a:t>
            </a:r>
            <a:r>
              <a:rPr lang="en-US" dirty="0"/>
              <a:t>/Fri</a:t>
            </a:r>
          </a:p>
          <a:p>
            <a:pPr lvl="1"/>
            <a:r>
              <a:rPr lang="en-US" dirty="0"/>
              <a:t>We will watch the top ones in class on Monday</a:t>
            </a:r>
          </a:p>
          <a:p>
            <a:pPr lvl="1"/>
            <a:r>
              <a:rPr lang="en-US" dirty="0"/>
              <a:t>Vote on awards</a:t>
            </a:r>
          </a:p>
          <a:p>
            <a:r>
              <a:rPr lang="en-US" dirty="0"/>
              <a:t>Project Selection Criteria</a:t>
            </a:r>
          </a:p>
          <a:p>
            <a:pPr lvl="1"/>
            <a:r>
              <a:rPr lang="en-US" dirty="0"/>
              <a:t>novelty</a:t>
            </a:r>
          </a:p>
          <a:p>
            <a:pPr lvl="1"/>
            <a:r>
              <a:rPr lang="en-US" dirty="0"/>
              <a:t>significant UI component</a:t>
            </a:r>
          </a:p>
          <a:p>
            <a:pPr lvl="2"/>
            <a:r>
              <a:rPr lang="en-US" dirty="0"/>
              <a:t>e.g., bad if all smart AI but no UI</a:t>
            </a:r>
          </a:p>
          <a:p>
            <a:pPr lvl="1"/>
            <a:r>
              <a:rPr lang="en-US" dirty="0"/>
              <a:t>impact (e.g., frequency, density &amp; pain)</a:t>
            </a:r>
          </a:p>
          <a:p>
            <a:r>
              <a:rPr lang="en-US" dirty="0"/>
              <a:t>Workshops coming up (dates &amp; times TBD)</a:t>
            </a:r>
          </a:p>
          <a:p>
            <a:pPr lvl="1"/>
            <a:r>
              <a:rPr lang="en-US" dirty="0"/>
              <a:t>Web Site</a:t>
            </a:r>
          </a:p>
          <a:p>
            <a:pPr lvl="1"/>
            <a:r>
              <a:rPr lang="en-US" dirty="0" err="1"/>
              <a:t>Figma</a:t>
            </a:r>
            <a:r>
              <a:rPr lang="en-US" dirty="0"/>
              <a:t>/Sketch</a:t>
            </a:r>
          </a:p>
          <a:p>
            <a:r>
              <a:rPr lang="en-US" dirty="0"/>
              <a:t>Each team needs 1 person to fill out this form today</a:t>
            </a:r>
          </a:p>
          <a:p>
            <a:pPr lvl="1"/>
            <a:r>
              <a:rPr lang="en-US" dirty="0"/>
              <a:t>http://</a:t>
            </a:r>
            <a:r>
              <a:rPr lang="en-US" dirty="0" err="1"/>
              <a:t>bit.ly</a:t>
            </a:r>
            <a:r>
              <a:rPr lang="en-US" dirty="0"/>
              <a:t>/cs147-18au-team-name</a:t>
            </a:r>
          </a:p>
          <a:p>
            <a:r>
              <a:rPr lang="en-US" dirty="0"/>
              <a:t>Landay office hours (390 Gates)</a:t>
            </a:r>
          </a:p>
          <a:p>
            <a:pPr lvl="1"/>
            <a:r>
              <a:rPr lang="en-US" dirty="0"/>
              <a:t>Open door policy &amp; by email</a:t>
            </a:r>
          </a:p>
          <a:p>
            <a:pPr lvl="1"/>
            <a:r>
              <a:rPr lang="en-US" dirty="0"/>
              <a:t>Fixed hours will be posted this week</a:t>
            </a:r>
          </a:p>
        </p:txBody>
      </p:sp>
      <p:sp>
        <p:nvSpPr>
          <p:cNvPr id="2" name="Date Placeholder 1"/>
          <p:cNvSpPr>
            <a:spLocks noGrp="1"/>
          </p:cNvSpPr>
          <p:nvPr>
            <p:ph type="dt" sz="half" idx="10"/>
          </p:nvPr>
        </p:nvSpPr>
        <p:spPr/>
        <p:txBody>
          <a:bodyPr/>
          <a:lstStyle/>
          <a:p>
            <a:r>
              <a:rPr lang="en-US"/>
              <a:t>2018/10/15</a:t>
            </a:r>
            <a:endParaRPr lang="en-US" dirty="0"/>
          </a:p>
        </p:txBody>
      </p:sp>
      <p:sp>
        <p:nvSpPr>
          <p:cNvPr id="3" name="Footer Placeholder 2"/>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4" name="Slide Number Placeholder 3"/>
          <p:cNvSpPr>
            <a:spLocks noGrp="1"/>
          </p:cNvSpPr>
          <p:nvPr>
            <p:ph type="sldNum" sz="quarter" idx="12"/>
          </p:nvPr>
        </p:nvSpPr>
        <p:spPr/>
        <p:txBody>
          <a:bodyPr/>
          <a:lstStyle/>
          <a:p>
            <a:fld id="{F2949DCA-4B18-234C-AD4E-11144FC20355}" type="slidenum">
              <a:rPr lang="en-US" smtClean="0"/>
              <a:pPr/>
              <a:t>24</a:t>
            </a:fld>
            <a:endParaRPr lang="en-US"/>
          </a:p>
        </p:txBody>
      </p:sp>
    </p:spTree>
    <p:extLst>
      <p:ext uri="{BB962C8B-B14F-4D97-AF65-F5344CB8AC3E}">
        <p14:creationId xmlns:p14="http://schemas.microsoft.com/office/powerpoint/2010/main" val="400679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Break</a:t>
            </a:r>
          </a:p>
        </p:txBody>
      </p:sp>
      <p:sp>
        <p:nvSpPr>
          <p:cNvPr id="6" name="Content Placeholder 5"/>
          <p:cNvSpPr>
            <a:spLocks noGrp="1"/>
          </p:cNvSpPr>
          <p:nvPr>
            <p:ph idx="1"/>
          </p:nvPr>
        </p:nvSpPr>
        <p:spPr>
          <a:xfrm>
            <a:off x="639234" y="1033063"/>
            <a:ext cx="11195715" cy="5465459"/>
          </a:xfrm>
        </p:spPr>
        <p:txBody>
          <a:bodyPr>
            <a:normAutofit/>
          </a:bodyPr>
          <a:lstStyle/>
          <a:p>
            <a:r>
              <a:rPr lang="en-US" dirty="0"/>
              <a:t>Reflect on last week’s assignment (5-10 min)</a:t>
            </a:r>
          </a:p>
          <a:p>
            <a:pPr lvl="1"/>
            <a:r>
              <a:rPr lang="en-US" dirty="0"/>
              <a:t>what did you like about your team work?</a:t>
            </a:r>
          </a:p>
          <a:p>
            <a:pPr lvl="1"/>
            <a:r>
              <a:rPr lang="en-US" dirty="0"/>
              <a:t>what do you wish could be improved?</a:t>
            </a:r>
          </a:p>
          <a:p>
            <a:pPr lvl="1"/>
            <a:r>
              <a:rPr lang="en-US" dirty="0"/>
              <a:t>share out</a:t>
            </a:r>
          </a:p>
          <a:p>
            <a:pPr lvl="1"/>
            <a:endParaRPr lang="en-US" dirty="0"/>
          </a:p>
          <a:p>
            <a:r>
              <a:rPr lang="en-US" dirty="0"/>
              <a:t>This weeks assignment (25 min)</a:t>
            </a:r>
          </a:p>
          <a:p>
            <a:pPr lvl="1"/>
            <a:r>
              <a:rPr lang="en-US" dirty="0"/>
              <a:t>work on your tasks</a:t>
            </a:r>
          </a:p>
          <a:p>
            <a:pPr lvl="1"/>
            <a:r>
              <a:rPr lang="en-US" dirty="0"/>
              <a:t>TA will come around and give feedback</a:t>
            </a:r>
          </a:p>
        </p:txBody>
      </p:sp>
      <p:sp>
        <p:nvSpPr>
          <p:cNvPr id="3" name="Date Placeholder 2"/>
          <p:cNvSpPr>
            <a:spLocks noGrp="1"/>
          </p:cNvSpPr>
          <p:nvPr>
            <p:ph type="dt" sz="half" idx="10"/>
          </p:nvPr>
        </p:nvSpPr>
        <p:spPr/>
        <p:txBody>
          <a:bodyPr/>
          <a:lstStyle/>
          <a:p>
            <a:r>
              <a:rPr lang="en-US"/>
              <a:t>2018/10/15</a:t>
            </a:r>
          </a:p>
        </p:txBody>
      </p:sp>
      <p:sp>
        <p:nvSpPr>
          <p:cNvPr id="4" name="Footer Placeholder 3"/>
          <p:cNvSpPr>
            <a:spLocks noGrp="1"/>
          </p:cNvSpPr>
          <p:nvPr>
            <p:ph type="ftr" sz="quarter" idx="11"/>
          </p:nvPr>
        </p:nvSpPr>
        <p:spPr/>
        <p:txBody>
          <a:bodyPr/>
          <a:lstStyle/>
          <a:p>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25</a:t>
            </a:fld>
            <a:endParaRPr lang="en-US"/>
          </a:p>
        </p:txBody>
      </p:sp>
    </p:spTree>
    <p:extLst>
      <p:ext uri="{BB962C8B-B14F-4D97-AF65-F5344CB8AC3E}">
        <p14:creationId xmlns:p14="http://schemas.microsoft.com/office/powerpoint/2010/main" val="924919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5FAE2A-DFC2-8C47-99B8-ACB3F7CE6E3B}"/>
              </a:ext>
            </a:extLst>
          </p:cNvPr>
          <p:cNvSpPr/>
          <p:nvPr/>
        </p:nvSpPr>
        <p:spPr bwMode="auto">
          <a:xfrm>
            <a:off x="0" y="1289040"/>
            <a:ext cx="12192000" cy="556896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4" name="Picture 3" descr="05_16274_TK.JPG"/>
          <p:cNvPicPr>
            <a:picLocks noChangeAspect="1"/>
          </p:cNvPicPr>
          <p:nvPr/>
        </p:nvPicPr>
        <p:blipFill>
          <a:blip r:embed="rId3" cstate="email">
            <a:extLst>
              <a:ext uri="{28A0092B-C50C-407E-A947-70E740481C1C}">
                <a14:useLocalDpi xmlns:a14="http://schemas.microsoft.com/office/drawing/2010/main" val="0"/>
              </a:ext>
            </a:extLst>
          </a:blip>
          <a:srcRect l="14394" t="3409"/>
          <a:stretch>
            <a:fillRect/>
          </a:stretch>
        </p:blipFill>
        <p:spPr bwMode="auto">
          <a:xfrm>
            <a:off x="2211593" y="1545470"/>
            <a:ext cx="7500044" cy="531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30"/>
          <p:cNvSpPr txBox="1">
            <a:spLocks noChangeArrowheads="1"/>
          </p:cNvSpPr>
          <p:nvPr/>
        </p:nvSpPr>
        <p:spPr bwMode="auto">
          <a:xfrm>
            <a:off x="10154019" y="6278488"/>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000000"/>
                </a:solidFill>
                <a:latin typeface="Helvetica" charset="0"/>
              </a:rPr>
              <a:t>Courtesy Bill Buxton</a:t>
            </a:r>
          </a:p>
        </p:txBody>
      </p:sp>
      <p:grpSp>
        <p:nvGrpSpPr>
          <p:cNvPr id="5" name="Group 4"/>
          <p:cNvGrpSpPr/>
          <p:nvPr/>
        </p:nvGrpSpPr>
        <p:grpSpPr>
          <a:xfrm>
            <a:off x="-201478" y="2641239"/>
            <a:ext cx="12393478" cy="2671526"/>
            <a:chOff x="-1" y="3041501"/>
            <a:chExt cx="9447664" cy="977625"/>
          </a:xfrm>
        </p:grpSpPr>
        <p:sp>
          <p:nvSpPr>
            <p:cNvPr id="6" name="Rectangle 5"/>
            <p:cNvSpPr/>
            <p:nvPr/>
          </p:nvSpPr>
          <p:spPr bwMode="auto">
            <a:xfrm>
              <a:off x="-1" y="3041501"/>
              <a:ext cx="9447663" cy="977625"/>
            </a:xfrm>
            <a:prstGeom prst="rect">
              <a:avLst/>
            </a:prstGeom>
            <a:solidFill>
              <a:schemeClr val="tx1">
                <a:lumMod val="95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Times New Roman" pitchFamily="18" charset="0"/>
              </a:endParaRPr>
            </a:p>
          </p:txBody>
        </p:sp>
        <p:sp>
          <p:nvSpPr>
            <p:cNvPr id="9" name="TextBox 8"/>
            <p:cNvSpPr txBox="1"/>
            <p:nvPr/>
          </p:nvSpPr>
          <p:spPr>
            <a:xfrm>
              <a:off x="167108" y="3158482"/>
              <a:ext cx="9280555" cy="259046"/>
            </a:xfrm>
            <a:prstGeom prst="rect">
              <a:avLst/>
            </a:prstGeom>
            <a:noFill/>
          </p:spPr>
          <p:txBody>
            <a:bodyPr wrap="square" rtlCol="0">
              <a:spAutoFit/>
            </a:bodyPr>
            <a:lstStyle/>
            <a:p>
              <a:pPr algn="ctr"/>
              <a:r>
                <a:rPr lang="en-US" sz="4000" dirty="0">
                  <a:solidFill>
                    <a:schemeClr val="bg1"/>
                  </a:solidFill>
                  <a:latin typeface="Helvetica Light"/>
                  <a:cs typeface="Helvetica Light"/>
                </a:rPr>
                <a:t>What does the customer want to buy?</a:t>
              </a:r>
              <a:endParaRPr lang="en-US" sz="4000" dirty="0">
                <a:solidFill>
                  <a:schemeClr val="bg1"/>
                </a:solidFill>
                <a:latin typeface="Helvetica"/>
                <a:cs typeface="Helvetica"/>
              </a:endParaRPr>
            </a:p>
          </p:txBody>
        </p:sp>
      </p:grpSp>
      <p:sp>
        <p:nvSpPr>
          <p:cNvPr id="17" name="Title 16">
            <a:extLst>
              <a:ext uri="{FF2B5EF4-FFF2-40B4-BE49-F238E27FC236}">
                <a16:creationId xmlns:a16="http://schemas.microsoft.com/office/drawing/2014/main" id="{359EF882-2901-574D-8F12-3870EB6DA6F5}"/>
              </a:ext>
            </a:extLst>
          </p:cNvPr>
          <p:cNvSpPr>
            <a:spLocks noGrp="1"/>
          </p:cNvSpPr>
          <p:nvPr>
            <p:ph type="title"/>
          </p:nvPr>
        </p:nvSpPr>
        <p:spPr/>
        <p:txBody>
          <a:bodyPr/>
          <a:lstStyle/>
          <a:p>
            <a:r>
              <a:rPr lang="en-US" dirty="0"/>
              <a:t>Design</a:t>
            </a:r>
          </a:p>
        </p:txBody>
      </p:sp>
      <p:sp>
        <p:nvSpPr>
          <p:cNvPr id="3" name="Footer Placeholder 2">
            <a:extLst>
              <a:ext uri="{FF2B5EF4-FFF2-40B4-BE49-F238E27FC236}">
                <a16:creationId xmlns:a16="http://schemas.microsoft.com/office/drawing/2014/main" id="{0F027770-231E-5942-9C88-24AAA205630D}"/>
              </a:ext>
            </a:extLst>
          </p:cNvPr>
          <p:cNvSpPr>
            <a:spLocks noGrp="1"/>
          </p:cNvSpPr>
          <p:nvPr>
            <p:ph type="ftr" sz="quarter" idx="11"/>
          </p:nvPr>
        </p:nvSpPr>
        <p:spPr/>
        <p:txBody>
          <a:bodyPr/>
          <a:lstStyle/>
          <a:p>
            <a:r>
              <a:rPr lang="en-US"/>
              <a:t>dt+UX: Design Thinking for User Experience Design, Prototyping &amp; Evaluation </a:t>
            </a:r>
          </a:p>
        </p:txBody>
      </p:sp>
      <p:sp>
        <p:nvSpPr>
          <p:cNvPr id="10" name="Slide Number Placeholder 9">
            <a:extLst>
              <a:ext uri="{FF2B5EF4-FFF2-40B4-BE49-F238E27FC236}">
                <a16:creationId xmlns:a16="http://schemas.microsoft.com/office/drawing/2014/main" id="{92FBA232-08CD-E64B-ACC5-178F602B0973}"/>
              </a:ext>
            </a:extLst>
          </p:cNvPr>
          <p:cNvSpPr>
            <a:spLocks noGrp="1"/>
          </p:cNvSpPr>
          <p:nvPr>
            <p:ph type="sldNum" sz="quarter" idx="12"/>
          </p:nvPr>
        </p:nvSpPr>
        <p:spPr/>
        <p:txBody>
          <a:bodyPr/>
          <a:lstStyle/>
          <a:p>
            <a:fld id="{6C4F84B1-3F38-E843-B494-F12B29A0060D}" type="slidenum">
              <a:rPr lang="en-US" smtClean="0"/>
              <a:pPr/>
              <a:t>26</a:t>
            </a:fld>
            <a:endParaRPr lang="en-US" dirty="0"/>
          </a:p>
        </p:txBody>
      </p:sp>
      <p:sp>
        <p:nvSpPr>
          <p:cNvPr id="8" name="Date Placeholder 7">
            <a:extLst>
              <a:ext uri="{FF2B5EF4-FFF2-40B4-BE49-F238E27FC236}">
                <a16:creationId xmlns:a16="http://schemas.microsoft.com/office/drawing/2014/main" id="{F4FC81AC-75CF-EB47-B72E-79A84B6F203C}"/>
              </a:ext>
            </a:extLst>
          </p:cNvPr>
          <p:cNvSpPr>
            <a:spLocks noGrp="1"/>
          </p:cNvSpPr>
          <p:nvPr>
            <p:ph type="dt" sz="half" idx="10"/>
          </p:nvPr>
        </p:nvSpPr>
        <p:spPr/>
        <p:txBody>
          <a:bodyPr/>
          <a:lstStyle/>
          <a:p>
            <a:pPr>
              <a:defRPr/>
            </a:pPr>
            <a:r>
              <a:rPr lang="en-US"/>
              <a:t>2018/10/15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03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17125"/>
            <a:ext cx="12186142" cy="8107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30"/>
          <p:cNvSpPr txBox="1">
            <a:spLocks noChangeArrowheads="1"/>
          </p:cNvSpPr>
          <p:nvPr/>
        </p:nvSpPr>
        <p:spPr bwMode="auto">
          <a:xfrm>
            <a:off x="155145" y="639264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5" name="Rectangle 4"/>
          <p:cNvSpPr/>
          <p:nvPr/>
        </p:nvSpPr>
        <p:spPr bwMode="auto">
          <a:xfrm>
            <a:off x="8338088" y="4518168"/>
            <a:ext cx="4746712" cy="200817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defTabSz="914380"/>
            <a:endParaRPr lang="en-US" sz="4800">
              <a:latin typeface="Helvetica"/>
              <a:cs typeface="Helvetica"/>
            </a:endParaRPr>
          </a:p>
        </p:txBody>
      </p:sp>
      <p:sp>
        <p:nvSpPr>
          <p:cNvPr id="8" name="TextBox 30"/>
          <p:cNvSpPr txBox="1">
            <a:spLocks noChangeArrowheads="1"/>
          </p:cNvSpPr>
          <p:nvPr/>
        </p:nvSpPr>
        <p:spPr bwMode="auto">
          <a:xfrm>
            <a:off x="8338088" y="4518169"/>
            <a:ext cx="3719592" cy="1938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FF"/>
                </a:solidFill>
                <a:latin typeface="Helvetica" charset="0"/>
                <a:ea typeface="Helvetica" charset="0"/>
                <a:cs typeface="Helvetica" charset="0"/>
              </a:rPr>
              <a:t>“The experience of even simple artifacts does not exist in a vacuum but, rather, in dynamic relationship with other people, places, and objects”</a:t>
            </a:r>
            <a:br>
              <a:rPr lang="en-US" sz="2000" dirty="0">
                <a:solidFill>
                  <a:srgbClr val="FFFFFF"/>
                </a:solidFill>
                <a:latin typeface="Helvetica" charset="0"/>
                <a:ea typeface="Helvetica" charset="0"/>
                <a:cs typeface="Helvetica" charset="0"/>
              </a:rPr>
            </a:br>
            <a:r>
              <a:rPr lang="en-US" sz="2000" dirty="0">
                <a:solidFill>
                  <a:srgbClr val="FFFFFF"/>
                </a:solidFill>
                <a:latin typeface="Helvetica" charset="0"/>
                <a:ea typeface="Helvetica" charset="0"/>
                <a:cs typeface="Helvetica" charset="0"/>
              </a:rPr>
              <a:t>– </a:t>
            </a:r>
            <a:r>
              <a:rPr lang="en-US" sz="2000" dirty="0" err="1">
                <a:solidFill>
                  <a:srgbClr val="FFFFFF"/>
                </a:solidFill>
                <a:latin typeface="Helvetica" charset="0"/>
                <a:ea typeface="Helvetica" charset="0"/>
                <a:cs typeface="Helvetica" charset="0"/>
              </a:rPr>
              <a:t>Buchenau</a:t>
            </a:r>
            <a:r>
              <a:rPr lang="en-US" sz="2000" dirty="0">
                <a:solidFill>
                  <a:srgbClr val="FFFFFF"/>
                </a:solidFill>
                <a:latin typeface="Helvetica" charset="0"/>
                <a:ea typeface="Helvetica" charset="0"/>
                <a:cs typeface="Helvetica" charset="0"/>
              </a:rPr>
              <a:t> &amp; Suri 2000</a:t>
            </a:r>
          </a:p>
        </p:txBody>
      </p:sp>
      <p:sp>
        <p:nvSpPr>
          <p:cNvPr id="10" name="Title 9">
            <a:extLst>
              <a:ext uri="{FF2B5EF4-FFF2-40B4-BE49-F238E27FC236}">
                <a16:creationId xmlns:a16="http://schemas.microsoft.com/office/drawing/2014/main" id="{536347CB-8458-7440-BDB6-6A5DF85827C2}"/>
              </a:ext>
            </a:extLst>
          </p:cNvPr>
          <p:cNvSpPr>
            <a:spLocks noGrp="1"/>
          </p:cNvSpPr>
          <p:nvPr>
            <p:ph type="title"/>
          </p:nvPr>
        </p:nvSpPr>
        <p:spPr/>
        <p:txBody>
          <a:bodyPr/>
          <a:lstStyle/>
          <a:p>
            <a:r>
              <a:rPr lang="en-US" dirty="0"/>
              <a:t>Experience Design</a:t>
            </a:r>
          </a:p>
        </p:txBody>
      </p:sp>
      <p:sp>
        <p:nvSpPr>
          <p:cNvPr id="4" name="Footer Placeholder 3">
            <a:extLst>
              <a:ext uri="{FF2B5EF4-FFF2-40B4-BE49-F238E27FC236}">
                <a16:creationId xmlns:a16="http://schemas.microsoft.com/office/drawing/2014/main" id="{92A4E5B4-BD9A-4D4D-8DAB-635BD31A5D09}"/>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9" name="Slide Number Placeholder 8">
            <a:extLst>
              <a:ext uri="{FF2B5EF4-FFF2-40B4-BE49-F238E27FC236}">
                <a16:creationId xmlns:a16="http://schemas.microsoft.com/office/drawing/2014/main" id="{51A51CA0-3323-DC4A-B1C2-2C93A9C0D04B}"/>
              </a:ext>
            </a:extLst>
          </p:cNvPr>
          <p:cNvSpPr>
            <a:spLocks noGrp="1"/>
          </p:cNvSpPr>
          <p:nvPr>
            <p:ph type="sldNum" sz="quarter" idx="12"/>
          </p:nvPr>
        </p:nvSpPr>
        <p:spPr/>
        <p:txBody>
          <a:bodyPr/>
          <a:lstStyle/>
          <a:p>
            <a:fld id="{6C4F84B1-3F38-E843-B494-F12B29A0060D}" type="slidenum">
              <a:rPr lang="en-US" smtClean="0"/>
              <a:pPr/>
              <a:t>27</a:t>
            </a:fld>
            <a:endParaRPr lang="en-US" dirty="0"/>
          </a:p>
        </p:txBody>
      </p:sp>
      <p:sp>
        <p:nvSpPr>
          <p:cNvPr id="2" name="Date Placeholder 1">
            <a:extLst>
              <a:ext uri="{FF2B5EF4-FFF2-40B4-BE49-F238E27FC236}">
                <a16:creationId xmlns:a16="http://schemas.microsoft.com/office/drawing/2014/main" id="{788C44B1-6181-FC4E-95B2-7B90127153AF}"/>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313899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vs. Interface Design</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28</a:t>
            </a:fld>
            <a:endParaRPr lang="en-US"/>
          </a:p>
        </p:txBody>
      </p:sp>
      <p:pic>
        <p:nvPicPr>
          <p:cNvPr id="6" name="Picture 5"/>
          <p:cNvPicPr>
            <a:picLocks noChangeAspect="1"/>
          </p:cNvPicPr>
          <p:nvPr/>
        </p:nvPicPr>
        <p:blipFill>
          <a:blip r:embed="rId3"/>
          <a:stretch>
            <a:fillRect/>
          </a:stretch>
        </p:blipFill>
        <p:spPr>
          <a:xfrm>
            <a:off x="2930" y="1143000"/>
            <a:ext cx="12193293" cy="4064431"/>
          </a:xfrm>
          <a:prstGeom prst="rect">
            <a:avLst/>
          </a:prstGeom>
        </p:spPr>
      </p:pic>
      <p:sp>
        <p:nvSpPr>
          <p:cNvPr id="7" name="TextBox 6"/>
          <p:cNvSpPr txBox="1"/>
          <p:nvPr/>
        </p:nvSpPr>
        <p:spPr>
          <a:xfrm>
            <a:off x="833992" y="5533103"/>
            <a:ext cx="11163254" cy="461663"/>
          </a:xfrm>
          <a:prstGeom prst="rect">
            <a:avLst/>
          </a:prstGeom>
          <a:noFill/>
        </p:spPr>
        <p:txBody>
          <a:bodyPr wrap="square" lIns="91438" tIns="45719" rIns="91438" bIns="45719" rtlCol="0">
            <a:spAutoFit/>
          </a:bodyPr>
          <a:lstStyle/>
          <a:p>
            <a:r>
              <a:rPr lang="en-US" dirty="0" err="1">
                <a:latin typeface="Helvetica Light"/>
                <a:cs typeface="Helvetica Light"/>
              </a:rPr>
              <a:t>CitrusMate</a:t>
            </a:r>
            <a:r>
              <a:rPr lang="en-US" dirty="0">
                <a:latin typeface="Helvetica Light"/>
                <a:cs typeface="Helvetica Light"/>
              </a:rPr>
              <a:t> Plus	    Mighty OJ Manual Juicer	 </a:t>
            </a:r>
            <a:r>
              <a:rPr lang="en-US" dirty="0" err="1">
                <a:latin typeface="Helvetica Light"/>
                <a:cs typeface="Helvetica Light"/>
              </a:rPr>
              <a:t>OrangeX</a:t>
            </a:r>
            <a:r>
              <a:rPr lang="en-US" dirty="0">
                <a:latin typeface="Helvetica Light"/>
                <a:cs typeface="Helvetica Light"/>
              </a:rPr>
              <a:t> Manual Juicer</a:t>
            </a:r>
          </a:p>
        </p:txBody>
      </p:sp>
      <p:sp>
        <p:nvSpPr>
          <p:cNvPr id="8" name="Date Placeholder 7">
            <a:extLst>
              <a:ext uri="{FF2B5EF4-FFF2-40B4-BE49-F238E27FC236}">
                <a16:creationId xmlns:a16="http://schemas.microsoft.com/office/drawing/2014/main" id="{4E98E4EF-A79B-7A4B-A95D-8D61CAF68EBA}"/>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165792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645" y="1278434"/>
            <a:ext cx="2633367" cy="4973903"/>
          </a:xfrm>
          <a:prstGeom prst="rect">
            <a:avLst/>
          </a:prstGeom>
        </p:spPr>
      </p:pic>
      <p:sp>
        <p:nvSpPr>
          <p:cNvPr id="31748" name="Title 7"/>
          <p:cNvSpPr>
            <a:spLocks noGrp="1"/>
          </p:cNvSpPr>
          <p:nvPr>
            <p:ph type="title"/>
          </p:nvPr>
        </p:nvSpPr>
        <p:spPr/>
        <p:txBody>
          <a:bodyPr/>
          <a:lstStyle/>
          <a:p>
            <a:r>
              <a:rPr lang="en-US" dirty="0"/>
              <a:t>Experience Design for a Phone App?</a:t>
            </a:r>
          </a:p>
        </p:txBody>
      </p:sp>
      <p:sp>
        <p:nvSpPr>
          <p:cNvPr id="9" name="Content Placeholder 8"/>
          <p:cNvSpPr>
            <a:spLocks noGrp="1"/>
          </p:cNvSpPr>
          <p:nvPr>
            <p:ph sz="half" idx="1"/>
          </p:nvPr>
        </p:nvSpPr>
        <p:spPr>
          <a:xfrm>
            <a:off x="6097588" y="1600200"/>
            <a:ext cx="5080000" cy="4724400"/>
          </a:xfrm>
        </p:spPr>
        <p:txBody>
          <a:bodyPr/>
          <a:lstStyle/>
          <a:p>
            <a:r>
              <a:rPr lang="en-US" sz="3200" dirty="0"/>
              <a:t>Draw my phone</a:t>
            </a:r>
          </a:p>
          <a:p>
            <a:r>
              <a:rPr lang="en-US" sz="3200" dirty="0"/>
              <a:t>Draw my app’s interface</a:t>
            </a:r>
          </a:p>
          <a:p>
            <a:r>
              <a:rPr lang="en-US" sz="3200" dirty="0"/>
              <a:t>Draw the experience of using my app</a:t>
            </a:r>
          </a:p>
          <a:p>
            <a:endParaRPr lang="en-US" sz="3200" dirty="0"/>
          </a:p>
          <a:p>
            <a:r>
              <a:rPr lang="en-US" sz="3200" dirty="0"/>
              <a:t>Which is the true object of design?</a:t>
            </a:r>
          </a:p>
          <a:p>
            <a:endParaRPr lang="en-US" dirty="0"/>
          </a:p>
        </p:txBody>
      </p:sp>
      <p:sp>
        <p:nvSpPr>
          <p:cNvPr id="8" name="Footer Placeholder 7"/>
          <p:cNvSpPr>
            <a:spLocks noGrp="1"/>
          </p:cNvSpPr>
          <p:nvPr>
            <p:ph type="ftr" sz="quarter" idx="11"/>
          </p:nvPr>
        </p:nvSpPr>
        <p:spPr/>
        <p:txBody>
          <a:bodyPr/>
          <a:lstStyle/>
          <a:p>
            <a:pPr>
              <a:defRPr/>
            </a:pPr>
            <a:r>
              <a:rPr lang="en-US"/>
              <a:t>dt+UX: Design Thinking for User Experience Design, Prototyping &amp; Evaluation </a:t>
            </a:r>
          </a:p>
        </p:txBody>
      </p:sp>
      <p:sp>
        <p:nvSpPr>
          <p:cNvPr id="11" name="Slide Number Placeholder 10"/>
          <p:cNvSpPr>
            <a:spLocks noGrp="1"/>
          </p:cNvSpPr>
          <p:nvPr>
            <p:ph type="sldNum" sz="quarter" idx="12"/>
          </p:nvPr>
        </p:nvSpPr>
        <p:spPr/>
        <p:txBody>
          <a:bodyPr/>
          <a:lstStyle/>
          <a:p>
            <a:fld id="{6C4F84B1-3F38-E843-B494-F12B29A0060D}" type="slidenum">
              <a:rPr lang="en-US" smtClean="0"/>
              <a:pPr/>
              <a:t>29</a:t>
            </a:fld>
            <a:endParaRPr lang="en-US"/>
          </a:p>
        </p:txBody>
      </p:sp>
      <p:sp>
        <p:nvSpPr>
          <p:cNvPr id="10" name="TextBox 30"/>
          <p:cNvSpPr txBox="1">
            <a:spLocks noChangeArrowheads="1"/>
          </p:cNvSpPr>
          <p:nvPr/>
        </p:nvSpPr>
        <p:spPr bwMode="auto">
          <a:xfrm>
            <a:off x="8519997" y="622753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pic>
        <p:nvPicPr>
          <p:cNvPr id="3" name="Picture 2"/>
          <p:cNvPicPr>
            <a:picLocks noChangeAspect="1"/>
          </p:cNvPicPr>
          <p:nvPr/>
        </p:nvPicPr>
        <p:blipFill>
          <a:blip r:embed="rId4"/>
          <a:stretch>
            <a:fillRect/>
          </a:stretch>
        </p:blipFill>
        <p:spPr>
          <a:xfrm>
            <a:off x="1524000" y="1370348"/>
            <a:ext cx="3069668" cy="4805493"/>
          </a:xfrm>
          <a:prstGeom prst="rect">
            <a:avLst/>
          </a:prstGeom>
        </p:spPr>
      </p:pic>
      <p:sp>
        <p:nvSpPr>
          <p:cNvPr id="4" name="TextBox 3"/>
          <p:cNvSpPr txBox="1"/>
          <p:nvPr/>
        </p:nvSpPr>
        <p:spPr>
          <a:xfrm>
            <a:off x="1783021" y="6241763"/>
            <a:ext cx="2138278" cy="307777"/>
          </a:xfrm>
          <a:prstGeom prst="rect">
            <a:avLst/>
          </a:prstGeom>
          <a:noFill/>
        </p:spPr>
        <p:txBody>
          <a:bodyPr wrap="none" rtlCol="0">
            <a:spAutoFit/>
          </a:bodyPr>
          <a:lstStyle/>
          <a:p>
            <a:r>
              <a:rPr lang="en-US" sz="1400" dirty="0"/>
              <a:t>http://</a:t>
            </a:r>
            <a:r>
              <a:rPr lang="en-US" sz="1400" dirty="0" err="1"/>
              <a:t>www.listmeapp.com</a:t>
            </a:r>
            <a:r>
              <a:rPr lang="en-US" sz="1400" dirty="0"/>
              <a:t>/</a:t>
            </a:r>
          </a:p>
        </p:txBody>
      </p:sp>
      <p:sp>
        <p:nvSpPr>
          <p:cNvPr id="6" name="Date Placeholder 5">
            <a:extLst>
              <a:ext uri="{FF2B5EF4-FFF2-40B4-BE49-F238E27FC236}">
                <a16:creationId xmlns:a16="http://schemas.microsoft.com/office/drawing/2014/main" id="{0A4D2685-7D19-2E49-AB74-9ABA54CADA2D}"/>
              </a:ext>
            </a:extLst>
          </p:cNvPr>
          <p:cNvSpPr>
            <a:spLocks noGrp="1"/>
          </p:cNvSpPr>
          <p:nvPr>
            <p:ph type="dt" sz="half" idx="10"/>
          </p:nvPr>
        </p:nvSpPr>
        <p:spPr/>
        <p:txBody>
          <a:bodyPr/>
          <a:lstStyle/>
          <a:p>
            <a:pPr>
              <a:defRPr/>
            </a:pPr>
            <a:r>
              <a:rPr lang="en-US"/>
              <a:t>2018/10/15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7F3455-0487-C549-8408-26273E7A0E49}"/>
              </a:ext>
            </a:extLst>
          </p:cNvPr>
          <p:cNvPicPr>
            <a:picLocks noChangeAspect="1"/>
          </p:cNvPicPr>
          <p:nvPr/>
        </p:nvPicPr>
        <p:blipFill>
          <a:blip r:embed="rId3"/>
          <a:stretch>
            <a:fillRect/>
          </a:stretch>
        </p:blipFill>
        <p:spPr>
          <a:xfrm>
            <a:off x="0" y="0"/>
            <a:ext cx="9144000" cy="6858000"/>
          </a:xfrm>
          <a:prstGeom prst="rect">
            <a:avLst/>
          </a:prstGeom>
        </p:spPr>
      </p:pic>
      <p:sp>
        <p:nvSpPr>
          <p:cNvPr id="11" name="Rectangle 10"/>
          <p:cNvSpPr/>
          <p:nvPr/>
        </p:nvSpPr>
        <p:spPr bwMode="auto">
          <a:xfrm>
            <a:off x="0" y="0"/>
            <a:ext cx="12192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Shame!</a:t>
            </a:r>
          </a:p>
        </p:txBody>
      </p:sp>
      <p:sp>
        <p:nvSpPr>
          <p:cNvPr id="9" name="Rectangle 8"/>
          <p:cNvSpPr/>
          <p:nvPr/>
        </p:nvSpPr>
        <p:spPr bwMode="auto">
          <a:xfrm>
            <a:off x="1889487" y="1687314"/>
            <a:ext cx="5246507" cy="479952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6" name="Rectangle 9"/>
          <p:cNvSpPr txBox="1">
            <a:spLocks noChangeArrowheads="1"/>
          </p:cNvSpPr>
          <p:nvPr/>
        </p:nvSpPr>
        <p:spPr>
          <a:xfrm>
            <a:off x="2077862" y="1847016"/>
            <a:ext cx="4843362" cy="4762500"/>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first glance, is fun and unique</a:t>
            </a:r>
            <a:endParaRPr lang="en-US" altLang="ja-JP" sz="2000" dirty="0">
              <a:ea typeface="ＭＳ Ｐゴシック" pitchFamily="34" charset="-128"/>
            </a:endParaRPr>
          </a:p>
          <a:p>
            <a:pPr marL="360000" lvl="1"/>
            <a:r>
              <a:rPr lang="en-US" sz="2000" dirty="0">
                <a:ea typeface="ＭＳ Ｐゴシック" pitchFamily="34" charset="-128"/>
              </a:rPr>
              <a:t>Well polished, aesthetically pleasing</a:t>
            </a:r>
            <a:br>
              <a:rPr lang="en-US" sz="2000" dirty="0">
                <a:ea typeface="ＭＳ Ｐゴシック" pitchFamily="34" charset="-128"/>
              </a:rPr>
            </a:br>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What does a </a:t>
            </a:r>
            <a:r>
              <a:rPr lang="en-US" sz="2000" b="1" dirty="0" err="1">
                <a:latin typeface="Helvetica"/>
                <a:ea typeface="ＭＳ Ｐゴシック" pitchFamily="34" charset="-128"/>
                <a:cs typeface="Helvetica"/>
              </a:rPr>
              <a:t>tapedeck</a:t>
            </a:r>
            <a:r>
              <a:rPr lang="en-US" sz="2000" dirty="0">
                <a:ea typeface="ＭＳ Ｐゴシック" pitchFamily="34" charset="-128"/>
              </a:rPr>
              <a:t> have to do with </a:t>
            </a:r>
            <a:r>
              <a:rPr lang="en-US" sz="2000" b="1" dirty="0">
                <a:latin typeface="Helvetica"/>
                <a:ea typeface="ＭＳ Ｐゴシック" pitchFamily="34" charset="-128"/>
                <a:cs typeface="Helvetica"/>
              </a:rPr>
              <a:t>podcasts</a:t>
            </a:r>
            <a:r>
              <a:rPr lang="en-US" sz="2000" dirty="0">
                <a:ea typeface="ＭＳ Ｐゴシック" pitchFamily="34" charset="-128"/>
              </a:rPr>
              <a:t>? – confused metaphor is difficult to understand</a:t>
            </a:r>
          </a:p>
          <a:p>
            <a:pPr marL="360000" lvl="1">
              <a:spcBef>
                <a:spcPts val="480"/>
              </a:spcBef>
            </a:pPr>
            <a:r>
              <a:rPr lang="en-US" sz="2000" dirty="0">
                <a:ea typeface="ＭＳ Ｐゴシック" pitchFamily="34" charset="-128"/>
              </a:rPr>
              <a:t>Focus on ‘retro’ means the user has to wait 5 seconds to watch animation of tape loading before anything plays</a:t>
            </a:r>
          </a:p>
        </p:txBody>
      </p:sp>
      <p:sp>
        <p:nvSpPr>
          <p:cNvPr id="18" name="Rectangle 17">
            <a:extLst>
              <a:ext uri="{FF2B5EF4-FFF2-40B4-BE49-F238E27FC236}">
                <a16:creationId xmlns:a16="http://schemas.microsoft.com/office/drawing/2014/main" id="{95E416A8-FB13-3F46-958F-C3AD0254AEC6}"/>
              </a:ext>
            </a:extLst>
          </p:cNvPr>
          <p:cNvSpPr/>
          <p:nvPr/>
        </p:nvSpPr>
        <p:spPr bwMode="auto">
          <a:xfrm>
            <a:off x="9144000" y="1690234"/>
            <a:ext cx="304800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9" name="Rectangle 18">
            <a:extLst>
              <a:ext uri="{FF2B5EF4-FFF2-40B4-BE49-F238E27FC236}">
                <a16:creationId xmlns:a16="http://schemas.microsoft.com/office/drawing/2014/main" id="{8FCF9E1C-BDD1-9F4A-A834-1AC075F97C5E}"/>
              </a:ext>
            </a:extLst>
          </p:cNvPr>
          <p:cNvSpPr/>
          <p:nvPr/>
        </p:nvSpPr>
        <p:spPr>
          <a:xfrm>
            <a:off x="9281565" y="1761065"/>
            <a:ext cx="2784801"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Podcasts App</a:t>
            </a:r>
          </a:p>
          <a:p>
            <a:pPr eaLnBrk="1" hangingPunct="1"/>
            <a:r>
              <a:rPr lang="en-US" sz="1600" dirty="0">
                <a:latin typeface="Helvetica"/>
                <a:ea typeface="ＭＳ Ｐゴシック" pitchFamily="34" charset="-128"/>
                <a:cs typeface="Helvetica"/>
              </a:rPr>
              <a:t>Apple Inc.</a:t>
            </a:r>
          </a:p>
        </p:txBody>
      </p:sp>
      <p:pic>
        <p:nvPicPr>
          <p:cNvPr id="20" name="Picture 19" descr="shame.png">
            <a:extLst>
              <a:ext uri="{FF2B5EF4-FFF2-40B4-BE49-F238E27FC236}">
                <a16:creationId xmlns:a16="http://schemas.microsoft.com/office/drawing/2014/main" id="{B60E99AD-9DE2-384B-8BAE-3B0A691624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28748" y="243804"/>
            <a:ext cx="813836" cy="829952"/>
          </a:xfrm>
          <a:prstGeom prst="rect">
            <a:avLst/>
          </a:prstGeom>
        </p:spPr>
      </p:pic>
    </p:spTree>
    <p:extLst>
      <p:ext uri="{BB962C8B-B14F-4D97-AF65-F5344CB8AC3E}">
        <p14:creationId xmlns:p14="http://schemas.microsoft.com/office/powerpoint/2010/main" val="367949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Detail </a:t>
            </a:r>
          </a:p>
        </p:txBody>
      </p:sp>
      <p:sp>
        <p:nvSpPr>
          <p:cNvPr id="3" name="Content Placeholder 2"/>
          <p:cNvSpPr>
            <a:spLocks noGrp="1"/>
          </p:cNvSpPr>
          <p:nvPr>
            <p:ph idx="1"/>
          </p:nvPr>
        </p:nvSpPr>
        <p:spPr>
          <a:xfrm>
            <a:off x="639235" y="973914"/>
            <a:ext cx="10597036" cy="1197970"/>
          </a:xfrm>
        </p:spPr>
        <p:txBody>
          <a:bodyPr/>
          <a:lstStyle/>
          <a:p>
            <a:pPr marL="0" indent="0">
              <a:buNone/>
            </a:pPr>
            <a:r>
              <a:rPr lang="en-US" dirty="0"/>
              <a:t>Include only what is required to render the intended purpose or concept</a:t>
            </a:r>
          </a:p>
        </p:txBody>
      </p:sp>
      <p:sp>
        <p:nvSpPr>
          <p:cNvPr id="8" name="Footer Placeholder 7"/>
          <p:cNvSpPr>
            <a:spLocks noGrp="1"/>
          </p:cNvSpPr>
          <p:nvPr>
            <p:ph type="ftr" sz="quarter" idx="11"/>
          </p:nvPr>
        </p:nvSpPr>
        <p:spPr>
          <a:xfrm>
            <a:off x="4429127" y="6553200"/>
            <a:ext cx="6238875" cy="457200"/>
          </a:xfrm>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a:xfrm>
            <a:off x="9677400" y="6553200"/>
            <a:ext cx="990600" cy="457200"/>
          </a:xfrm>
        </p:spPr>
        <p:txBody>
          <a:bodyPr/>
          <a:lstStyle/>
          <a:p>
            <a:fld id="{6C4F84B1-3F38-E843-B494-F12B29A0060D}" type="slidenum">
              <a:rPr lang="en-US" smtClean="0"/>
              <a:pPr/>
              <a:t>30</a:t>
            </a:fld>
            <a:endParaRPr lang="en-US" dirty="0"/>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539" y="2689055"/>
            <a:ext cx="5009713" cy="408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8328" r="3904" b="23038"/>
          <a:stretch/>
        </p:blipFill>
        <p:spPr>
          <a:xfrm>
            <a:off x="720444" y="2277395"/>
            <a:ext cx="7248204" cy="4072993"/>
          </a:xfrm>
          <a:prstGeom prst="rect">
            <a:avLst/>
          </a:prstGeom>
        </p:spPr>
      </p:pic>
      <p:sp>
        <p:nvSpPr>
          <p:cNvPr id="5" name="TextBox 4"/>
          <p:cNvSpPr txBox="1"/>
          <p:nvPr/>
        </p:nvSpPr>
        <p:spPr>
          <a:xfrm>
            <a:off x="639235" y="6369719"/>
            <a:ext cx="5509842" cy="261610"/>
          </a:xfrm>
          <a:prstGeom prst="rect">
            <a:avLst/>
          </a:prstGeom>
          <a:noFill/>
        </p:spPr>
        <p:txBody>
          <a:bodyPr wrap="none" rtlCol="0">
            <a:spAutoFit/>
          </a:bodyPr>
          <a:lstStyle/>
          <a:p>
            <a:r>
              <a:rPr lang="en-US" sz="1100" dirty="0">
                <a:latin typeface="Helvetica" panose="020B0604020202020204" pitchFamily="34" charset="0"/>
                <a:cs typeface="Helvetica" panose="020B0604020202020204" pitchFamily="34" charset="0"/>
              </a:rPr>
              <a:t>http://</a:t>
            </a:r>
            <a:r>
              <a:rPr lang="en-US" sz="1100" dirty="0" err="1">
                <a:latin typeface="Helvetica" panose="020B0604020202020204" pitchFamily="34" charset="0"/>
                <a:cs typeface="Helvetica" panose="020B0604020202020204" pitchFamily="34" charset="0"/>
              </a:rPr>
              <a:t>www.smashingmagazine.com</a:t>
            </a:r>
            <a:r>
              <a:rPr lang="en-US" sz="1100" dirty="0">
                <a:latin typeface="Helvetica" panose="020B0604020202020204" pitchFamily="34" charset="0"/>
                <a:cs typeface="Helvetica" panose="020B0604020202020204" pitchFamily="34" charset="0"/>
              </a:rPr>
              <a:t>/2013/06/sketching-for-better-mobile-experiences/</a:t>
            </a:r>
          </a:p>
        </p:txBody>
      </p:sp>
      <p:sp>
        <p:nvSpPr>
          <p:cNvPr id="6" name="Date Placeholder 5">
            <a:extLst>
              <a:ext uri="{FF2B5EF4-FFF2-40B4-BE49-F238E27FC236}">
                <a16:creationId xmlns:a16="http://schemas.microsoft.com/office/drawing/2014/main" id="{F5412F4F-62C1-334F-A5E0-F0480F960A48}"/>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318729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5031" y="852407"/>
            <a:ext cx="8411219" cy="5459493"/>
          </a:xfrm>
          <a:prstGeom prst="rect">
            <a:avLst/>
          </a:prstGeom>
        </p:spPr>
      </p:pic>
      <p:sp>
        <p:nvSpPr>
          <p:cNvPr id="6" name="Rectangle 5"/>
          <p:cNvSpPr/>
          <p:nvPr/>
        </p:nvSpPr>
        <p:spPr>
          <a:xfrm>
            <a:off x="3009566" y="5711495"/>
            <a:ext cx="6940346" cy="830995"/>
          </a:xfrm>
          <a:prstGeom prst="rect">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38" tIns="45719" rIns="91438" bIns="45719">
            <a:spAutoFit/>
          </a:bodyPr>
          <a:lstStyle/>
          <a:p>
            <a:r>
              <a:rPr lang="en-US" dirty="0"/>
              <a:t>People think focusing is about saying “yes.” But…</a:t>
            </a:r>
          </a:p>
          <a:p>
            <a:r>
              <a:rPr lang="en-US" dirty="0"/>
              <a:t>“Focusing is about saying no.” – Steve Jobs</a:t>
            </a:r>
          </a:p>
        </p:txBody>
      </p:sp>
      <p:cxnSp>
        <p:nvCxnSpPr>
          <p:cNvPr id="8" name="Straight Arrow Connector 7"/>
          <p:cNvCxnSpPr>
            <a:cxnSpLocks/>
          </p:cNvCxnSpPr>
          <p:nvPr/>
        </p:nvCxnSpPr>
        <p:spPr>
          <a:xfrm flipH="1" flipV="1">
            <a:off x="5687170" y="4636903"/>
            <a:ext cx="719360" cy="10658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A116F3F-99BC-4B4F-B51F-D5D6BA65EB5A}"/>
              </a:ext>
            </a:extLst>
          </p:cNvPr>
          <p:cNvSpPr>
            <a:spLocks noGrp="1"/>
          </p:cNvSpPr>
          <p:nvPr>
            <p:ph type="title"/>
          </p:nvPr>
        </p:nvSpPr>
        <p:spPr>
          <a:xfrm>
            <a:off x="639235" y="-123984"/>
            <a:ext cx="11552767" cy="1143000"/>
          </a:xfrm>
        </p:spPr>
        <p:txBody>
          <a:bodyPr/>
          <a:lstStyle/>
          <a:p>
            <a:r>
              <a:rPr lang="en-US" dirty="0"/>
              <a:t>Scott McCloud’s </a:t>
            </a:r>
            <a:r>
              <a:rPr lang="en-US" i="1" dirty="0"/>
              <a:t>Understanding Comics</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p:txBody>
          <a:bodyPr/>
          <a:lstStyle/>
          <a:p>
            <a:fld id="{63AA7834-23CB-3344-B42F-BB3C863F1847}" type="slidenum">
              <a:rPr lang="en-US" smtClean="0"/>
              <a:pPr/>
              <a:t>31</a:t>
            </a:fld>
            <a:endParaRPr lang="en-US"/>
          </a:p>
        </p:txBody>
      </p:sp>
      <p:sp>
        <p:nvSpPr>
          <p:cNvPr id="3" name="Date Placeholder 2">
            <a:extLst>
              <a:ext uri="{FF2B5EF4-FFF2-40B4-BE49-F238E27FC236}">
                <a16:creationId xmlns:a16="http://schemas.microsoft.com/office/drawing/2014/main" id="{3BDB3A6C-237D-F444-9972-28DCDE89B319}"/>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30610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524000" y="1049060"/>
            <a:ext cx="9144000" cy="550296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4" name="Title 3"/>
          <p:cNvSpPr>
            <a:spLocks noGrp="1"/>
          </p:cNvSpPr>
          <p:nvPr>
            <p:ph type="title"/>
          </p:nvPr>
        </p:nvSpPr>
        <p:spPr/>
        <p:txBody>
          <a:bodyPr/>
          <a:lstStyle/>
          <a:p>
            <a:r>
              <a:rPr lang="en-US" dirty="0"/>
              <a:t>Design Thinking is Iterative</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54AC027-F63C-004B-AB87-322CE1D2C1F2}" type="slidenum">
              <a:rPr lang="en-US" smtClean="0"/>
              <a:t>32</a:t>
            </a:fld>
            <a:endParaRPr lang="en-US"/>
          </a:p>
        </p:txBody>
      </p:sp>
      <p:pic>
        <p:nvPicPr>
          <p:cNvPr id="2" name="Picture 1" descr="design-thiinking-cycl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0159" y="1030657"/>
            <a:ext cx="6914858" cy="5643299"/>
          </a:xfrm>
          <a:prstGeom prst="rect">
            <a:avLst/>
          </a:prstGeom>
        </p:spPr>
      </p:pic>
      <p:sp>
        <p:nvSpPr>
          <p:cNvPr id="5" name="Date Placeholder 4">
            <a:extLst>
              <a:ext uri="{FF2B5EF4-FFF2-40B4-BE49-F238E27FC236}">
                <a16:creationId xmlns:a16="http://schemas.microsoft.com/office/drawing/2014/main" id="{69BF4589-F4AF-E44D-A103-69CA654DB17E}"/>
              </a:ext>
            </a:extLst>
          </p:cNvPr>
          <p:cNvSpPr>
            <a:spLocks noGrp="1"/>
          </p:cNvSpPr>
          <p:nvPr>
            <p:ph type="dt" sz="half" idx="10"/>
          </p:nvPr>
        </p:nvSpPr>
        <p:spPr/>
        <p:txBody>
          <a:bodyPr/>
          <a:lstStyle/>
          <a:p>
            <a:pPr>
              <a:defRPr/>
            </a:pPr>
            <a:r>
              <a:rPr lang="en-US"/>
              <a:t>2018/10/15</a:t>
            </a:r>
          </a:p>
        </p:txBody>
      </p:sp>
    </p:spTree>
    <p:extLst>
      <p:ext uri="{BB962C8B-B14F-4D97-AF65-F5344CB8AC3E}">
        <p14:creationId xmlns:p14="http://schemas.microsoft.com/office/powerpoint/2010/main" val="3163643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a:t>Summary</a:t>
            </a:r>
            <a:endParaRPr lang="en-US" dirty="0"/>
          </a:p>
        </p:txBody>
      </p:sp>
      <p:sp>
        <p:nvSpPr>
          <p:cNvPr id="54278" name="Rectangle 3"/>
          <p:cNvSpPr>
            <a:spLocks noGrp="1" noChangeArrowheads="1"/>
          </p:cNvSpPr>
          <p:nvPr>
            <p:ph idx="1"/>
          </p:nvPr>
        </p:nvSpPr>
        <p:spPr/>
        <p:txBody>
          <a:bodyPr/>
          <a:lstStyle/>
          <a:p>
            <a:r>
              <a:rPr lang="en-US" dirty="0"/>
              <a:t>Sketching allows exploration of many concepts in the very early stages of design</a:t>
            </a:r>
          </a:p>
          <a:p>
            <a:endParaRPr lang="en-US" dirty="0"/>
          </a:p>
          <a:p>
            <a:r>
              <a:rPr lang="en-US" dirty="0"/>
              <a:t>As investment goes up, need to use more and more formal criteria for evaluation</a:t>
            </a:r>
          </a:p>
          <a:p>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33</a:t>
            </a:fld>
            <a:endParaRPr lang="en-US" dirty="0"/>
          </a:p>
        </p:txBody>
      </p:sp>
      <p:sp>
        <p:nvSpPr>
          <p:cNvPr id="3" name="Date Placeholder 2">
            <a:extLst>
              <a:ext uri="{FF2B5EF4-FFF2-40B4-BE49-F238E27FC236}">
                <a16:creationId xmlns:a16="http://schemas.microsoft.com/office/drawing/2014/main" id="{2C19CC99-C300-A148-9DC0-DEA9FFC41742}"/>
              </a:ext>
            </a:extLst>
          </p:cNvPr>
          <p:cNvSpPr>
            <a:spLocks noGrp="1"/>
          </p:cNvSpPr>
          <p:nvPr>
            <p:ph type="dt" sz="half" idx="10"/>
          </p:nvPr>
        </p:nvSpPr>
        <p:spPr/>
        <p:txBody>
          <a:bodyPr/>
          <a:lstStyle/>
          <a:p>
            <a:pPr>
              <a:defRPr/>
            </a:pPr>
            <a:r>
              <a:rPr lang="en-US"/>
              <a:t>2018/10/15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dirty="0"/>
              <a:t>Next Time</a:t>
            </a:r>
          </a:p>
        </p:txBody>
      </p:sp>
      <p:sp>
        <p:nvSpPr>
          <p:cNvPr id="40965" name="Rectangle 3"/>
          <p:cNvSpPr>
            <a:spLocks noGrp="1" noChangeArrowheads="1"/>
          </p:cNvSpPr>
          <p:nvPr>
            <p:ph idx="1"/>
          </p:nvPr>
        </p:nvSpPr>
        <p:spPr/>
        <p:txBody>
          <a:bodyPr>
            <a:normAutofit fontScale="77500" lnSpcReduction="20000"/>
          </a:bodyPr>
          <a:lstStyle/>
          <a:p>
            <a:r>
              <a:rPr lang="en-US" dirty="0"/>
              <a:t>Lecture</a:t>
            </a:r>
          </a:p>
          <a:p>
            <a:pPr lvl="1"/>
            <a:r>
              <a:rPr lang="en-US" dirty="0"/>
              <a:t>Lo-fi Prototyping</a:t>
            </a:r>
          </a:p>
          <a:p>
            <a:r>
              <a:rPr lang="en-US" dirty="0"/>
              <a:t>Read</a:t>
            </a:r>
          </a:p>
          <a:p>
            <a:pPr lvl="1"/>
            <a:r>
              <a:rPr lang="en-US" dirty="0">
                <a:hlinkClick r:id="rId3"/>
              </a:rPr>
              <a:t>"Involving Customers with Iterative Design" (Ch 4)</a:t>
            </a:r>
            <a:r>
              <a:rPr lang="en-US" dirty="0"/>
              <a:t> of </a:t>
            </a:r>
            <a:r>
              <a:rPr lang="en-US" i="1" dirty="0"/>
              <a:t>The Design of Sites</a:t>
            </a:r>
            <a:endParaRPr lang="en-US" dirty="0"/>
          </a:p>
          <a:p>
            <a:pPr lvl="1"/>
            <a:r>
              <a:rPr lang="en-US" dirty="0">
                <a:hlinkClick r:id="rId4"/>
              </a:rPr>
              <a:t>"Making a Paper Prototype" (Ch 4)</a:t>
            </a:r>
            <a:r>
              <a:rPr lang="en-US" dirty="0"/>
              <a:t> from </a:t>
            </a:r>
            <a:r>
              <a:rPr lang="en-US" i="1" dirty="0"/>
              <a:t>Paper Prototyping</a:t>
            </a:r>
            <a:r>
              <a:rPr lang="en-US" dirty="0"/>
              <a:t> by Carolyn Snyder</a:t>
            </a:r>
          </a:p>
          <a:p>
            <a:r>
              <a:rPr lang="en-US" dirty="0"/>
              <a:t>Project (due </a:t>
            </a:r>
            <a:r>
              <a:rPr lang="en-US" dirty="0" err="1"/>
              <a:t>Thur</a:t>
            </a:r>
            <a:r>
              <a:rPr lang="en-US" dirty="0"/>
              <a:t>/Fri in studio)</a:t>
            </a:r>
          </a:p>
          <a:p>
            <a:pPr lvl="1"/>
            <a:r>
              <a:rPr lang="en-US" dirty="0"/>
              <a:t>Concept Video</a:t>
            </a:r>
          </a:p>
          <a:p>
            <a:pPr lvl="1"/>
            <a:r>
              <a:rPr lang="en-US" dirty="0"/>
              <a:t>Short (90 seconds ideal)</a:t>
            </a:r>
          </a:p>
          <a:p>
            <a:pPr lvl="1"/>
            <a:r>
              <a:rPr lang="en-US" dirty="0"/>
              <a:t>Tell a </a:t>
            </a:r>
            <a:r>
              <a:rPr lang="en-US" b="1" i="1" dirty="0"/>
              <a:t>story</a:t>
            </a:r>
            <a:r>
              <a:rPr lang="en-US" dirty="0"/>
              <a:t> more than show an interface</a:t>
            </a:r>
          </a:p>
          <a:p>
            <a:pPr lvl="1"/>
            <a:r>
              <a:rPr lang="en-US" dirty="0"/>
              <a:t>Storyboard first!</a:t>
            </a:r>
          </a:p>
          <a:p>
            <a:pPr lvl="1"/>
            <a:r>
              <a:rPr lang="en-US" dirty="0"/>
              <a:t>Glad to look at rough cuts</a:t>
            </a:r>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8" name="Date Placeholder 7">
            <a:extLst>
              <a:ext uri="{FF2B5EF4-FFF2-40B4-BE49-F238E27FC236}">
                <a16:creationId xmlns:a16="http://schemas.microsoft.com/office/drawing/2014/main" id="{94F96719-6D86-724D-A30F-4A3F9997EBA7}"/>
              </a:ext>
            </a:extLst>
          </p:cNvPr>
          <p:cNvSpPr>
            <a:spLocks noGrp="1"/>
          </p:cNvSpPr>
          <p:nvPr>
            <p:ph type="dt" sz="half" idx="10"/>
          </p:nvPr>
        </p:nvSpPr>
        <p:spPr/>
        <p:txBody>
          <a:bodyPr/>
          <a:lstStyle/>
          <a:p>
            <a:pPr>
              <a:defRPr/>
            </a:pPr>
            <a:r>
              <a:rPr lang="en-US"/>
              <a:t>2018/10/15</a:t>
            </a:r>
            <a:endParaRPr lang="en-US" dirty="0"/>
          </a:p>
        </p:txBody>
      </p:sp>
      <p:sp>
        <p:nvSpPr>
          <p:cNvPr id="9" name="Slide Number Placeholder 8">
            <a:extLst>
              <a:ext uri="{FF2B5EF4-FFF2-40B4-BE49-F238E27FC236}">
                <a16:creationId xmlns:a16="http://schemas.microsoft.com/office/drawing/2014/main" id="{F157D559-05AC-9D4F-8CD2-C9CAE8721885}"/>
              </a:ext>
            </a:extLst>
          </p:cNvPr>
          <p:cNvSpPr>
            <a:spLocks noGrp="1"/>
          </p:cNvSpPr>
          <p:nvPr>
            <p:ph type="sldNum" sz="quarter" idx="12"/>
          </p:nvPr>
        </p:nvSpPr>
        <p:spPr/>
        <p:txBody>
          <a:bodyPr/>
          <a:lstStyle/>
          <a:p>
            <a:fld id="{BAAF5C87-F9D2-5F40-9F3B-3AB33998CE64}" type="slidenum">
              <a:rPr lang="en-US" smtClean="0"/>
              <a:pPr/>
              <a:t>34</a:t>
            </a:fld>
            <a:endParaRPr lang="en-US" dirty="0"/>
          </a:p>
        </p:txBody>
      </p:sp>
    </p:spTree>
    <p:extLst>
      <p:ext uri="{BB962C8B-B14F-4D97-AF65-F5344CB8AC3E}">
        <p14:creationId xmlns:p14="http://schemas.microsoft.com/office/powerpoint/2010/main" val="2433825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a:t>Outline</a:t>
            </a:r>
            <a:endParaRPr lang="en-US" dirty="0"/>
          </a:p>
        </p:txBody>
      </p:sp>
      <p:sp>
        <p:nvSpPr>
          <p:cNvPr id="12294" name="Rectangle 9"/>
          <p:cNvSpPr>
            <a:spLocks noGrp="1" noChangeArrowheads="1"/>
          </p:cNvSpPr>
          <p:nvPr>
            <p:ph idx="1"/>
          </p:nvPr>
        </p:nvSpPr>
        <p:spPr/>
        <p:txBody>
          <a:bodyPr/>
          <a:lstStyle/>
          <a:p>
            <a:endParaRPr lang="en-US" dirty="0"/>
          </a:p>
          <a:p>
            <a:r>
              <a:rPr lang="en-US" dirty="0"/>
              <a:t>Reviewing tasks</a:t>
            </a:r>
          </a:p>
          <a:p>
            <a:endParaRPr lang="en-US" dirty="0"/>
          </a:p>
          <a:p>
            <a:r>
              <a:rPr lang="en-US" dirty="0"/>
              <a:t>Sketching to explore user experiences</a:t>
            </a:r>
          </a:p>
          <a:p>
            <a:endParaRPr lang="en-US" dirty="0"/>
          </a:p>
          <a:p>
            <a:endParaRPr lang="en-US" dirty="0"/>
          </a:p>
          <a:p>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4</a:t>
            </a:fld>
            <a:endParaRPr lang="en-US"/>
          </a:p>
        </p:txBody>
      </p:sp>
      <p:sp>
        <p:nvSpPr>
          <p:cNvPr id="3" name="Date Placeholder 2">
            <a:extLst>
              <a:ext uri="{FF2B5EF4-FFF2-40B4-BE49-F238E27FC236}">
                <a16:creationId xmlns:a16="http://schemas.microsoft.com/office/drawing/2014/main" id="{D5DFE3B9-B859-F04F-AB97-6B5DDBA1DA04}"/>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1224292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3"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184DA5"/>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5</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4"/>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3" name="Line 5"/>
          <p:cNvSpPr>
            <a:spLocks noChangeShapeType="1"/>
          </p:cNvSpPr>
          <p:nvPr/>
        </p:nvSpPr>
        <p:spPr bwMode="auto">
          <a:xfrm flipV="1">
            <a:off x="5120645" y="1348475"/>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sz="4800"/>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sz="4800"/>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sz="4800"/>
          </a:p>
        </p:txBody>
      </p:sp>
      <p:sp>
        <p:nvSpPr>
          <p:cNvPr id="2" name="Date Placeholder 1">
            <a:extLst>
              <a:ext uri="{FF2B5EF4-FFF2-40B4-BE49-F238E27FC236}">
                <a16:creationId xmlns:a16="http://schemas.microsoft.com/office/drawing/2014/main" id="{F9A820C9-A8B0-CF43-A907-03BA9877ADC3}"/>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988285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E9FE5C6A-93CB-440C-B05E-F3950C24966F}" type="slidenum">
              <a:rPr lang="en-US" smtClean="0"/>
              <a:pPr/>
              <a:t>6</a:t>
            </a:fld>
            <a:endParaRPr lang="en-US"/>
          </a:p>
        </p:txBody>
      </p:sp>
      <p:sp>
        <p:nvSpPr>
          <p:cNvPr id="6" name="TextBox 5"/>
          <p:cNvSpPr txBox="1"/>
          <p:nvPr/>
        </p:nvSpPr>
        <p:spPr>
          <a:xfrm>
            <a:off x="1272931" y="1108915"/>
            <a:ext cx="10042901" cy="3785652"/>
          </a:xfrm>
          <a:prstGeom prst="rect">
            <a:avLst/>
          </a:prstGeom>
          <a:noFill/>
        </p:spPr>
        <p:txBody>
          <a:bodyPr wrap="square" rtlCol="0">
            <a:spAutoFit/>
          </a:bodyPr>
          <a:lstStyle/>
          <a:p>
            <a:r>
              <a:rPr lang="en-US" sz="4800" b="1" i="1" dirty="0">
                <a:latin typeface="Helvetica" charset="0"/>
                <a:ea typeface="Helvetica" charset="0"/>
                <a:cs typeface="Helvetica" charset="0"/>
              </a:rPr>
              <a:t>Task. </a:t>
            </a:r>
            <a:r>
              <a:rPr lang="en-US" sz="4800" dirty="0">
                <a:latin typeface="Helvetica" charset="0"/>
                <a:ea typeface="Helvetica" charset="0"/>
                <a:cs typeface="Helvetica" charset="0"/>
              </a:rPr>
              <a:t>The structured set of activities or high-level actions required to achieve a high level user goal. </a:t>
            </a:r>
          </a:p>
          <a:p>
            <a:endParaRPr lang="en-US" sz="4800" dirty="0">
              <a:latin typeface="Helvetica" charset="0"/>
              <a:ea typeface="Helvetica" charset="0"/>
              <a:cs typeface="Helvetica" charset="0"/>
            </a:endParaRPr>
          </a:p>
          <a:p>
            <a:r>
              <a:rPr lang="en-US" sz="4800" b="1" i="1" dirty="0">
                <a:latin typeface="Helvetica" charset="0"/>
                <a:ea typeface="Helvetica" charset="0"/>
                <a:cs typeface="Helvetica" charset="0"/>
              </a:rPr>
              <a:t>what</a:t>
            </a:r>
            <a:r>
              <a:rPr lang="en-US" sz="4800" dirty="0">
                <a:latin typeface="Helvetica" charset="0"/>
                <a:ea typeface="Helvetica" charset="0"/>
                <a:cs typeface="Helvetica" charset="0"/>
              </a:rPr>
              <a:t> a user wants to do</a:t>
            </a:r>
          </a:p>
        </p:txBody>
      </p:sp>
      <p:sp>
        <p:nvSpPr>
          <p:cNvPr id="2" name="Date Placeholder 1">
            <a:extLst>
              <a:ext uri="{FF2B5EF4-FFF2-40B4-BE49-F238E27FC236}">
                <a16:creationId xmlns:a16="http://schemas.microsoft.com/office/drawing/2014/main" id="{38F1CCC2-2A0B-9447-9112-02D77EE0451B}"/>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55939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US"/>
              <a:t>Task-based Design &amp; Evaluation</a:t>
            </a:r>
            <a:endParaRPr lang="en-US" dirty="0"/>
          </a:p>
        </p:txBody>
      </p:sp>
      <p:sp>
        <p:nvSpPr>
          <p:cNvPr id="125954" name="Rectangle 3"/>
          <p:cNvSpPr>
            <a:spLocks noGrp="1" noChangeArrowheads="1"/>
          </p:cNvSpPr>
          <p:nvPr>
            <p:ph idx="1"/>
          </p:nvPr>
        </p:nvSpPr>
        <p:spPr/>
        <p:txBody>
          <a:bodyPr>
            <a:normAutofit fontScale="92500" lnSpcReduction="10000"/>
          </a:bodyPr>
          <a:lstStyle/>
          <a:p>
            <a:r>
              <a:rPr lang="en-US" dirty="0"/>
              <a:t>Real tasks customers have faced / will face</a:t>
            </a:r>
          </a:p>
          <a:p>
            <a:pPr lvl="1"/>
            <a:r>
              <a:rPr lang="en-US" dirty="0"/>
              <a:t>collect any necessary materials</a:t>
            </a:r>
          </a:p>
          <a:p>
            <a:pPr lvl="1"/>
            <a:endParaRPr lang="en-US" dirty="0"/>
          </a:p>
          <a:p>
            <a:r>
              <a:rPr lang="en-US" dirty="0"/>
              <a:t>Do your tasks support the problem you are solving?</a:t>
            </a:r>
          </a:p>
          <a:p>
            <a:pPr lvl="1"/>
            <a:endParaRPr lang="en-US" dirty="0"/>
          </a:p>
          <a:p>
            <a:r>
              <a:rPr lang="en-US" dirty="0"/>
              <a:t>Mixture of simple &amp; complex tasks</a:t>
            </a:r>
          </a:p>
          <a:p>
            <a:pPr lvl="1"/>
            <a:r>
              <a:rPr lang="en-US" dirty="0"/>
              <a:t>simple task (common or introductory)</a:t>
            </a:r>
          </a:p>
          <a:p>
            <a:pPr lvl="1"/>
            <a:r>
              <a:rPr lang="en-US" dirty="0"/>
              <a:t>moderate task</a:t>
            </a:r>
          </a:p>
          <a:p>
            <a:pPr lvl="1"/>
            <a:r>
              <a:rPr lang="en-US" dirty="0"/>
              <a:t>complex task (infrequent or for power customers)</a:t>
            </a:r>
          </a:p>
          <a:p>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9" name="Slide Number Placeholder 5"/>
          <p:cNvSpPr>
            <a:spLocks noGrp="1"/>
          </p:cNvSpPr>
          <p:nvPr>
            <p:ph type="sldNum" sz="quarter" idx="12"/>
          </p:nvPr>
        </p:nvSpPr>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61C6F80-1AE7-4892-8FD9-BFABD716406A}" type="slidenum">
              <a:rPr lang="en-US" smtClean="0"/>
              <a:pPr/>
              <a:t>7</a:t>
            </a:fld>
            <a:endParaRPr lang="en-US"/>
          </a:p>
        </p:txBody>
      </p:sp>
      <p:sp>
        <p:nvSpPr>
          <p:cNvPr id="3" name="Date Placeholder 2">
            <a:extLst>
              <a:ext uri="{FF2B5EF4-FFF2-40B4-BE49-F238E27FC236}">
                <a16:creationId xmlns:a16="http://schemas.microsoft.com/office/drawing/2014/main" id="{3DDF4E07-2083-664C-87F3-2BA5194A871E}"/>
              </a:ext>
            </a:extLst>
          </p:cNvPr>
          <p:cNvSpPr>
            <a:spLocks noGrp="1"/>
          </p:cNvSpPr>
          <p:nvPr>
            <p:ph type="dt" sz="half" idx="10"/>
          </p:nvPr>
        </p:nvSpPr>
        <p:spPr/>
        <p:txBody>
          <a:bodyPr/>
          <a:lstStyle/>
          <a:p>
            <a:pPr>
              <a:defRPr/>
            </a:pPr>
            <a:r>
              <a:rPr lang="en-US"/>
              <a:t>2018/10/15</a:t>
            </a:r>
            <a:endParaRPr lang="en-US" dirty="0"/>
          </a:p>
        </p:txBody>
      </p:sp>
    </p:spTree>
    <p:extLst>
      <p:ext uri="{BB962C8B-B14F-4D97-AF65-F5344CB8AC3E}">
        <p14:creationId xmlns:p14="http://schemas.microsoft.com/office/powerpoint/2010/main" val="278968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k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 y="448"/>
            <a:ext cx="12190413" cy="6857107"/>
          </a:xfrm>
          <a:prstGeom prst="rect">
            <a:avLst/>
          </a:prstGeom>
        </p:spPr>
      </p:pic>
      <p:sp>
        <p:nvSpPr>
          <p:cNvPr id="8" name="Title 7"/>
          <p:cNvSpPr>
            <a:spLocks noGrp="1"/>
          </p:cNvSpPr>
          <p:nvPr>
            <p:ph type="title"/>
          </p:nvPr>
        </p:nvSpPr>
        <p:spPr/>
        <p:txBody>
          <a:bodyPr/>
          <a:lstStyle/>
          <a:p>
            <a:r>
              <a:rPr lang="en-US" dirty="0">
                <a:solidFill>
                  <a:schemeClr val="tx1"/>
                </a:solidFill>
              </a:rPr>
              <a:t>Token (Concept Video)</a:t>
            </a:r>
          </a:p>
        </p:txBody>
      </p:sp>
      <p:sp>
        <p:nvSpPr>
          <p:cNvPr id="5" name="Date Placeholder 4"/>
          <p:cNvSpPr>
            <a:spLocks noGrp="1"/>
          </p:cNvSpPr>
          <p:nvPr>
            <p:ph type="dt" sz="half" idx="10"/>
          </p:nvPr>
        </p:nvSpPr>
        <p:spPr/>
        <p:txBody>
          <a:bodyPr/>
          <a:lstStyle/>
          <a:p>
            <a:pPr>
              <a:defRPr/>
            </a:pPr>
            <a:r>
              <a:rPr lang="en-US"/>
              <a:t>2018/10/15</a:t>
            </a:r>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 </a:t>
            </a:r>
          </a:p>
        </p:txBody>
      </p:sp>
      <p:sp>
        <p:nvSpPr>
          <p:cNvPr id="7" name="Slide Number Placeholder 6"/>
          <p:cNvSpPr>
            <a:spLocks noGrp="1"/>
          </p:cNvSpPr>
          <p:nvPr>
            <p:ph type="sldNum" sz="quarter" idx="12"/>
          </p:nvPr>
        </p:nvSpPr>
        <p:spPr/>
        <p:txBody>
          <a:bodyPr/>
          <a:lstStyle/>
          <a:p>
            <a:fld id="{BB82CC2C-F604-434C-9EA2-4696114F0077}" type="slidenum">
              <a:rPr lang="en-US" smtClean="0"/>
              <a:pPr/>
              <a:t>8</a:t>
            </a:fld>
            <a:endParaRPr lang="en-US"/>
          </a:p>
        </p:txBody>
      </p:sp>
    </p:spTree>
    <p:extLst>
      <p:ext uri="{BB962C8B-B14F-4D97-AF65-F5344CB8AC3E}">
        <p14:creationId xmlns:p14="http://schemas.microsoft.com/office/powerpoint/2010/main" val="26429217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Token</a:t>
            </a:r>
          </a:p>
        </p:txBody>
      </p:sp>
      <p:sp>
        <p:nvSpPr>
          <p:cNvPr id="5" name="Date Placeholder 4"/>
          <p:cNvSpPr>
            <a:spLocks noGrp="1"/>
          </p:cNvSpPr>
          <p:nvPr>
            <p:ph type="dt" sz="half" idx="10"/>
          </p:nvPr>
        </p:nvSpPr>
        <p:spPr/>
        <p:txBody>
          <a:bodyPr/>
          <a:lstStyle/>
          <a:p>
            <a:r>
              <a:rPr lang="en-US"/>
              <a:t>2018/10/15</a:t>
            </a:r>
          </a:p>
        </p:txBody>
      </p:sp>
      <p:sp>
        <p:nvSpPr>
          <p:cNvPr id="6" name="Footer Placeholder 5"/>
          <p:cNvSpPr>
            <a:spLocks noGrp="1"/>
          </p:cNvSpPr>
          <p:nvPr>
            <p:ph type="ftr" sz="quarter" idx="11"/>
          </p:nvPr>
        </p:nvSpPr>
        <p:spPr/>
        <p:txBody>
          <a:bodyPr/>
          <a:lstStyle/>
          <a:p>
            <a:r>
              <a:rPr lang="en-US"/>
              <a:t>dt+UX: Design Thinking for User Experience Design, Prototyping &amp; Evaluation </a:t>
            </a:r>
          </a:p>
        </p:txBody>
      </p:sp>
      <p:sp>
        <p:nvSpPr>
          <p:cNvPr id="7" name="Slide Number Placeholder 6"/>
          <p:cNvSpPr>
            <a:spLocks noGrp="1"/>
          </p:cNvSpPr>
          <p:nvPr>
            <p:ph type="sldNum" sz="quarter" idx="12"/>
          </p:nvPr>
        </p:nvSpPr>
        <p:spPr/>
        <p:txBody>
          <a:bodyPr/>
          <a:lstStyle/>
          <a:p>
            <a:fld id="{BB82CC2C-F604-434C-9EA2-4696114F0077}" type="slidenum">
              <a:rPr lang="en-US" smtClean="0"/>
              <a:pPr/>
              <a:t>9</a:t>
            </a:fld>
            <a:endParaRPr lang="en-US"/>
          </a:p>
        </p:txBody>
      </p:sp>
      <p:pic>
        <p:nvPicPr>
          <p:cNvPr id="12" name="Picture 11">
            <a:extLst>
              <a:ext uri="{FF2B5EF4-FFF2-40B4-BE49-F238E27FC236}">
                <a16:creationId xmlns:a16="http://schemas.microsoft.com/office/drawing/2014/main" id="{C3C6818B-04F3-D340-A0A8-522CBDFB5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 y="1264483"/>
            <a:ext cx="12192989" cy="3464914"/>
          </a:xfrm>
          <a:prstGeom prst="rect">
            <a:avLst/>
          </a:prstGeom>
        </p:spPr>
      </p:pic>
    </p:spTree>
    <p:extLst>
      <p:ext uri="{BB962C8B-B14F-4D97-AF65-F5344CB8AC3E}">
        <p14:creationId xmlns:p14="http://schemas.microsoft.com/office/powerpoint/2010/main" val="17002077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2_Summer HCI">
  <a:themeElements>
    <a:clrScheme name="Custom 3">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D92E0"/>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32782</TotalTime>
  <Words>1971</Words>
  <Application>Microsoft Macintosh PowerPoint</Application>
  <PresentationFormat>Widescreen</PresentationFormat>
  <Paragraphs>357</Paragraphs>
  <Slides>34</Slides>
  <Notes>33</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ＭＳ Ｐゴシック</vt:lpstr>
      <vt:lpstr>Arial</vt:lpstr>
      <vt:lpstr>Arial Black</vt:lpstr>
      <vt:lpstr>Gill Sans Light</vt:lpstr>
      <vt:lpstr>Helvetica</vt:lpstr>
      <vt:lpstr>Helvetica Light</vt:lpstr>
      <vt:lpstr>Times New Roman</vt:lpstr>
      <vt:lpstr>Verdana</vt:lpstr>
      <vt:lpstr>2_Summer HCI</vt:lpstr>
      <vt:lpstr>Clip</vt:lpstr>
      <vt:lpstr>Design Exploration</vt:lpstr>
      <vt:lpstr>Hall of Fame or Shame?</vt:lpstr>
      <vt:lpstr>Hall of Shame!</vt:lpstr>
      <vt:lpstr>Outline</vt:lpstr>
      <vt:lpstr>Design Process: Discovery</vt:lpstr>
      <vt:lpstr>PowerPoint Presentation</vt:lpstr>
      <vt:lpstr>Task-based Design &amp; Evaluation</vt:lpstr>
      <vt:lpstr>Token (Concept Video)</vt:lpstr>
      <vt:lpstr>Token</vt:lpstr>
      <vt:lpstr>PowerPoint Presentation</vt:lpstr>
      <vt:lpstr>Design Process: Exploration</vt:lpstr>
      <vt:lpstr>Iteration</vt:lpstr>
      <vt:lpstr>Sketching: A Quintessential Activity of Design</vt:lpstr>
      <vt:lpstr>PowerPoint Presentation</vt:lpstr>
      <vt:lpstr>PowerPoint Presentation</vt:lpstr>
      <vt:lpstr>PowerPoint Presentation</vt:lpstr>
      <vt:lpstr>PowerPoint Presentation</vt:lpstr>
      <vt:lpstr>From Sketch to Prototype</vt:lpstr>
      <vt:lpstr>The Anatomy of “Sketching”</vt:lpstr>
      <vt:lpstr>PowerPoint Presentation</vt:lpstr>
      <vt:lpstr>Design as Choice</vt:lpstr>
      <vt:lpstr>Exploration of Alternatives</vt:lpstr>
      <vt:lpstr>Exploration of Alternatives</vt:lpstr>
      <vt:lpstr>Administrivia</vt:lpstr>
      <vt:lpstr>Team Break</vt:lpstr>
      <vt:lpstr>Design</vt:lpstr>
      <vt:lpstr>Experience Design</vt:lpstr>
      <vt:lpstr>Experience vs. Interface Design</vt:lpstr>
      <vt:lpstr>Experience Design for a Phone App?</vt:lpstr>
      <vt:lpstr>Minimal Detail </vt:lpstr>
      <vt:lpstr>Scott McCloud’s Understanding Comics</vt:lpstr>
      <vt:lpstr>Design Thinking is Iterative</vt:lpstr>
      <vt:lpstr>Summary</vt:lpstr>
      <vt:lpstr>Next Time</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exploration</dc:title>
  <dc:subject>User Interface Design, Prototyping, and Evaluation</dc:subject>
  <dc:creator>James Landay</dc:creator>
  <cp:keywords>usability, interface design, interaction design, user interface, user interface design, prototyping, low-fidelity, lo-fi, paper prototyping, high-fidelity, hi-fi</cp:keywords>
  <dc:description/>
  <cp:lastModifiedBy>James Landay</cp:lastModifiedBy>
  <cp:revision>652</cp:revision>
  <cp:lastPrinted>2018-07-18T04:02:29Z</cp:lastPrinted>
  <dcterms:created xsi:type="dcterms:W3CDTF">1997-02-10T23:02:31Z</dcterms:created>
  <dcterms:modified xsi:type="dcterms:W3CDTF">2018-10-16T16:43:10Z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