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layfair Display"/>
      <p:regular r:id="rId28"/>
      <p:bold r:id="rId29"/>
      <p:italic r:id="rId30"/>
      <p:boldItalic r:id="rId31"/>
    </p:embeddedFont>
    <p:embeddedFont>
      <p:font typeface="La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fairDispl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boldItalic.fntdata"/><Relationship Id="rId30" Type="http://schemas.openxmlformats.org/officeDocument/2006/relationships/font" Target="fonts/PlayfairDisplay-italic.fntdata"/><Relationship Id="rId11" Type="http://schemas.openxmlformats.org/officeDocument/2006/relationships/slide" Target="slides/slide6.xml"/><Relationship Id="rId33" Type="http://schemas.openxmlformats.org/officeDocument/2006/relationships/font" Target="fonts/Lato-bold.fntdata"/><Relationship Id="rId10" Type="http://schemas.openxmlformats.org/officeDocument/2006/relationships/slide" Target="slides/slide5.xml"/><Relationship Id="rId32" Type="http://schemas.openxmlformats.org/officeDocument/2006/relationships/font" Target="fonts/Lato-regular.fntdata"/><Relationship Id="rId13" Type="http://schemas.openxmlformats.org/officeDocument/2006/relationships/slide" Target="slides/slide8.xml"/><Relationship Id="rId35" Type="http://schemas.openxmlformats.org/officeDocument/2006/relationships/font" Target="fonts/Lato-boldItalic.fntdata"/><Relationship Id="rId12" Type="http://schemas.openxmlformats.org/officeDocument/2006/relationships/slide" Target="slides/slide7.xml"/><Relationship Id="rId34" Type="http://schemas.openxmlformats.org/officeDocument/2006/relationships/font" Target="fonts/Lat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lang="en" sz="1800">
                <a:solidFill>
                  <a:srgbClr val="0000FF"/>
                </a:solidFill>
                <a:latin typeface="Times New Roman"/>
                <a:ea typeface="Times New Roman"/>
                <a:cs typeface="Times New Roman"/>
                <a:sym typeface="Times New Roman"/>
              </a:rPr>
              <a:t>We met Mrs. Campbell, a mother of five kids. </a:t>
            </a:r>
          </a:p>
          <a:p>
            <a:pPr lvl="0" rtl="0">
              <a:lnSpc>
                <a:spcPct val="115000"/>
              </a:lnSpc>
              <a:spcBef>
                <a:spcPts val="0"/>
              </a:spcBef>
              <a:buNone/>
            </a:pPr>
            <a:r>
              <a:rPr lang="en" sz="1800">
                <a:solidFill>
                  <a:srgbClr val="FF0000"/>
                </a:solidFill>
                <a:latin typeface="Times New Roman"/>
                <a:ea typeface="Times New Roman"/>
                <a:cs typeface="Times New Roman"/>
                <a:sym typeface="Times New Roman"/>
              </a:rPr>
              <a:t>We were amazed to realize that despite having a strong willingness to learn, she had only taken 2 cooking classes 20 years ago and said learning with a friend would be the best way to motivate her.</a:t>
            </a:r>
          </a:p>
          <a:p>
            <a:pPr lvl="0" rtl="0">
              <a:lnSpc>
                <a:spcPct val="115000"/>
              </a:lnSpc>
              <a:spcBef>
                <a:spcPts val="0"/>
              </a:spcBef>
              <a:buNone/>
            </a:pPr>
            <a:r>
              <a:rPr lang="en" sz="1800">
                <a:latin typeface="Times New Roman"/>
                <a:ea typeface="Times New Roman"/>
                <a:cs typeface="Times New Roman"/>
                <a:sym typeface="Times New Roman"/>
              </a:rPr>
              <a:t> It would be game changing to utilize social connections to encourage and motivate in the process of learning to cook.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gn="ctr">
              <a:spcBef>
                <a:spcPts val="0"/>
              </a:spcBef>
              <a:buNone/>
            </a:pPr>
            <a:r>
              <a:rPr lang="en" sz="3600"/>
              <a:t>How might we utilize competition to make the process of cooking more fun?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a. Short description of the prototype and how it was tested (with pictures for both) </a:t>
            </a:r>
          </a:p>
          <a:p>
            <a:pPr lvl="0">
              <a:spcBef>
                <a:spcPts val="0"/>
              </a:spcBef>
              <a:buNone/>
            </a:pPr>
            <a:r>
              <a:rPr lang="en"/>
              <a:t>b. Results: 1-2 bullets on each of: Things that worked, things that didn’t work, surprises, and new learnings </a:t>
            </a:r>
          </a:p>
          <a:p>
            <a:pPr lvl="0" rtl="0">
              <a:spcBef>
                <a:spcPts val="0"/>
              </a:spcBef>
              <a:buNone/>
            </a:pPr>
            <a:r>
              <a:rPr lang="en"/>
              <a:t>c. Validity: Was the assumption valid? Why or Why Not? Any new assumptions that emerged?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50000"/>
              </a:lnSpc>
              <a:spcBef>
                <a:spcPts val="0"/>
              </a:spcBef>
              <a:spcAft>
                <a:spcPts val="1600"/>
              </a:spcAft>
              <a:buNone/>
            </a:pPr>
            <a:r>
              <a:rPr lang="en" sz="1400">
                <a:solidFill>
                  <a:schemeClr val="dk2"/>
                </a:solidFill>
                <a:latin typeface="Lato"/>
                <a:ea typeface="Lato"/>
                <a:cs typeface="Lato"/>
                <a:sym typeface="Lato"/>
              </a:rPr>
              <a:t>This cooking competition App would allow users to challenge a friend to make the same recipe, then invite their friends to vote on which final product looks better  Anthony likes idea of learning basic cooking techniques and likes that competition ranks him in relation to friends. </a:t>
            </a:r>
          </a:p>
          <a:p>
            <a:pPr lvl="0" rtl="0">
              <a:lnSpc>
                <a:spcPct val="150000"/>
              </a:lnSpc>
              <a:spcBef>
                <a:spcPts val="0"/>
              </a:spcBef>
              <a:spcAft>
                <a:spcPts val="1600"/>
              </a:spcAft>
              <a:buNone/>
            </a:pPr>
            <a:r>
              <a:rPr lang="en" sz="1400">
                <a:solidFill>
                  <a:schemeClr val="dk2"/>
                </a:solidFill>
                <a:latin typeface="Lato"/>
                <a:ea typeface="Lato"/>
                <a:cs typeface="Lato"/>
                <a:sym typeface="Lato"/>
              </a:rPr>
              <a:t>Trevor was unsure about learning from an app, but liked the idea of showing off his final product and challenging his friends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spcAft>
                <a:spcPts val="1600"/>
              </a:spcAft>
              <a:buNone/>
            </a:pPr>
            <a:r>
              <a:rPr lang="en" sz="1400">
                <a:solidFill>
                  <a:schemeClr val="dk2"/>
                </a:solidFill>
                <a:latin typeface="Lato"/>
                <a:ea typeface="Lato"/>
                <a:cs typeface="Lato"/>
                <a:sym typeface="Lato"/>
              </a:rPr>
              <a:t>Hannes really liked the idea of a learning to cook app as he is a perfectionist and struggles sometimes to know where to cut because he always wants things to be great. He took a look at the competition app, and didn’t like that you could have food competitions without being able to taste the food, but loved the idea that he could share his creations on social media!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a. List and introduce your team members </a:t>
            </a:r>
          </a:p>
          <a:p>
            <a:pPr lvl="0" rtl="0">
              <a:spcBef>
                <a:spcPts val="0"/>
              </a:spcBef>
              <a:buNone/>
            </a:pPr>
            <a:r>
              <a:rPr lang="en"/>
              <a:t>b. What is your problem domain (in addition to the studio theme)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lang="en" sz="1800">
                <a:solidFill>
                  <a:srgbClr val="0000FF"/>
                </a:solidFill>
                <a:latin typeface="Times New Roman"/>
                <a:ea typeface="Times New Roman"/>
                <a:cs typeface="Times New Roman"/>
                <a:sym typeface="Times New Roman"/>
              </a:rPr>
              <a:t>We met Gilly, a Row House chef who graduated from culinary school.</a:t>
            </a:r>
          </a:p>
          <a:p>
            <a:pPr lvl="0" rtl="0">
              <a:lnSpc>
                <a:spcPct val="115000"/>
              </a:lnSpc>
              <a:spcBef>
                <a:spcPts val="0"/>
              </a:spcBef>
              <a:buNone/>
            </a:pPr>
            <a:r>
              <a:rPr lang="en" sz="1800">
                <a:solidFill>
                  <a:srgbClr val="FF0000"/>
                </a:solidFill>
                <a:latin typeface="Times New Roman"/>
                <a:ea typeface="Times New Roman"/>
                <a:cs typeface="Times New Roman"/>
                <a:sym typeface="Times New Roman"/>
              </a:rPr>
              <a:t>We were amazed to realize that even though she went to school for cooking, she valued hands on education more than going to school.</a:t>
            </a:r>
          </a:p>
          <a:p>
            <a:pPr lvl="0" rtl="0">
              <a:lnSpc>
                <a:spcPct val="115000"/>
              </a:lnSpc>
              <a:spcBef>
                <a:spcPts val="0"/>
              </a:spcBef>
              <a:buNone/>
            </a:pPr>
            <a:r>
              <a:rPr lang="en" sz="1800">
                <a:latin typeface="Times New Roman"/>
                <a:ea typeface="Times New Roman"/>
                <a:cs typeface="Times New Roman"/>
                <a:sym typeface="Times New Roman"/>
              </a:rPr>
              <a:t>It would be game changing to bring the personalized instruction in an accessible way to everyone willing to learn.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Who you interviewed &amp; what you found out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42900" lvl="0" marL="457200" rtl="0">
              <a:lnSpc>
                <a:spcPct val="115000"/>
              </a:lnSpc>
              <a:spcBef>
                <a:spcPts val="0"/>
              </a:spcBef>
              <a:spcAft>
                <a:spcPts val="1600"/>
              </a:spcAft>
              <a:buClr>
                <a:schemeClr val="dk2"/>
              </a:buClr>
              <a:buSzPct val="100000"/>
              <a:buFont typeface="Lato"/>
              <a:buChar char="●"/>
            </a:pPr>
            <a:r>
              <a:rPr lang="en" sz="1800">
                <a:solidFill>
                  <a:schemeClr val="dk2"/>
                </a:solidFill>
                <a:latin typeface="Lato"/>
                <a:ea typeface="Lato"/>
                <a:cs typeface="Lato"/>
                <a:sym typeface="Lato"/>
              </a:rPr>
              <a:t>Self-taught</a:t>
            </a:r>
          </a:p>
          <a:p>
            <a:pPr indent="-342900" lvl="1" marL="914400" rtl="0">
              <a:lnSpc>
                <a:spcPct val="115000"/>
              </a:lnSpc>
              <a:spcBef>
                <a:spcPts val="0"/>
              </a:spcBef>
              <a:spcAft>
                <a:spcPts val="1600"/>
              </a:spcAft>
              <a:buClr>
                <a:schemeClr val="dk2"/>
              </a:buClr>
              <a:buSzPct val="128571"/>
              <a:buFont typeface="Lato"/>
              <a:buChar char="○"/>
            </a:pPr>
            <a:r>
              <a:rPr lang="en" sz="1400">
                <a:solidFill>
                  <a:schemeClr val="dk2"/>
                </a:solidFill>
                <a:latin typeface="Lato"/>
                <a:ea typeface="Lato"/>
                <a:cs typeface="Lato"/>
                <a:sym typeface="Lato"/>
              </a:rPr>
              <a:t>Wouldn’t look up recipes, would cook with what he had and experiment</a:t>
            </a:r>
          </a:p>
          <a:p>
            <a:pPr indent="-342900" lvl="0" marL="457200" rtl="0">
              <a:lnSpc>
                <a:spcPct val="115000"/>
              </a:lnSpc>
              <a:spcBef>
                <a:spcPts val="0"/>
              </a:spcBef>
              <a:spcAft>
                <a:spcPts val="1600"/>
              </a:spcAft>
              <a:buClr>
                <a:schemeClr val="dk2"/>
              </a:buClr>
              <a:buSzPct val="100000"/>
              <a:buFont typeface="Lato"/>
              <a:buChar char="●"/>
            </a:pPr>
            <a:r>
              <a:rPr lang="en" sz="1800">
                <a:solidFill>
                  <a:schemeClr val="dk2"/>
                </a:solidFill>
                <a:latin typeface="Lato"/>
                <a:ea typeface="Lato"/>
                <a:cs typeface="Lato"/>
                <a:sym typeface="Lato"/>
              </a:rPr>
              <a:t>Cooking contests with family</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Went to the store and bought ingredients, then competed to make the best dish</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Was a fun way to spend time and bond with his family</a:t>
            </a:r>
          </a:p>
          <a:p>
            <a:pPr indent="-342900" lvl="0" marL="457200" rtl="0">
              <a:lnSpc>
                <a:spcPct val="115000"/>
              </a:lnSpc>
              <a:spcBef>
                <a:spcPts val="0"/>
              </a:spcBef>
              <a:spcAft>
                <a:spcPts val="1600"/>
              </a:spcAft>
              <a:buClr>
                <a:schemeClr val="dk2"/>
              </a:buClr>
              <a:buSzPct val="100000"/>
              <a:buFont typeface="Lato"/>
              <a:buChar char="●"/>
            </a:pPr>
            <a:r>
              <a:rPr lang="en" sz="1800">
                <a:solidFill>
                  <a:schemeClr val="dk2"/>
                </a:solidFill>
                <a:latin typeface="Lato"/>
                <a:ea typeface="Lato"/>
                <a:cs typeface="Lato"/>
                <a:sym typeface="Lato"/>
              </a:rPr>
              <a:t>This summer</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Issue: Budget and spontaneity</a:t>
            </a:r>
          </a:p>
          <a:p>
            <a:pPr indent="-317500" lvl="2" marL="13716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Wanted to know what dishes he could cook with a given budget</a:t>
            </a:r>
          </a:p>
          <a:p>
            <a:pPr indent="-317500" lvl="2" marL="13716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Bored because he had to repeat the same dishes over and over again</a:t>
            </a:r>
          </a:p>
          <a:p>
            <a:pPr indent="-317500" lvl="0" marL="457200" rtl="0">
              <a:lnSpc>
                <a:spcPct val="115000"/>
              </a:lnSpc>
              <a:spcBef>
                <a:spcPts val="0"/>
              </a:spcBef>
              <a:spcAft>
                <a:spcPts val="1600"/>
              </a:spcAft>
              <a:buClr>
                <a:schemeClr val="dk2"/>
              </a:buClr>
              <a:buSzPct val="77777"/>
              <a:buFont typeface="Arial"/>
              <a:buChar char="●"/>
            </a:pPr>
            <a:r>
              <a:rPr lang="en" sz="1800">
                <a:solidFill>
                  <a:schemeClr val="dk2"/>
                </a:solidFill>
                <a:latin typeface="Lato"/>
                <a:ea typeface="Lato"/>
                <a:cs typeface="Lato"/>
                <a:sym typeface="Lato"/>
              </a:rPr>
              <a:t>Social Cooking / Sharing online</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“I don’t see why you would need an app”</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“I like doing it in person”</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Not a huge social media person</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Doesn’t think that sharing a picture would be the same as sharing in real life</a:t>
            </a:r>
          </a:p>
          <a:p>
            <a:pPr indent="-317500" lvl="0" marL="457200" rtl="0">
              <a:lnSpc>
                <a:spcPct val="115000"/>
              </a:lnSpc>
              <a:spcBef>
                <a:spcPts val="0"/>
              </a:spcBef>
              <a:spcAft>
                <a:spcPts val="1600"/>
              </a:spcAft>
              <a:buClr>
                <a:schemeClr val="dk2"/>
              </a:buClr>
              <a:buSzPct val="77777"/>
              <a:buFont typeface="Arial"/>
              <a:buChar char="●"/>
            </a:pPr>
            <a:r>
              <a:rPr lang="en" sz="1800">
                <a:solidFill>
                  <a:schemeClr val="dk2"/>
                </a:solidFill>
                <a:latin typeface="Lato"/>
                <a:ea typeface="Lato"/>
                <a:cs typeface="Lato"/>
                <a:sym typeface="Lato"/>
              </a:rPr>
              <a:t>Cooking Instruction</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Not interested</a:t>
            </a:r>
          </a:p>
          <a:p>
            <a:pPr indent="-317500" lvl="1" marL="914400" rtl="0">
              <a:lnSpc>
                <a:spcPct val="115000"/>
              </a:lnSpc>
              <a:spcBef>
                <a:spcPts val="0"/>
              </a:spcBef>
              <a:spcAft>
                <a:spcPts val="1600"/>
              </a:spcAft>
              <a:buClr>
                <a:schemeClr val="dk2"/>
              </a:buClr>
              <a:buSzPct val="100000"/>
              <a:buFont typeface="Lato"/>
              <a:buChar char="○"/>
            </a:pPr>
            <a:r>
              <a:rPr lang="en" sz="1400">
                <a:solidFill>
                  <a:schemeClr val="dk2"/>
                </a:solidFill>
                <a:latin typeface="Lato"/>
                <a:ea typeface="Lato"/>
                <a:cs typeface="Lato"/>
                <a:sym typeface="Lato"/>
              </a:rPr>
              <a:t>Would “take the fun out of it”</a:t>
            </a:r>
          </a:p>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42900" lvl="0" marL="457200" rtl="0">
              <a:lnSpc>
                <a:spcPct val="115000"/>
              </a:lnSpc>
              <a:spcBef>
                <a:spcPts val="0"/>
              </a:spcBef>
              <a:spcAft>
                <a:spcPts val="1600"/>
              </a:spcAft>
              <a:buClr>
                <a:schemeClr val="dk2"/>
              </a:buClr>
              <a:buSzPct val="100000"/>
              <a:buFont typeface="Lato"/>
              <a:buChar char="●"/>
            </a:pPr>
            <a:r>
              <a:rPr lang="en" sz="1800">
                <a:solidFill>
                  <a:schemeClr val="dk2"/>
                </a:solidFill>
                <a:latin typeface="Lato"/>
                <a:ea typeface="Lato"/>
                <a:cs typeface="Lato"/>
                <a:sym typeface="Lato"/>
              </a:rPr>
              <a:t>Lives in apartment off campus</a:t>
            </a:r>
          </a:p>
          <a:p>
            <a:pPr indent="-342900" lvl="0" marL="457200" rtl="0">
              <a:lnSpc>
                <a:spcPct val="115000"/>
              </a:lnSpc>
              <a:spcBef>
                <a:spcPts val="0"/>
              </a:spcBef>
              <a:spcAft>
                <a:spcPts val="1600"/>
              </a:spcAft>
              <a:buClr>
                <a:schemeClr val="dk2"/>
              </a:buClr>
              <a:buSzPct val="100000"/>
              <a:buFont typeface="Lato"/>
              <a:buChar char="●"/>
            </a:pPr>
            <a:r>
              <a:rPr lang="en" sz="1800">
                <a:solidFill>
                  <a:schemeClr val="dk2"/>
                </a:solidFill>
                <a:latin typeface="Lato"/>
                <a:ea typeface="Lato"/>
                <a:cs typeface="Lato"/>
                <a:sym typeface="Lato"/>
              </a:rPr>
              <a:t>Has cooked all of his meals for last couple of months</a:t>
            </a:r>
          </a:p>
          <a:p>
            <a:pPr indent="-342900" lvl="0" marL="457200" rtl="0">
              <a:lnSpc>
                <a:spcPct val="115000"/>
              </a:lnSpc>
              <a:spcBef>
                <a:spcPts val="0"/>
              </a:spcBef>
              <a:spcAft>
                <a:spcPts val="1600"/>
              </a:spcAft>
              <a:buClr>
                <a:schemeClr val="dk2"/>
              </a:buClr>
              <a:buSzPct val="100000"/>
              <a:buFont typeface="Lato"/>
              <a:buChar char="●"/>
            </a:pPr>
            <a:r>
              <a:rPr lang="en" sz="1800">
                <a:solidFill>
                  <a:schemeClr val="dk2"/>
                </a:solidFill>
                <a:latin typeface="Lato"/>
                <a:ea typeface="Lato"/>
                <a:cs typeface="Lato"/>
                <a:sym typeface="Lato"/>
              </a:rPr>
              <a:t>Likes to imagine recipes in his head and then buys the necessary ingredients</a:t>
            </a:r>
          </a:p>
          <a:p>
            <a:pPr indent="-342900" lvl="0" marL="457200" rtl="0">
              <a:lnSpc>
                <a:spcPct val="115000"/>
              </a:lnSpc>
              <a:spcBef>
                <a:spcPts val="0"/>
              </a:spcBef>
              <a:spcAft>
                <a:spcPts val="1600"/>
              </a:spcAft>
              <a:buClr>
                <a:schemeClr val="dk2"/>
              </a:buClr>
              <a:buSzPct val="100000"/>
              <a:buFont typeface="Lato"/>
              <a:buChar char="●"/>
            </a:pPr>
            <a:r>
              <a:rPr lang="en" sz="1800">
                <a:solidFill>
                  <a:schemeClr val="dk2"/>
                </a:solidFill>
                <a:latin typeface="Lato"/>
                <a:ea typeface="Lato"/>
                <a:cs typeface="Lato"/>
                <a:sym typeface="Lato"/>
              </a:rPr>
              <a:t>Wants a way to input ingredients and output recipes that utilize them</a:t>
            </a:r>
          </a:p>
          <a:p>
            <a:pPr indent="-342900" lvl="0" marL="457200" rtl="0">
              <a:lnSpc>
                <a:spcPct val="115000"/>
              </a:lnSpc>
              <a:spcBef>
                <a:spcPts val="0"/>
              </a:spcBef>
              <a:spcAft>
                <a:spcPts val="1600"/>
              </a:spcAft>
              <a:buClr>
                <a:schemeClr val="dk2"/>
              </a:buClr>
              <a:buSzPct val="100000"/>
              <a:buFont typeface="Lato"/>
              <a:buChar char="●"/>
            </a:pPr>
            <a:r>
              <a:rPr lang="en" sz="1800">
                <a:solidFill>
                  <a:schemeClr val="dk2"/>
                </a:solidFill>
                <a:latin typeface="Lato"/>
                <a:ea typeface="Lato"/>
                <a:cs typeface="Lato"/>
                <a:sym typeface="Lato"/>
              </a:rPr>
              <a:t>Likes when others are able to enjoy his food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“We met.. who needs… because … It would be game changing if…”)</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lang="en" sz="1800">
                <a:solidFill>
                  <a:srgbClr val="0000FF"/>
                </a:solidFill>
                <a:latin typeface="Times New Roman"/>
                <a:ea typeface="Times New Roman"/>
                <a:cs typeface="Times New Roman"/>
                <a:sym typeface="Times New Roman"/>
              </a:rPr>
              <a:t>We met Kristen, the Stanford Athletics Dietitian. </a:t>
            </a:r>
          </a:p>
          <a:p>
            <a:pPr lvl="0" rtl="0">
              <a:lnSpc>
                <a:spcPct val="115000"/>
              </a:lnSpc>
              <a:spcBef>
                <a:spcPts val="0"/>
              </a:spcBef>
              <a:buNone/>
            </a:pPr>
            <a:r>
              <a:rPr lang="en" sz="1800">
                <a:solidFill>
                  <a:srgbClr val="FF0000"/>
                </a:solidFill>
                <a:latin typeface="Times New Roman"/>
                <a:ea typeface="Times New Roman"/>
                <a:cs typeface="Times New Roman"/>
                <a:sym typeface="Times New Roman"/>
              </a:rPr>
              <a:t>We were amazed to realize that although competition can originally make learning to cook intimidating, demonstrating successes to friends can serve as a reward and small victory. </a:t>
            </a:r>
          </a:p>
          <a:p>
            <a:pPr lvl="0" rtl="0">
              <a:lnSpc>
                <a:spcPct val="115000"/>
              </a:lnSpc>
              <a:spcBef>
                <a:spcPts val="0"/>
              </a:spcBef>
              <a:buNone/>
            </a:pPr>
            <a:r>
              <a:rPr lang="en" sz="1800">
                <a:latin typeface="Times New Roman"/>
                <a:ea typeface="Times New Roman"/>
                <a:cs typeface="Times New Roman"/>
                <a:sym typeface="Times New Roman"/>
              </a:rPr>
              <a:t>It would be game changing to harness this competitive drive for novice users to become better cooks but leaving it at a level that does not drive away the users.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54" name="Shape 54"/>
        <p:cNvGrpSpPr/>
        <p:nvPr/>
      </p:nvGrpSpPr>
      <p:grpSpPr>
        <a:xfrm>
          <a:off x="0" y="0"/>
          <a:ext cx="0" cy="0"/>
          <a:chOff x="0" y="0"/>
          <a:chExt cx="0" cy="0"/>
        </a:xfrm>
      </p:grpSpPr>
      <p:sp>
        <p:nvSpPr>
          <p:cNvPr id="55" name="Shape 55"/>
          <p:cNvSpPr/>
          <p:nvPr/>
        </p:nvSpPr>
        <p:spPr>
          <a:xfrm>
            <a:off x="2749050" y="748800"/>
            <a:ext cx="3645900" cy="36459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56" name="Shape 56"/>
          <p:cNvSpPr/>
          <p:nvPr/>
        </p:nvSpPr>
        <p:spPr>
          <a:xfrm>
            <a:off x="2992950" y="992700"/>
            <a:ext cx="3158100" cy="3158100"/>
          </a:xfrm>
          <a:prstGeom prst="rect">
            <a:avLst/>
          </a:prstGeom>
          <a:noFill/>
          <a:ln cap="flat" cmpd="sng" w="28575">
            <a:solidFill>
              <a:schemeClr val="lt1"/>
            </a:solidFill>
            <a:prstDash val="solid"/>
            <a:miter lim="8000"/>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57" name="Shape 57"/>
          <p:cNvSpPr txBox="1"/>
          <p:nvPr>
            <p:ph type="ctrTitle"/>
          </p:nvPr>
        </p:nvSpPr>
        <p:spPr>
          <a:xfrm>
            <a:off x="3096250" y="1627200"/>
            <a:ext cx="2951400" cy="1584300"/>
          </a:xfrm>
          <a:prstGeom prst="rect">
            <a:avLst/>
          </a:prstGeom>
        </p:spPr>
        <p:txBody>
          <a:bodyPr anchorCtr="0" anchor="ctr" bIns="91425" lIns="91425" rIns="91425" wrap="square" tIns="91425"/>
          <a:lstStyle>
            <a:lvl1pPr lvl="0" rtl="0" algn="ctr">
              <a:spcBef>
                <a:spcPts val="0"/>
              </a:spcBef>
              <a:buClr>
                <a:schemeClr val="lt1"/>
              </a:buClr>
              <a:buFont typeface="Lato"/>
              <a:defRPr>
                <a:solidFill>
                  <a:schemeClr val="lt1"/>
                </a:solidFill>
                <a:latin typeface="Lato"/>
                <a:ea typeface="Lato"/>
                <a:cs typeface="Lato"/>
                <a:sym typeface="Lato"/>
              </a:defRPr>
            </a:lvl1pPr>
            <a:lvl2pPr lvl="1" rtl="0" algn="ctr">
              <a:spcBef>
                <a:spcPts val="0"/>
              </a:spcBef>
              <a:buClr>
                <a:schemeClr val="lt1"/>
              </a:buClr>
              <a:buFont typeface="Lato"/>
              <a:defRPr>
                <a:solidFill>
                  <a:schemeClr val="lt1"/>
                </a:solidFill>
                <a:latin typeface="Lato"/>
                <a:ea typeface="Lato"/>
                <a:cs typeface="Lato"/>
                <a:sym typeface="Lato"/>
              </a:defRPr>
            </a:lvl2pPr>
            <a:lvl3pPr lvl="2" rtl="0" algn="ctr">
              <a:spcBef>
                <a:spcPts val="0"/>
              </a:spcBef>
              <a:buClr>
                <a:schemeClr val="lt1"/>
              </a:buClr>
              <a:buFont typeface="Lato"/>
              <a:defRPr>
                <a:solidFill>
                  <a:schemeClr val="lt1"/>
                </a:solidFill>
                <a:latin typeface="Lato"/>
                <a:ea typeface="Lato"/>
                <a:cs typeface="Lato"/>
                <a:sym typeface="Lato"/>
              </a:defRPr>
            </a:lvl3pPr>
            <a:lvl4pPr lvl="3" rtl="0" algn="ctr">
              <a:spcBef>
                <a:spcPts val="0"/>
              </a:spcBef>
              <a:buClr>
                <a:schemeClr val="lt1"/>
              </a:buClr>
              <a:buFont typeface="Lato"/>
              <a:defRPr>
                <a:solidFill>
                  <a:schemeClr val="lt1"/>
                </a:solidFill>
                <a:latin typeface="Lato"/>
                <a:ea typeface="Lato"/>
                <a:cs typeface="Lato"/>
                <a:sym typeface="Lato"/>
              </a:defRPr>
            </a:lvl4pPr>
            <a:lvl5pPr lvl="4" rtl="0" algn="ctr">
              <a:spcBef>
                <a:spcPts val="0"/>
              </a:spcBef>
              <a:buClr>
                <a:schemeClr val="lt1"/>
              </a:buClr>
              <a:buFont typeface="Lato"/>
              <a:defRPr>
                <a:solidFill>
                  <a:schemeClr val="lt1"/>
                </a:solidFill>
                <a:latin typeface="Lato"/>
                <a:ea typeface="Lato"/>
                <a:cs typeface="Lato"/>
                <a:sym typeface="Lato"/>
              </a:defRPr>
            </a:lvl5pPr>
            <a:lvl6pPr lvl="5" rtl="0" algn="ctr">
              <a:spcBef>
                <a:spcPts val="0"/>
              </a:spcBef>
              <a:buClr>
                <a:schemeClr val="lt1"/>
              </a:buClr>
              <a:buFont typeface="Lato"/>
              <a:defRPr>
                <a:solidFill>
                  <a:schemeClr val="lt1"/>
                </a:solidFill>
                <a:latin typeface="Lato"/>
                <a:ea typeface="Lato"/>
                <a:cs typeface="Lato"/>
                <a:sym typeface="Lato"/>
              </a:defRPr>
            </a:lvl6pPr>
            <a:lvl7pPr lvl="6" rtl="0" algn="ctr">
              <a:spcBef>
                <a:spcPts val="0"/>
              </a:spcBef>
              <a:buClr>
                <a:schemeClr val="lt1"/>
              </a:buClr>
              <a:buFont typeface="Lato"/>
              <a:defRPr>
                <a:solidFill>
                  <a:schemeClr val="lt1"/>
                </a:solidFill>
                <a:latin typeface="Lato"/>
                <a:ea typeface="Lato"/>
                <a:cs typeface="Lato"/>
                <a:sym typeface="Lato"/>
              </a:defRPr>
            </a:lvl7pPr>
            <a:lvl8pPr lvl="7" rtl="0" algn="ctr">
              <a:spcBef>
                <a:spcPts val="0"/>
              </a:spcBef>
              <a:buClr>
                <a:schemeClr val="lt1"/>
              </a:buClr>
              <a:buFont typeface="Lato"/>
              <a:defRPr>
                <a:solidFill>
                  <a:schemeClr val="lt1"/>
                </a:solidFill>
                <a:latin typeface="Lato"/>
                <a:ea typeface="Lato"/>
                <a:cs typeface="Lato"/>
                <a:sym typeface="Lato"/>
              </a:defRPr>
            </a:lvl8pPr>
            <a:lvl9pPr lvl="8" rtl="0" algn="ctr">
              <a:spcBef>
                <a:spcPts val="0"/>
              </a:spcBef>
              <a:buClr>
                <a:schemeClr val="lt1"/>
              </a:buClr>
              <a:buFont typeface="Lato"/>
              <a:defRPr>
                <a:solidFill>
                  <a:schemeClr val="lt1"/>
                </a:solidFill>
                <a:latin typeface="Lato"/>
                <a:ea typeface="Lato"/>
                <a:cs typeface="Lato"/>
                <a:sym typeface="Lato"/>
              </a:defRPr>
            </a:lvl9pPr>
          </a:lstStyle>
          <a:p/>
        </p:txBody>
      </p:sp>
      <p:sp>
        <p:nvSpPr>
          <p:cNvPr id="58" name="Shape 58"/>
          <p:cNvSpPr txBox="1"/>
          <p:nvPr>
            <p:ph idx="1" type="subTitle"/>
          </p:nvPr>
        </p:nvSpPr>
        <p:spPr>
          <a:xfrm>
            <a:off x="3096363" y="3266930"/>
            <a:ext cx="2951400" cy="701400"/>
          </a:xfrm>
          <a:prstGeom prst="rect">
            <a:avLst/>
          </a:prstGeom>
        </p:spPr>
        <p:txBody>
          <a:bodyPr anchorCtr="0" anchor="b" bIns="91425" lIns="91425" rIns="91425" wrap="square" tIns="91425"/>
          <a:lstStyle>
            <a:lvl1pPr lvl="0" rtl="0" algn="ctr">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2pPr>
            <a:lvl3pPr lvl="2"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3pPr>
            <a:lvl4pPr lvl="3"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4pPr>
            <a:lvl5pPr lvl="4"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5pPr>
            <a:lvl6pPr lvl="5"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6pPr>
            <a:lvl7pPr lvl="6"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7pPr>
            <a:lvl8pPr lvl="7"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8pPr>
            <a:lvl9pPr lvl="8"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59" name="Shape 59"/>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60" name="Shape 60"/>
        <p:cNvGrpSpPr/>
        <p:nvPr/>
      </p:nvGrpSpPr>
      <p:grpSpPr>
        <a:xfrm>
          <a:off x="0" y="0"/>
          <a:ext cx="0" cy="0"/>
          <a:chOff x="0" y="0"/>
          <a:chExt cx="0" cy="0"/>
        </a:xfrm>
      </p:grpSpPr>
      <p:sp>
        <p:nvSpPr>
          <p:cNvPr id="61" name="Shape 61"/>
          <p:cNvSpPr txBox="1"/>
          <p:nvPr>
            <p:ph type="title"/>
          </p:nvPr>
        </p:nvSpPr>
        <p:spPr>
          <a:xfrm>
            <a:off x="509550" y="1423875"/>
            <a:ext cx="8124900" cy="1798200"/>
          </a:xfrm>
          <a:prstGeom prst="rect">
            <a:avLst/>
          </a:prstGeom>
        </p:spPr>
        <p:txBody>
          <a:bodyPr anchorCtr="0" anchor="ctr" bIns="91425" lIns="91425" rIns="91425" wrap="square" tIns="91425"/>
          <a:lstStyle>
            <a:lvl1pPr lvl="0" rtl="0" algn="ctr">
              <a:spcBef>
                <a:spcPts val="0"/>
              </a:spcBef>
              <a:buClr>
                <a:schemeClr val="lt1"/>
              </a:buClr>
              <a:buSzPct val="100000"/>
              <a:buFont typeface="Lato"/>
              <a:defRPr b="0" sz="4800">
                <a:solidFill>
                  <a:schemeClr val="lt1"/>
                </a:solidFill>
                <a:latin typeface="Lato"/>
                <a:ea typeface="Lato"/>
                <a:cs typeface="Lato"/>
                <a:sym typeface="Lato"/>
              </a:defRPr>
            </a:lvl1pPr>
            <a:lvl2pPr lvl="1" rtl="0" algn="ctr">
              <a:spcBef>
                <a:spcPts val="0"/>
              </a:spcBef>
              <a:buClr>
                <a:schemeClr val="lt1"/>
              </a:buClr>
              <a:buSzPct val="100000"/>
              <a:buFont typeface="Lato"/>
              <a:defRPr b="0" sz="4800">
                <a:solidFill>
                  <a:schemeClr val="lt1"/>
                </a:solidFill>
                <a:latin typeface="Lato"/>
                <a:ea typeface="Lato"/>
                <a:cs typeface="Lato"/>
                <a:sym typeface="Lato"/>
              </a:defRPr>
            </a:lvl2pPr>
            <a:lvl3pPr lvl="2" rtl="0" algn="ctr">
              <a:spcBef>
                <a:spcPts val="0"/>
              </a:spcBef>
              <a:buClr>
                <a:schemeClr val="lt1"/>
              </a:buClr>
              <a:buSzPct val="100000"/>
              <a:buFont typeface="Lato"/>
              <a:defRPr b="0" sz="4800">
                <a:solidFill>
                  <a:schemeClr val="lt1"/>
                </a:solidFill>
                <a:latin typeface="Lato"/>
                <a:ea typeface="Lato"/>
                <a:cs typeface="Lato"/>
                <a:sym typeface="Lato"/>
              </a:defRPr>
            </a:lvl3pPr>
            <a:lvl4pPr lvl="3" rtl="0" algn="ctr">
              <a:spcBef>
                <a:spcPts val="0"/>
              </a:spcBef>
              <a:buClr>
                <a:schemeClr val="lt1"/>
              </a:buClr>
              <a:buSzPct val="100000"/>
              <a:buFont typeface="Lato"/>
              <a:defRPr b="0" sz="4800">
                <a:solidFill>
                  <a:schemeClr val="lt1"/>
                </a:solidFill>
                <a:latin typeface="Lato"/>
                <a:ea typeface="Lato"/>
                <a:cs typeface="Lato"/>
                <a:sym typeface="Lato"/>
              </a:defRPr>
            </a:lvl4pPr>
            <a:lvl5pPr lvl="4" rtl="0" algn="ctr">
              <a:spcBef>
                <a:spcPts val="0"/>
              </a:spcBef>
              <a:buClr>
                <a:schemeClr val="lt1"/>
              </a:buClr>
              <a:buSzPct val="100000"/>
              <a:buFont typeface="Lato"/>
              <a:defRPr b="0" sz="4800">
                <a:solidFill>
                  <a:schemeClr val="lt1"/>
                </a:solidFill>
                <a:latin typeface="Lato"/>
                <a:ea typeface="Lato"/>
                <a:cs typeface="Lato"/>
                <a:sym typeface="Lato"/>
              </a:defRPr>
            </a:lvl5pPr>
            <a:lvl6pPr lvl="5" rtl="0" algn="ctr">
              <a:spcBef>
                <a:spcPts val="0"/>
              </a:spcBef>
              <a:buClr>
                <a:schemeClr val="lt1"/>
              </a:buClr>
              <a:buSzPct val="100000"/>
              <a:buFont typeface="Lato"/>
              <a:defRPr b="0" sz="4800">
                <a:solidFill>
                  <a:schemeClr val="lt1"/>
                </a:solidFill>
                <a:latin typeface="Lato"/>
                <a:ea typeface="Lato"/>
                <a:cs typeface="Lato"/>
                <a:sym typeface="Lato"/>
              </a:defRPr>
            </a:lvl6pPr>
            <a:lvl7pPr lvl="6" rtl="0" algn="ctr">
              <a:spcBef>
                <a:spcPts val="0"/>
              </a:spcBef>
              <a:buClr>
                <a:schemeClr val="lt1"/>
              </a:buClr>
              <a:buSzPct val="100000"/>
              <a:buFont typeface="Lato"/>
              <a:defRPr b="0" sz="4800">
                <a:solidFill>
                  <a:schemeClr val="lt1"/>
                </a:solidFill>
                <a:latin typeface="Lato"/>
                <a:ea typeface="Lato"/>
                <a:cs typeface="Lato"/>
                <a:sym typeface="Lato"/>
              </a:defRPr>
            </a:lvl7pPr>
            <a:lvl8pPr lvl="7" rtl="0" algn="ctr">
              <a:spcBef>
                <a:spcPts val="0"/>
              </a:spcBef>
              <a:buClr>
                <a:schemeClr val="lt1"/>
              </a:buClr>
              <a:buSzPct val="100000"/>
              <a:buFont typeface="Lato"/>
              <a:defRPr b="0" sz="4800">
                <a:solidFill>
                  <a:schemeClr val="lt1"/>
                </a:solidFill>
                <a:latin typeface="Lato"/>
                <a:ea typeface="Lato"/>
                <a:cs typeface="Lato"/>
                <a:sym typeface="Lato"/>
              </a:defRPr>
            </a:lvl8pPr>
            <a:lvl9pPr lvl="8" rtl="0" algn="ctr">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62" name="Shape 62"/>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63" name="Shape 63"/>
        <p:cNvGrpSpPr/>
        <p:nvPr/>
      </p:nvGrpSpPr>
      <p:grpSpPr>
        <a:xfrm>
          <a:off x="0" y="0"/>
          <a:ext cx="0" cy="0"/>
          <a:chOff x="0" y="0"/>
          <a:chExt cx="0" cy="0"/>
        </a:xfrm>
      </p:grpSpPr>
      <p:sp>
        <p:nvSpPr>
          <p:cNvPr id="64" name="Shape 64"/>
          <p:cNvSpPr/>
          <p:nvPr/>
        </p:nvSpPr>
        <p:spPr>
          <a:xfrm>
            <a:off x="0" y="5045700"/>
            <a:ext cx="9144000" cy="978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65" name="Shape 65"/>
          <p:cNvSpPr txBox="1"/>
          <p:nvPr>
            <p:ph type="title"/>
          </p:nvPr>
        </p:nvSpPr>
        <p:spPr>
          <a:xfrm>
            <a:off x="311700" y="391350"/>
            <a:ext cx="8520600" cy="6261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6" name="Shape 66"/>
          <p:cNvSpPr txBox="1"/>
          <p:nvPr>
            <p:ph idx="1" type="body"/>
          </p:nvPr>
        </p:nvSpPr>
        <p:spPr>
          <a:xfrm>
            <a:off x="311700" y="1152475"/>
            <a:ext cx="8520600" cy="34164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68" name="Shape 68"/>
        <p:cNvGrpSpPr/>
        <p:nvPr/>
      </p:nvGrpSpPr>
      <p:grpSpPr>
        <a:xfrm>
          <a:off x="0" y="0"/>
          <a:ext cx="0" cy="0"/>
          <a:chOff x="0" y="0"/>
          <a:chExt cx="0" cy="0"/>
        </a:xfrm>
      </p:grpSpPr>
      <p:sp>
        <p:nvSpPr>
          <p:cNvPr id="69" name="Shape 69"/>
          <p:cNvSpPr txBox="1"/>
          <p:nvPr>
            <p:ph type="title"/>
          </p:nvPr>
        </p:nvSpPr>
        <p:spPr>
          <a:xfrm>
            <a:off x="311700" y="391350"/>
            <a:ext cx="8520600" cy="6261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 type="body"/>
          </p:nvPr>
        </p:nvSpPr>
        <p:spPr>
          <a:xfrm>
            <a:off x="311700" y="1152475"/>
            <a:ext cx="3999900" cy="3416400"/>
          </a:xfrm>
          <a:prstGeom prst="rect">
            <a:avLst/>
          </a:prstGeom>
        </p:spPr>
        <p:txBody>
          <a:bodyPr anchorCtr="0" anchor="t" bIns="91425" lIns="91425" rIns="91425" wrap="square"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1" name="Shape 71"/>
          <p:cNvSpPr txBox="1"/>
          <p:nvPr>
            <p:ph idx="2" type="body"/>
          </p:nvPr>
        </p:nvSpPr>
        <p:spPr>
          <a:xfrm>
            <a:off x="4832400" y="1152475"/>
            <a:ext cx="3999900" cy="3416400"/>
          </a:xfrm>
          <a:prstGeom prst="rect">
            <a:avLst/>
          </a:prstGeom>
        </p:spPr>
        <p:txBody>
          <a:bodyPr anchorCtr="0" anchor="t" bIns="91425" lIns="91425" rIns="91425" wrap="square"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2" name="Shape 72"/>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73" name="Shape 73"/>
        <p:cNvGrpSpPr/>
        <p:nvPr/>
      </p:nvGrpSpPr>
      <p:grpSpPr>
        <a:xfrm>
          <a:off x="0" y="0"/>
          <a:ext cx="0" cy="0"/>
          <a:chOff x="0" y="0"/>
          <a:chExt cx="0" cy="0"/>
        </a:xfrm>
      </p:grpSpPr>
      <p:sp>
        <p:nvSpPr>
          <p:cNvPr id="74" name="Shape 74"/>
          <p:cNvSpPr txBox="1"/>
          <p:nvPr>
            <p:ph type="title"/>
          </p:nvPr>
        </p:nvSpPr>
        <p:spPr>
          <a:xfrm>
            <a:off x="311700" y="391350"/>
            <a:ext cx="8520600" cy="6261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5" name="Shape 75"/>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76" name="Shape 76"/>
        <p:cNvGrpSpPr/>
        <p:nvPr/>
      </p:nvGrpSpPr>
      <p:grpSpPr>
        <a:xfrm>
          <a:off x="0" y="0"/>
          <a:ext cx="0" cy="0"/>
          <a:chOff x="0" y="0"/>
          <a:chExt cx="0" cy="0"/>
        </a:xfrm>
      </p:grpSpPr>
      <p:sp>
        <p:nvSpPr>
          <p:cNvPr id="77" name="Shape 77"/>
          <p:cNvSpPr txBox="1"/>
          <p:nvPr>
            <p:ph type="title"/>
          </p:nvPr>
        </p:nvSpPr>
        <p:spPr>
          <a:xfrm>
            <a:off x="311700" y="555600"/>
            <a:ext cx="2808000" cy="755700"/>
          </a:xfrm>
          <a:prstGeom prst="rect">
            <a:avLst/>
          </a:prstGeom>
        </p:spPr>
        <p:txBody>
          <a:bodyPr anchorCtr="0" anchor="b" bIns="91425" lIns="91425" rIns="91425" wrap="square"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78" name="Shape 78"/>
          <p:cNvSpPr txBox="1"/>
          <p:nvPr>
            <p:ph idx="1" type="body"/>
          </p:nvPr>
        </p:nvSpPr>
        <p:spPr>
          <a:xfrm>
            <a:off x="311700" y="1391378"/>
            <a:ext cx="2808000" cy="3179400"/>
          </a:xfrm>
          <a:prstGeom prst="rect">
            <a:avLst/>
          </a:prstGeom>
        </p:spPr>
        <p:txBody>
          <a:bodyPr anchorCtr="0" anchor="t" bIns="91425" lIns="91425" rIns="91425" wrap="square"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9" name="Shape 79"/>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dk2"/>
        </a:solidFill>
      </p:bgPr>
    </p:bg>
    <p:spTree>
      <p:nvGrpSpPr>
        <p:cNvPr id="80" name="Shape 80"/>
        <p:cNvGrpSpPr/>
        <p:nvPr/>
      </p:nvGrpSpPr>
      <p:grpSpPr>
        <a:xfrm>
          <a:off x="0" y="0"/>
          <a:ext cx="0" cy="0"/>
          <a:chOff x="0" y="0"/>
          <a:chExt cx="0" cy="0"/>
        </a:xfrm>
      </p:grpSpPr>
      <p:sp>
        <p:nvSpPr>
          <p:cNvPr id="81" name="Shape 81"/>
          <p:cNvSpPr txBox="1"/>
          <p:nvPr>
            <p:ph type="title"/>
          </p:nvPr>
        </p:nvSpPr>
        <p:spPr>
          <a:xfrm>
            <a:off x="490250" y="526350"/>
            <a:ext cx="5618700" cy="4090800"/>
          </a:xfrm>
          <a:prstGeom prst="rect">
            <a:avLst/>
          </a:prstGeom>
        </p:spPr>
        <p:txBody>
          <a:bodyPr anchorCtr="0" anchor="ctr" bIns="91425" lIns="91425" rIns="91425" wrap="square" tIns="91425"/>
          <a:lstStyle>
            <a:lvl1pPr lvl="0" rtl="0">
              <a:spcBef>
                <a:spcPts val="0"/>
              </a:spcBef>
              <a:buClr>
                <a:schemeClr val="lt1"/>
              </a:buClr>
              <a:buSzPct val="100000"/>
              <a:buFont typeface="Lato"/>
              <a:defRPr b="0" sz="4800">
                <a:solidFill>
                  <a:schemeClr val="lt1"/>
                </a:solidFill>
                <a:latin typeface="Lato"/>
                <a:ea typeface="Lato"/>
                <a:cs typeface="Lato"/>
                <a:sym typeface="Lato"/>
              </a:defRPr>
            </a:lvl1pPr>
            <a:lvl2pPr lvl="1" rtl="0">
              <a:spcBef>
                <a:spcPts val="0"/>
              </a:spcBef>
              <a:buClr>
                <a:schemeClr val="lt1"/>
              </a:buClr>
              <a:buSzPct val="100000"/>
              <a:buFont typeface="Lato"/>
              <a:defRPr b="0" sz="4800">
                <a:solidFill>
                  <a:schemeClr val="lt1"/>
                </a:solidFill>
                <a:latin typeface="Lato"/>
                <a:ea typeface="Lato"/>
                <a:cs typeface="Lato"/>
                <a:sym typeface="Lato"/>
              </a:defRPr>
            </a:lvl2pPr>
            <a:lvl3pPr lvl="2" rtl="0">
              <a:spcBef>
                <a:spcPts val="0"/>
              </a:spcBef>
              <a:buClr>
                <a:schemeClr val="lt1"/>
              </a:buClr>
              <a:buSzPct val="100000"/>
              <a:buFont typeface="Lato"/>
              <a:defRPr b="0" sz="4800">
                <a:solidFill>
                  <a:schemeClr val="lt1"/>
                </a:solidFill>
                <a:latin typeface="Lato"/>
                <a:ea typeface="Lato"/>
                <a:cs typeface="Lato"/>
                <a:sym typeface="Lato"/>
              </a:defRPr>
            </a:lvl3pPr>
            <a:lvl4pPr lvl="3" rtl="0">
              <a:spcBef>
                <a:spcPts val="0"/>
              </a:spcBef>
              <a:buClr>
                <a:schemeClr val="lt1"/>
              </a:buClr>
              <a:buSzPct val="100000"/>
              <a:buFont typeface="Lato"/>
              <a:defRPr b="0" sz="4800">
                <a:solidFill>
                  <a:schemeClr val="lt1"/>
                </a:solidFill>
                <a:latin typeface="Lato"/>
                <a:ea typeface="Lato"/>
                <a:cs typeface="Lato"/>
                <a:sym typeface="Lato"/>
              </a:defRPr>
            </a:lvl4pPr>
            <a:lvl5pPr lvl="4" rtl="0">
              <a:spcBef>
                <a:spcPts val="0"/>
              </a:spcBef>
              <a:buClr>
                <a:schemeClr val="lt1"/>
              </a:buClr>
              <a:buSzPct val="100000"/>
              <a:buFont typeface="Lato"/>
              <a:defRPr b="0" sz="4800">
                <a:solidFill>
                  <a:schemeClr val="lt1"/>
                </a:solidFill>
                <a:latin typeface="Lato"/>
                <a:ea typeface="Lato"/>
                <a:cs typeface="Lato"/>
                <a:sym typeface="Lato"/>
              </a:defRPr>
            </a:lvl5pPr>
            <a:lvl6pPr lvl="5" rtl="0">
              <a:spcBef>
                <a:spcPts val="0"/>
              </a:spcBef>
              <a:buClr>
                <a:schemeClr val="lt1"/>
              </a:buClr>
              <a:buSzPct val="100000"/>
              <a:buFont typeface="Lato"/>
              <a:defRPr b="0" sz="4800">
                <a:solidFill>
                  <a:schemeClr val="lt1"/>
                </a:solidFill>
                <a:latin typeface="Lato"/>
                <a:ea typeface="Lato"/>
                <a:cs typeface="Lato"/>
                <a:sym typeface="Lato"/>
              </a:defRPr>
            </a:lvl6pPr>
            <a:lvl7pPr lvl="6" rtl="0">
              <a:spcBef>
                <a:spcPts val="0"/>
              </a:spcBef>
              <a:buClr>
                <a:schemeClr val="lt1"/>
              </a:buClr>
              <a:buSzPct val="100000"/>
              <a:buFont typeface="Lato"/>
              <a:defRPr b="0" sz="4800">
                <a:solidFill>
                  <a:schemeClr val="lt1"/>
                </a:solidFill>
                <a:latin typeface="Lato"/>
                <a:ea typeface="Lato"/>
                <a:cs typeface="Lato"/>
                <a:sym typeface="Lato"/>
              </a:defRPr>
            </a:lvl7pPr>
            <a:lvl8pPr lvl="7" rtl="0">
              <a:spcBef>
                <a:spcPts val="0"/>
              </a:spcBef>
              <a:buClr>
                <a:schemeClr val="lt1"/>
              </a:buClr>
              <a:buSzPct val="100000"/>
              <a:buFont typeface="Lato"/>
              <a:defRPr b="0" sz="4800">
                <a:solidFill>
                  <a:schemeClr val="lt1"/>
                </a:solidFill>
                <a:latin typeface="Lato"/>
                <a:ea typeface="Lato"/>
                <a:cs typeface="Lato"/>
                <a:sym typeface="Lato"/>
              </a:defRPr>
            </a:lvl8pPr>
            <a:lvl9pPr lvl="8" rtl="0">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82" name="Shape 82"/>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83" name="Shape 83"/>
        <p:cNvGrpSpPr/>
        <p:nvPr/>
      </p:nvGrpSpPr>
      <p:grpSpPr>
        <a:xfrm>
          <a:off x="0" y="0"/>
          <a:ext cx="0" cy="0"/>
          <a:chOff x="0" y="0"/>
          <a:chExt cx="0" cy="0"/>
        </a:xfrm>
      </p:grpSpPr>
      <p:sp>
        <p:nvSpPr>
          <p:cNvPr id="84" name="Shape 84"/>
          <p:cNvSpPr/>
          <p:nvPr/>
        </p:nvSpPr>
        <p:spPr>
          <a:xfrm>
            <a:off x="4572000" y="-25"/>
            <a:ext cx="4572000" cy="51435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cxnSp>
        <p:nvCxnSpPr>
          <p:cNvPr id="85" name="Shape 85"/>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86" name="Shape 86"/>
          <p:cNvSpPr txBox="1"/>
          <p:nvPr>
            <p:ph type="title"/>
          </p:nvPr>
        </p:nvSpPr>
        <p:spPr>
          <a:xfrm>
            <a:off x="265500" y="1107950"/>
            <a:ext cx="4045200" cy="1683600"/>
          </a:xfrm>
          <a:prstGeom prst="rect">
            <a:avLst/>
          </a:prstGeom>
        </p:spPr>
        <p:txBody>
          <a:bodyPr anchorCtr="0" anchor="b" bIns="91425" lIns="91425" rIns="91425" wrap="square"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87" name="Shape 87"/>
          <p:cNvSpPr txBox="1"/>
          <p:nvPr>
            <p:ph idx="1" type="subTitle"/>
          </p:nvPr>
        </p:nvSpPr>
        <p:spPr>
          <a:xfrm>
            <a:off x="265500" y="2845201"/>
            <a:ext cx="4045200" cy="1345500"/>
          </a:xfrm>
          <a:prstGeom prst="rect">
            <a:avLst/>
          </a:prstGeom>
        </p:spPr>
        <p:txBody>
          <a:bodyPr anchorCtr="0" anchor="t" bIns="91425" lIns="91425" rIns="91425" wrap="square"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88" name="Shape 88"/>
          <p:cNvSpPr txBox="1"/>
          <p:nvPr>
            <p:ph idx="2" type="body"/>
          </p:nvPr>
        </p:nvSpPr>
        <p:spPr>
          <a:xfrm>
            <a:off x="4939500" y="724200"/>
            <a:ext cx="3837000" cy="3695100"/>
          </a:xfrm>
          <a:prstGeom prst="rect">
            <a:avLst/>
          </a:prstGeom>
        </p:spPr>
        <p:txBody>
          <a:bodyPr anchorCtr="0" anchor="ctr" bIns="91425" lIns="91425" rIns="91425" wrap="square"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89" name="Shape 89"/>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90" name="Shape 90"/>
        <p:cNvGrpSpPr/>
        <p:nvPr/>
      </p:nvGrpSpPr>
      <p:grpSpPr>
        <a:xfrm>
          <a:off x="0" y="0"/>
          <a:ext cx="0" cy="0"/>
          <a:chOff x="0" y="0"/>
          <a:chExt cx="0" cy="0"/>
        </a:xfrm>
      </p:grpSpPr>
      <p:sp>
        <p:nvSpPr>
          <p:cNvPr id="91" name="Shape 91"/>
          <p:cNvSpPr txBox="1"/>
          <p:nvPr>
            <p:ph idx="1" type="body"/>
          </p:nvPr>
        </p:nvSpPr>
        <p:spPr>
          <a:xfrm>
            <a:off x="319500" y="4230575"/>
            <a:ext cx="5998800" cy="598800"/>
          </a:xfrm>
          <a:prstGeom prst="rect">
            <a:avLst/>
          </a:prstGeom>
        </p:spPr>
        <p:txBody>
          <a:bodyPr anchorCtr="0" anchor="ctr" bIns="91425" lIns="91425" rIns="91425" wrap="square" tIns="91425"/>
          <a:lstStyle>
            <a:lvl1pPr lvl="0" rtl="0">
              <a:lnSpc>
                <a:spcPct val="100000"/>
              </a:lnSpc>
              <a:spcBef>
                <a:spcPts val="0"/>
              </a:spcBef>
              <a:spcAft>
                <a:spcPts val="0"/>
              </a:spcAft>
              <a:buNone/>
              <a:defRPr/>
            </a:lvl1pPr>
          </a:lstStyle>
          <a:p/>
        </p:txBody>
      </p:sp>
      <p:sp>
        <p:nvSpPr>
          <p:cNvPr id="92" name="Shape 92"/>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93" name="Shape 93"/>
        <p:cNvGrpSpPr/>
        <p:nvPr/>
      </p:nvGrpSpPr>
      <p:grpSpPr>
        <a:xfrm>
          <a:off x="0" y="0"/>
          <a:ext cx="0" cy="0"/>
          <a:chOff x="0" y="0"/>
          <a:chExt cx="0" cy="0"/>
        </a:xfrm>
      </p:grpSpPr>
      <p:sp>
        <p:nvSpPr>
          <p:cNvPr id="94" name="Shape 94"/>
          <p:cNvSpPr/>
          <p:nvPr/>
        </p:nvSpPr>
        <p:spPr>
          <a:xfrm>
            <a:off x="0" y="5045700"/>
            <a:ext cx="9144000" cy="978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95" name="Shape 95"/>
          <p:cNvSpPr txBox="1"/>
          <p:nvPr>
            <p:ph type="title"/>
          </p:nvPr>
        </p:nvSpPr>
        <p:spPr>
          <a:xfrm>
            <a:off x="311700" y="1233100"/>
            <a:ext cx="8520600" cy="1610100"/>
          </a:xfrm>
          <a:prstGeom prst="rect">
            <a:avLst/>
          </a:prstGeom>
        </p:spPr>
        <p:txBody>
          <a:bodyPr anchorCtr="0" anchor="b" bIns="91425" lIns="91425" rIns="91425" wrap="square" tIns="91425"/>
          <a:lstStyle>
            <a:lvl1pPr lvl="0" rtl="0" algn="ctr">
              <a:spcBef>
                <a:spcPts val="0"/>
              </a:spcBef>
              <a:buSzPct val="100000"/>
              <a:buFont typeface="Lato"/>
              <a:defRPr sz="10000">
                <a:latin typeface="Lato"/>
                <a:ea typeface="Lato"/>
                <a:cs typeface="Lato"/>
                <a:sym typeface="Lato"/>
              </a:defRPr>
            </a:lvl1pPr>
            <a:lvl2pPr lvl="1" rtl="0" algn="ctr">
              <a:spcBef>
                <a:spcPts val="0"/>
              </a:spcBef>
              <a:buSzPct val="100000"/>
              <a:buFont typeface="Lato"/>
              <a:defRPr sz="10000">
                <a:latin typeface="Lato"/>
                <a:ea typeface="Lato"/>
                <a:cs typeface="Lato"/>
                <a:sym typeface="Lato"/>
              </a:defRPr>
            </a:lvl2pPr>
            <a:lvl3pPr lvl="2" rtl="0" algn="ctr">
              <a:spcBef>
                <a:spcPts val="0"/>
              </a:spcBef>
              <a:buSzPct val="100000"/>
              <a:buFont typeface="Lato"/>
              <a:defRPr sz="10000">
                <a:latin typeface="Lato"/>
                <a:ea typeface="Lato"/>
                <a:cs typeface="Lato"/>
                <a:sym typeface="Lato"/>
              </a:defRPr>
            </a:lvl3pPr>
            <a:lvl4pPr lvl="3" rtl="0" algn="ctr">
              <a:spcBef>
                <a:spcPts val="0"/>
              </a:spcBef>
              <a:buSzPct val="100000"/>
              <a:buFont typeface="Lato"/>
              <a:defRPr sz="10000">
                <a:latin typeface="Lato"/>
                <a:ea typeface="Lato"/>
                <a:cs typeface="Lato"/>
                <a:sym typeface="Lato"/>
              </a:defRPr>
            </a:lvl4pPr>
            <a:lvl5pPr lvl="4" rtl="0" algn="ctr">
              <a:spcBef>
                <a:spcPts val="0"/>
              </a:spcBef>
              <a:buSzPct val="100000"/>
              <a:buFont typeface="Lato"/>
              <a:defRPr sz="10000">
                <a:latin typeface="Lato"/>
                <a:ea typeface="Lato"/>
                <a:cs typeface="Lato"/>
                <a:sym typeface="Lato"/>
              </a:defRPr>
            </a:lvl5pPr>
            <a:lvl6pPr lvl="5" rtl="0" algn="ctr">
              <a:spcBef>
                <a:spcPts val="0"/>
              </a:spcBef>
              <a:buSzPct val="100000"/>
              <a:buFont typeface="Lato"/>
              <a:defRPr sz="10000">
                <a:latin typeface="Lato"/>
                <a:ea typeface="Lato"/>
                <a:cs typeface="Lato"/>
                <a:sym typeface="Lato"/>
              </a:defRPr>
            </a:lvl6pPr>
            <a:lvl7pPr lvl="6" rtl="0" algn="ctr">
              <a:spcBef>
                <a:spcPts val="0"/>
              </a:spcBef>
              <a:buSzPct val="100000"/>
              <a:buFont typeface="Lato"/>
              <a:defRPr sz="10000">
                <a:latin typeface="Lato"/>
                <a:ea typeface="Lato"/>
                <a:cs typeface="Lato"/>
                <a:sym typeface="Lato"/>
              </a:defRPr>
            </a:lvl7pPr>
            <a:lvl8pPr lvl="7" rtl="0" algn="ctr">
              <a:spcBef>
                <a:spcPts val="0"/>
              </a:spcBef>
              <a:buSzPct val="100000"/>
              <a:buFont typeface="Lato"/>
              <a:defRPr sz="10000">
                <a:latin typeface="Lato"/>
                <a:ea typeface="Lato"/>
                <a:cs typeface="Lato"/>
                <a:sym typeface="Lato"/>
              </a:defRPr>
            </a:lvl8pPr>
            <a:lvl9pPr lvl="8" rtl="0" algn="ctr">
              <a:spcBef>
                <a:spcPts val="0"/>
              </a:spcBef>
              <a:buSzPct val="100000"/>
              <a:buFont typeface="Lato"/>
              <a:defRPr sz="10000">
                <a:latin typeface="Lato"/>
                <a:ea typeface="Lato"/>
                <a:cs typeface="Lato"/>
                <a:sym typeface="Lato"/>
              </a:defRPr>
            </a:lvl9pPr>
          </a:lstStyle>
          <a:p/>
        </p:txBody>
      </p:sp>
      <p:sp>
        <p:nvSpPr>
          <p:cNvPr id="96" name="Shape 96"/>
          <p:cNvSpPr txBox="1"/>
          <p:nvPr>
            <p:ph idx="1" type="body"/>
          </p:nvPr>
        </p:nvSpPr>
        <p:spPr>
          <a:xfrm>
            <a:off x="311700" y="2919450"/>
            <a:ext cx="8520600" cy="1071600"/>
          </a:xfrm>
          <a:prstGeom prst="rect">
            <a:avLst/>
          </a:prstGeom>
        </p:spPr>
        <p:txBody>
          <a:bodyPr anchorCtr="0" anchor="t" bIns="91425" lIns="91425" rIns="91425" wrap="square"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97" name="Shape 9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98" name="Shape 98"/>
        <p:cNvGrpSpPr/>
        <p:nvPr/>
      </p:nvGrpSpPr>
      <p:grpSpPr>
        <a:xfrm>
          <a:off x="0" y="0"/>
          <a:ext cx="0" cy="0"/>
          <a:chOff x="0" y="0"/>
          <a:chExt cx="0" cy="0"/>
        </a:xfrm>
      </p:grpSpPr>
      <p:sp>
        <p:nvSpPr>
          <p:cNvPr id="99" name="Shape 99"/>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ral">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391350"/>
            <a:ext cx="8520600" cy="626100"/>
          </a:xfrm>
          <a:prstGeom prst="rect">
            <a:avLst/>
          </a:prstGeom>
          <a:noFill/>
          <a:ln>
            <a:noFill/>
          </a:ln>
        </p:spPr>
        <p:txBody>
          <a:bodyPr anchorCtr="0" anchor="t" bIns="91425" lIns="91425" rIns="91425" wrap="square" tIns="91425"/>
          <a:lstStyle>
            <a:lvl1pPr lvl="0"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1pPr>
            <a:lvl2pPr lvl="1"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2pPr>
            <a:lvl3pPr lvl="2"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3pPr>
            <a:lvl4pPr lvl="3"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4pPr>
            <a:lvl5pPr lvl="4"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5pPr>
            <a:lvl6pPr lvl="5"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6pPr>
            <a:lvl7pPr lvl="6"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7pPr>
            <a:lvl8pPr lvl="7"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8pPr>
            <a:lvl9pPr lvl="8"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52" name="Shape 52"/>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rtl="0">
              <a:lnSpc>
                <a:spcPct val="115000"/>
              </a:lnSpc>
              <a:spcBef>
                <a:spcPts val="0"/>
              </a:spcBef>
              <a:spcAft>
                <a:spcPts val="1600"/>
              </a:spcAft>
              <a:buClr>
                <a:schemeClr val="dk2"/>
              </a:buClr>
              <a:buSzPct val="100000"/>
              <a:buFont typeface="Lato"/>
              <a:buChar char="●"/>
              <a:defRPr sz="1800">
                <a:solidFill>
                  <a:schemeClr val="dk2"/>
                </a:solidFill>
                <a:latin typeface="Lato"/>
                <a:ea typeface="Lato"/>
                <a:cs typeface="Lato"/>
                <a:sym typeface="Lato"/>
              </a:defRPr>
            </a:lvl1pPr>
            <a:lvl2pPr lvl="1"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2pPr>
            <a:lvl3pPr lvl="2"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3pPr>
            <a:lvl4pPr lvl="3"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4pPr>
            <a:lvl5pPr lvl="4"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5pPr>
            <a:lvl6pPr lvl="5"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6pPr>
            <a:lvl7pPr lvl="6"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7pPr>
            <a:lvl8pPr lvl="7"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8pPr>
            <a:lvl9pPr lvl="8"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9pPr>
          </a:lstStyle>
          <a:p/>
        </p:txBody>
      </p:sp>
      <p:sp>
        <p:nvSpPr>
          <p:cNvPr id="53" name="Shape 53"/>
          <p:cNvSpPr txBox="1"/>
          <p:nvPr>
            <p:ph idx="12" type="sldNum"/>
          </p:nvPr>
        </p:nvSpPr>
        <p:spPr>
          <a:xfrm>
            <a:off x="8490250" y="4681009"/>
            <a:ext cx="548700" cy="393600"/>
          </a:xfrm>
          <a:prstGeom prst="rect">
            <a:avLst/>
          </a:prstGeom>
          <a:noFill/>
          <a:ln>
            <a:noFill/>
          </a:ln>
        </p:spPr>
        <p:txBody>
          <a:bodyPr anchorCtr="0" anchor="ctr" bIns="91425" lIns="91425" rIns="91425" wrap="square" tIns="91425">
            <a:noAutofit/>
          </a:bodyPr>
          <a:lstStyle/>
          <a:p>
            <a:pPr lvl="0" rtl="0"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2.jpg"/><Relationship Id="rId4" Type="http://schemas.openxmlformats.org/officeDocument/2006/relationships/image" Target="../media/image25.jpg"/><Relationship Id="rId5" Type="http://schemas.openxmlformats.org/officeDocument/2006/relationships/image" Target="../media/image1.jpg"/><Relationship Id="rId6"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18.jpg"/><Relationship Id="rId5" Type="http://schemas.openxmlformats.org/officeDocument/2006/relationships/image" Target="../media/image20.jpg"/><Relationship Id="rId6"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2.jpg"/><Relationship Id="rId6"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2.jpg"/><Relationship Id="rId5"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ctrTitle"/>
          </p:nvPr>
        </p:nvSpPr>
        <p:spPr>
          <a:xfrm>
            <a:off x="3096300" y="1139525"/>
            <a:ext cx="2951400" cy="1584300"/>
          </a:xfrm>
          <a:prstGeom prst="rect">
            <a:avLst/>
          </a:prstGeom>
        </p:spPr>
        <p:txBody>
          <a:bodyPr anchorCtr="0" anchor="ctr" bIns="91425" lIns="91425" rIns="91425" wrap="square" tIns="91425">
            <a:noAutofit/>
          </a:bodyPr>
          <a:lstStyle/>
          <a:p>
            <a:pPr lvl="0" rtl="0">
              <a:spcBef>
                <a:spcPts val="0"/>
              </a:spcBef>
              <a:buNone/>
            </a:pPr>
            <a:r>
              <a:rPr lang="en" sz="4000"/>
              <a:t>4 Cooking Dummies</a:t>
            </a:r>
          </a:p>
        </p:txBody>
      </p:sp>
      <p:sp>
        <p:nvSpPr>
          <p:cNvPr id="105" name="Shape 105"/>
          <p:cNvSpPr txBox="1"/>
          <p:nvPr>
            <p:ph idx="1" type="subTitle"/>
          </p:nvPr>
        </p:nvSpPr>
        <p:spPr>
          <a:xfrm>
            <a:off x="3096288" y="3452380"/>
            <a:ext cx="2951400" cy="701400"/>
          </a:xfrm>
          <a:prstGeom prst="rect">
            <a:avLst/>
          </a:prstGeom>
        </p:spPr>
        <p:txBody>
          <a:bodyPr anchorCtr="0" anchor="b" bIns="91425" lIns="91425" rIns="91425" wrap="square" tIns="91425">
            <a:noAutofit/>
          </a:bodyPr>
          <a:lstStyle/>
          <a:p>
            <a:pPr lvl="0" rtl="0">
              <a:spcBef>
                <a:spcPts val="0"/>
              </a:spcBef>
              <a:buNone/>
            </a:pPr>
            <a:r>
              <a:rPr lang="en"/>
              <a:t>Caillin Campbell</a:t>
            </a:r>
          </a:p>
          <a:p>
            <a:pPr lvl="0" rtl="0">
              <a:spcBef>
                <a:spcPts val="0"/>
              </a:spcBef>
              <a:buNone/>
            </a:pPr>
            <a:r>
              <a:rPr lang="en"/>
              <a:t>Max Kucera </a:t>
            </a:r>
          </a:p>
          <a:p>
            <a:pPr lvl="0" rtl="0">
              <a:spcBef>
                <a:spcPts val="0"/>
              </a:spcBef>
              <a:buNone/>
            </a:pPr>
            <a:r>
              <a:rPr lang="en"/>
              <a:t>Ian Jones </a:t>
            </a:r>
          </a:p>
          <a:p>
            <a:pPr lvl="0" rtl="0">
              <a:spcBef>
                <a:spcPts val="0"/>
              </a:spcBef>
              <a:buNone/>
            </a:pPr>
            <a:r>
              <a:rPr lang="en"/>
              <a:t>CJ Keller</a:t>
            </a:r>
          </a:p>
        </p:txBody>
      </p:sp>
      <p:pic>
        <p:nvPicPr>
          <p:cNvPr id="106" name="Shape 106"/>
          <p:cNvPicPr preferRelativeResize="0"/>
          <p:nvPr/>
        </p:nvPicPr>
        <p:blipFill rotWithShape="1">
          <a:blip r:embed="rId3">
            <a:alphaModFix/>
          </a:blip>
          <a:srcRect b="0" l="0" r="22081" t="0"/>
          <a:stretch/>
        </p:blipFill>
        <p:spPr>
          <a:xfrm>
            <a:off x="127875" y="242113"/>
            <a:ext cx="1717274" cy="2199326"/>
          </a:xfrm>
          <a:prstGeom prst="rect">
            <a:avLst/>
          </a:prstGeom>
          <a:noFill/>
          <a:ln>
            <a:noFill/>
          </a:ln>
        </p:spPr>
      </p:pic>
      <p:pic>
        <p:nvPicPr>
          <p:cNvPr descr="16998928_1481014558577702_6562833213640846111_n 2.jpg" id="107" name="Shape 107"/>
          <p:cNvPicPr preferRelativeResize="0"/>
          <p:nvPr/>
        </p:nvPicPr>
        <p:blipFill>
          <a:blip r:embed="rId4">
            <a:alphaModFix/>
          </a:blip>
          <a:stretch>
            <a:fillRect/>
          </a:stretch>
        </p:blipFill>
        <p:spPr>
          <a:xfrm>
            <a:off x="7115025" y="218950"/>
            <a:ext cx="1717275" cy="2245650"/>
          </a:xfrm>
          <a:prstGeom prst="rect">
            <a:avLst/>
          </a:prstGeom>
          <a:noFill/>
          <a:ln>
            <a:noFill/>
          </a:ln>
        </p:spPr>
      </p:pic>
      <p:pic>
        <p:nvPicPr>
          <p:cNvPr descr="Image result for cJ Keller" id="108" name="Shape 108"/>
          <p:cNvPicPr preferRelativeResize="0"/>
          <p:nvPr/>
        </p:nvPicPr>
        <p:blipFill>
          <a:blip r:embed="rId5">
            <a:alphaModFix/>
          </a:blip>
          <a:stretch>
            <a:fillRect/>
          </a:stretch>
        </p:blipFill>
        <p:spPr>
          <a:xfrm>
            <a:off x="7115025" y="2602200"/>
            <a:ext cx="1717275" cy="2401749"/>
          </a:xfrm>
          <a:prstGeom prst="rect">
            <a:avLst/>
          </a:prstGeom>
          <a:noFill/>
          <a:ln>
            <a:noFill/>
          </a:ln>
        </p:spPr>
      </p:pic>
      <p:pic>
        <p:nvPicPr>
          <p:cNvPr id="109" name="Shape 109"/>
          <p:cNvPicPr preferRelativeResize="0"/>
          <p:nvPr/>
        </p:nvPicPr>
        <p:blipFill rotWithShape="1">
          <a:blip r:embed="rId6">
            <a:alphaModFix/>
          </a:blip>
          <a:srcRect b="0" l="14023" r="10252" t="0"/>
          <a:stretch/>
        </p:blipFill>
        <p:spPr>
          <a:xfrm>
            <a:off x="127875" y="2602200"/>
            <a:ext cx="1717275" cy="2284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311700" y="391350"/>
            <a:ext cx="6579300" cy="626100"/>
          </a:xfrm>
          <a:prstGeom prst="rect">
            <a:avLst/>
          </a:prstGeom>
        </p:spPr>
        <p:txBody>
          <a:bodyPr anchorCtr="0" anchor="t" bIns="91425" lIns="91425" rIns="91425" wrap="square" tIns="91425">
            <a:noAutofit/>
          </a:bodyPr>
          <a:lstStyle/>
          <a:p>
            <a:pPr lvl="0" rtl="0" algn="ctr">
              <a:spcBef>
                <a:spcPts val="0"/>
              </a:spcBef>
              <a:buNone/>
            </a:pPr>
            <a:r>
              <a:rPr lang="en"/>
              <a:t>Mother of Young Children</a:t>
            </a:r>
          </a:p>
        </p:txBody>
      </p:sp>
      <p:sp>
        <p:nvSpPr>
          <p:cNvPr id="170" name="Shape 170"/>
          <p:cNvSpPr txBox="1"/>
          <p:nvPr>
            <p:ph idx="1" type="body"/>
          </p:nvPr>
        </p:nvSpPr>
        <p:spPr>
          <a:xfrm>
            <a:off x="311700" y="1141400"/>
            <a:ext cx="6579300" cy="3416400"/>
          </a:xfrm>
          <a:prstGeom prst="rect">
            <a:avLst/>
          </a:prstGeom>
        </p:spPr>
        <p:txBody>
          <a:bodyPr anchorCtr="0" anchor="t" bIns="91425" lIns="91425" rIns="91425" wrap="square" tIns="91425">
            <a:noAutofit/>
          </a:bodyPr>
          <a:lstStyle/>
          <a:p>
            <a:pPr lvl="0" rtl="0">
              <a:spcBef>
                <a:spcPts val="0"/>
              </a:spcBef>
              <a:spcAft>
                <a:spcPts val="0"/>
              </a:spcAft>
              <a:buNone/>
            </a:pPr>
            <a:r>
              <a:rPr lang="en">
                <a:solidFill>
                  <a:srgbClr val="0000FF"/>
                </a:solidFill>
                <a:latin typeface="Times New Roman"/>
                <a:ea typeface="Times New Roman"/>
                <a:cs typeface="Times New Roman"/>
                <a:sym typeface="Times New Roman"/>
              </a:rPr>
              <a:t>We met Mrs. Campbell, a mother of five kids. </a:t>
            </a:r>
          </a:p>
          <a:p>
            <a:pPr lvl="0" rtl="0">
              <a:spcBef>
                <a:spcPts val="0"/>
              </a:spcBef>
              <a:spcAft>
                <a:spcPts val="0"/>
              </a:spcAft>
              <a:buNone/>
            </a:pPr>
            <a:r>
              <a:t/>
            </a:r>
            <a:endParaRPr>
              <a:solidFill>
                <a:srgbClr val="000000"/>
              </a:solidFill>
              <a:latin typeface="Times New Roman"/>
              <a:ea typeface="Times New Roman"/>
              <a:cs typeface="Times New Roman"/>
              <a:sym typeface="Times New Roman"/>
            </a:endParaRPr>
          </a:p>
          <a:p>
            <a:pPr lvl="0" rtl="0">
              <a:spcBef>
                <a:spcPts val="0"/>
              </a:spcBef>
              <a:spcAft>
                <a:spcPts val="0"/>
              </a:spcAft>
              <a:buNone/>
            </a:pPr>
            <a:r>
              <a:rPr lang="en">
                <a:solidFill>
                  <a:srgbClr val="FF0000"/>
                </a:solidFill>
                <a:latin typeface="Times New Roman"/>
                <a:ea typeface="Times New Roman"/>
                <a:cs typeface="Times New Roman"/>
                <a:sym typeface="Times New Roman"/>
              </a:rPr>
              <a:t>We were amazed to realize that despite having a strong willingness to learn, she had only taken 2 cooking classes 20 years ago and said learning with a friend would be the best way to motivate her.</a:t>
            </a:r>
          </a:p>
          <a:p>
            <a:pPr lvl="0" rtl="0">
              <a:spcBef>
                <a:spcPts val="0"/>
              </a:spcBef>
              <a:spcAft>
                <a:spcPts val="0"/>
              </a:spcAft>
              <a:buNone/>
            </a:pPr>
            <a:r>
              <a:t/>
            </a:r>
            <a:endParaRPr>
              <a:solidFill>
                <a:srgbClr val="000000"/>
              </a:solidFill>
              <a:latin typeface="Times New Roman"/>
              <a:ea typeface="Times New Roman"/>
              <a:cs typeface="Times New Roman"/>
              <a:sym typeface="Times New Roman"/>
            </a:endParaRPr>
          </a:p>
          <a:p>
            <a:pPr lvl="0" rtl="0">
              <a:spcBef>
                <a:spcPts val="0"/>
              </a:spcBef>
              <a:spcAft>
                <a:spcPts val="0"/>
              </a:spcAft>
              <a:buNone/>
            </a:pPr>
            <a:r>
              <a:rPr lang="en">
                <a:solidFill>
                  <a:srgbClr val="000000"/>
                </a:solidFill>
                <a:latin typeface="Times New Roman"/>
                <a:ea typeface="Times New Roman"/>
                <a:cs typeface="Times New Roman"/>
                <a:sym typeface="Times New Roman"/>
              </a:rPr>
              <a:t> It would be game changing to utilize social connections to encourage and motivate in the process of learning to cook. </a:t>
            </a:r>
          </a:p>
        </p:txBody>
      </p:sp>
      <p:pic>
        <p:nvPicPr>
          <p:cNvPr id="171" name="Shape 171"/>
          <p:cNvPicPr preferRelativeResize="0"/>
          <p:nvPr/>
        </p:nvPicPr>
        <p:blipFill>
          <a:blip r:embed="rId3">
            <a:alphaModFix/>
          </a:blip>
          <a:stretch>
            <a:fillRect/>
          </a:stretch>
        </p:blipFill>
        <p:spPr>
          <a:xfrm>
            <a:off x="6999486" y="772187"/>
            <a:ext cx="2024489" cy="35991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title"/>
          </p:nvPr>
        </p:nvSpPr>
        <p:spPr>
          <a:xfrm>
            <a:off x="509550" y="1423875"/>
            <a:ext cx="8124900" cy="1798200"/>
          </a:xfrm>
          <a:prstGeom prst="rect">
            <a:avLst/>
          </a:prstGeom>
        </p:spPr>
        <p:txBody>
          <a:bodyPr anchorCtr="0" anchor="ctr" bIns="91425" lIns="91425" rIns="91425" wrap="square" tIns="91425">
            <a:noAutofit/>
          </a:bodyPr>
          <a:lstStyle/>
          <a:p>
            <a:pPr lvl="0">
              <a:spcBef>
                <a:spcPts val="0"/>
              </a:spcBef>
              <a:buNone/>
            </a:pPr>
            <a:r>
              <a:rPr lang="en">
                <a:solidFill>
                  <a:srgbClr val="000000"/>
                </a:solidFill>
              </a:rPr>
              <a:t>How Might We Make the World Better</a:t>
            </a:r>
          </a:p>
          <a:p>
            <a:pPr lvl="0">
              <a:spcBef>
                <a:spcPts val="0"/>
              </a:spcBef>
              <a:buNone/>
            </a:pPr>
            <a:r>
              <a:t/>
            </a:r>
            <a:endParaRPr/>
          </a:p>
          <a:p>
            <a:pPr lvl="0" rtl="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rtl="0" algn="ctr">
              <a:spcBef>
                <a:spcPts val="0"/>
              </a:spcBef>
              <a:buNone/>
            </a:pPr>
            <a:r>
              <a:rPr lang="en" sz="4000"/>
              <a:t>Sports Dietitian</a:t>
            </a:r>
          </a:p>
        </p:txBody>
      </p:sp>
      <p:sp>
        <p:nvSpPr>
          <p:cNvPr id="182" name="Shape 18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lgn="ctr">
              <a:lnSpc>
                <a:spcPct val="100000"/>
              </a:lnSpc>
              <a:spcBef>
                <a:spcPts val="0"/>
              </a:spcBef>
              <a:spcAft>
                <a:spcPts val="0"/>
              </a:spcAft>
              <a:buNone/>
            </a:pPr>
            <a:r>
              <a:rPr lang="en" sz="3600">
                <a:solidFill>
                  <a:srgbClr val="000000"/>
                </a:solidFill>
                <a:latin typeface="Arial"/>
                <a:ea typeface="Arial"/>
                <a:cs typeface="Arial"/>
                <a:sym typeface="Arial"/>
              </a:rPr>
              <a:t>How might we utilize competition to make the process of cooking more fun?</a:t>
            </a:r>
          </a:p>
        </p:txBody>
      </p:sp>
      <p:pic>
        <p:nvPicPr>
          <p:cNvPr descr="Image result for friends cooking together" id="183" name="Shape 183"/>
          <p:cNvPicPr preferRelativeResize="0"/>
          <p:nvPr/>
        </p:nvPicPr>
        <p:blipFill rotWithShape="1">
          <a:blip r:embed="rId3">
            <a:alphaModFix/>
          </a:blip>
          <a:srcRect b="9436" l="0" r="0" t="0"/>
          <a:stretch/>
        </p:blipFill>
        <p:spPr>
          <a:xfrm>
            <a:off x="638025" y="2802950"/>
            <a:ext cx="2447925" cy="1621675"/>
          </a:xfrm>
          <a:prstGeom prst="rect">
            <a:avLst/>
          </a:prstGeom>
          <a:noFill/>
          <a:ln>
            <a:noFill/>
          </a:ln>
        </p:spPr>
      </p:pic>
      <p:pic>
        <p:nvPicPr>
          <p:cNvPr descr="Image result for friends cooking together" id="184" name="Shape 184"/>
          <p:cNvPicPr preferRelativeResize="0"/>
          <p:nvPr/>
        </p:nvPicPr>
        <p:blipFill>
          <a:blip r:embed="rId4">
            <a:alphaModFix/>
          </a:blip>
          <a:stretch>
            <a:fillRect/>
          </a:stretch>
        </p:blipFill>
        <p:spPr>
          <a:xfrm>
            <a:off x="5495875" y="2802952"/>
            <a:ext cx="3123794" cy="1755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rtl="0" algn="ctr">
              <a:spcBef>
                <a:spcPts val="0"/>
              </a:spcBef>
              <a:buNone/>
            </a:pPr>
            <a:r>
              <a:rPr lang="en" sz="4000"/>
              <a:t>Stanford Student</a:t>
            </a:r>
          </a:p>
        </p:txBody>
      </p:sp>
      <p:sp>
        <p:nvSpPr>
          <p:cNvPr id="190" name="Shape 190"/>
          <p:cNvSpPr txBox="1"/>
          <p:nvPr/>
        </p:nvSpPr>
        <p:spPr>
          <a:xfrm>
            <a:off x="818000" y="1079125"/>
            <a:ext cx="7919700" cy="3135600"/>
          </a:xfrm>
          <a:prstGeom prst="rect">
            <a:avLst/>
          </a:prstGeom>
          <a:noFill/>
          <a:ln>
            <a:noFill/>
          </a:ln>
        </p:spPr>
        <p:txBody>
          <a:bodyPr anchorCtr="0" anchor="t" bIns="91425" lIns="91425" rIns="91425" wrap="square" tIns="91425">
            <a:noAutofit/>
          </a:bodyPr>
          <a:lstStyle/>
          <a:p>
            <a:pPr lvl="0" algn="ctr">
              <a:spcBef>
                <a:spcPts val="0"/>
              </a:spcBef>
              <a:buNone/>
            </a:pPr>
            <a:r>
              <a:rPr lang="en" sz="3500"/>
              <a:t>How might we use friendships to make cooking an enjoyable experience, and motivate people to learn to cook</a:t>
            </a:r>
            <a:r>
              <a:rPr lang="en" sz="3600"/>
              <a:t> </a:t>
            </a:r>
          </a:p>
          <a:p>
            <a:pPr lvl="0">
              <a:spcBef>
                <a:spcPts val="0"/>
              </a:spcBef>
              <a:buNone/>
            </a:pPr>
            <a:r>
              <a:t/>
            </a:r>
            <a:endParaRPr/>
          </a:p>
        </p:txBody>
      </p:sp>
      <p:pic>
        <p:nvPicPr>
          <p:cNvPr descr="Image result for College Student cooking" id="191" name="Shape 191"/>
          <p:cNvPicPr preferRelativeResize="0"/>
          <p:nvPr/>
        </p:nvPicPr>
        <p:blipFill>
          <a:blip r:embed="rId3">
            <a:alphaModFix/>
          </a:blip>
          <a:stretch>
            <a:fillRect/>
          </a:stretch>
        </p:blipFill>
        <p:spPr>
          <a:xfrm>
            <a:off x="572275" y="3150650"/>
            <a:ext cx="2791575" cy="1861050"/>
          </a:xfrm>
          <a:prstGeom prst="rect">
            <a:avLst/>
          </a:prstGeom>
          <a:noFill/>
          <a:ln>
            <a:noFill/>
          </a:ln>
        </p:spPr>
      </p:pic>
      <p:pic>
        <p:nvPicPr>
          <p:cNvPr descr="Image result for College Student cooking" id="192" name="Shape 192"/>
          <p:cNvPicPr preferRelativeResize="0"/>
          <p:nvPr/>
        </p:nvPicPr>
        <p:blipFill>
          <a:blip r:embed="rId4">
            <a:alphaModFix/>
          </a:blip>
          <a:stretch>
            <a:fillRect/>
          </a:stretch>
        </p:blipFill>
        <p:spPr>
          <a:xfrm>
            <a:off x="5946125" y="3152400"/>
            <a:ext cx="2791575" cy="18575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rtl="0" algn="ctr">
              <a:spcBef>
                <a:spcPts val="0"/>
              </a:spcBef>
              <a:buNone/>
            </a:pPr>
            <a:r>
              <a:rPr lang="en" sz="4000"/>
              <a:t>Mother of Young Children</a:t>
            </a:r>
          </a:p>
        </p:txBody>
      </p:sp>
      <p:sp>
        <p:nvSpPr>
          <p:cNvPr id="198" name="Shape 198"/>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lgn="ctr">
              <a:lnSpc>
                <a:spcPct val="100000"/>
              </a:lnSpc>
              <a:spcBef>
                <a:spcPts val="0"/>
              </a:spcBef>
              <a:spcAft>
                <a:spcPts val="0"/>
              </a:spcAft>
              <a:buNone/>
            </a:pPr>
            <a:r>
              <a:rPr lang="en" sz="3600">
                <a:solidFill>
                  <a:srgbClr val="000000"/>
                </a:solidFill>
                <a:latin typeface="Arial"/>
                <a:ea typeface="Arial"/>
                <a:cs typeface="Arial"/>
                <a:sym typeface="Arial"/>
              </a:rPr>
              <a:t>How might we replace “cooking classes” with things that can be done in your own home at any hour of the day? </a:t>
            </a:r>
          </a:p>
          <a:p>
            <a:pPr lvl="0">
              <a:spcBef>
                <a:spcPts val="0"/>
              </a:spcBef>
              <a:buNone/>
            </a:pPr>
            <a:r>
              <a:t/>
            </a:r>
            <a:endParaRPr/>
          </a:p>
        </p:txBody>
      </p:sp>
      <p:pic>
        <p:nvPicPr>
          <p:cNvPr descr="Image result for Mother cooking" id="199" name="Shape 199"/>
          <p:cNvPicPr preferRelativeResize="0"/>
          <p:nvPr/>
        </p:nvPicPr>
        <p:blipFill>
          <a:blip r:embed="rId3">
            <a:alphaModFix/>
          </a:blip>
          <a:stretch>
            <a:fillRect/>
          </a:stretch>
        </p:blipFill>
        <p:spPr>
          <a:xfrm>
            <a:off x="809175" y="2930575"/>
            <a:ext cx="2767875" cy="2088050"/>
          </a:xfrm>
          <a:prstGeom prst="rect">
            <a:avLst/>
          </a:prstGeom>
          <a:noFill/>
          <a:ln>
            <a:noFill/>
          </a:ln>
        </p:spPr>
      </p:pic>
      <p:pic>
        <p:nvPicPr>
          <p:cNvPr descr="Image result for Mother cooking" id="200" name="Shape 200"/>
          <p:cNvPicPr preferRelativeResize="0"/>
          <p:nvPr/>
        </p:nvPicPr>
        <p:blipFill>
          <a:blip r:embed="rId4">
            <a:alphaModFix/>
          </a:blip>
          <a:stretch>
            <a:fillRect/>
          </a:stretch>
        </p:blipFill>
        <p:spPr>
          <a:xfrm>
            <a:off x="5519550" y="2930575"/>
            <a:ext cx="3155021" cy="2088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509550" y="1423875"/>
            <a:ext cx="8124900" cy="1798200"/>
          </a:xfrm>
          <a:prstGeom prst="rect">
            <a:avLst/>
          </a:prstGeom>
        </p:spPr>
        <p:txBody>
          <a:bodyPr anchorCtr="0" anchor="ctr" bIns="91425" lIns="91425" rIns="91425" wrap="square" tIns="91425">
            <a:noAutofit/>
          </a:bodyPr>
          <a:lstStyle/>
          <a:p>
            <a:pPr lvl="0">
              <a:spcBef>
                <a:spcPts val="0"/>
              </a:spcBef>
              <a:buNone/>
            </a:pPr>
            <a:r>
              <a:rPr lang="en">
                <a:solidFill>
                  <a:srgbClr val="000000"/>
                </a:solidFill>
              </a:rPr>
              <a:t>The Experience Prototypes</a:t>
            </a:r>
          </a:p>
          <a:p>
            <a:pPr lvl="0" rtl="0" algn="l">
              <a:spcBef>
                <a:spcPts val="0"/>
              </a:spcBef>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a:spcBef>
                <a:spcPts val="0"/>
              </a:spcBef>
              <a:buNone/>
            </a:pPr>
            <a:r>
              <a:rPr lang="en"/>
              <a:t>Cooking Competition</a:t>
            </a:r>
          </a:p>
        </p:txBody>
      </p:sp>
      <p:pic>
        <p:nvPicPr>
          <p:cNvPr id="211" name="Shape 211"/>
          <p:cNvPicPr preferRelativeResize="0"/>
          <p:nvPr/>
        </p:nvPicPr>
        <p:blipFill>
          <a:blip r:embed="rId3">
            <a:alphaModFix/>
          </a:blip>
          <a:stretch>
            <a:fillRect/>
          </a:stretch>
        </p:blipFill>
        <p:spPr>
          <a:xfrm>
            <a:off x="98475" y="1430325"/>
            <a:ext cx="2283192" cy="3034975"/>
          </a:xfrm>
          <a:prstGeom prst="rect">
            <a:avLst/>
          </a:prstGeom>
          <a:noFill/>
          <a:ln>
            <a:noFill/>
          </a:ln>
        </p:spPr>
      </p:pic>
      <p:pic>
        <p:nvPicPr>
          <p:cNvPr id="212" name="Shape 212"/>
          <p:cNvPicPr preferRelativeResize="0"/>
          <p:nvPr/>
        </p:nvPicPr>
        <p:blipFill>
          <a:blip r:embed="rId4">
            <a:alphaModFix/>
          </a:blip>
          <a:stretch>
            <a:fillRect/>
          </a:stretch>
        </p:blipFill>
        <p:spPr>
          <a:xfrm>
            <a:off x="2381675" y="1427925"/>
            <a:ext cx="2283200" cy="3039775"/>
          </a:xfrm>
          <a:prstGeom prst="rect">
            <a:avLst/>
          </a:prstGeom>
          <a:noFill/>
          <a:ln>
            <a:noFill/>
          </a:ln>
        </p:spPr>
      </p:pic>
      <p:pic>
        <p:nvPicPr>
          <p:cNvPr id="213" name="Shape 213"/>
          <p:cNvPicPr preferRelativeResize="0"/>
          <p:nvPr/>
        </p:nvPicPr>
        <p:blipFill>
          <a:blip r:embed="rId5">
            <a:alphaModFix/>
          </a:blip>
          <a:stretch>
            <a:fillRect/>
          </a:stretch>
        </p:blipFill>
        <p:spPr>
          <a:xfrm>
            <a:off x="4664875" y="1430325"/>
            <a:ext cx="2283200" cy="3021047"/>
          </a:xfrm>
          <a:prstGeom prst="rect">
            <a:avLst/>
          </a:prstGeom>
          <a:noFill/>
          <a:ln>
            <a:noFill/>
          </a:ln>
        </p:spPr>
      </p:pic>
      <p:pic>
        <p:nvPicPr>
          <p:cNvPr id="214" name="Shape 214"/>
          <p:cNvPicPr preferRelativeResize="0"/>
          <p:nvPr/>
        </p:nvPicPr>
        <p:blipFill>
          <a:blip r:embed="rId6">
            <a:alphaModFix/>
          </a:blip>
          <a:stretch>
            <a:fillRect/>
          </a:stretch>
        </p:blipFill>
        <p:spPr>
          <a:xfrm>
            <a:off x="6845350" y="1427925"/>
            <a:ext cx="2283200" cy="30532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4249625" y="744775"/>
            <a:ext cx="2244827" cy="3005151"/>
          </a:xfrm>
          <a:prstGeom prst="rect">
            <a:avLst/>
          </a:prstGeom>
          <a:noFill/>
          <a:ln>
            <a:noFill/>
          </a:ln>
        </p:spPr>
      </p:pic>
      <p:sp>
        <p:nvSpPr>
          <p:cNvPr id="220" name="Shape 220"/>
          <p:cNvSpPr txBox="1"/>
          <p:nvPr>
            <p:ph type="title"/>
          </p:nvPr>
        </p:nvSpPr>
        <p:spPr>
          <a:xfrm>
            <a:off x="311700" y="118675"/>
            <a:ext cx="8520600" cy="626100"/>
          </a:xfrm>
          <a:prstGeom prst="rect">
            <a:avLst/>
          </a:prstGeom>
        </p:spPr>
        <p:txBody>
          <a:bodyPr anchorCtr="0" anchor="t" bIns="91425" lIns="91425" rIns="91425" wrap="square" tIns="91425">
            <a:noAutofit/>
          </a:bodyPr>
          <a:lstStyle/>
          <a:p>
            <a:pPr lvl="0" rtl="0">
              <a:spcBef>
                <a:spcPts val="0"/>
              </a:spcBef>
              <a:buNone/>
            </a:pPr>
            <a:r>
              <a:rPr lang="en"/>
              <a:t>Cooking Competition App: Anthony Trinh &amp; Trevor Speights </a:t>
            </a:r>
          </a:p>
        </p:txBody>
      </p:sp>
      <p:sp>
        <p:nvSpPr>
          <p:cNvPr id="221" name="Shape 221"/>
          <p:cNvSpPr txBox="1"/>
          <p:nvPr>
            <p:ph idx="1" type="body"/>
          </p:nvPr>
        </p:nvSpPr>
        <p:spPr>
          <a:xfrm>
            <a:off x="249725" y="1220625"/>
            <a:ext cx="3999900" cy="3416400"/>
          </a:xfrm>
          <a:prstGeom prst="rect">
            <a:avLst/>
          </a:prstGeom>
        </p:spPr>
        <p:txBody>
          <a:bodyPr anchorCtr="0" anchor="t" bIns="91425" lIns="91425" rIns="91425" wrap="square" tIns="91425">
            <a:noAutofit/>
          </a:bodyPr>
          <a:lstStyle/>
          <a:p>
            <a:pPr indent="-317500" lvl="0" marL="457200" rtl="0">
              <a:lnSpc>
                <a:spcPct val="115000"/>
              </a:lnSpc>
              <a:spcBef>
                <a:spcPts val="0"/>
              </a:spcBef>
            </a:pPr>
            <a:r>
              <a:rPr lang="en"/>
              <a:t>This cooking competition App would allow users to challenge a friend to make the same recipe, then invite their friends to vote on which final product looks better  </a:t>
            </a:r>
          </a:p>
          <a:p>
            <a:pPr indent="-317500" lvl="0" marL="457200" rtl="0">
              <a:lnSpc>
                <a:spcPct val="115000"/>
              </a:lnSpc>
              <a:spcBef>
                <a:spcPts val="0"/>
              </a:spcBef>
            </a:pPr>
            <a:r>
              <a:rPr lang="en"/>
              <a:t>Anthony likes idea of learning basic cooking techniques and likes that competition ranks him in relation to friends. </a:t>
            </a:r>
          </a:p>
          <a:p>
            <a:pPr indent="-317500" lvl="0" marL="457200" rtl="0">
              <a:lnSpc>
                <a:spcPct val="115000"/>
              </a:lnSpc>
              <a:spcBef>
                <a:spcPts val="0"/>
              </a:spcBef>
            </a:pPr>
            <a:r>
              <a:rPr lang="en"/>
              <a:t>Trevor was unsure about learning from an app, but liked the idea of showing off his final product and challenging his friends</a:t>
            </a:r>
          </a:p>
          <a:p>
            <a:pPr indent="-317500" lvl="0" marL="457200" rtl="0">
              <a:lnSpc>
                <a:spcPct val="115000"/>
              </a:lnSpc>
              <a:spcBef>
                <a:spcPts val="0"/>
              </a:spcBef>
            </a:pPr>
            <a:r>
              <a:rPr lang="en"/>
              <a:t>Our assumption was kind of there but we undervalued taste in the process</a:t>
            </a:r>
          </a:p>
        </p:txBody>
      </p:sp>
      <p:pic>
        <p:nvPicPr>
          <p:cNvPr id="222" name="Shape 222"/>
          <p:cNvPicPr preferRelativeResize="0"/>
          <p:nvPr/>
        </p:nvPicPr>
        <p:blipFill>
          <a:blip r:embed="rId4">
            <a:alphaModFix/>
          </a:blip>
          <a:stretch>
            <a:fillRect/>
          </a:stretch>
        </p:blipFill>
        <p:spPr>
          <a:xfrm>
            <a:off x="6750125" y="1610508"/>
            <a:ext cx="2082175" cy="33143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a:spcBef>
                <a:spcPts val="0"/>
              </a:spcBef>
              <a:buNone/>
            </a:pPr>
            <a:r>
              <a:rPr lang="en"/>
              <a:t>Sharing While Cooking</a:t>
            </a:r>
          </a:p>
        </p:txBody>
      </p:sp>
      <p:pic>
        <p:nvPicPr>
          <p:cNvPr id="228" name="Shape 228"/>
          <p:cNvPicPr preferRelativeResize="0"/>
          <p:nvPr/>
        </p:nvPicPr>
        <p:blipFill>
          <a:blip r:embed="rId3">
            <a:alphaModFix/>
          </a:blip>
          <a:stretch>
            <a:fillRect/>
          </a:stretch>
        </p:blipFill>
        <p:spPr>
          <a:xfrm>
            <a:off x="0" y="1194700"/>
            <a:ext cx="2283550" cy="3013205"/>
          </a:xfrm>
          <a:prstGeom prst="rect">
            <a:avLst/>
          </a:prstGeom>
          <a:noFill/>
          <a:ln>
            <a:noFill/>
          </a:ln>
        </p:spPr>
      </p:pic>
      <p:pic>
        <p:nvPicPr>
          <p:cNvPr id="229" name="Shape 229"/>
          <p:cNvPicPr preferRelativeResize="0"/>
          <p:nvPr/>
        </p:nvPicPr>
        <p:blipFill>
          <a:blip r:embed="rId4">
            <a:alphaModFix/>
          </a:blip>
          <a:stretch>
            <a:fillRect/>
          </a:stretch>
        </p:blipFill>
        <p:spPr>
          <a:xfrm>
            <a:off x="2283550" y="1174425"/>
            <a:ext cx="2283550" cy="3053741"/>
          </a:xfrm>
          <a:prstGeom prst="rect">
            <a:avLst/>
          </a:prstGeom>
          <a:noFill/>
          <a:ln>
            <a:noFill/>
          </a:ln>
        </p:spPr>
      </p:pic>
      <p:pic>
        <p:nvPicPr>
          <p:cNvPr id="230" name="Shape 230"/>
          <p:cNvPicPr preferRelativeResize="0"/>
          <p:nvPr/>
        </p:nvPicPr>
        <p:blipFill>
          <a:blip r:embed="rId5">
            <a:alphaModFix/>
          </a:blip>
          <a:stretch>
            <a:fillRect/>
          </a:stretch>
        </p:blipFill>
        <p:spPr>
          <a:xfrm rot="5400000">
            <a:off x="4200100" y="1561700"/>
            <a:ext cx="2989375" cy="2255375"/>
          </a:xfrm>
          <a:prstGeom prst="rect">
            <a:avLst/>
          </a:prstGeom>
          <a:noFill/>
          <a:ln>
            <a:noFill/>
          </a:ln>
        </p:spPr>
      </p:pic>
      <p:pic>
        <p:nvPicPr>
          <p:cNvPr id="231" name="Shape 231"/>
          <p:cNvPicPr preferRelativeResize="0"/>
          <p:nvPr/>
        </p:nvPicPr>
        <p:blipFill>
          <a:blip r:embed="rId6">
            <a:alphaModFix/>
          </a:blip>
          <a:stretch>
            <a:fillRect/>
          </a:stretch>
        </p:blipFill>
        <p:spPr>
          <a:xfrm>
            <a:off x="6822475" y="1174425"/>
            <a:ext cx="2283550" cy="30267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Shape 236"/>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a:spcBef>
                <a:spcPts val="0"/>
              </a:spcBef>
              <a:buNone/>
            </a:pPr>
            <a:r>
              <a:rPr lang="en"/>
              <a:t>Sharing while Cooking: Hannes Bohning</a:t>
            </a:r>
          </a:p>
        </p:txBody>
      </p:sp>
      <p:sp>
        <p:nvSpPr>
          <p:cNvPr id="237" name="Shape 237"/>
          <p:cNvSpPr txBox="1"/>
          <p:nvPr>
            <p:ph idx="1" type="body"/>
          </p:nvPr>
        </p:nvSpPr>
        <p:spPr>
          <a:xfrm>
            <a:off x="311700" y="1152475"/>
            <a:ext cx="3778200" cy="3416400"/>
          </a:xfrm>
          <a:prstGeom prst="rect">
            <a:avLst/>
          </a:prstGeom>
        </p:spPr>
        <p:txBody>
          <a:bodyPr anchorCtr="0" anchor="t" bIns="91425" lIns="91425" rIns="91425" wrap="square" tIns="91425">
            <a:noAutofit/>
          </a:bodyPr>
          <a:lstStyle/>
          <a:p>
            <a:pPr indent="-317500" lvl="0" marL="457200" rtl="0">
              <a:lnSpc>
                <a:spcPct val="115000"/>
              </a:lnSpc>
              <a:spcBef>
                <a:spcPts val="0"/>
              </a:spcBef>
            </a:pPr>
            <a:r>
              <a:rPr lang="en"/>
              <a:t>This social app would provide provide recipes and tips, with the ability to share the final product with friends via messaging or social media</a:t>
            </a:r>
          </a:p>
          <a:p>
            <a:pPr indent="-317500" lvl="0" marL="457200" rtl="0">
              <a:lnSpc>
                <a:spcPct val="115000"/>
              </a:lnSpc>
              <a:spcBef>
                <a:spcPts val="0"/>
              </a:spcBef>
            </a:pPr>
            <a:r>
              <a:rPr lang="en"/>
              <a:t>Hannes describes himself as a perfectionist, and loved concept of sharing his masterpieces on social media</a:t>
            </a:r>
          </a:p>
          <a:p>
            <a:pPr indent="-317500" lvl="0" marL="457200" rtl="0">
              <a:lnSpc>
                <a:spcPct val="115000"/>
              </a:lnSpc>
              <a:spcBef>
                <a:spcPts val="0"/>
              </a:spcBef>
            </a:pPr>
            <a:r>
              <a:rPr lang="en"/>
              <a:t>Thinks competition doesn’t make sense without being able to taste food</a:t>
            </a:r>
          </a:p>
          <a:p>
            <a:pPr indent="-317500" lvl="0" marL="457200" rtl="0">
              <a:lnSpc>
                <a:spcPct val="115000"/>
              </a:lnSpc>
              <a:spcBef>
                <a:spcPts val="0"/>
              </a:spcBef>
            </a:pPr>
            <a:r>
              <a:rPr lang="en"/>
              <a:t>Our assumption was in fact there because he loved showing off his creations</a:t>
            </a:r>
          </a:p>
        </p:txBody>
      </p:sp>
      <p:pic>
        <p:nvPicPr>
          <p:cNvPr id="238" name="Shape 238"/>
          <p:cNvPicPr preferRelativeResize="0"/>
          <p:nvPr/>
        </p:nvPicPr>
        <p:blipFill>
          <a:blip r:embed="rId3">
            <a:alphaModFix/>
          </a:blip>
          <a:stretch>
            <a:fillRect/>
          </a:stretch>
        </p:blipFill>
        <p:spPr>
          <a:xfrm>
            <a:off x="4667825" y="1017448"/>
            <a:ext cx="2083577" cy="2810871"/>
          </a:xfrm>
          <a:prstGeom prst="rect">
            <a:avLst/>
          </a:prstGeom>
          <a:noFill/>
          <a:ln>
            <a:noFill/>
          </a:ln>
        </p:spPr>
      </p:pic>
      <p:pic>
        <p:nvPicPr>
          <p:cNvPr id="239" name="Shape 239"/>
          <p:cNvPicPr preferRelativeResize="0"/>
          <p:nvPr/>
        </p:nvPicPr>
        <p:blipFill>
          <a:blip r:embed="rId4">
            <a:alphaModFix/>
          </a:blip>
          <a:stretch>
            <a:fillRect/>
          </a:stretch>
        </p:blipFill>
        <p:spPr>
          <a:xfrm>
            <a:off x="6850650" y="2234675"/>
            <a:ext cx="1981662" cy="28108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Shape 114"/>
          <p:cNvSpPr txBox="1"/>
          <p:nvPr>
            <p:ph type="title"/>
          </p:nvPr>
        </p:nvSpPr>
        <p:spPr>
          <a:xfrm>
            <a:off x="509550" y="1423875"/>
            <a:ext cx="8124900" cy="1798200"/>
          </a:xfrm>
          <a:prstGeom prst="rect">
            <a:avLst/>
          </a:prstGeom>
        </p:spPr>
        <p:txBody>
          <a:bodyPr anchorCtr="0" anchor="ctr" bIns="91425" lIns="91425" rIns="91425" wrap="square" tIns="91425">
            <a:noAutofit/>
          </a:bodyPr>
          <a:lstStyle/>
          <a:p>
            <a:pPr lvl="0" rtl="0">
              <a:spcBef>
                <a:spcPts val="0"/>
              </a:spcBef>
              <a:buNone/>
            </a:pPr>
            <a:r>
              <a:rPr lang="en">
                <a:solidFill>
                  <a:srgbClr val="000000"/>
                </a:solidFill>
              </a:rPr>
              <a:t>Initial POV</a:t>
            </a:r>
            <a:r>
              <a:rPr lang="en"/>
              <a:t>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a:spcBef>
                <a:spcPts val="0"/>
              </a:spcBef>
              <a:buNone/>
            </a:pPr>
            <a:r>
              <a:rPr lang="en"/>
              <a:t>Personalized Instruction</a:t>
            </a:r>
          </a:p>
        </p:txBody>
      </p:sp>
      <p:pic>
        <p:nvPicPr>
          <p:cNvPr id="245" name="Shape 245"/>
          <p:cNvPicPr preferRelativeResize="0"/>
          <p:nvPr/>
        </p:nvPicPr>
        <p:blipFill>
          <a:blip r:embed="rId3">
            <a:alphaModFix/>
          </a:blip>
          <a:stretch>
            <a:fillRect/>
          </a:stretch>
        </p:blipFill>
        <p:spPr>
          <a:xfrm>
            <a:off x="0" y="1160213"/>
            <a:ext cx="2314850" cy="3073813"/>
          </a:xfrm>
          <a:prstGeom prst="rect">
            <a:avLst/>
          </a:prstGeom>
          <a:noFill/>
          <a:ln>
            <a:noFill/>
          </a:ln>
        </p:spPr>
      </p:pic>
      <p:pic>
        <p:nvPicPr>
          <p:cNvPr id="246" name="Shape 246"/>
          <p:cNvPicPr preferRelativeResize="0"/>
          <p:nvPr/>
        </p:nvPicPr>
        <p:blipFill>
          <a:blip r:embed="rId4">
            <a:alphaModFix/>
          </a:blip>
          <a:stretch>
            <a:fillRect/>
          </a:stretch>
        </p:blipFill>
        <p:spPr>
          <a:xfrm>
            <a:off x="2314850" y="1166538"/>
            <a:ext cx="2314850" cy="3061167"/>
          </a:xfrm>
          <a:prstGeom prst="rect">
            <a:avLst/>
          </a:prstGeom>
          <a:noFill/>
          <a:ln>
            <a:noFill/>
          </a:ln>
        </p:spPr>
      </p:pic>
      <p:pic>
        <p:nvPicPr>
          <p:cNvPr id="247" name="Shape 247"/>
          <p:cNvPicPr preferRelativeResize="0"/>
          <p:nvPr/>
        </p:nvPicPr>
        <p:blipFill>
          <a:blip r:embed="rId5">
            <a:alphaModFix/>
          </a:blip>
          <a:stretch>
            <a:fillRect/>
          </a:stretch>
        </p:blipFill>
        <p:spPr>
          <a:xfrm>
            <a:off x="4629700" y="1153900"/>
            <a:ext cx="2314850" cy="3086458"/>
          </a:xfrm>
          <a:prstGeom prst="rect">
            <a:avLst/>
          </a:prstGeom>
          <a:noFill/>
          <a:ln>
            <a:noFill/>
          </a:ln>
        </p:spPr>
      </p:pic>
      <p:pic>
        <p:nvPicPr>
          <p:cNvPr id="248" name="Shape 248"/>
          <p:cNvPicPr preferRelativeResize="0"/>
          <p:nvPr/>
        </p:nvPicPr>
        <p:blipFill>
          <a:blip r:embed="rId6">
            <a:alphaModFix/>
          </a:blip>
          <a:stretch>
            <a:fillRect/>
          </a:stretch>
        </p:blipFill>
        <p:spPr>
          <a:xfrm>
            <a:off x="6829150" y="1153900"/>
            <a:ext cx="2314850" cy="3086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rtl="0">
              <a:spcBef>
                <a:spcPts val="0"/>
              </a:spcBef>
              <a:buNone/>
            </a:pPr>
            <a:r>
              <a:rPr lang="en"/>
              <a:t>Personalized Instruction: Clare Young</a:t>
            </a:r>
          </a:p>
        </p:txBody>
      </p:sp>
      <p:sp>
        <p:nvSpPr>
          <p:cNvPr id="254" name="Shape 254"/>
          <p:cNvSpPr txBox="1"/>
          <p:nvPr>
            <p:ph idx="1" type="body"/>
          </p:nvPr>
        </p:nvSpPr>
        <p:spPr>
          <a:xfrm>
            <a:off x="237325" y="1152475"/>
            <a:ext cx="4392900" cy="3416400"/>
          </a:xfrm>
          <a:prstGeom prst="rect">
            <a:avLst/>
          </a:prstGeom>
        </p:spPr>
        <p:txBody>
          <a:bodyPr anchorCtr="0" anchor="t" bIns="91425" lIns="91425" rIns="91425" wrap="square" tIns="91425">
            <a:noAutofit/>
          </a:bodyPr>
          <a:lstStyle/>
          <a:p>
            <a:pPr indent="-317500" lvl="0" marL="457200" rtl="0">
              <a:lnSpc>
                <a:spcPct val="150000"/>
              </a:lnSpc>
              <a:spcBef>
                <a:spcPts val="0"/>
              </a:spcBef>
            </a:pPr>
            <a:r>
              <a:rPr lang="en"/>
              <a:t>The final prototype was an instructive app which would utilize a phone’s camera to give personalized instruction and feedback at every step of the cooking process. </a:t>
            </a:r>
          </a:p>
          <a:p>
            <a:pPr indent="-317500" lvl="0" marL="457200" rtl="0">
              <a:lnSpc>
                <a:spcPct val="150000"/>
              </a:lnSpc>
              <a:spcBef>
                <a:spcPts val="0"/>
              </a:spcBef>
            </a:pPr>
            <a:r>
              <a:rPr lang="en"/>
              <a:t>Clare loved the concept of personalized step by step instruction, but pointed to the difficulty in reading these instructions off of a </a:t>
            </a:r>
            <a:r>
              <a:rPr lang="en"/>
              <a:t>hand held</a:t>
            </a:r>
            <a:r>
              <a:rPr lang="en"/>
              <a:t> devices, while also executing the steps, such as chopping. </a:t>
            </a:r>
          </a:p>
          <a:p>
            <a:pPr indent="-317500" lvl="0" marL="457200" rtl="0">
              <a:lnSpc>
                <a:spcPct val="150000"/>
              </a:lnSpc>
              <a:spcBef>
                <a:spcPts val="0"/>
              </a:spcBef>
            </a:pPr>
            <a:r>
              <a:rPr lang="en"/>
              <a:t>Our assumption was valid because she loved the idea of personal instruction on her own schedule at her own pace</a:t>
            </a:r>
          </a:p>
        </p:txBody>
      </p:sp>
      <p:pic>
        <p:nvPicPr>
          <p:cNvPr id="255" name="Shape 255"/>
          <p:cNvPicPr preferRelativeResize="0"/>
          <p:nvPr/>
        </p:nvPicPr>
        <p:blipFill>
          <a:blip r:embed="rId3">
            <a:alphaModFix/>
          </a:blip>
          <a:stretch>
            <a:fillRect/>
          </a:stretch>
        </p:blipFill>
        <p:spPr>
          <a:xfrm>
            <a:off x="5113575" y="1017450"/>
            <a:ext cx="2979675" cy="3972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type="title"/>
          </p:nvPr>
        </p:nvSpPr>
        <p:spPr>
          <a:xfrm>
            <a:off x="509550" y="1423875"/>
            <a:ext cx="8124900" cy="1798200"/>
          </a:xfrm>
          <a:prstGeom prst="rect">
            <a:avLst/>
          </a:prstGeom>
        </p:spPr>
        <p:txBody>
          <a:bodyPr anchorCtr="0" anchor="ctr" bIns="91425" lIns="91425" rIns="91425" wrap="square" tIns="91425">
            <a:noAutofit/>
          </a:bodyPr>
          <a:lstStyle/>
          <a:p>
            <a:pPr lvl="0" rtl="0">
              <a:spcBef>
                <a:spcPts val="0"/>
              </a:spcBef>
              <a:buNone/>
            </a:pPr>
            <a:r>
              <a:rPr lang="en">
                <a:solidFill>
                  <a:srgbClr val="000000"/>
                </a:solidFill>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rtl="0">
              <a:spcBef>
                <a:spcPts val="0"/>
              </a:spcBef>
              <a:buNone/>
            </a:pPr>
            <a:r>
              <a:rPr lang="en"/>
              <a:t>Row House Chef</a:t>
            </a:r>
          </a:p>
        </p:txBody>
      </p:sp>
      <p:sp>
        <p:nvSpPr>
          <p:cNvPr id="120" name="Shape 120"/>
          <p:cNvSpPr txBox="1"/>
          <p:nvPr>
            <p:ph idx="1" type="body"/>
          </p:nvPr>
        </p:nvSpPr>
        <p:spPr>
          <a:xfrm>
            <a:off x="311700" y="1152475"/>
            <a:ext cx="6653700" cy="3416400"/>
          </a:xfrm>
          <a:prstGeom prst="rect">
            <a:avLst/>
          </a:prstGeom>
        </p:spPr>
        <p:txBody>
          <a:bodyPr anchorCtr="0" anchor="t" bIns="91425" lIns="91425" rIns="91425" wrap="square" tIns="91425">
            <a:noAutofit/>
          </a:bodyPr>
          <a:lstStyle/>
          <a:p>
            <a:pPr lvl="0" rtl="0">
              <a:spcBef>
                <a:spcPts val="0"/>
              </a:spcBef>
              <a:spcAft>
                <a:spcPts val="0"/>
              </a:spcAft>
              <a:buNone/>
            </a:pPr>
            <a:r>
              <a:rPr lang="en">
                <a:solidFill>
                  <a:srgbClr val="0000FF"/>
                </a:solidFill>
                <a:latin typeface="Times New Roman"/>
                <a:ea typeface="Times New Roman"/>
                <a:cs typeface="Times New Roman"/>
                <a:sym typeface="Times New Roman"/>
              </a:rPr>
              <a:t>We met Gilly, a Row House chef who graduated from culinary school.</a:t>
            </a:r>
          </a:p>
          <a:p>
            <a:pPr lvl="0" rtl="0">
              <a:spcBef>
                <a:spcPts val="0"/>
              </a:spcBef>
              <a:spcAft>
                <a:spcPts val="0"/>
              </a:spcAft>
              <a:buNone/>
            </a:pPr>
            <a:r>
              <a:t/>
            </a:r>
            <a:endParaRPr>
              <a:solidFill>
                <a:srgbClr val="FF0000"/>
              </a:solidFill>
              <a:latin typeface="Times New Roman"/>
              <a:ea typeface="Times New Roman"/>
              <a:cs typeface="Times New Roman"/>
              <a:sym typeface="Times New Roman"/>
            </a:endParaRPr>
          </a:p>
          <a:p>
            <a:pPr lvl="0" rtl="0">
              <a:spcBef>
                <a:spcPts val="0"/>
              </a:spcBef>
              <a:spcAft>
                <a:spcPts val="0"/>
              </a:spcAft>
              <a:buNone/>
            </a:pPr>
            <a:r>
              <a:rPr lang="en">
                <a:solidFill>
                  <a:srgbClr val="FF0000"/>
                </a:solidFill>
                <a:latin typeface="Times New Roman"/>
                <a:ea typeface="Times New Roman"/>
                <a:cs typeface="Times New Roman"/>
                <a:sym typeface="Times New Roman"/>
              </a:rPr>
              <a:t>We were amazed to realize that even though she went to school for cooking, she valued hands on education more than going to school.</a:t>
            </a:r>
          </a:p>
          <a:p>
            <a:pPr lvl="0" rtl="0">
              <a:spcBef>
                <a:spcPts val="0"/>
              </a:spcBef>
              <a:spcAft>
                <a:spcPts val="0"/>
              </a:spcAft>
              <a:buNone/>
            </a:pPr>
            <a:r>
              <a:t/>
            </a:r>
            <a:endParaRPr>
              <a:solidFill>
                <a:srgbClr val="000000"/>
              </a:solidFill>
              <a:latin typeface="Times New Roman"/>
              <a:ea typeface="Times New Roman"/>
              <a:cs typeface="Times New Roman"/>
              <a:sym typeface="Times New Roman"/>
            </a:endParaRPr>
          </a:p>
          <a:p>
            <a:pPr lvl="0" rtl="0">
              <a:spcBef>
                <a:spcPts val="0"/>
              </a:spcBef>
              <a:spcAft>
                <a:spcPts val="0"/>
              </a:spcAft>
              <a:buNone/>
            </a:pPr>
            <a:r>
              <a:rPr lang="en">
                <a:solidFill>
                  <a:srgbClr val="000000"/>
                </a:solidFill>
                <a:latin typeface="Times New Roman"/>
                <a:ea typeface="Times New Roman"/>
                <a:cs typeface="Times New Roman"/>
                <a:sym typeface="Times New Roman"/>
              </a:rPr>
              <a:t>It would be game changing to bring the personalized instruction in an accessible way to everyone willing to learn.</a:t>
            </a:r>
          </a:p>
        </p:txBody>
      </p:sp>
      <p:pic>
        <p:nvPicPr>
          <p:cNvPr descr="Image result for chef" id="121" name="Shape 121"/>
          <p:cNvPicPr preferRelativeResize="0"/>
          <p:nvPr/>
        </p:nvPicPr>
        <p:blipFill>
          <a:blip r:embed="rId3">
            <a:alphaModFix/>
          </a:blip>
          <a:stretch>
            <a:fillRect/>
          </a:stretch>
        </p:blipFill>
        <p:spPr>
          <a:xfrm>
            <a:off x="4737825" y="3269125"/>
            <a:ext cx="2937450" cy="1660300"/>
          </a:xfrm>
          <a:prstGeom prst="rect">
            <a:avLst/>
          </a:prstGeom>
          <a:noFill/>
          <a:ln>
            <a:noFill/>
          </a:ln>
        </p:spPr>
      </p:pic>
      <p:pic>
        <p:nvPicPr>
          <p:cNvPr descr="Image result for chef" id="122" name="Shape 122"/>
          <p:cNvPicPr preferRelativeResize="0"/>
          <p:nvPr/>
        </p:nvPicPr>
        <p:blipFill>
          <a:blip r:embed="rId4">
            <a:alphaModFix/>
          </a:blip>
          <a:stretch>
            <a:fillRect/>
          </a:stretch>
        </p:blipFill>
        <p:spPr>
          <a:xfrm>
            <a:off x="7022550" y="1017450"/>
            <a:ext cx="2121450" cy="2121450"/>
          </a:xfrm>
          <a:prstGeom prst="rect">
            <a:avLst/>
          </a:prstGeom>
          <a:noFill/>
          <a:ln>
            <a:noFill/>
          </a:ln>
        </p:spPr>
      </p:pic>
      <p:pic>
        <p:nvPicPr>
          <p:cNvPr descr="Image result for food" id="123" name="Shape 123"/>
          <p:cNvPicPr preferRelativeResize="0"/>
          <p:nvPr/>
        </p:nvPicPr>
        <p:blipFill>
          <a:blip r:embed="rId5">
            <a:alphaModFix/>
          </a:blip>
          <a:stretch>
            <a:fillRect/>
          </a:stretch>
        </p:blipFill>
        <p:spPr>
          <a:xfrm>
            <a:off x="710700" y="3517688"/>
            <a:ext cx="2121450" cy="14117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ph type="title"/>
          </p:nvPr>
        </p:nvSpPr>
        <p:spPr>
          <a:xfrm>
            <a:off x="509550" y="1423875"/>
            <a:ext cx="8124900" cy="1798200"/>
          </a:xfrm>
          <a:prstGeom prst="rect">
            <a:avLst/>
          </a:prstGeom>
        </p:spPr>
        <p:txBody>
          <a:bodyPr anchorCtr="0" anchor="ctr" bIns="91425" lIns="91425" rIns="91425" wrap="square" tIns="91425">
            <a:noAutofit/>
          </a:bodyPr>
          <a:lstStyle/>
          <a:p>
            <a:pPr lvl="0" rtl="0">
              <a:spcBef>
                <a:spcPts val="0"/>
              </a:spcBef>
              <a:buNone/>
            </a:pPr>
            <a:r>
              <a:rPr lang="en">
                <a:solidFill>
                  <a:srgbClr val="000000"/>
                </a:solidFill>
              </a:rPr>
              <a:t>Additional Input from our Users </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Shape 133"/>
          <p:cNvSpPr txBox="1"/>
          <p:nvPr>
            <p:ph type="title"/>
          </p:nvPr>
        </p:nvSpPr>
        <p:spPr>
          <a:xfrm>
            <a:off x="311700" y="391350"/>
            <a:ext cx="6745800" cy="626100"/>
          </a:xfrm>
          <a:prstGeom prst="rect">
            <a:avLst/>
          </a:prstGeom>
        </p:spPr>
        <p:txBody>
          <a:bodyPr anchorCtr="0" anchor="t" bIns="91425" lIns="91425" rIns="91425" wrap="square" tIns="91425">
            <a:noAutofit/>
          </a:bodyPr>
          <a:lstStyle/>
          <a:p>
            <a:pPr lvl="0" rtl="0">
              <a:spcBef>
                <a:spcPts val="0"/>
              </a:spcBef>
              <a:buNone/>
            </a:pPr>
            <a:r>
              <a:rPr lang="en"/>
              <a:t>Stanford Student </a:t>
            </a:r>
          </a:p>
        </p:txBody>
      </p:sp>
      <p:pic>
        <p:nvPicPr>
          <p:cNvPr descr="IMG_4367.jpg" id="134" name="Shape 134"/>
          <p:cNvPicPr preferRelativeResize="0"/>
          <p:nvPr/>
        </p:nvPicPr>
        <p:blipFill>
          <a:blip r:embed="rId3">
            <a:alphaModFix/>
          </a:blip>
          <a:stretch>
            <a:fillRect/>
          </a:stretch>
        </p:blipFill>
        <p:spPr>
          <a:xfrm>
            <a:off x="5238550" y="2783125"/>
            <a:ext cx="3212124" cy="2142451"/>
          </a:xfrm>
          <a:prstGeom prst="rect">
            <a:avLst/>
          </a:prstGeom>
          <a:noFill/>
          <a:ln>
            <a:noFill/>
          </a:ln>
        </p:spPr>
      </p:pic>
      <p:sp>
        <p:nvSpPr>
          <p:cNvPr id="135" name="Shape 135"/>
          <p:cNvSpPr txBox="1"/>
          <p:nvPr>
            <p:ph idx="1" type="body"/>
          </p:nvPr>
        </p:nvSpPr>
        <p:spPr>
          <a:xfrm>
            <a:off x="311700" y="1209375"/>
            <a:ext cx="4548900" cy="3416400"/>
          </a:xfrm>
          <a:prstGeom prst="rect">
            <a:avLst/>
          </a:prstGeom>
        </p:spPr>
        <p:txBody>
          <a:bodyPr anchorCtr="0" anchor="t" bIns="91425" lIns="91425" rIns="91425" wrap="square" tIns="91425">
            <a:noAutofit/>
          </a:bodyPr>
          <a:lstStyle/>
          <a:p>
            <a:pPr indent="-342900" lvl="0" marL="457200" rtl="0">
              <a:lnSpc>
                <a:spcPct val="100000"/>
              </a:lnSpc>
              <a:spcBef>
                <a:spcPts val="0"/>
              </a:spcBef>
            </a:pPr>
            <a:r>
              <a:rPr lang="en"/>
              <a:t>Lived in SF this summer, had to cook for himself</a:t>
            </a:r>
          </a:p>
          <a:p>
            <a:pPr indent="-342900" lvl="0" marL="457200" rtl="0">
              <a:lnSpc>
                <a:spcPct val="100000"/>
              </a:lnSpc>
              <a:spcBef>
                <a:spcPts val="0"/>
              </a:spcBef>
            </a:pPr>
            <a:r>
              <a:rPr lang="en"/>
              <a:t>Self-taught and had limited prior cooking experience</a:t>
            </a:r>
          </a:p>
          <a:p>
            <a:pPr indent="-342900" lvl="0" marL="457200" rtl="0">
              <a:lnSpc>
                <a:spcPct val="100000"/>
              </a:lnSpc>
              <a:spcBef>
                <a:spcPts val="0"/>
              </a:spcBef>
            </a:pPr>
            <a:r>
              <a:rPr lang="en"/>
              <a:t>Had “cooking competitions” with his family </a:t>
            </a:r>
          </a:p>
          <a:p>
            <a:pPr indent="-342900" lvl="0" marL="457200" rtl="0">
              <a:lnSpc>
                <a:spcPct val="100000"/>
              </a:lnSpc>
              <a:spcBef>
                <a:spcPts val="0"/>
              </a:spcBef>
            </a:pPr>
            <a:r>
              <a:rPr lang="en"/>
              <a:t>This summer: cooking on a budget</a:t>
            </a:r>
          </a:p>
          <a:p>
            <a:pPr indent="-342900" lvl="0" marL="457200" rtl="0">
              <a:lnSpc>
                <a:spcPct val="100000"/>
              </a:lnSpc>
              <a:spcBef>
                <a:spcPts val="0"/>
              </a:spcBef>
            </a:pPr>
            <a:r>
              <a:rPr lang="en"/>
              <a:t>Wants way to keep track of what ingredients he owns and how much is left</a:t>
            </a:r>
          </a:p>
        </p:txBody>
      </p:sp>
      <p:pic>
        <p:nvPicPr>
          <p:cNvPr descr="Mirrielees_Kitchen_225x176_0.jpg" id="136" name="Shape 136"/>
          <p:cNvPicPr preferRelativeResize="0"/>
          <p:nvPr/>
        </p:nvPicPr>
        <p:blipFill>
          <a:blip r:embed="rId4">
            <a:alphaModFix/>
          </a:blip>
          <a:stretch>
            <a:fillRect/>
          </a:stretch>
        </p:blipFill>
        <p:spPr>
          <a:xfrm>
            <a:off x="5238550" y="81275"/>
            <a:ext cx="3212123" cy="2512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Shape 141"/>
          <p:cNvSpPr txBox="1"/>
          <p:nvPr>
            <p:ph type="title"/>
          </p:nvPr>
        </p:nvSpPr>
        <p:spPr>
          <a:xfrm>
            <a:off x="311700" y="391350"/>
            <a:ext cx="8520600" cy="626100"/>
          </a:xfrm>
          <a:prstGeom prst="rect">
            <a:avLst/>
          </a:prstGeom>
        </p:spPr>
        <p:txBody>
          <a:bodyPr anchorCtr="0" anchor="t" bIns="91425" lIns="91425" rIns="91425" wrap="square" tIns="91425">
            <a:noAutofit/>
          </a:bodyPr>
          <a:lstStyle/>
          <a:p>
            <a:pPr lvl="0">
              <a:spcBef>
                <a:spcPts val="0"/>
              </a:spcBef>
              <a:buNone/>
            </a:pPr>
            <a:r>
              <a:rPr lang="en"/>
              <a:t>Miami University Student</a:t>
            </a:r>
          </a:p>
        </p:txBody>
      </p:sp>
      <p:sp>
        <p:nvSpPr>
          <p:cNvPr id="142" name="Shape 142"/>
          <p:cNvSpPr txBox="1"/>
          <p:nvPr>
            <p:ph idx="1" type="body"/>
          </p:nvPr>
        </p:nvSpPr>
        <p:spPr>
          <a:xfrm>
            <a:off x="311700" y="1279725"/>
            <a:ext cx="5354100" cy="3416400"/>
          </a:xfrm>
          <a:prstGeom prst="rect">
            <a:avLst/>
          </a:prstGeom>
        </p:spPr>
        <p:txBody>
          <a:bodyPr anchorCtr="0" anchor="t" bIns="91425" lIns="91425" rIns="91425" wrap="square" tIns="91425">
            <a:noAutofit/>
          </a:bodyPr>
          <a:lstStyle/>
          <a:p>
            <a:pPr indent="-342900" lvl="0" marL="457200" rtl="0">
              <a:spcBef>
                <a:spcPts val="0"/>
              </a:spcBef>
              <a:buChar char="●"/>
            </a:pPr>
            <a:r>
              <a:rPr lang="en"/>
              <a:t>Lives in apartment off campus</a:t>
            </a:r>
          </a:p>
          <a:p>
            <a:pPr indent="-342900" lvl="0" marL="457200" rtl="0">
              <a:spcBef>
                <a:spcPts val="0"/>
              </a:spcBef>
              <a:buChar char="●"/>
            </a:pPr>
            <a:r>
              <a:rPr lang="en"/>
              <a:t>Has cooked all of his meals for last couple of months</a:t>
            </a:r>
          </a:p>
          <a:p>
            <a:pPr indent="-342900" lvl="0" marL="457200" rtl="0">
              <a:spcBef>
                <a:spcPts val="0"/>
              </a:spcBef>
              <a:buChar char="●"/>
            </a:pPr>
            <a:r>
              <a:rPr lang="en"/>
              <a:t>Likes to imagine recipes in his head and then buys the necessary ingredients</a:t>
            </a:r>
          </a:p>
          <a:p>
            <a:pPr indent="-342900" lvl="0" marL="457200" rtl="0">
              <a:spcBef>
                <a:spcPts val="0"/>
              </a:spcBef>
              <a:buChar char="●"/>
            </a:pPr>
            <a:r>
              <a:rPr lang="en"/>
              <a:t>Wants a way to input ingredients and output recipes that utilize them</a:t>
            </a:r>
          </a:p>
        </p:txBody>
      </p:sp>
      <p:pic>
        <p:nvPicPr>
          <p:cNvPr descr="148interview" id="143" name="Shape 143"/>
          <p:cNvPicPr preferRelativeResize="0"/>
          <p:nvPr/>
        </p:nvPicPr>
        <p:blipFill>
          <a:blip r:embed="rId3">
            <a:alphaModFix/>
          </a:blip>
          <a:stretch>
            <a:fillRect/>
          </a:stretch>
        </p:blipFill>
        <p:spPr>
          <a:xfrm>
            <a:off x="5726150" y="341525"/>
            <a:ext cx="2575500" cy="4580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509550" y="1423875"/>
            <a:ext cx="8124900" cy="1798200"/>
          </a:xfrm>
          <a:prstGeom prst="rect">
            <a:avLst/>
          </a:prstGeom>
        </p:spPr>
        <p:txBody>
          <a:bodyPr anchorCtr="0" anchor="ctr" bIns="91425" lIns="91425" rIns="91425" wrap="square" tIns="91425">
            <a:noAutofit/>
          </a:bodyPr>
          <a:lstStyle/>
          <a:p>
            <a:pPr lvl="0" rtl="0">
              <a:spcBef>
                <a:spcPts val="0"/>
              </a:spcBef>
              <a:buNone/>
            </a:pPr>
            <a:r>
              <a:rPr lang="en">
                <a:solidFill>
                  <a:srgbClr val="000000"/>
                </a:solidFill>
              </a:rPr>
              <a:t>Revised POV Slides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title"/>
          </p:nvPr>
        </p:nvSpPr>
        <p:spPr>
          <a:xfrm>
            <a:off x="311700" y="391350"/>
            <a:ext cx="5005200" cy="626100"/>
          </a:xfrm>
          <a:prstGeom prst="rect">
            <a:avLst/>
          </a:prstGeom>
        </p:spPr>
        <p:txBody>
          <a:bodyPr anchorCtr="0" anchor="t" bIns="91425" lIns="91425" rIns="91425" wrap="square" tIns="91425">
            <a:noAutofit/>
          </a:bodyPr>
          <a:lstStyle/>
          <a:p>
            <a:pPr lvl="0" algn="ctr">
              <a:spcBef>
                <a:spcPts val="0"/>
              </a:spcBef>
              <a:buNone/>
            </a:pPr>
            <a:r>
              <a:rPr lang="en"/>
              <a:t>Sports Dietitian</a:t>
            </a:r>
          </a:p>
        </p:txBody>
      </p:sp>
      <p:sp>
        <p:nvSpPr>
          <p:cNvPr id="154" name="Shape 154"/>
          <p:cNvSpPr txBox="1"/>
          <p:nvPr>
            <p:ph idx="1" type="body"/>
          </p:nvPr>
        </p:nvSpPr>
        <p:spPr>
          <a:xfrm>
            <a:off x="311700" y="1152475"/>
            <a:ext cx="5005200" cy="3416400"/>
          </a:xfrm>
          <a:prstGeom prst="rect">
            <a:avLst/>
          </a:prstGeom>
        </p:spPr>
        <p:txBody>
          <a:bodyPr anchorCtr="0" anchor="t" bIns="91425" lIns="91425" rIns="91425" wrap="square" tIns="91425">
            <a:noAutofit/>
          </a:bodyPr>
          <a:lstStyle/>
          <a:p>
            <a:pPr lvl="0" rtl="0">
              <a:spcBef>
                <a:spcPts val="0"/>
              </a:spcBef>
              <a:spcAft>
                <a:spcPts val="0"/>
              </a:spcAft>
              <a:buNone/>
            </a:pPr>
            <a:r>
              <a:rPr lang="en">
                <a:solidFill>
                  <a:srgbClr val="0000FF"/>
                </a:solidFill>
                <a:latin typeface="Times New Roman"/>
                <a:ea typeface="Times New Roman"/>
                <a:cs typeface="Times New Roman"/>
                <a:sym typeface="Times New Roman"/>
              </a:rPr>
              <a:t>We met Kristen, the Stanford Athletics Dietitian. </a:t>
            </a:r>
          </a:p>
          <a:p>
            <a:pPr lvl="0" rtl="0">
              <a:spcBef>
                <a:spcPts val="0"/>
              </a:spcBef>
              <a:spcAft>
                <a:spcPts val="0"/>
              </a:spcAft>
              <a:buNone/>
            </a:pPr>
            <a:r>
              <a:t/>
            </a:r>
            <a:endParaRPr>
              <a:solidFill>
                <a:srgbClr val="000000"/>
              </a:solidFill>
              <a:latin typeface="Times New Roman"/>
              <a:ea typeface="Times New Roman"/>
              <a:cs typeface="Times New Roman"/>
              <a:sym typeface="Times New Roman"/>
            </a:endParaRPr>
          </a:p>
          <a:p>
            <a:pPr lvl="0" rtl="0">
              <a:spcBef>
                <a:spcPts val="0"/>
              </a:spcBef>
              <a:spcAft>
                <a:spcPts val="0"/>
              </a:spcAft>
              <a:buNone/>
            </a:pPr>
            <a:r>
              <a:rPr lang="en">
                <a:solidFill>
                  <a:srgbClr val="FF0000"/>
                </a:solidFill>
                <a:latin typeface="Times New Roman"/>
                <a:ea typeface="Times New Roman"/>
                <a:cs typeface="Times New Roman"/>
                <a:sym typeface="Times New Roman"/>
              </a:rPr>
              <a:t>We were amazed to realize that although competition can originally make learning to cook intimidating, demonstrating successes to friends can serve as a reward and small victory. </a:t>
            </a:r>
          </a:p>
          <a:p>
            <a:pPr lvl="0" rtl="0">
              <a:spcBef>
                <a:spcPts val="0"/>
              </a:spcBef>
              <a:spcAft>
                <a:spcPts val="0"/>
              </a:spcAft>
              <a:buNone/>
            </a:pPr>
            <a:r>
              <a:t/>
            </a:r>
            <a:endParaRPr>
              <a:solidFill>
                <a:srgbClr val="000000"/>
              </a:solidFill>
              <a:latin typeface="Times New Roman"/>
              <a:ea typeface="Times New Roman"/>
              <a:cs typeface="Times New Roman"/>
              <a:sym typeface="Times New Roman"/>
            </a:endParaRPr>
          </a:p>
          <a:p>
            <a:pPr lvl="0" rtl="0">
              <a:spcBef>
                <a:spcPts val="0"/>
              </a:spcBef>
              <a:spcAft>
                <a:spcPts val="0"/>
              </a:spcAft>
              <a:buNone/>
            </a:pPr>
            <a:r>
              <a:rPr lang="en">
                <a:solidFill>
                  <a:srgbClr val="000000"/>
                </a:solidFill>
                <a:latin typeface="Times New Roman"/>
                <a:ea typeface="Times New Roman"/>
                <a:cs typeface="Times New Roman"/>
                <a:sym typeface="Times New Roman"/>
              </a:rPr>
              <a:t>It would be game changing to harness this competitive drive for novice users to become better cooks but leaving it at a level that does not drive away the users.</a:t>
            </a:r>
          </a:p>
        </p:txBody>
      </p:sp>
      <p:pic>
        <p:nvPicPr>
          <p:cNvPr descr="Image result for Nutritionist" id="155" name="Shape 155"/>
          <p:cNvPicPr preferRelativeResize="0"/>
          <p:nvPr/>
        </p:nvPicPr>
        <p:blipFill>
          <a:blip r:embed="rId3">
            <a:alphaModFix/>
          </a:blip>
          <a:stretch>
            <a:fillRect/>
          </a:stretch>
        </p:blipFill>
        <p:spPr>
          <a:xfrm>
            <a:off x="5879575" y="2933000"/>
            <a:ext cx="2783825" cy="1852350"/>
          </a:xfrm>
          <a:prstGeom prst="rect">
            <a:avLst/>
          </a:prstGeom>
          <a:noFill/>
          <a:ln>
            <a:noFill/>
          </a:ln>
        </p:spPr>
      </p:pic>
      <p:pic>
        <p:nvPicPr>
          <p:cNvPr descr="Related image" id="156" name="Shape 156"/>
          <p:cNvPicPr preferRelativeResize="0"/>
          <p:nvPr/>
        </p:nvPicPr>
        <p:blipFill>
          <a:blip r:embed="rId4">
            <a:alphaModFix/>
          </a:blip>
          <a:stretch>
            <a:fillRect/>
          </a:stretch>
        </p:blipFill>
        <p:spPr>
          <a:xfrm>
            <a:off x="5598238" y="667404"/>
            <a:ext cx="3346500" cy="16837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311700" y="391350"/>
            <a:ext cx="6653700" cy="626100"/>
          </a:xfrm>
          <a:prstGeom prst="rect">
            <a:avLst/>
          </a:prstGeom>
        </p:spPr>
        <p:txBody>
          <a:bodyPr anchorCtr="0" anchor="t" bIns="91425" lIns="91425" rIns="91425" wrap="square" tIns="91425">
            <a:noAutofit/>
          </a:bodyPr>
          <a:lstStyle/>
          <a:p>
            <a:pPr lvl="0" rtl="0" algn="ctr">
              <a:spcBef>
                <a:spcPts val="0"/>
              </a:spcBef>
              <a:buNone/>
            </a:pPr>
            <a:r>
              <a:rPr lang="en"/>
              <a:t>Stanford Student</a:t>
            </a:r>
          </a:p>
        </p:txBody>
      </p:sp>
      <p:sp>
        <p:nvSpPr>
          <p:cNvPr id="162" name="Shape 162"/>
          <p:cNvSpPr txBox="1"/>
          <p:nvPr>
            <p:ph idx="1" type="body"/>
          </p:nvPr>
        </p:nvSpPr>
        <p:spPr>
          <a:xfrm>
            <a:off x="311700" y="1152475"/>
            <a:ext cx="6653700" cy="3416400"/>
          </a:xfrm>
          <a:prstGeom prst="rect">
            <a:avLst/>
          </a:prstGeom>
        </p:spPr>
        <p:txBody>
          <a:bodyPr anchorCtr="0" anchor="t" bIns="91425" lIns="91425" rIns="91425" wrap="square" tIns="91425">
            <a:noAutofit/>
          </a:bodyPr>
          <a:lstStyle/>
          <a:p>
            <a:pPr lvl="0" rtl="0">
              <a:spcBef>
                <a:spcPts val="0"/>
              </a:spcBef>
              <a:spcAft>
                <a:spcPts val="0"/>
              </a:spcAft>
              <a:buNone/>
            </a:pPr>
            <a:r>
              <a:rPr lang="en">
                <a:solidFill>
                  <a:srgbClr val="0000FF"/>
                </a:solidFill>
                <a:latin typeface="Times New Roman"/>
                <a:ea typeface="Times New Roman"/>
                <a:cs typeface="Times New Roman"/>
                <a:sym typeface="Times New Roman"/>
              </a:rPr>
              <a:t>We met Joe, a Stanford student living in Mirrielees and learning to cook on his own.</a:t>
            </a:r>
          </a:p>
          <a:p>
            <a:pPr lvl="0" rtl="0">
              <a:spcBef>
                <a:spcPts val="0"/>
              </a:spcBef>
              <a:spcAft>
                <a:spcPts val="0"/>
              </a:spcAft>
              <a:buNone/>
            </a:pPr>
            <a:r>
              <a:t/>
            </a:r>
            <a:endParaRPr>
              <a:solidFill>
                <a:srgbClr val="FF0000"/>
              </a:solidFill>
              <a:latin typeface="Times New Roman"/>
              <a:ea typeface="Times New Roman"/>
              <a:cs typeface="Times New Roman"/>
              <a:sym typeface="Times New Roman"/>
            </a:endParaRPr>
          </a:p>
          <a:p>
            <a:pPr lvl="0" rtl="0">
              <a:spcBef>
                <a:spcPts val="0"/>
              </a:spcBef>
              <a:spcAft>
                <a:spcPts val="0"/>
              </a:spcAft>
              <a:buNone/>
            </a:pPr>
            <a:r>
              <a:rPr lang="en">
                <a:solidFill>
                  <a:srgbClr val="FF0000"/>
                </a:solidFill>
                <a:latin typeface="Times New Roman"/>
                <a:ea typeface="Times New Roman"/>
                <a:cs typeface="Times New Roman"/>
                <a:sym typeface="Times New Roman"/>
              </a:rPr>
              <a:t>We were amazed to realize that although he has a kitchen, he often eats at dining halls or buys food as he views cooking as a chore.</a:t>
            </a:r>
          </a:p>
          <a:p>
            <a:pPr lvl="0" rtl="0">
              <a:spcBef>
                <a:spcPts val="0"/>
              </a:spcBef>
              <a:spcAft>
                <a:spcPts val="0"/>
              </a:spcAft>
              <a:buNone/>
            </a:pPr>
            <a:r>
              <a:t/>
            </a:r>
            <a:endParaRPr>
              <a:solidFill>
                <a:srgbClr val="000000"/>
              </a:solidFill>
              <a:latin typeface="Times New Roman"/>
              <a:ea typeface="Times New Roman"/>
              <a:cs typeface="Times New Roman"/>
              <a:sym typeface="Times New Roman"/>
            </a:endParaRPr>
          </a:p>
          <a:p>
            <a:pPr lvl="0" rtl="0">
              <a:spcBef>
                <a:spcPts val="0"/>
              </a:spcBef>
              <a:spcAft>
                <a:spcPts val="0"/>
              </a:spcAft>
              <a:buNone/>
            </a:pPr>
            <a:r>
              <a:rPr lang="en">
                <a:solidFill>
                  <a:srgbClr val="000000"/>
                </a:solidFill>
                <a:latin typeface="Times New Roman"/>
                <a:ea typeface="Times New Roman"/>
                <a:cs typeface="Times New Roman"/>
                <a:sym typeface="Times New Roman"/>
              </a:rPr>
              <a:t>It would be game changing to find a way to make cooking fun and enjoyable.</a:t>
            </a:r>
          </a:p>
        </p:txBody>
      </p:sp>
      <p:pic>
        <p:nvPicPr>
          <p:cNvPr id="163" name="Shape 163"/>
          <p:cNvPicPr preferRelativeResize="0"/>
          <p:nvPr/>
        </p:nvPicPr>
        <p:blipFill>
          <a:blip r:embed="rId3">
            <a:alphaModFix/>
          </a:blip>
          <a:stretch>
            <a:fillRect/>
          </a:stretch>
        </p:blipFill>
        <p:spPr>
          <a:xfrm>
            <a:off x="6916725" y="517725"/>
            <a:ext cx="2074875" cy="2078051"/>
          </a:xfrm>
          <a:prstGeom prst="rect">
            <a:avLst/>
          </a:prstGeom>
          <a:noFill/>
          <a:ln>
            <a:noFill/>
          </a:ln>
        </p:spPr>
      </p:pic>
      <p:pic>
        <p:nvPicPr>
          <p:cNvPr descr="Image result for college kitchen" id="164" name="Shape 164"/>
          <p:cNvPicPr preferRelativeResize="0"/>
          <p:nvPr/>
        </p:nvPicPr>
        <p:blipFill>
          <a:blip r:embed="rId4">
            <a:alphaModFix/>
          </a:blip>
          <a:stretch>
            <a:fillRect/>
          </a:stretch>
        </p:blipFill>
        <p:spPr>
          <a:xfrm>
            <a:off x="5235300" y="3595550"/>
            <a:ext cx="3032200" cy="1368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