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Playfair Display"/>
      <p:regular r:id="rId24"/>
      <p:bold r:id="rId25"/>
      <p:italic r:id="rId26"/>
      <p:boldItalic r:id="rId27"/>
    </p:embeddedFont>
    <p:embeddedFont>
      <p:font typeface="Lato"/>
      <p:regular r:id="rId28"/>
      <p:bold r:id="rId29"/>
      <p:italic r:id="rId30"/>
      <p:boldItalic r:id="rId31"/>
    </p:embeddedFont>
    <p:embeddedFont>
      <p:font typeface="Love Ya Like A Sister"/>
      <p:regular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AB72AC78-A685-4375-B699-08DE10CD8989}">
  <a:tblStyle styleId="{AB72AC78-A685-4375-B699-08DE10CD898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PlayfairDisplay-regular.fntdata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layfairDisplay-italic.fntdata"/><Relationship Id="rId25" Type="http://schemas.openxmlformats.org/officeDocument/2006/relationships/font" Target="fonts/PlayfairDisplay-bold.fntdata"/><Relationship Id="rId28" Type="http://schemas.openxmlformats.org/officeDocument/2006/relationships/font" Target="fonts/Lato-regular.fntdata"/><Relationship Id="rId27" Type="http://schemas.openxmlformats.org/officeDocument/2006/relationships/font" Target="fonts/PlayfairDisplay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a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Lato-boldItalic.fntdata"/><Relationship Id="rId30" Type="http://schemas.openxmlformats.org/officeDocument/2006/relationships/font" Target="fonts/Lato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font" Target="fonts/LoveYaLikeASister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Two of our interviewees reported that they would be more likely to cook, and would be more </a:t>
            </a:r>
            <a:r>
              <a:rPr lang="en"/>
              <a:t>motivated</a:t>
            </a:r>
            <a:r>
              <a:rPr lang="en"/>
              <a:t> to learn to do so, if they had a friend to cook with.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Cooking (and learning to cook) is a social activity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98450" lvl="0" marL="457200" rtl="0">
              <a:spcBef>
                <a:spcPts val="0"/>
              </a:spcBef>
            </a:pPr>
            <a:r>
              <a:rPr lang="en"/>
              <a:t>Row chef emphasized the importance of real-time feedback when learning and teaching</a:t>
            </a:r>
          </a:p>
          <a:p>
            <a:pPr indent="-298450" lvl="0" marL="457200" rtl="0">
              <a:spcBef>
                <a:spcPts val="0"/>
              </a:spcBef>
            </a:pPr>
            <a:r>
              <a:rPr lang="en"/>
              <a:t>Learn much better when you are critiqued and corrected immediately</a:t>
            </a:r>
          </a:p>
          <a:p>
            <a:pPr indent="-298450" lvl="0" marL="457200" rtl="0">
              <a:spcBef>
                <a:spcPts val="0"/>
              </a:spcBef>
            </a:pPr>
            <a:r>
              <a:rPr lang="en"/>
              <a:t>Problem with learning from a cookbook/video is that there is no teacher to talk you through things</a:t>
            </a:r>
          </a:p>
          <a:p>
            <a:pPr indent="-298450" lvl="0" marL="457200" rtl="0">
              <a:spcBef>
                <a:spcPts val="0"/>
              </a:spcBef>
            </a:pPr>
            <a:r>
              <a:rPr lang="en"/>
              <a:t>Mother said that, when cooking, she determines her success or failure based on what her family thinks of the food, not herself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Time is a huge restraint and it can be difficult to plan in advance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Row chef said she likes teaching small groups or one on one best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Student said he wants personal teacher for 1/10th the price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buChar char="●"/>
            </a:pPr>
            <a:r>
              <a:rPr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Views cooking as a chore</a:t>
            </a:r>
          </a:p>
          <a:p>
            <a: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buChar char="○"/>
            </a:pPr>
            <a:r>
              <a:rPr lang="en" sz="14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Waste of time / boring</a:t>
            </a:r>
          </a:p>
          <a:p>
            <a: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buChar char="○"/>
            </a:pPr>
            <a:r>
              <a:rPr lang="en" sz="14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Not satisfied with the result 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buChar char="●"/>
            </a:pPr>
            <a:r>
              <a:rPr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Social Aspect</a:t>
            </a:r>
          </a:p>
          <a:p>
            <a: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buChar char="○"/>
            </a:pPr>
            <a:r>
              <a:rPr lang="en" sz="14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Scared and intimidated by cooking alone</a:t>
            </a:r>
          </a:p>
          <a:p>
            <a: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buChar char="○"/>
            </a:pPr>
            <a:r>
              <a:rPr lang="en" sz="14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Likes the process if he is with friends and performing easy roles</a:t>
            </a:r>
          </a:p>
          <a:p>
            <a: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77777"/>
              <a:buFont typeface="Arial"/>
              <a:buChar char="●"/>
            </a:pPr>
            <a:r>
              <a:rPr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Situations when he would cook</a:t>
            </a:r>
          </a:p>
          <a:p>
            <a: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buChar char="○"/>
            </a:pPr>
            <a:r>
              <a:rPr lang="en" sz="14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Fast, easy, convenient, hand-holding process</a:t>
            </a:r>
          </a:p>
          <a:p>
            <a: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buChar char="○"/>
            </a:pPr>
            <a:r>
              <a:rPr lang="en" sz="14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Good results that are nutritious and filling</a:t>
            </a:r>
          </a:p>
          <a:p>
            <a: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buChar char="○"/>
            </a:pPr>
            <a:r>
              <a:rPr lang="en" sz="14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Wants it to be fun and worth his time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Despite being a mother of five, she describes herself as “Cooking innocent” because she is lacking in training, ability, and skill. However, possesses a strong desire to learn to cook and to improve her skills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</a:pPr>
            <a:r>
              <a:rPr lang="en" sz="1800">
                <a:solidFill>
                  <a:schemeClr val="dk2"/>
                </a:solidFill>
              </a:rPr>
              <a:t>Culinary school graduate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</a:pPr>
            <a:r>
              <a:rPr lang="en" sz="1800">
                <a:solidFill>
                  <a:schemeClr val="dk2"/>
                </a:solidFill>
              </a:rPr>
              <a:t>20+ years of experience cooking in restaurants/Row house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</a:pPr>
            <a:r>
              <a:rPr lang="en" sz="1800">
                <a:solidFill>
                  <a:schemeClr val="dk2"/>
                </a:solidFill>
              </a:rPr>
              <a:t>Chosen as an example of an extreme user: already an expert in the field of cooking and expressed desire to teach others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</a:pPr>
            <a:r>
              <a:rPr lang="en" sz="1800">
                <a:solidFill>
                  <a:schemeClr val="dk2"/>
                </a:solidFill>
              </a:rPr>
              <a:t>Interviewed in Durand’s kitchen while she was making dinner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</a:pPr>
            <a:r>
              <a:rPr lang="en" sz="1800">
                <a:solidFill>
                  <a:schemeClr val="dk2"/>
                </a:solidFill>
              </a:rPr>
              <a:t>Questions</a:t>
            </a:r>
          </a:p>
          <a:p>
            <a: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</a:pPr>
            <a:r>
              <a:rPr lang="en" sz="1400">
                <a:solidFill>
                  <a:schemeClr val="dk2"/>
                </a:solidFill>
              </a:rPr>
              <a:t>First dish she ever made?</a:t>
            </a:r>
          </a:p>
          <a:p>
            <a: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</a:pPr>
            <a:r>
              <a:rPr lang="en" sz="1400">
                <a:solidFill>
                  <a:schemeClr val="dk2"/>
                </a:solidFill>
              </a:rPr>
              <a:t>A time when she was taught how to make something? Was there a way she would have done it better?</a:t>
            </a:r>
          </a:p>
          <a:p>
            <a: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</a:pPr>
            <a:r>
              <a:rPr lang="en" sz="1400">
                <a:solidFill>
                  <a:schemeClr val="dk2"/>
                </a:solidFill>
              </a:rPr>
              <a:t>A time when she taught someone how to make a dish?</a:t>
            </a:r>
          </a:p>
          <a:p>
            <a: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</a:pPr>
            <a:r>
              <a:rPr lang="en" sz="1400">
                <a:solidFill>
                  <a:schemeClr val="dk2"/>
                </a:solidFill>
              </a:rPr>
              <a:t>How does she learn how to cook new things?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</a:pPr>
            <a:r>
              <a:rPr lang="en" sz="1200">
                <a:solidFill>
                  <a:schemeClr val="dk2"/>
                </a:solidFill>
              </a:rPr>
              <a:t>Interviewed in her office</a:t>
            </a:r>
          </a:p>
          <a:p>
            <a: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</a:pPr>
            <a:r>
              <a:rPr lang="en" sz="1200">
                <a:solidFill>
                  <a:schemeClr val="dk2"/>
                </a:solidFill>
              </a:rPr>
              <a:t>Constantly working in order to try to find ways to get her students to have healthier lifestyles</a:t>
            </a:r>
          </a:p>
          <a:p>
            <a: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</a:pPr>
            <a:r>
              <a:rPr lang="en" sz="1200">
                <a:solidFill>
                  <a:schemeClr val="dk2"/>
                </a:solidFill>
              </a:rPr>
              <a:t>Chosen because of the fact that she is always trying to teach her students how to cook in order to allow themselves to have better control over their eating habits</a:t>
            </a:r>
          </a:p>
          <a:p>
            <a: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</a:pPr>
            <a:r>
              <a:rPr lang="en" sz="1200">
                <a:solidFill>
                  <a:schemeClr val="dk2"/>
                </a:solidFill>
              </a:rPr>
              <a:t>Chosen as an extreme user because of the fact that she is always trying to get others to cook but does not really have a desired teaching method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Healthy Eating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Talking to athletes to make it less intimidating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Working in class to learn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" name="Shape 50"/>
          <p:cNvSpPr txBox="1"/>
          <p:nvPr>
            <p:ph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6" name="Shape 2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bg>
      <p:bgPr>
        <a:solidFill>
          <a:schemeClr val="dk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" name="Shape 41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2" name="Shape 42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oral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jpg"/><Relationship Id="rId4" Type="http://schemas.openxmlformats.org/officeDocument/2006/relationships/image" Target="../media/image8.jpg"/><Relationship Id="rId5" Type="http://schemas.openxmlformats.org/officeDocument/2006/relationships/image" Target="../media/image4.jpg"/><Relationship Id="rId6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jpg"/><Relationship Id="rId4" Type="http://schemas.openxmlformats.org/officeDocument/2006/relationships/image" Target="../media/image1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Relationship Id="rId4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Relationship Id="rId4" Type="http://schemas.openxmlformats.org/officeDocument/2006/relationships/image" Target="../media/image11.jpg"/><Relationship Id="rId5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ctrTitle"/>
          </p:nvPr>
        </p:nvSpPr>
        <p:spPr>
          <a:xfrm>
            <a:off x="3096300" y="1139525"/>
            <a:ext cx="2951400" cy="15843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000"/>
              <a:t>4 </a:t>
            </a:r>
            <a:r>
              <a:rPr lang="en" sz="4000"/>
              <a:t>Cooking Dummies</a:t>
            </a:r>
          </a:p>
        </p:txBody>
      </p:sp>
      <p:sp>
        <p:nvSpPr>
          <p:cNvPr id="60" name="Shape 60"/>
          <p:cNvSpPr txBox="1"/>
          <p:nvPr>
            <p:ph idx="1" type="subTitle"/>
          </p:nvPr>
        </p:nvSpPr>
        <p:spPr>
          <a:xfrm>
            <a:off x="3096288" y="3452380"/>
            <a:ext cx="2951400" cy="7014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Caillin Campbell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Max Kucera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Ian Jones</a:t>
            </a:r>
            <a:r>
              <a:rPr lang="en"/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CJ Keller</a:t>
            </a:r>
          </a:p>
        </p:txBody>
      </p:sp>
      <p:pic>
        <p:nvPicPr>
          <p:cNvPr id="61" name="Shape 61"/>
          <p:cNvPicPr preferRelativeResize="0"/>
          <p:nvPr/>
        </p:nvPicPr>
        <p:blipFill rotWithShape="1">
          <a:blip r:embed="rId3">
            <a:alphaModFix/>
          </a:blip>
          <a:srcRect b="0" l="0" r="22081" t="0"/>
          <a:stretch/>
        </p:blipFill>
        <p:spPr>
          <a:xfrm>
            <a:off x="127875" y="242113"/>
            <a:ext cx="1717274" cy="21993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6998928_1481014558577702_6562833213640846111_n 2.jpg" id="62" name="Shape 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15025" y="218950"/>
            <a:ext cx="1717275" cy="2245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cJ Keller" id="63" name="Shape 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15025" y="2602200"/>
            <a:ext cx="1717275" cy="2401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Shape 64"/>
          <p:cNvPicPr preferRelativeResize="0"/>
          <p:nvPr/>
        </p:nvPicPr>
        <p:blipFill rotWithShape="1">
          <a:blip r:embed="rId6">
            <a:alphaModFix/>
          </a:blip>
          <a:srcRect b="0" l="14023" r="10252" t="0"/>
          <a:stretch/>
        </p:blipFill>
        <p:spPr>
          <a:xfrm>
            <a:off x="127875" y="2602200"/>
            <a:ext cx="1717275" cy="228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6264" y="378463"/>
            <a:ext cx="6591476" cy="4386574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Shape 134"/>
          <p:cNvSpPr txBox="1"/>
          <p:nvPr/>
        </p:nvSpPr>
        <p:spPr>
          <a:xfrm>
            <a:off x="74600" y="74600"/>
            <a:ext cx="1673100" cy="9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0825" y="76200"/>
            <a:ext cx="6672074" cy="4997826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Shape 140"/>
          <p:cNvSpPr txBox="1"/>
          <p:nvPr/>
        </p:nvSpPr>
        <p:spPr>
          <a:xfrm rot="-890">
            <a:off x="1789898" y="2517404"/>
            <a:ext cx="2317200" cy="11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800">
                <a:solidFill>
                  <a:srgbClr val="ACC42C"/>
                </a:solidFill>
              </a:rPr>
              <a:t>“Questions and feedback in real      </a:t>
            </a:r>
          </a:p>
        </p:txBody>
      </p:sp>
      <p:sp>
        <p:nvSpPr>
          <p:cNvPr id="141" name="Shape 141"/>
          <p:cNvSpPr txBox="1"/>
          <p:nvPr/>
        </p:nvSpPr>
        <p:spPr>
          <a:xfrm rot="-1229">
            <a:off x="5714449" y="2648970"/>
            <a:ext cx="1677900" cy="6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1800">
                <a:solidFill>
                  <a:srgbClr val="66C0EB"/>
                </a:solidFill>
              </a:rPr>
              <a:t>“</a:t>
            </a:r>
            <a:r>
              <a:rPr b="1" lang="en" sz="1800">
                <a:solidFill>
                  <a:srgbClr val="66C0EB"/>
                </a:solidFill>
              </a:rPr>
              <a:t>The best way to learn is hands-on”</a:t>
            </a:r>
          </a:p>
        </p:txBody>
      </p:sp>
      <p:sp>
        <p:nvSpPr>
          <p:cNvPr id="142" name="Shape 142"/>
          <p:cNvSpPr txBox="1"/>
          <p:nvPr/>
        </p:nvSpPr>
        <p:spPr>
          <a:xfrm>
            <a:off x="2109400" y="3153475"/>
            <a:ext cx="1997700" cy="8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800">
                <a:solidFill>
                  <a:srgbClr val="ACC42C"/>
                </a:solidFill>
              </a:rPr>
              <a:t>time are                                                              important”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Shape 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425" y="28350"/>
            <a:ext cx="8964576" cy="500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Analysis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7" name="Shape 157"/>
          <p:cNvGraphicFramePr/>
          <p:nvPr/>
        </p:nvGraphicFramePr>
        <p:xfrm>
          <a:off x="35450" y="29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{AB72AC78-A685-4375-B699-08DE10CD8989}</a:tableStyleId>
              </a:tblPr>
              <a:tblGrid>
                <a:gridCol w="4451825"/>
                <a:gridCol w="4451825"/>
              </a:tblGrid>
              <a:tr h="244372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2000">
                          <a:solidFill>
                            <a:schemeClr val="dk1"/>
                          </a:solidFill>
                        </a:rPr>
                        <a:t>Say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2000">
                          <a:solidFill>
                            <a:schemeClr val="dk1"/>
                          </a:solidFill>
                        </a:rPr>
                        <a:t>THINK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2000"/>
                    </a:p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91425" marB="91425" marR="91425" marL="91425"/>
                </a:tc>
              </a:tr>
              <a:tr h="272275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2000">
                          <a:solidFill>
                            <a:schemeClr val="dk1"/>
                          </a:solidFill>
                        </a:rPr>
                        <a:t>DO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2000">
                          <a:solidFill>
                            <a:schemeClr val="dk1"/>
                          </a:solidFill>
                        </a:rPr>
                        <a:t>FEEL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58" name="Shape 158"/>
          <p:cNvSpPr txBox="1"/>
          <p:nvPr/>
        </p:nvSpPr>
        <p:spPr>
          <a:xfrm>
            <a:off x="1830625" y="1619250"/>
            <a:ext cx="1890000" cy="5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Love Ya Like A Sister"/>
                <a:ea typeface="Love Ya Like A Sister"/>
                <a:cs typeface="Love Ya Like A Sister"/>
                <a:sym typeface="Love Ya Like A Sister"/>
              </a:rPr>
              <a:t>Answering questions in real time is important</a:t>
            </a:r>
          </a:p>
        </p:txBody>
      </p:sp>
      <p:sp>
        <p:nvSpPr>
          <p:cNvPr id="159" name="Shape 159"/>
          <p:cNvSpPr txBox="1"/>
          <p:nvPr/>
        </p:nvSpPr>
        <p:spPr>
          <a:xfrm>
            <a:off x="61225" y="565375"/>
            <a:ext cx="2302800" cy="10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Love Ya Like A Sister"/>
                <a:ea typeface="Love Ya Like A Sister"/>
                <a:cs typeface="Love Ya Like A Sister"/>
                <a:sym typeface="Love Ya Like A Sister"/>
              </a:rPr>
              <a:t>“I constantly have to get rid of cookbooks and magazines because they take up too much space”</a:t>
            </a:r>
          </a:p>
        </p:txBody>
      </p:sp>
      <p:sp>
        <p:nvSpPr>
          <p:cNvPr id="160" name="Shape 160"/>
          <p:cNvSpPr txBox="1"/>
          <p:nvPr/>
        </p:nvSpPr>
        <p:spPr>
          <a:xfrm>
            <a:off x="5339325" y="1636600"/>
            <a:ext cx="2811000" cy="7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Love Ya Like A Sister"/>
                <a:ea typeface="Love Ya Like A Sister"/>
                <a:cs typeface="Love Ya Like A Sister"/>
                <a:sym typeface="Love Ya Like A Sister"/>
              </a:rPr>
              <a:t>Don’t need culinary school education to learn how to cook</a:t>
            </a:r>
          </a:p>
        </p:txBody>
      </p:sp>
      <p:sp>
        <p:nvSpPr>
          <p:cNvPr id="161" name="Shape 161"/>
          <p:cNvSpPr txBox="1"/>
          <p:nvPr/>
        </p:nvSpPr>
        <p:spPr>
          <a:xfrm>
            <a:off x="7102000" y="509925"/>
            <a:ext cx="17343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Love Ya Like A Sister"/>
                <a:ea typeface="Love Ya Like A Sister"/>
                <a:cs typeface="Love Ya Like A Sister"/>
                <a:sym typeface="Love Ya Like A Sister"/>
              </a:rPr>
              <a:t>Cooking could be fun, if properly prepared</a:t>
            </a:r>
          </a:p>
        </p:txBody>
      </p:sp>
      <p:sp>
        <p:nvSpPr>
          <p:cNvPr id="162" name="Shape 162"/>
          <p:cNvSpPr txBox="1"/>
          <p:nvPr/>
        </p:nvSpPr>
        <p:spPr>
          <a:xfrm>
            <a:off x="2631500" y="2822950"/>
            <a:ext cx="1985700" cy="8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Love Ya Like A Sister"/>
                <a:ea typeface="Love Ya Like A Sister"/>
                <a:cs typeface="Love Ya Like A Sister"/>
                <a:sym typeface="Love Ya Like A Sister"/>
              </a:rPr>
              <a:t>Smiled when talking about teaching students to cook</a:t>
            </a:r>
          </a:p>
        </p:txBody>
      </p:sp>
      <p:sp>
        <p:nvSpPr>
          <p:cNvPr id="163" name="Shape 163"/>
          <p:cNvSpPr txBox="1"/>
          <p:nvPr/>
        </p:nvSpPr>
        <p:spPr>
          <a:xfrm>
            <a:off x="1986975" y="3827700"/>
            <a:ext cx="1890000" cy="13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Love Ya Like A Sister"/>
                <a:ea typeface="Love Ya Like A Sister"/>
                <a:cs typeface="Love Ya Like A Sister"/>
                <a:sym typeface="Love Ya Like A Sister"/>
              </a:rPr>
              <a:t>Decides what to cook based on what is in the kitchen without planning in advance </a:t>
            </a:r>
          </a:p>
        </p:txBody>
      </p:sp>
      <p:sp>
        <p:nvSpPr>
          <p:cNvPr id="164" name="Shape 164"/>
          <p:cNvSpPr txBox="1"/>
          <p:nvPr/>
        </p:nvSpPr>
        <p:spPr>
          <a:xfrm>
            <a:off x="177925" y="2997950"/>
            <a:ext cx="2069400" cy="8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Love Ya Like A Sister"/>
                <a:ea typeface="Love Ya Like A Sister"/>
                <a:cs typeface="Love Ya Like A Sister"/>
                <a:sym typeface="Love Ya Like A Sister"/>
              </a:rPr>
              <a:t>Constantly substitutes ingredients for ones she doesn’t have on hand</a:t>
            </a:r>
          </a:p>
        </p:txBody>
      </p:sp>
      <p:sp>
        <p:nvSpPr>
          <p:cNvPr id="165" name="Shape 165"/>
          <p:cNvSpPr txBox="1"/>
          <p:nvPr/>
        </p:nvSpPr>
        <p:spPr>
          <a:xfrm>
            <a:off x="6665350" y="3117575"/>
            <a:ext cx="2302800" cy="8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Love Ya Like A Sister"/>
                <a:ea typeface="Love Ya Like A Sister"/>
                <a:cs typeface="Love Ya Like A Sister"/>
                <a:sym typeface="Love Ya Like A Sister"/>
              </a:rPr>
              <a:t>Feel inspired when her friends are successful in cooking</a:t>
            </a:r>
          </a:p>
        </p:txBody>
      </p:sp>
      <p:sp>
        <p:nvSpPr>
          <p:cNvPr id="166" name="Shape 166"/>
          <p:cNvSpPr txBox="1"/>
          <p:nvPr/>
        </p:nvSpPr>
        <p:spPr>
          <a:xfrm>
            <a:off x="5478425" y="4119150"/>
            <a:ext cx="1890000" cy="8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Love Ya Like A Sister"/>
                <a:ea typeface="Love Ya Like A Sister"/>
                <a:cs typeface="Love Ya Like A Sister"/>
                <a:sym typeface="Love Ya Like A Sister"/>
              </a:rPr>
              <a:t>Proud of students’ accomplishments learning to cook</a:t>
            </a:r>
          </a:p>
        </p:txBody>
      </p:sp>
      <p:sp>
        <p:nvSpPr>
          <p:cNvPr id="167" name="Shape 167"/>
          <p:cNvSpPr txBox="1"/>
          <p:nvPr/>
        </p:nvSpPr>
        <p:spPr>
          <a:xfrm>
            <a:off x="4874150" y="2930600"/>
            <a:ext cx="1399500" cy="7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Love Ya Like A Sister"/>
                <a:ea typeface="Love Ya Like A Sister"/>
                <a:cs typeface="Love Ya Like A Sister"/>
                <a:sym typeface="Love Ya Like A Sister"/>
              </a:rPr>
              <a:t>Feels self-conscious in front of crowds</a:t>
            </a:r>
          </a:p>
        </p:txBody>
      </p:sp>
      <p:sp>
        <p:nvSpPr>
          <p:cNvPr id="168" name="Shape 168"/>
          <p:cNvSpPr txBox="1"/>
          <p:nvPr/>
        </p:nvSpPr>
        <p:spPr>
          <a:xfrm>
            <a:off x="2670475" y="360375"/>
            <a:ext cx="1734300" cy="5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Love Ya Like A Sister"/>
                <a:ea typeface="Love Ya Like A Sister"/>
                <a:cs typeface="Love Ya Like A Sister"/>
                <a:sym typeface="Love Ya Like A Sister"/>
              </a:rPr>
              <a:t>“I make the same go-to meals if I’m too lazy to think of something to cook</a:t>
            </a:r>
          </a:p>
        </p:txBody>
      </p:sp>
      <p:sp>
        <p:nvSpPr>
          <p:cNvPr id="169" name="Shape 169"/>
          <p:cNvSpPr txBox="1"/>
          <p:nvPr/>
        </p:nvSpPr>
        <p:spPr>
          <a:xfrm>
            <a:off x="4889150" y="308025"/>
            <a:ext cx="1536900" cy="7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Love Ya Like A Sister"/>
                <a:ea typeface="Love Ya Like A Sister"/>
                <a:cs typeface="Love Ya Like A Sister"/>
                <a:sym typeface="Love Ya Like A Sister"/>
              </a:rPr>
              <a:t>Thinks her hands-on education helped her learn best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Insight: Competition Drives Success</a:t>
            </a:r>
          </a:p>
        </p:txBody>
      </p:sp>
      <p:pic>
        <p:nvPicPr>
          <p:cNvPr id="175" name="Shape 1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6826" y="1017450"/>
            <a:ext cx="5709824" cy="400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type="title"/>
          </p:nvPr>
        </p:nvSpPr>
        <p:spPr>
          <a:xfrm>
            <a:off x="311700" y="191825"/>
            <a:ext cx="8520600" cy="62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Need: Personalized Instruction</a:t>
            </a:r>
          </a:p>
        </p:txBody>
      </p:sp>
      <p:pic>
        <p:nvPicPr>
          <p:cNvPr id="181" name="Shape 1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5675" y="949475"/>
            <a:ext cx="6932660" cy="395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Summary </a:t>
            </a:r>
          </a:p>
        </p:txBody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Despite a strong desire to learn, many people feel they lack the access to personalized instruction, which serves as the best means of learning to cook.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On the other hand, the people who do have a fundamental foundation in cooking struggle to find time in order to cook healthy meals. </a:t>
            </a:r>
          </a:p>
        </p:txBody>
      </p:sp>
      <p:pic>
        <p:nvPicPr>
          <p:cNvPr descr="Image result for lack access" id="188" name="Shape 1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525" y="2819000"/>
            <a:ext cx="3075850" cy="2043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no time" id="189" name="Shape 1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25000" y="2549202"/>
            <a:ext cx="2228100" cy="222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Thank You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Interviews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3291200" y="2285400"/>
            <a:ext cx="27330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000"/>
              <a:t>Questions</a:t>
            </a:r>
          </a:p>
        </p:txBody>
      </p:sp>
      <p:sp>
        <p:nvSpPr>
          <p:cNvPr id="75" name="Shape 75"/>
          <p:cNvSpPr txBox="1"/>
          <p:nvPr/>
        </p:nvSpPr>
        <p:spPr>
          <a:xfrm>
            <a:off x="203350" y="418650"/>
            <a:ext cx="2870700" cy="9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How would you describe your process when cooking?</a:t>
            </a:r>
          </a:p>
        </p:txBody>
      </p:sp>
      <p:sp>
        <p:nvSpPr>
          <p:cNvPr id="76" name="Shape 76"/>
          <p:cNvSpPr txBox="1"/>
          <p:nvPr/>
        </p:nvSpPr>
        <p:spPr>
          <a:xfrm>
            <a:off x="3648300" y="478475"/>
            <a:ext cx="3241500" cy="8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Can you tell me about a time when you were frustrated while cooking? </a:t>
            </a:r>
          </a:p>
        </p:txBody>
      </p:sp>
      <p:sp>
        <p:nvSpPr>
          <p:cNvPr id="77" name="Shape 77"/>
          <p:cNvSpPr txBox="1"/>
          <p:nvPr/>
        </p:nvSpPr>
        <p:spPr>
          <a:xfrm>
            <a:off x="6500375" y="1614825"/>
            <a:ext cx="2547900" cy="10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Can you tell me about a time when you were successful in cooking?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8" name="Shape 78"/>
          <p:cNvSpPr txBox="1"/>
          <p:nvPr/>
        </p:nvSpPr>
        <p:spPr>
          <a:xfrm>
            <a:off x="6255925" y="3672225"/>
            <a:ext cx="2260800" cy="9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What helps motivate you to improve your cooking skills? </a:t>
            </a:r>
          </a:p>
        </p:txBody>
      </p:sp>
      <p:sp>
        <p:nvSpPr>
          <p:cNvPr id="79" name="Shape 79"/>
          <p:cNvSpPr txBox="1"/>
          <p:nvPr/>
        </p:nvSpPr>
        <p:spPr>
          <a:xfrm>
            <a:off x="479825" y="2459650"/>
            <a:ext cx="2535900" cy="9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What challenges do you face when cooking?</a:t>
            </a:r>
          </a:p>
        </p:txBody>
      </p:sp>
      <p:sp>
        <p:nvSpPr>
          <p:cNvPr id="80" name="Shape 80"/>
          <p:cNvSpPr txBox="1"/>
          <p:nvPr/>
        </p:nvSpPr>
        <p:spPr>
          <a:xfrm>
            <a:off x="1602875" y="3983225"/>
            <a:ext cx="3516600" cy="7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Can you tell me about a time when you taught someone how to make a dish?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311700" y="391350"/>
            <a:ext cx="6745800" cy="62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Stanford Student </a:t>
            </a:r>
          </a:p>
        </p:txBody>
      </p:sp>
      <p:pic>
        <p:nvPicPr>
          <p:cNvPr descr="IMG_4367.jpg"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8550" y="2783125"/>
            <a:ext cx="3212124" cy="214245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Shape 87"/>
          <p:cNvSpPr txBox="1"/>
          <p:nvPr>
            <p:ph idx="1" type="body"/>
          </p:nvPr>
        </p:nvSpPr>
        <p:spPr>
          <a:xfrm>
            <a:off x="311700" y="1209375"/>
            <a:ext cx="45489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Living in Mirrielees</a:t>
            </a:r>
          </a:p>
          <a:p>
            <a:pPr indent="-342900" lvl="0" marL="4572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Chosen to reflect user with no previous experience</a:t>
            </a:r>
          </a:p>
          <a:p>
            <a:pPr indent="-342900" lvl="0" marL="4572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Interviewed in his kitchen</a:t>
            </a:r>
          </a:p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Mirrielees_Kitchen_225x176_0.jpg" id="88" name="Shape 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38550" y="81275"/>
            <a:ext cx="3212123" cy="251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Mother </a:t>
            </a:r>
          </a:p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311700" y="1152475"/>
            <a:ext cx="62211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lnSpc>
                <a:spcPct val="200000"/>
              </a:lnSpc>
              <a:spcBef>
                <a:spcPts val="0"/>
              </a:spcBef>
              <a:spcAft>
                <a:spcPts val="1000"/>
              </a:spcAft>
            </a:pPr>
            <a:r>
              <a:rPr lang="en"/>
              <a:t>“Cooking Innocent” </a:t>
            </a:r>
          </a:p>
          <a:p>
            <a:pPr indent="-342900" lvl="0" marL="457200" rtl="0">
              <a:lnSpc>
                <a:spcPct val="200000"/>
              </a:lnSpc>
              <a:spcBef>
                <a:spcPts val="0"/>
              </a:spcBef>
              <a:spcAft>
                <a:spcPts val="1000"/>
              </a:spcAft>
            </a:pPr>
            <a:r>
              <a:rPr lang="en"/>
              <a:t>Interviewed by Skype in her kitchen</a:t>
            </a:r>
          </a:p>
          <a:p>
            <a:pPr indent="-342900" lvl="0" marL="4572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Chosen because she possesses strong desire to learn to cook and improve her skills. </a:t>
            </a:r>
          </a:p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4127" y="402975"/>
            <a:ext cx="2439850" cy="4337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Row House Chef  </a:t>
            </a:r>
          </a:p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311700" y="1201275"/>
            <a:ext cx="41100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lnSpc>
                <a:spcPct val="200000"/>
              </a:lnSpc>
              <a:spcBef>
                <a:spcPts val="1000"/>
              </a:spcBef>
            </a:pPr>
            <a:r>
              <a:rPr lang="en"/>
              <a:t>Culinary school graduate</a:t>
            </a:r>
          </a:p>
          <a:p>
            <a:pPr indent="-342900" lvl="0" marL="457200" rtl="0">
              <a:lnSpc>
                <a:spcPct val="200000"/>
              </a:lnSpc>
              <a:spcBef>
                <a:spcPts val="1000"/>
              </a:spcBef>
            </a:pPr>
            <a:r>
              <a:rPr lang="en"/>
              <a:t>Already an expert → extreme user</a:t>
            </a:r>
          </a:p>
          <a:p>
            <a:pPr indent="-342900" lvl="0" marL="457200" rtl="0">
              <a:lnSpc>
                <a:spcPct val="200000"/>
              </a:lnSpc>
              <a:spcBef>
                <a:spcPts val="1000"/>
              </a:spcBef>
            </a:pPr>
            <a:r>
              <a:rPr lang="en"/>
              <a:t>Interviewed while she was making dinner</a:t>
            </a:r>
          </a:p>
        </p:txBody>
      </p:sp>
      <p:pic>
        <p:nvPicPr>
          <p:cNvPr descr="row_main2.jpg"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2125" y="2682250"/>
            <a:ext cx="3327075" cy="22812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joanne_chang.jpg" id="103" name="Shape 1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2125" y="121925"/>
            <a:ext cx="3327075" cy="2495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Nutritionist</a:t>
            </a:r>
          </a:p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311700" y="1152475"/>
            <a:ext cx="59013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>
              <a:lnSpc>
                <a:spcPct val="150000"/>
              </a:lnSpc>
              <a:spcBef>
                <a:spcPts val="0"/>
              </a:spcBef>
            </a:pPr>
            <a:r>
              <a:rPr lang="en"/>
              <a:t>A Sports Dietitian for 10+ years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Thought to be a user  → wants students </a:t>
            </a:r>
            <a:r>
              <a:rPr lang="en"/>
              <a:t>(usually with little experience)</a:t>
            </a:r>
            <a:r>
              <a:rPr lang="en"/>
              <a:t> to cook and eat healthier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age result for nutritionist"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747950"/>
            <a:ext cx="4641175" cy="1989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nutritionist" id="111" name="Shape 1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03825" y="2590775"/>
            <a:ext cx="3267075" cy="21462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nutritionist" id="112" name="Shape 1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13000" y="300725"/>
            <a:ext cx="261937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Results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x="3781050" y="2182950"/>
            <a:ext cx="1581900" cy="777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Quotes</a:t>
            </a:r>
          </a:p>
        </p:txBody>
      </p:sp>
      <p:sp>
        <p:nvSpPr>
          <p:cNvPr id="123" name="Shape 123"/>
          <p:cNvSpPr txBox="1"/>
          <p:nvPr/>
        </p:nvSpPr>
        <p:spPr>
          <a:xfrm>
            <a:off x="228600" y="2388650"/>
            <a:ext cx="3420900" cy="7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“I really liked the hard-ass aspect of a teacher when learning”</a:t>
            </a:r>
          </a:p>
        </p:txBody>
      </p:sp>
      <p:sp>
        <p:nvSpPr>
          <p:cNvPr id="124" name="Shape 124"/>
          <p:cNvSpPr txBox="1"/>
          <p:nvPr/>
        </p:nvSpPr>
        <p:spPr>
          <a:xfrm>
            <a:off x="4960975" y="324475"/>
            <a:ext cx="3420900" cy="7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“You don’t have to go to culinary school to learn to cook well”</a:t>
            </a:r>
          </a:p>
        </p:txBody>
      </p:sp>
      <p:sp>
        <p:nvSpPr>
          <p:cNvPr id="125" name="Shape 125"/>
          <p:cNvSpPr txBox="1"/>
          <p:nvPr/>
        </p:nvSpPr>
        <p:spPr>
          <a:xfrm>
            <a:off x="5418500" y="3503150"/>
            <a:ext cx="3420900" cy="7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“Teaching made me proud of the students’ accomplishments”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6" name="Shape 126"/>
          <p:cNvSpPr txBox="1"/>
          <p:nvPr/>
        </p:nvSpPr>
        <p:spPr>
          <a:xfrm>
            <a:off x="725225" y="495150"/>
            <a:ext cx="3062100" cy="7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“I think I’d be more motivated to learn if I had a friend to learn with”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7" name="Shape 127"/>
          <p:cNvSpPr txBox="1"/>
          <p:nvPr/>
        </p:nvSpPr>
        <p:spPr>
          <a:xfrm>
            <a:off x="5835475" y="1822350"/>
            <a:ext cx="3420900" cy="7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“I want a personal chef to teach me for 1/10th of the price”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8" name="Shape 128"/>
          <p:cNvSpPr txBox="1"/>
          <p:nvPr/>
        </p:nvSpPr>
        <p:spPr>
          <a:xfrm>
            <a:off x="1995350" y="3870750"/>
            <a:ext cx="2479500" cy="7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“Cooking feels like a chore to me”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