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Arial Black"/>
      <p:regular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Dylan Moor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rialBlack-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12-06T09:19:37.824">
    <p:pos x="6000" y="0"/>
    <p:text>Hi guys, this slide is aesthetically fantastic. 
One comment: I would seriously shorten the text (e.g. make money for educating yourself about your health) in green. It's not readable at the moment and "earn berries" doesn't make sense necessarily to someone who is not yet familiar with your product. Make this text larger and legible. 
I would also move the closest iPhone to the left a bit, so that you can see the dollar sign on the back iPhone and get the idea that this person had earned money. You could even consider having text below these in white with short 2-3 word descriptions, though it's not necessary if you cover this well in your tagline.
This is looking good.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4">
            <a:alphaModFix/>
          </a:blip>
          <a:srcRect b="22076" l="31392" r="1673" t="21449"/>
          <a:stretch/>
        </p:blipFill>
        <p:spPr>
          <a:xfrm>
            <a:off x="0" y="0"/>
            <a:ext cx="9144002" cy="5143502"/>
          </a:xfrm>
          <a:prstGeom prst="rect">
            <a:avLst/>
          </a:prstGeom>
          <a:noFill/>
          <a:ln>
            <a:noFill/>
          </a:ln>
        </p:spPr>
      </p:pic>
      <p:pic>
        <p:nvPicPr>
          <p:cNvPr id="55" name="Shape 55"/>
          <p:cNvPicPr preferRelativeResize="0"/>
          <p:nvPr/>
        </p:nvPicPr>
        <p:blipFill>
          <a:blip r:embed="rId5">
            <a:alphaModFix/>
          </a:blip>
          <a:stretch>
            <a:fillRect/>
          </a:stretch>
        </p:blipFill>
        <p:spPr>
          <a:xfrm>
            <a:off x="1915334" y="176150"/>
            <a:ext cx="2983317" cy="4791199"/>
          </a:xfrm>
          <a:prstGeom prst="rect">
            <a:avLst/>
          </a:prstGeom>
          <a:noFill/>
          <a:ln>
            <a:noFill/>
          </a:ln>
        </p:spPr>
      </p:pic>
      <p:pic>
        <p:nvPicPr>
          <p:cNvPr id="56" name="Shape 56"/>
          <p:cNvPicPr preferRelativeResize="0"/>
          <p:nvPr/>
        </p:nvPicPr>
        <p:blipFill>
          <a:blip r:embed="rId6">
            <a:alphaModFix/>
          </a:blip>
          <a:stretch>
            <a:fillRect/>
          </a:stretch>
        </p:blipFill>
        <p:spPr>
          <a:xfrm>
            <a:off x="133350" y="176150"/>
            <a:ext cx="2983317" cy="4791199"/>
          </a:xfrm>
          <a:prstGeom prst="rect">
            <a:avLst/>
          </a:prstGeom>
          <a:noFill/>
          <a:ln>
            <a:noFill/>
          </a:ln>
          <a:effectLst>
            <a:outerShdw blurRad="457200" rotWithShape="0" algn="bl" dir="5160000" dist="428625">
              <a:srgbClr val="000000">
                <a:alpha val="33000"/>
              </a:srgbClr>
            </a:outerShdw>
          </a:effectLst>
        </p:spPr>
      </p:pic>
      <p:pic>
        <p:nvPicPr>
          <p:cNvPr id="57" name="Shape 57"/>
          <p:cNvPicPr preferRelativeResize="0"/>
          <p:nvPr/>
        </p:nvPicPr>
        <p:blipFill>
          <a:blip r:embed="rId7">
            <a:alphaModFix/>
          </a:blip>
          <a:stretch>
            <a:fillRect/>
          </a:stretch>
        </p:blipFill>
        <p:spPr>
          <a:xfrm>
            <a:off x="5029225" y="1376325"/>
            <a:ext cx="828674" cy="828674"/>
          </a:xfrm>
          <a:prstGeom prst="rect">
            <a:avLst/>
          </a:prstGeom>
          <a:noFill/>
          <a:ln>
            <a:noFill/>
          </a:ln>
        </p:spPr>
      </p:pic>
      <p:sp>
        <p:nvSpPr>
          <p:cNvPr id="58" name="Shape 58"/>
          <p:cNvSpPr txBox="1"/>
          <p:nvPr/>
        </p:nvSpPr>
        <p:spPr>
          <a:xfrm>
            <a:off x="5076900" y="2300250"/>
            <a:ext cx="3307500" cy="604200"/>
          </a:xfrm>
          <a:prstGeom prst="rect">
            <a:avLst/>
          </a:prstGeom>
          <a:noFill/>
          <a:ln>
            <a:noFill/>
          </a:ln>
        </p:spPr>
        <p:txBody>
          <a:bodyPr anchorCtr="0" anchor="t" bIns="91425" lIns="91425" rIns="91425" wrap="square" tIns="91425">
            <a:noAutofit/>
          </a:bodyPr>
          <a:lstStyle/>
          <a:p>
            <a:pPr indent="0" lvl="0" marL="0" rtl="0">
              <a:spcBef>
                <a:spcPts val="0"/>
              </a:spcBef>
              <a:spcAft>
                <a:spcPts val="1000"/>
              </a:spcAft>
              <a:buNone/>
            </a:pPr>
            <a:r>
              <a:rPr lang="en" sz="3600">
                <a:solidFill>
                  <a:srgbClr val="FFFFFF"/>
                </a:solidFill>
                <a:latin typeface="Avenir"/>
                <a:ea typeface="Avenir"/>
                <a:cs typeface="Avenir"/>
                <a:sym typeface="Avenir"/>
              </a:rPr>
              <a:t>Check</a:t>
            </a:r>
            <a:r>
              <a:rPr b="1" lang="en" sz="3600">
                <a:solidFill>
                  <a:srgbClr val="FFFFFF"/>
                </a:solidFill>
                <a:latin typeface="Arial Black"/>
                <a:ea typeface="Arial Black"/>
                <a:cs typeface="Arial Black"/>
                <a:sym typeface="Arial Black"/>
              </a:rPr>
              <a:t>Up</a:t>
            </a:r>
          </a:p>
          <a:p>
            <a:pPr indent="0" lvl="0" marL="0" rtl="0">
              <a:lnSpc>
                <a:spcPct val="115000"/>
              </a:lnSpc>
              <a:spcBef>
                <a:spcPts val="0"/>
              </a:spcBef>
              <a:spcAft>
                <a:spcPts val="1000"/>
              </a:spcAft>
              <a:buNone/>
            </a:pPr>
            <a:r>
              <a:rPr lang="en" sz="1800">
                <a:solidFill>
                  <a:srgbClr val="B6D7A8"/>
                </a:solidFill>
                <a:latin typeface="Avenir"/>
                <a:ea typeface="Avenir"/>
                <a:cs typeface="Avenir"/>
                <a:sym typeface="Avenir"/>
              </a:rPr>
              <a:t>Earn health insurance benefits by educating yourself about your health!</a:t>
            </a:r>
          </a:p>
          <a:p>
            <a:pPr indent="-69850" lvl="0" marL="0" rtl="0">
              <a:lnSpc>
                <a:spcPct val="115000"/>
              </a:lnSpc>
              <a:spcBef>
                <a:spcPts val="0"/>
              </a:spcBef>
              <a:buClr>
                <a:schemeClr val="dk1"/>
              </a:buClr>
              <a:buSzPts val="1100"/>
              <a:buFont typeface="Arial"/>
              <a:buNone/>
            </a:pPr>
            <a:r>
              <a:t/>
            </a:r>
            <a:endParaRPr sz="1100">
              <a:solidFill>
                <a:srgbClr val="FFFFFF"/>
              </a:solidFill>
              <a:latin typeface="Avenir"/>
              <a:ea typeface="Avenir"/>
              <a:cs typeface="Avenir"/>
              <a:sym typeface="Avenir"/>
            </a:endParaRPr>
          </a:p>
          <a:p>
            <a:pPr indent="0" lvl="0" marL="0">
              <a:spcBef>
                <a:spcPts val="0"/>
              </a:spcBef>
              <a:buNone/>
            </a:pPr>
            <a:r>
              <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