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8"/>
  </p:normalViewPr>
  <p:slideViewPr>
    <p:cSldViewPr snapToGrid="0" snapToObjects="1" showGuides="1">
      <p:cViewPr varScale="1">
        <p:scale>
          <a:sx n="135" d="100"/>
          <a:sy n="135" d="100"/>
        </p:scale>
        <p:origin x="32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Radio button -&gt; change it</a:t>
            </a:r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Edited -&gt; anywhere u edited it</a:t>
            </a:r>
          </a:p>
          <a:p>
            <a:pPr marL="457200" lvl="0" indent="-298450" rtl="0">
              <a:spcBef>
                <a:spcPts val="0"/>
              </a:spcBef>
              <a:buSzPts val="1100"/>
              <a:buAutoNum type="arabicPeriod"/>
            </a:pPr>
            <a:r>
              <a:rPr lang="en"/>
              <a:t>Icons next to revise and comment part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Maybe trim a little bit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98450">
              <a:spcBef>
                <a:spcPts val="0"/>
              </a:spcBef>
              <a:buSzPts val="1100"/>
              <a:buAutoNum type="arabicPeriod"/>
            </a:pPr>
            <a:r>
              <a:rPr lang="en"/>
              <a:t>Public profile page -&gt; what the person asked questions - activities somewhere find friends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Bonnie ) Hidden Menu : setting, find friends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2. Board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Get rid of lines, able to scroll horizontally, board’s cutoff at the end -&gt; one line -&gt; list to filter thru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Get rid of the plus button -&gt; option to save things should be when the user is saving or have a button “new board”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3. Emojis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Disney Characters -&gt; user’s actual pictures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Text bigger in the Questions and Answers -&gt; work on the ratio for the picture to test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4. H4 Consistency and Standards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Use Cancel in both. Next to your question, have a hyperlink “help”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No review/revise button -&gt; can’t revise -&gt; vastly simplifying the answer process</a:t>
            </a:r>
          </a:p>
          <a:p>
            <a:pPr marL="457200" lvl="0" indent="-298450" rtl="0">
              <a:spcBef>
                <a:spcPts val="0"/>
              </a:spcBef>
              <a:buSzPts val="1100"/>
              <a:buAutoNum type="arabicPeriod"/>
            </a:pPr>
            <a:r>
              <a:rPr lang="en"/>
              <a:t>Info icon, first time walk-through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27) default revise questions?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Radio button -&gt; change it</a:t>
            </a:r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Edited -&gt; anywhere u edited it</a:t>
            </a:r>
          </a:p>
          <a:p>
            <a:pPr marL="457200" lvl="0" indent="-298450" rtl="0">
              <a:spcBef>
                <a:spcPts val="0"/>
              </a:spcBef>
              <a:buSzPts val="1100"/>
              <a:buAutoNum type="arabicPeriod"/>
            </a:pPr>
            <a:r>
              <a:rPr lang="en"/>
              <a:t>Icons next to revise and comment part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Radio button -&gt; change it</a:t>
            </a:r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Edited -&gt; anywhere u edited it</a:t>
            </a:r>
          </a:p>
          <a:p>
            <a:pPr marL="457200" lvl="0" indent="-298450" rtl="0">
              <a:spcBef>
                <a:spcPts val="0"/>
              </a:spcBef>
              <a:buSzPts val="1100"/>
              <a:buAutoNum type="arabicPeriod"/>
            </a:pPr>
            <a:r>
              <a:rPr lang="en"/>
              <a:t>Icons next to revise and comment part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800"/>
              <a:buNone/>
              <a:defRPr sz="4800"/>
            </a:lvl1pPr>
            <a:lvl2pPr lvl="1" algn="ctr">
              <a:spcBef>
                <a:spcPts val="0"/>
              </a:spcBef>
              <a:buSzPts val="4800"/>
              <a:buNone/>
              <a:defRPr sz="4800"/>
            </a:lvl2pPr>
            <a:lvl3pPr lvl="2" algn="ctr">
              <a:spcBef>
                <a:spcPts val="0"/>
              </a:spcBef>
              <a:buSzPts val="4800"/>
              <a:buNone/>
              <a:defRPr sz="4800"/>
            </a:lvl3pPr>
            <a:lvl4pPr lvl="3" algn="ctr">
              <a:spcBef>
                <a:spcPts val="0"/>
              </a:spcBef>
              <a:buSzPts val="4800"/>
              <a:buNone/>
              <a:defRPr sz="4800"/>
            </a:lvl4pPr>
            <a:lvl5pPr lvl="4" algn="ctr">
              <a:spcBef>
                <a:spcPts val="0"/>
              </a:spcBef>
              <a:buSzPts val="4800"/>
              <a:buNone/>
              <a:defRPr sz="4800"/>
            </a:lvl5pPr>
            <a:lvl6pPr lvl="5" algn="ctr">
              <a:spcBef>
                <a:spcPts val="0"/>
              </a:spcBef>
              <a:buSzPts val="4800"/>
              <a:buNone/>
              <a:defRPr sz="4800"/>
            </a:lvl6pPr>
            <a:lvl7pPr lvl="6" algn="ctr">
              <a:spcBef>
                <a:spcPts val="0"/>
              </a:spcBef>
              <a:buSzPts val="4800"/>
              <a:buNone/>
              <a:defRPr sz="4800"/>
            </a:lvl7pPr>
            <a:lvl8pPr lvl="7" algn="ctr">
              <a:spcBef>
                <a:spcPts val="0"/>
              </a:spcBef>
              <a:buSzPts val="4800"/>
              <a:buNone/>
              <a:defRPr sz="4800"/>
            </a:lvl8pPr>
            <a:lvl9pPr lvl="8" algn="ctr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  <a:endParaRPr lang="en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/>
          <p:cNvPicPr preferRelativeResize="0"/>
          <p:nvPr/>
        </p:nvPicPr>
        <p:blipFill rotWithShape="1">
          <a:blip r:embed="rId3">
            <a:alphaModFix/>
          </a:blip>
          <a:srcRect b="13382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>
                <a:solidFill>
                  <a:schemeClr val="accent4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THOUGHTBUBBLE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Abadi MT Condensed Extra Bold" charset="0"/>
                <a:ea typeface="Abadi MT Condensed Extra Bold" charset="0"/>
                <a:cs typeface="Abadi MT Condensed Extra Bold" charset="0"/>
              </a:rPr>
              <a:t>Heuristic Evaluation Results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Abadi MT Condensed Extra Bold" charset="0"/>
                <a:ea typeface="Abadi MT Condensed Extra Bold" charset="0"/>
                <a:cs typeface="Abadi MT Condensed Extra Bold" charset="0"/>
              </a:rPr>
              <a:t>Overview of the Revised Design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Abadi MT Condensed Extra Bold" charset="0"/>
                <a:ea typeface="Abadi MT Condensed Extra Bold" charset="0"/>
                <a:cs typeface="Abadi MT Condensed Extra Bold" charset="0"/>
              </a:rPr>
              <a:t>Prototype Implementation Status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76" name="Shape 176"/>
          <p:cNvSpPr txBox="1"/>
          <p:nvPr/>
        </p:nvSpPr>
        <p:spPr>
          <a:xfrm>
            <a:off x="1455900" y="-6775"/>
            <a:ext cx="6431400" cy="87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Other Notable Changes </a:t>
            </a:r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425" y="153643"/>
            <a:ext cx="1539625" cy="232408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/>
          <p:nvPr/>
        </p:nvSpPr>
        <p:spPr>
          <a:xfrm>
            <a:off x="782425" y="162564"/>
            <a:ext cx="1539624" cy="2324082"/>
          </a:xfrm>
          <a:prstGeom prst="rect">
            <a:avLst/>
          </a:prstGeom>
          <a:noFill/>
          <a:ln w="19050" cap="flat" cmpd="sng">
            <a:solidFill>
              <a:srgbClr val="35E2B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79" name="Shape 179"/>
          <p:cNvSpPr txBox="1"/>
          <p:nvPr/>
        </p:nvSpPr>
        <p:spPr>
          <a:xfrm>
            <a:off x="2345250" y="1154350"/>
            <a:ext cx="3996300" cy="30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200" dirty="0">
                <a:solidFill>
                  <a:schemeClr val="dk2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H10 Help and Documentation</a:t>
            </a:r>
          </a:p>
        </p:txBody>
      </p:sp>
      <p:sp>
        <p:nvSpPr>
          <p:cNvPr id="180" name="Shape 180"/>
          <p:cNvSpPr/>
          <p:nvPr/>
        </p:nvSpPr>
        <p:spPr>
          <a:xfrm>
            <a:off x="656833" y="386065"/>
            <a:ext cx="534611" cy="2135183"/>
          </a:xfrm>
          <a:prstGeom prst="ellips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81" name="Shape 181"/>
          <p:cNvSpPr txBox="1"/>
          <p:nvPr/>
        </p:nvSpPr>
        <p:spPr>
          <a:xfrm>
            <a:off x="2675542" y="712325"/>
            <a:ext cx="2546400" cy="30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2400" dirty="0">
                <a:solidFill>
                  <a:schemeClr val="dk2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Severity</a:t>
            </a:r>
            <a:r>
              <a:rPr lang="en" sz="2400" dirty="0"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 </a:t>
            </a:r>
            <a:r>
              <a:rPr lang="en" sz="2400" dirty="0">
                <a:solidFill>
                  <a:srgbClr val="35E2BE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3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2388039" y="1672575"/>
            <a:ext cx="4643700" cy="30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200" dirty="0">
                <a:solidFill>
                  <a:schemeClr val="dk2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Feedback : What are the </a:t>
            </a:r>
            <a:r>
              <a:rPr lang="en" sz="2200" dirty="0" err="1">
                <a:solidFill>
                  <a:schemeClr val="dk2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emojis</a:t>
            </a:r>
            <a:r>
              <a:rPr lang="en" sz="2200" dirty="0">
                <a:solidFill>
                  <a:schemeClr val="dk2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 for?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2265487" y="2144195"/>
            <a:ext cx="6931351" cy="42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200" dirty="0"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Fix : Get rid of </a:t>
            </a:r>
            <a:r>
              <a:rPr lang="en" sz="2200" dirty="0" err="1"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emojis</a:t>
            </a:r>
            <a:r>
              <a:rPr lang="en" sz="2200" dirty="0"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, use the profile pictures of users instead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311700" y="3525100"/>
            <a:ext cx="8520600" cy="42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Font typeface="Oswald"/>
              <a:buChar char="●"/>
            </a:pPr>
            <a:r>
              <a:rPr lang="en" sz="2200"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Enlarge the font size</a:t>
            </a:r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Font typeface="Oswald"/>
              <a:buChar char="●"/>
            </a:pPr>
            <a:r>
              <a:rPr lang="en" sz="2200"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Let answerers revise their answers</a:t>
            </a:r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Font typeface="Oswald"/>
              <a:buChar char="●"/>
            </a:pPr>
            <a:r>
              <a:rPr lang="en" sz="2200"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Collapse the “Revise this question” part if the user does not want to revise the question</a:t>
            </a:r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Font typeface="Oswald"/>
              <a:buChar char="●"/>
            </a:pPr>
            <a:r>
              <a:rPr lang="en" sz="2200"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Let users search people and connect with them</a:t>
            </a:r>
          </a:p>
          <a:p>
            <a:pPr marL="457200" lvl="0" indent="-368300" rtl="0">
              <a:spcBef>
                <a:spcPts val="0"/>
              </a:spcBef>
              <a:buSzPts val="2200"/>
              <a:buFont typeface="Oswald"/>
              <a:buChar char="●"/>
            </a:pPr>
            <a:r>
              <a:rPr lang="en" sz="2200"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Support both Public Profile Preview and Private Profile Edit View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/>
          <p:cNvPicPr preferRelativeResize="0"/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>
            <a:off x="0" y="-382975"/>
            <a:ext cx="9144000" cy="610362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>
            <a:spLocks noGrp="1"/>
          </p:cNvSpPr>
          <p:nvPr>
            <p:ph type="ctrTitle" idx="4294967295"/>
          </p:nvPr>
        </p:nvSpPr>
        <p:spPr>
          <a:xfrm>
            <a:off x="90600" y="16425"/>
            <a:ext cx="8353200" cy="69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TOOLS</a:t>
            </a:r>
          </a:p>
        </p:txBody>
      </p:sp>
      <p:pic>
        <p:nvPicPr>
          <p:cNvPr id="191" name="Shape 1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574" y="921631"/>
            <a:ext cx="2878425" cy="287842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>
            <a:spLocks noGrp="1"/>
          </p:cNvSpPr>
          <p:nvPr>
            <p:ph type="ctrTitle" idx="4294967295"/>
          </p:nvPr>
        </p:nvSpPr>
        <p:spPr>
          <a:xfrm>
            <a:off x="648823" y="3889506"/>
            <a:ext cx="2228100" cy="69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Android Studio</a:t>
            </a:r>
          </a:p>
        </p:txBody>
      </p:sp>
      <p:pic>
        <p:nvPicPr>
          <p:cNvPr id="193" name="Shape 1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68302" y="1146350"/>
            <a:ext cx="2761548" cy="142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>
            <a:spLocks noGrp="1"/>
          </p:cNvSpPr>
          <p:nvPr>
            <p:ph type="ctrTitle" idx="4294967295"/>
          </p:nvPr>
        </p:nvSpPr>
        <p:spPr>
          <a:xfrm>
            <a:off x="2876923" y="2058363"/>
            <a:ext cx="2228100" cy="69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+</a:t>
            </a:r>
          </a:p>
        </p:txBody>
      </p:sp>
      <p:pic>
        <p:nvPicPr>
          <p:cNvPr id="195" name="Shape 19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79851" y="2755563"/>
            <a:ext cx="3938449" cy="196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ctrTitle" idx="4294967295"/>
          </p:nvPr>
        </p:nvSpPr>
        <p:spPr>
          <a:xfrm>
            <a:off x="90600" y="16425"/>
            <a:ext cx="8353200" cy="69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Implemented Features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ctrTitle" idx="4294967295"/>
          </p:nvPr>
        </p:nvSpPr>
        <p:spPr>
          <a:xfrm>
            <a:off x="983371" y="781359"/>
            <a:ext cx="7086000" cy="69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Able to Navigate to All Three Different Tasks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025" y="733225"/>
            <a:ext cx="645225" cy="64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025" y="1514675"/>
            <a:ext cx="645225" cy="645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 txBox="1"/>
          <p:nvPr/>
        </p:nvSpPr>
        <p:spPr>
          <a:xfrm>
            <a:off x="998696" y="1512534"/>
            <a:ext cx="5978700" cy="645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Finished Implementing the Easy Task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338147" y="1991794"/>
            <a:ext cx="5978700" cy="645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>
                <a:solidFill>
                  <a:srgbClr val="B2FFE8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“Ask Questions to Other People”</a:t>
            </a:r>
          </a:p>
        </p:txBody>
      </p:sp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025" y="2598300"/>
            <a:ext cx="645225" cy="645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/>
        </p:nvSpPr>
        <p:spPr>
          <a:xfrm>
            <a:off x="983371" y="2598300"/>
            <a:ext cx="7802409" cy="645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Database Saves and Retrieves the Questions asked</a:t>
            </a:r>
          </a:p>
        </p:txBody>
      </p:sp>
      <p:pic>
        <p:nvPicPr>
          <p:cNvPr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150" y="3438375"/>
            <a:ext cx="645225" cy="645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/>
          <p:nvPr/>
        </p:nvSpPr>
        <p:spPr>
          <a:xfrm>
            <a:off x="1046579" y="3445393"/>
            <a:ext cx="5846821" cy="645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Profile Page (Public &amp; Private)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ctrTitle" idx="4294967295"/>
          </p:nvPr>
        </p:nvSpPr>
        <p:spPr>
          <a:xfrm>
            <a:off x="90600" y="16425"/>
            <a:ext cx="8353200" cy="69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Unimplemented Features &amp; Plans</a:t>
            </a:r>
          </a:p>
        </p:txBody>
      </p:sp>
      <p:sp>
        <p:nvSpPr>
          <p:cNvPr id="215" name="Shape 215"/>
          <p:cNvSpPr/>
          <p:nvPr/>
        </p:nvSpPr>
        <p:spPr>
          <a:xfrm>
            <a:off x="239625" y="1085200"/>
            <a:ext cx="487200" cy="472200"/>
          </a:xfrm>
          <a:prstGeom prst="frame">
            <a:avLst>
              <a:gd name="adj1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ctrTitle" idx="4294967295"/>
          </p:nvPr>
        </p:nvSpPr>
        <p:spPr>
          <a:xfrm>
            <a:off x="703941" y="1009000"/>
            <a:ext cx="5929800" cy="69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Finish Implementing the Medium Task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6403125" y="1034950"/>
            <a:ext cx="2748000" cy="645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“Answer Questions”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ctrTitle" idx="4294967295"/>
          </p:nvPr>
        </p:nvSpPr>
        <p:spPr>
          <a:xfrm>
            <a:off x="13100" y="1539250"/>
            <a:ext cx="5929800" cy="69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dirty="0">
                <a:solidFill>
                  <a:srgbClr val="D5FFF4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To be done by Sunday, December 3rd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ctrTitle" idx="4294967295"/>
          </p:nvPr>
        </p:nvSpPr>
        <p:spPr>
          <a:xfrm>
            <a:off x="476125" y="2244475"/>
            <a:ext cx="5929800" cy="69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Finish Implementing the Hard Task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5942900" y="2264889"/>
            <a:ext cx="2976600" cy="645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“Reflect on Answers”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ctrTitle" idx="4294967295"/>
          </p:nvPr>
        </p:nvSpPr>
        <p:spPr>
          <a:xfrm>
            <a:off x="278375" y="2784500"/>
            <a:ext cx="5929800" cy="69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>
                <a:solidFill>
                  <a:srgbClr val="D5FFF4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To be done by Wednesday, December 6th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ctrTitle" idx="4294967295"/>
          </p:nvPr>
        </p:nvSpPr>
        <p:spPr>
          <a:xfrm>
            <a:off x="726825" y="3426375"/>
            <a:ext cx="7638000" cy="69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Make the prototype more beautiful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ctrTitle" idx="4294967295"/>
          </p:nvPr>
        </p:nvSpPr>
        <p:spPr>
          <a:xfrm>
            <a:off x="703941" y="4315000"/>
            <a:ext cx="8276233" cy="69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(If Time Allows) Integrate with Facebook Account</a:t>
            </a:r>
          </a:p>
        </p:txBody>
      </p:sp>
      <p:sp>
        <p:nvSpPr>
          <p:cNvPr id="224" name="Shape 224"/>
          <p:cNvSpPr/>
          <p:nvPr/>
        </p:nvSpPr>
        <p:spPr>
          <a:xfrm>
            <a:off x="229600" y="2356975"/>
            <a:ext cx="487200" cy="472200"/>
          </a:xfrm>
          <a:prstGeom prst="frame">
            <a:avLst>
              <a:gd name="adj1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278375" y="3493675"/>
            <a:ext cx="487200" cy="472200"/>
          </a:xfrm>
          <a:prstGeom prst="frame">
            <a:avLst>
              <a:gd name="adj1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226" name="Shape 226"/>
          <p:cNvSpPr/>
          <p:nvPr/>
        </p:nvSpPr>
        <p:spPr>
          <a:xfrm>
            <a:off x="239625" y="4427500"/>
            <a:ext cx="487200" cy="472200"/>
          </a:xfrm>
          <a:prstGeom prst="frame">
            <a:avLst>
              <a:gd name="adj1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ctrTitle" idx="4294967295"/>
          </p:nvPr>
        </p:nvSpPr>
        <p:spPr>
          <a:xfrm>
            <a:off x="253575" y="0"/>
            <a:ext cx="8353200" cy="69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Wizard of Oz / Hard-Coded Data</a:t>
            </a:r>
          </a:p>
        </p:txBody>
      </p:sp>
      <p:sp>
        <p:nvSpPr>
          <p:cNvPr id="232" name="Shape 232"/>
          <p:cNvSpPr txBox="1">
            <a:spLocks noGrp="1"/>
          </p:cNvSpPr>
          <p:nvPr>
            <p:ph type="ctrTitle" idx="4294967295"/>
          </p:nvPr>
        </p:nvSpPr>
        <p:spPr>
          <a:xfrm>
            <a:off x="2478600" y="2640025"/>
            <a:ext cx="3729600" cy="69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Eventually : </a:t>
            </a:r>
            <a:r>
              <a:rPr lang="en" sz="3600">
                <a:solidFill>
                  <a:srgbClr val="35E2BE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NONE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ctrTitle" idx="4294967295"/>
          </p:nvPr>
        </p:nvSpPr>
        <p:spPr>
          <a:xfrm>
            <a:off x="724075" y="1385740"/>
            <a:ext cx="8175900" cy="134166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dirty="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Now : Filler Words for </a:t>
            </a:r>
            <a:r>
              <a:rPr lang="en" sz="3600" dirty="0" err="1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Spaceholding</a:t>
            </a:r>
            <a:r>
              <a:rPr lang="en" sz="3600" dirty="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Purposes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Shape 238"/>
          <p:cNvPicPr preferRelativeResize="0"/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>
            <a:off x="0" y="-382975"/>
            <a:ext cx="9144000" cy="6103624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 txBox="1">
            <a:spLocks noGrp="1"/>
          </p:cNvSpPr>
          <p:nvPr>
            <p:ph type="ctrTitle" idx="4294967295"/>
          </p:nvPr>
        </p:nvSpPr>
        <p:spPr>
          <a:xfrm>
            <a:off x="253575" y="0"/>
            <a:ext cx="8353200" cy="69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Issues / Questions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ctrTitle" idx="4294967295"/>
          </p:nvPr>
        </p:nvSpPr>
        <p:spPr>
          <a:xfrm>
            <a:off x="243000" y="1405875"/>
            <a:ext cx="8353200" cy="3445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Char char="-"/>
            </a:pPr>
            <a:r>
              <a:rPr lang="en" sz="360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Better </a:t>
            </a:r>
            <a:r>
              <a:rPr lang="en" sz="3600">
                <a:solidFill>
                  <a:srgbClr val="35E2BE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Board Structures</a:t>
            </a:r>
            <a:r>
              <a:rPr lang="en" sz="360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? 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Char char="-"/>
            </a:pPr>
            <a:r>
              <a:rPr lang="en" sz="360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Saving to the Board (Overlay? Fragments?)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Char char="-"/>
            </a:pPr>
            <a:r>
              <a:rPr lang="en" sz="360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Viewing </a:t>
            </a:r>
            <a:r>
              <a:rPr lang="en" sz="3600">
                <a:solidFill>
                  <a:srgbClr val="35E2BE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Questions user asked</a:t>
            </a:r>
            <a:r>
              <a:rPr lang="en" sz="360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?</a:t>
            </a:r>
          </a:p>
          <a:p>
            <a:pPr marL="457200" lvl="0" indent="-457200" algn="l" rtl="0">
              <a:spcBef>
                <a:spcPts val="0"/>
              </a:spcBef>
              <a:buClr>
                <a:srgbClr val="FFFFFF"/>
              </a:buClr>
              <a:buSzPts val="3600"/>
              <a:buChar char="-"/>
            </a:pPr>
            <a:r>
              <a:rPr lang="en" sz="360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Layout for the </a:t>
            </a:r>
            <a:r>
              <a:rPr lang="en" sz="3600">
                <a:solidFill>
                  <a:srgbClr val="35E2BE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Profile Page</a:t>
            </a:r>
            <a:r>
              <a:rPr lang="en" sz="360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(More buttons)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Shape 245"/>
          <p:cNvPicPr preferRelativeResize="0"/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>
            <a:off x="0" y="-382975"/>
            <a:ext cx="9144000" cy="6103624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 txBox="1">
            <a:spLocks noGrp="1"/>
          </p:cNvSpPr>
          <p:nvPr>
            <p:ph type="ctrTitle" idx="4294967295"/>
          </p:nvPr>
        </p:nvSpPr>
        <p:spPr>
          <a:xfrm>
            <a:off x="3415203" y="311425"/>
            <a:ext cx="2228100" cy="69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DEMO</a:t>
            </a:r>
          </a:p>
        </p:txBody>
      </p:sp>
      <p:pic>
        <p:nvPicPr>
          <p:cNvPr id="247" name="Shape 2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3463" y="1955525"/>
            <a:ext cx="3637076" cy="2424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0" y="4256725"/>
            <a:ext cx="9144000" cy="872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254" name="Shape 254"/>
          <p:cNvSpPr txBox="1"/>
          <p:nvPr/>
        </p:nvSpPr>
        <p:spPr>
          <a:xfrm>
            <a:off x="3479300" y="64025"/>
            <a:ext cx="4708200" cy="87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CONCLUSION</a:t>
            </a:r>
          </a:p>
        </p:txBody>
      </p:sp>
      <p:sp>
        <p:nvSpPr>
          <p:cNvPr id="255" name="Shape 255"/>
          <p:cNvSpPr/>
          <p:nvPr/>
        </p:nvSpPr>
        <p:spPr>
          <a:xfrm>
            <a:off x="0" y="4256725"/>
            <a:ext cx="4582800" cy="872100"/>
          </a:xfrm>
          <a:prstGeom prst="rect">
            <a:avLst/>
          </a:prstGeom>
          <a:solidFill>
            <a:srgbClr val="B2FFE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256" name="Shape 256"/>
          <p:cNvSpPr/>
          <p:nvPr/>
        </p:nvSpPr>
        <p:spPr>
          <a:xfrm>
            <a:off x="0" y="4256725"/>
            <a:ext cx="2256300" cy="872100"/>
          </a:xfrm>
          <a:prstGeom prst="rect">
            <a:avLst/>
          </a:prstGeom>
          <a:solidFill>
            <a:srgbClr val="D5FFF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257" name="Shape 257"/>
          <p:cNvSpPr/>
          <p:nvPr/>
        </p:nvSpPr>
        <p:spPr>
          <a:xfrm>
            <a:off x="6887700" y="4256725"/>
            <a:ext cx="2256300" cy="872100"/>
          </a:xfrm>
          <a:prstGeom prst="rect">
            <a:avLst/>
          </a:prstGeom>
          <a:solidFill>
            <a:srgbClr val="35E2BE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258" name="Shape 2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737825"/>
            <a:ext cx="696625" cy="69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Shape 2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07172"/>
            <a:ext cx="696625" cy="69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Shape 2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050" y="2238401"/>
            <a:ext cx="696625" cy="69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Shape 2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140" y="3058748"/>
            <a:ext cx="696625" cy="69662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Shape 262"/>
          <p:cNvSpPr txBox="1"/>
          <p:nvPr/>
        </p:nvSpPr>
        <p:spPr>
          <a:xfrm>
            <a:off x="993935" y="2168879"/>
            <a:ext cx="7331700" cy="465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Implemented Whole Flow, Intents, Profile Page, and the Ask Task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1002675" y="815306"/>
            <a:ext cx="4708200" cy="465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Analyzed Heuristic Evaluations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x="1002675" y="1378697"/>
            <a:ext cx="5363100" cy="465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Incorporated Feedbacks and Revised UI Design</a:t>
            </a:r>
          </a:p>
        </p:txBody>
      </p:sp>
      <p:sp>
        <p:nvSpPr>
          <p:cNvPr id="265" name="Shape 265"/>
          <p:cNvSpPr txBox="1"/>
          <p:nvPr/>
        </p:nvSpPr>
        <p:spPr>
          <a:xfrm>
            <a:off x="993935" y="2952752"/>
            <a:ext cx="6439500" cy="465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Will Be Able to Finish Implementing remaining features by next Friday, December 8th </a:t>
            </a:r>
          </a:p>
        </p:txBody>
      </p:sp>
      <p:sp>
        <p:nvSpPr>
          <p:cNvPr id="266" name="Shape 266"/>
          <p:cNvSpPr/>
          <p:nvPr/>
        </p:nvSpPr>
        <p:spPr>
          <a:xfrm>
            <a:off x="502615" y="3211792"/>
            <a:ext cx="305700" cy="320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Shape 271"/>
          <p:cNvPicPr preferRelativeResize="0"/>
          <p:nvPr/>
        </p:nvPicPr>
        <p:blipFill rotWithShape="1">
          <a:blip r:embed="rId3">
            <a:alphaModFix/>
          </a:blip>
          <a:srcRect t="21844"/>
          <a:stretch/>
        </p:blipFill>
        <p:spPr>
          <a:xfrm>
            <a:off x="-22850" y="13250"/>
            <a:ext cx="9214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Shape 272"/>
          <p:cNvSpPr txBox="1">
            <a:spLocks noGrp="1"/>
          </p:cNvSpPr>
          <p:nvPr>
            <p:ph type="ctrTitle"/>
          </p:nvPr>
        </p:nvSpPr>
        <p:spPr>
          <a:xfrm>
            <a:off x="2269650" y="1893375"/>
            <a:ext cx="4604700" cy="10212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>
                <a:solidFill>
                  <a:schemeClr val="accent4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QUESTIONS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2365463" y="1247325"/>
            <a:ext cx="2129400" cy="3489600"/>
          </a:xfrm>
          <a:prstGeom prst="rect">
            <a:avLst/>
          </a:prstGeom>
          <a:solidFill>
            <a:srgbClr val="1A1A1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4624950" y="1247325"/>
            <a:ext cx="2129400" cy="3489600"/>
          </a:xfrm>
          <a:prstGeom prst="rect">
            <a:avLst/>
          </a:prstGeom>
          <a:solidFill>
            <a:srgbClr val="1A1A1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6884425" y="1247325"/>
            <a:ext cx="2129400" cy="3489600"/>
          </a:xfrm>
          <a:prstGeom prst="rect">
            <a:avLst/>
          </a:prstGeom>
          <a:solidFill>
            <a:srgbClr val="1A1A1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106000" y="1247325"/>
            <a:ext cx="2129400" cy="3489600"/>
          </a:xfrm>
          <a:prstGeom prst="rect">
            <a:avLst/>
          </a:prstGeom>
          <a:solidFill>
            <a:srgbClr val="1A1A1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2589275" y="295325"/>
            <a:ext cx="3535200" cy="87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TEAM MEMBERS</a:t>
            </a:r>
          </a:p>
        </p:txBody>
      </p:sp>
      <p:pic>
        <p:nvPicPr>
          <p:cNvPr id="72" name="Shape 72"/>
          <p:cNvPicPr preferRelativeResize="0"/>
          <p:nvPr/>
        </p:nvPicPr>
        <p:blipFill rotWithShape="1">
          <a:blip r:embed="rId3">
            <a:alphaModFix/>
          </a:blip>
          <a:srcRect l="14107" r="13804"/>
          <a:stretch/>
        </p:blipFill>
        <p:spPr>
          <a:xfrm>
            <a:off x="233825" y="1370883"/>
            <a:ext cx="1878100" cy="2605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 rotWithShape="1">
          <a:blip r:embed="rId4">
            <a:alphaModFix/>
          </a:blip>
          <a:srcRect l="21887" t="4881" r="23557" b="19435"/>
          <a:stretch/>
        </p:blipFill>
        <p:spPr>
          <a:xfrm>
            <a:off x="2480276" y="1370875"/>
            <a:ext cx="1878100" cy="260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 rotWithShape="1">
          <a:blip r:embed="rId5">
            <a:alphaModFix/>
          </a:blip>
          <a:srcRect l="42052" t="11582" b="8037"/>
          <a:stretch/>
        </p:blipFill>
        <p:spPr>
          <a:xfrm>
            <a:off x="4750601" y="1370875"/>
            <a:ext cx="1878101" cy="260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 rotWithShape="1">
          <a:blip r:embed="rId6">
            <a:alphaModFix/>
          </a:blip>
          <a:srcRect l="41107" t="26496" r="26574" b="6340"/>
          <a:stretch/>
        </p:blipFill>
        <p:spPr>
          <a:xfrm>
            <a:off x="6990951" y="1370725"/>
            <a:ext cx="1878100" cy="26056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/>
        </p:nvSpPr>
        <p:spPr>
          <a:xfrm>
            <a:off x="308325" y="4134425"/>
            <a:ext cx="1681800" cy="49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000">
                <a:solidFill>
                  <a:schemeClr val="accent4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Po Tsui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2589275" y="4134425"/>
            <a:ext cx="1681800" cy="49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>
                <a:solidFill>
                  <a:schemeClr val="accent4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Bonnie Nortz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4848750" y="4134425"/>
            <a:ext cx="1681800" cy="49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>
                <a:solidFill>
                  <a:schemeClr val="accent4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Jenny Kim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7108225" y="4134425"/>
            <a:ext cx="1681800" cy="49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>
                <a:solidFill>
                  <a:schemeClr val="accent4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Grace Hong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 b="15247"/>
          <a:stretch/>
        </p:blipFill>
        <p:spPr>
          <a:xfrm>
            <a:off x="0" y="-13427"/>
            <a:ext cx="9144001" cy="515692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254275" y="1462125"/>
            <a:ext cx="8722200" cy="1650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>
                <a:solidFill>
                  <a:srgbClr val="35E2BE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GET HELP TALKING 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>
                <a:solidFill>
                  <a:srgbClr val="35E2BE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ABOUT THE TOUGH QUESTIONS. EXPAND YOUR BUBBLE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176600" y="-20550"/>
            <a:ext cx="2057400" cy="80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VALUE PROPOSITION</a:t>
            </a:r>
          </a:p>
        </p:txBody>
      </p:sp>
      <p:sp>
        <p:nvSpPr>
          <p:cNvPr id="87" name="Shape 87"/>
          <p:cNvSpPr/>
          <p:nvPr/>
        </p:nvSpPr>
        <p:spPr>
          <a:xfrm>
            <a:off x="322400" y="523844"/>
            <a:ext cx="1765800" cy="14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176600" y="3864300"/>
            <a:ext cx="8967300" cy="80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500">
                <a:solidFill>
                  <a:srgbClr val="35E2BE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People often find it difficult to have conversations about identity or personal experience. For the most part, they fear not knowing how to ask these questions in a sensitive manner, or worry about offending and indirectly hurting others.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500">
              <a:solidFill>
                <a:srgbClr val="35E2BE"/>
              </a:solidFill>
              <a:latin typeface="Abadi MT Condensed Extra Bold" charset="0"/>
              <a:ea typeface="Abadi MT Condensed Extra Bold" charset="0"/>
              <a:cs typeface="Abadi MT Condensed Extra Bold" charset="0"/>
              <a:sym typeface="Oswald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500">
                <a:solidFill>
                  <a:srgbClr val="35E2BE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We propose a solution that helps people to be forthcoming about identities and experiences they’re willing to share, guide their friends in framing tough questions, and facilitate a larger conversation across multiple identities.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-76200" y="2981100"/>
            <a:ext cx="2696100" cy="80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PROBLEM &amp; SOLUTION</a:t>
            </a:r>
          </a:p>
        </p:txBody>
      </p:sp>
      <p:sp>
        <p:nvSpPr>
          <p:cNvPr id="90" name="Shape 90"/>
          <p:cNvSpPr/>
          <p:nvPr/>
        </p:nvSpPr>
        <p:spPr>
          <a:xfrm>
            <a:off x="322400" y="3487360"/>
            <a:ext cx="1911600" cy="14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>
            <a:off x="0" y="-382975"/>
            <a:ext cx="9144000" cy="610362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>
            <a:spLocks noGrp="1"/>
          </p:cNvSpPr>
          <p:nvPr>
            <p:ph type="ctrTitle" idx="4294967295"/>
          </p:nvPr>
        </p:nvSpPr>
        <p:spPr>
          <a:xfrm>
            <a:off x="433775" y="545300"/>
            <a:ext cx="8353200" cy="69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u="sng">
                <a:solidFill>
                  <a:schemeClr val="accent4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Overview of the talk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514175" y="1782950"/>
            <a:ext cx="8353200" cy="222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b="1">
                <a:solidFill>
                  <a:schemeClr val="dk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Heuristic Evaluation Results &amp; Overview of Revised Design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b="1">
                <a:solidFill>
                  <a:schemeClr val="dk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Prototype Implementation Status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b="1">
                <a:solidFill>
                  <a:schemeClr val="dk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Demonstration of Prototype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b="1">
                <a:solidFill>
                  <a:schemeClr val="dk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Conclusion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2217900" y="-6775"/>
            <a:ext cx="4708200" cy="87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Heuristic Evaluation Result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8725" y="760400"/>
            <a:ext cx="4753125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12800"/>
            <a:ext cx="4328726" cy="3479818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2141700" y="4370525"/>
            <a:ext cx="4708200" cy="87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Total Violations: 27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000"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Number of Evaluators: 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12" name="Shape 112"/>
          <p:cNvSpPr txBox="1"/>
          <p:nvPr/>
        </p:nvSpPr>
        <p:spPr>
          <a:xfrm>
            <a:off x="1684500" y="-6775"/>
            <a:ext cx="5994000" cy="87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Heuristic Evaluation Result &amp; Change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821" y="595283"/>
            <a:ext cx="2374739" cy="3687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4698400" y="4354375"/>
            <a:ext cx="4907700" cy="30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200"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H4 Consistency and Standards</a:t>
            </a:r>
          </a:p>
        </p:txBody>
      </p:sp>
      <p:sp>
        <p:nvSpPr>
          <p:cNvPr id="115" name="Shape 115"/>
          <p:cNvSpPr/>
          <p:nvPr/>
        </p:nvSpPr>
        <p:spPr>
          <a:xfrm>
            <a:off x="300849" y="2949154"/>
            <a:ext cx="2767301" cy="1443736"/>
          </a:xfrm>
          <a:prstGeom prst="ellips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530699" y="577461"/>
            <a:ext cx="2374679" cy="3710925"/>
          </a:xfrm>
          <a:prstGeom prst="rect">
            <a:avLst/>
          </a:prstGeom>
          <a:noFill/>
          <a:ln w="19050" cap="flat" cmpd="sng">
            <a:solidFill>
              <a:srgbClr val="35E2B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17" name="Shape 117"/>
          <p:cNvSpPr txBox="1"/>
          <p:nvPr/>
        </p:nvSpPr>
        <p:spPr>
          <a:xfrm>
            <a:off x="284840" y="4259582"/>
            <a:ext cx="2852700" cy="30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The structure of the board is misleading</a:t>
            </a:r>
          </a:p>
        </p:txBody>
      </p:sp>
      <p:cxnSp>
        <p:nvCxnSpPr>
          <p:cNvPr id="118" name="Shape 118"/>
          <p:cNvCxnSpPr/>
          <p:nvPr/>
        </p:nvCxnSpPr>
        <p:spPr>
          <a:xfrm>
            <a:off x="3654100" y="2571750"/>
            <a:ext cx="1120500" cy="0"/>
          </a:xfrm>
          <a:prstGeom prst="straightConnector1">
            <a:avLst/>
          </a:prstGeom>
          <a:noFill/>
          <a:ln w="76200" cap="flat" cmpd="sng">
            <a:solidFill>
              <a:srgbClr val="35E2BE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9" name="Shape 119"/>
          <p:cNvSpPr/>
          <p:nvPr/>
        </p:nvSpPr>
        <p:spPr>
          <a:xfrm>
            <a:off x="6022000" y="1254350"/>
            <a:ext cx="1718700" cy="1260300"/>
          </a:xfrm>
          <a:prstGeom prst="roundRect">
            <a:avLst>
              <a:gd name="adj" fmla="val 16667"/>
            </a:avLst>
          </a:prstGeom>
          <a:solidFill>
            <a:srgbClr val="D5FFF4"/>
          </a:solidFill>
          <a:ln w="9525" cap="flat" cmpd="sng">
            <a:solidFill>
              <a:srgbClr val="D5FFF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7956800" y="1254350"/>
            <a:ext cx="535200" cy="1260300"/>
          </a:xfrm>
          <a:prstGeom prst="roundRect">
            <a:avLst>
              <a:gd name="adj" fmla="val 16667"/>
            </a:avLst>
          </a:prstGeom>
          <a:solidFill>
            <a:srgbClr val="D5FFF4"/>
          </a:solidFill>
          <a:ln w="9525" cap="flat" cmpd="sng">
            <a:solidFill>
              <a:srgbClr val="D5FFF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5270700" y="1254350"/>
            <a:ext cx="535200" cy="1260300"/>
          </a:xfrm>
          <a:prstGeom prst="roundRect">
            <a:avLst>
              <a:gd name="adj" fmla="val 16667"/>
            </a:avLst>
          </a:prstGeom>
          <a:solidFill>
            <a:srgbClr val="D5FFF4"/>
          </a:solidFill>
          <a:ln w="9525" cap="flat" cmpd="sng">
            <a:solidFill>
              <a:srgbClr val="D5FFF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5270800" y="1209650"/>
            <a:ext cx="3221100" cy="1349700"/>
          </a:xfrm>
          <a:prstGeom prst="rect">
            <a:avLst/>
          </a:prstGeom>
          <a:noFill/>
          <a:ln w="28575" cap="flat" cmpd="sng">
            <a:solidFill>
              <a:srgbClr val="35E2B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Board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5219510" y="2747475"/>
            <a:ext cx="3323700" cy="30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Horizontally scrollable boards to navigate among different boards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4698400" y="4703700"/>
            <a:ext cx="4708200" cy="87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Severity </a:t>
            </a:r>
            <a:r>
              <a:rPr lang="en" sz="2000">
                <a:solidFill>
                  <a:srgbClr val="35E2BE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1455900" y="-6775"/>
            <a:ext cx="6431400" cy="87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Heuristic Evaluation Result &amp; Change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5408400" y="4377725"/>
            <a:ext cx="3742200" cy="30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200"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H1 Visibility and System Status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393725" y="3654425"/>
            <a:ext cx="3068100" cy="30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No indication of where the question belongs to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325" y="662025"/>
            <a:ext cx="1590775" cy="280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/>
          <p:nvPr/>
        </p:nvSpPr>
        <p:spPr>
          <a:xfrm>
            <a:off x="115800" y="2087825"/>
            <a:ext cx="1716300" cy="572700"/>
          </a:xfrm>
          <a:prstGeom prst="ellips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135" name="Shape 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1600" y="656350"/>
            <a:ext cx="1716301" cy="28193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/>
          <p:nvPr/>
        </p:nvSpPr>
        <p:spPr>
          <a:xfrm>
            <a:off x="1999025" y="662025"/>
            <a:ext cx="666900" cy="346200"/>
          </a:xfrm>
          <a:prstGeom prst="ellips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241325" y="653100"/>
            <a:ext cx="3396600" cy="2819400"/>
          </a:xfrm>
          <a:prstGeom prst="rect">
            <a:avLst/>
          </a:prstGeom>
          <a:noFill/>
          <a:ln w="19050" cap="flat" cmpd="sng">
            <a:solidFill>
              <a:srgbClr val="35E2B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cxnSp>
        <p:nvCxnSpPr>
          <p:cNvPr id="138" name="Shape 138"/>
          <p:cNvCxnSpPr/>
          <p:nvPr/>
        </p:nvCxnSpPr>
        <p:spPr>
          <a:xfrm>
            <a:off x="3882700" y="2571750"/>
            <a:ext cx="1120500" cy="0"/>
          </a:xfrm>
          <a:prstGeom prst="straightConnector1">
            <a:avLst/>
          </a:prstGeom>
          <a:noFill/>
          <a:ln w="76200" cap="flat" cmpd="sng">
            <a:solidFill>
              <a:srgbClr val="35E2BE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9" name="Shape 139"/>
          <p:cNvSpPr txBox="1"/>
          <p:nvPr/>
        </p:nvSpPr>
        <p:spPr>
          <a:xfrm>
            <a:off x="5138600" y="2011625"/>
            <a:ext cx="3510600" cy="30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By varying the alpha value of colors on the toolbar, clearly show where the new activity was redirected from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4850800" y="4703700"/>
            <a:ext cx="4708200" cy="87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Severity </a:t>
            </a:r>
            <a:r>
              <a:rPr lang="en" sz="2000">
                <a:solidFill>
                  <a:srgbClr val="35E2BE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375" y="668925"/>
            <a:ext cx="1571598" cy="280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2175" y="674600"/>
            <a:ext cx="1528200" cy="280157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/>
          <p:nvPr/>
        </p:nvSpPr>
        <p:spPr>
          <a:xfrm>
            <a:off x="214375" y="660013"/>
            <a:ext cx="3176100" cy="2819400"/>
          </a:xfrm>
          <a:prstGeom prst="rect">
            <a:avLst/>
          </a:prstGeom>
          <a:noFill/>
          <a:ln w="19050" cap="flat" cmpd="sng">
            <a:solidFill>
              <a:srgbClr val="35E2B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236075" y="3054950"/>
            <a:ext cx="1528200" cy="479400"/>
          </a:xfrm>
          <a:prstGeom prst="ellips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1862175" y="3094050"/>
            <a:ext cx="1528200" cy="479400"/>
          </a:xfrm>
          <a:prstGeom prst="ellips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51" name="Shape 151"/>
          <p:cNvSpPr txBox="1"/>
          <p:nvPr/>
        </p:nvSpPr>
        <p:spPr>
          <a:xfrm>
            <a:off x="5105425" y="1682975"/>
            <a:ext cx="3510600" cy="30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Oswald"/>
              <a:buAutoNum type="arabicParenR"/>
            </a:pPr>
            <a:r>
              <a:rPr lang="en" sz="2400"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Replace the Help Button with the Cancel Button</a:t>
            </a:r>
          </a:p>
          <a:p>
            <a:pPr marL="457200" lvl="0" indent="-381000" algn="ctr" rtl="0">
              <a:spcBef>
                <a:spcPts val="0"/>
              </a:spcBef>
              <a:buSzPts val="2400"/>
              <a:buFont typeface="Oswald"/>
              <a:buAutoNum type="arabicParenR"/>
            </a:pPr>
            <a:r>
              <a:rPr lang="en" sz="2400"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Put Help Button next to “Your Question” </a:t>
            </a:r>
          </a:p>
        </p:txBody>
      </p:sp>
      <p:cxnSp>
        <p:nvCxnSpPr>
          <p:cNvPr id="152" name="Shape 152"/>
          <p:cNvCxnSpPr/>
          <p:nvPr/>
        </p:nvCxnSpPr>
        <p:spPr>
          <a:xfrm>
            <a:off x="3735425" y="2571750"/>
            <a:ext cx="1120500" cy="0"/>
          </a:xfrm>
          <a:prstGeom prst="straightConnector1">
            <a:avLst/>
          </a:prstGeom>
          <a:noFill/>
          <a:ln w="76200" cap="flat" cmpd="sng">
            <a:solidFill>
              <a:srgbClr val="35E2BE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3" name="Shape 153"/>
          <p:cNvSpPr txBox="1"/>
          <p:nvPr/>
        </p:nvSpPr>
        <p:spPr>
          <a:xfrm>
            <a:off x="1455900" y="-6775"/>
            <a:ext cx="6431400" cy="87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Heuristic Evaluation Result &amp; Change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5560800" y="4377725"/>
            <a:ext cx="3742200" cy="30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200"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H4 Consistency and Standard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5079400" y="4703700"/>
            <a:ext cx="4708200" cy="87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Severity </a:t>
            </a:r>
            <a:r>
              <a:rPr lang="en" sz="2000">
                <a:solidFill>
                  <a:srgbClr val="35E2BE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3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214375" y="3784225"/>
            <a:ext cx="3510600" cy="30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“Help” and “Cancel” buttons are in the same relative position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62" name="Shape 162"/>
          <p:cNvSpPr txBox="1"/>
          <p:nvPr/>
        </p:nvSpPr>
        <p:spPr>
          <a:xfrm>
            <a:off x="5181625" y="1759175"/>
            <a:ext cx="3510600" cy="30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Walk the user through functionalities and motivations when they first installed the app</a:t>
            </a:r>
          </a:p>
        </p:txBody>
      </p:sp>
      <p:cxnSp>
        <p:nvCxnSpPr>
          <p:cNvPr id="163" name="Shape 163"/>
          <p:cNvCxnSpPr/>
          <p:nvPr/>
        </p:nvCxnSpPr>
        <p:spPr>
          <a:xfrm>
            <a:off x="3735425" y="2571750"/>
            <a:ext cx="1120500" cy="0"/>
          </a:xfrm>
          <a:prstGeom prst="straightConnector1">
            <a:avLst/>
          </a:prstGeom>
          <a:noFill/>
          <a:ln w="76200" cap="flat" cmpd="sng">
            <a:solidFill>
              <a:srgbClr val="35E2BE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4" name="Shape 164"/>
          <p:cNvSpPr txBox="1"/>
          <p:nvPr/>
        </p:nvSpPr>
        <p:spPr>
          <a:xfrm>
            <a:off x="1455900" y="-6775"/>
            <a:ext cx="6431400" cy="87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Heuristic Evaluation Result &amp; Change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5560800" y="4377725"/>
            <a:ext cx="3742200" cy="30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200"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H10 Help and Documentation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5079400" y="4703700"/>
            <a:ext cx="4708200" cy="87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Severity </a:t>
            </a:r>
            <a:r>
              <a:rPr lang="en" sz="2000">
                <a:solidFill>
                  <a:srgbClr val="35E2BE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3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279900" y="3542533"/>
            <a:ext cx="3030300" cy="30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No explanation regarding the motivations behind revising questions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038" y="631805"/>
            <a:ext cx="2146157" cy="299184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/>
          <p:nvPr/>
        </p:nvSpPr>
        <p:spPr>
          <a:xfrm>
            <a:off x="776063" y="631805"/>
            <a:ext cx="2146246" cy="2915700"/>
          </a:xfrm>
          <a:prstGeom prst="rect">
            <a:avLst/>
          </a:prstGeom>
          <a:noFill/>
          <a:ln w="19050" cap="flat" cmpd="sng">
            <a:solidFill>
              <a:srgbClr val="35E2B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814463" y="1494680"/>
            <a:ext cx="2076694" cy="784500"/>
          </a:xfrm>
          <a:prstGeom prst="ellips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751</Words>
  <Application>Microsoft Macintosh PowerPoint</Application>
  <PresentationFormat>On-screen Show (16:9)</PresentationFormat>
  <Paragraphs>117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Average</vt:lpstr>
      <vt:lpstr>Oswald</vt:lpstr>
      <vt:lpstr>Abadi MT Condensed Extra Bold</vt:lpstr>
      <vt:lpstr>Arial</vt:lpstr>
      <vt:lpstr>Slate</vt:lpstr>
      <vt:lpstr>THOUGHTBUBBLE</vt:lpstr>
      <vt:lpstr>PowerPoint Presentation</vt:lpstr>
      <vt:lpstr>GET HELP TALKING  ABOUT THE TOUGH QUESTIONS. EXPAND YOUR BUBBLE</vt:lpstr>
      <vt:lpstr>Overview of the talk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TOOLS</vt:lpstr>
      <vt:lpstr>Implemented Features</vt:lpstr>
      <vt:lpstr>Unimplemented Features &amp; Plans</vt:lpstr>
      <vt:lpstr>Wizard of Oz / Hard-Coded Data</vt:lpstr>
      <vt:lpstr>Issues / Questions</vt:lpstr>
      <vt:lpstr>DEMO</vt:lpstr>
      <vt:lpstr>PowerPoint Presentation</vt:lpstr>
      <vt:lpstr>QUESTIONS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THOUGHTBUBBLE</dc:title>
  <cp:lastModifiedBy>Po Ting Tsui</cp:lastModifiedBy>
  <cp:revision>5</cp:revision>
  <dcterms:modified xsi:type="dcterms:W3CDTF">2017-12-01T23:23:00Z</dcterms:modified>
</cp:coreProperties>
</file>