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y Kim" initials="" lastIdx="5" clrIdx="0"/>
  <p:cmAuthor id="1" name="Bonnie Rose Nortz"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8"/>
  </p:normalViewPr>
  <p:slideViewPr>
    <p:cSldViewPr snapToGrid="0" snapToObjects="1" showGuides="1">
      <p:cViewPr varScale="1">
        <p:scale>
          <a:sx n="98" d="100"/>
          <a:sy n="98" d="100"/>
        </p:scale>
        <p:origin x="208" y="7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1-03T02:26:19.152" idx="1">
    <p:pos x="6000" y="0"/>
    <p:text>change to sketches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11-03T02:30:09.440" idx="2">
    <p:pos x="103" y="8"/>
    <p:text>add a real storyboard</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11-02T06:05:27.191" idx="2">
    <p:pos x="3270" y="1321"/>
    <p:text>Maybe have another Con instead, that says something like, "one transition can't go to two different places based on previous actions"? (also something I encountered)</p:text>
  </p:cm>
  <p:cm authorId="0" dt="2017-11-02T06:20:29.074" idx="3">
    <p:pos x="3270" y="1421"/>
    <p:text>Okie thanks &lt;3</p:text>
  </p:cm>
  <p:cm authorId="0" dt="2017-11-02T06:23:05.458" idx="4">
    <p:pos x="3270" y="1521"/>
    <p:text>Could you elaborate more on the cons? Wouldn't we expect that the transition would be the same regardless of what my prev action is? If I click "quit" for instance, I would expect it to quit regardless of what I have been doing with the app :)</p:text>
  </p:cm>
  <p:cm authorId="1" dt="2017-11-02T06:27:58.689" idx="3">
    <p:pos x="3270" y="1621"/>
    <p:text>So one example of where this would have been really useful is the "Select Board" screen - for this implementation, I had two screens that overlaid the detailed Q/A view, one which had the Allyship board selected, and one where it wasn't selected. And, when the user taps outside of that screen, it goes back to the detailed view they were just looking at. However, since there are two detailed views, I needed two identical copies of these two screens, just to make that transition work, because Marvel couldn't keep track of which detailed view I was on.</p:text>
  </p:cm>
  <p:cm authorId="0" dt="2017-11-03T06:23:00.196" idx="5">
    <p:pos x="3270" y="1721"/>
    <p:text>+bnortz@stanford.edu Can I just put it as "impossible for marvel to remember the previous actions and make transitions accordingly"?</p:text>
  </p:cm>
  <p:cm authorId="1" dt="2017-11-03T06:24:09.222" idx="1">
    <p:pos x="3270" y="1221"/>
    <p:text>Being inspired by other people's prototypes might be a nice feature of Marvel, but I wouldn't say we necessarily benefitted from it ;)</p:text>
  </p:cm>
  <p:cm authorId="1" dt="2017-11-03T06:24:09.222" idx="4">
    <p:pos x="3270" y="1821"/>
    <p:text>Yeah, that's perfect!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ct val="100000"/>
              <a:buFont typeface="Average"/>
              <a:buChar char="●"/>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rotWithShape="1">
          <a:blip r:embed="rId3">
            <a:alphaModFix/>
          </a:blip>
          <a:srcRect b="13382"/>
          <a:stretch/>
        </p:blipFill>
        <p:spPr>
          <a:xfrm>
            <a:off x="0" y="0"/>
            <a:ext cx="9144001" cy="5143500"/>
          </a:xfrm>
          <a:prstGeom prst="rect">
            <a:avLst/>
          </a:prstGeom>
          <a:noFill/>
          <a:ln>
            <a:noFill/>
          </a:ln>
        </p:spPr>
      </p:pic>
      <p:sp>
        <p:nvSpPr>
          <p:cNvPr id="60" name="Shape 60"/>
          <p:cNvSpPr txBox="1">
            <a:spLocks noGrp="1"/>
          </p:cNvSpPr>
          <p:nvPr>
            <p:ph type="ctrTitle"/>
          </p:nvPr>
        </p:nvSpPr>
        <p:spPr>
          <a:xfrm>
            <a:off x="671258" y="420425"/>
            <a:ext cx="7801500" cy="1730100"/>
          </a:xfrm>
          <a:prstGeom prst="rect">
            <a:avLst/>
          </a:prstGeom>
        </p:spPr>
        <p:txBody>
          <a:bodyPr wrap="square" lIns="91425" tIns="91425" rIns="91425" bIns="91425" anchor="b" anchorCtr="0">
            <a:noAutofit/>
          </a:bodyPr>
          <a:lstStyle/>
          <a:p>
            <a:pPr lvl="0">
              <a:spcBef>
                <a:spcPts val="0"/>
              </a:spcBef>
              <a:buNone/>
            </a:pPr>
            <a:r>
              <a:rPr lang="en" b="1">
                <a:solidFill>
                  <a:schemeClr val="accent4"/>
                </a:solidFill>
                <a:latin typeface="Abadi MT Condensed Extra Bold" charset="0"/>
                <a:ea typeface="Abadi MT Condensed Extra Bold" charset="0"/>
                <a:cs typeface="Abadi MT Condensed Extra Bold" charset="0"/>
              </a:rPr>
              <a:t>THOUGHTBUBBLE</a:t>
            </a:r>
          </a:p>
        </p:txBody>
      </p:sp>
      <p:sp>
        <p:nvSpPr>
          <p:cNvPr id="61" name="Shape 61"/>
          <p:cNvSpPr txBox="1">
            <a:spLocks noGrp="1"/>
          </p:cNvSpPr>
          <p:nvPr>
            <p:ph type="subTitle" idx="1"/>
          </p:nvPr>
        </p:nvSpPr>
        <p:spPr>
          <a:xfrm>
            <a:off x="671250" y="2441551"/>
            <a:ext cx="7801500" cy="792600"/>
          </a:xfrm>
          <a:prstGeom prst="rect">
            <a:avLst/>
          </a:prstGeom>
        </p:spPr>
        <p:txBody>
          <a:bodyPr wrap="square" lIns="91425" tIns="91425" rIns="91425" bIns="91425" anchor="t" anchorCtr="0">
            <a:noAutofit/>
          </a:bodyPr>
          <a:lstStyle/>
          <a:p>
            <a:pPr lvl="0">
              <a:spcBef>
                <a:spcPts val="0"/>
              </a:spcBef>
              <a:buNone/>
            </a:pPr>
            <a:r>
              <a:rPr lang="en">
                <a:latin typeface="Abadi MT Condensed Extra Bold" charset="0"/>
                <a:ea typeface="Abadi MT Condensed Extra Bold" charset="0"/>
                <a:cs typeface="Abadi MT Condensed Extra Bold" charset="0"/>
              </a:rPr>
              <a:t>Overview</a:t>
            </a:r>
          </a:p>
          <a:p>
            <a:pPr lvl="0">
              <a:spcBef>
                <a:spcPts val="0"/>
              </a:spcBef>
              <a:buNone/>
            </a:pPr>
            <a:r>
              <a:rPr lang="en">
                <a:latin typeface="Abadi MT Condensed Extra Bold" charset="0"/>
                <a:ea typeface="Abadi MT Condensed Extra Bold" charset="0"/>
                <a:cs typeface="Abadi MT Condensed Extra Bold" charset="0"/>
              </a:rPr>
              <a:t>Tasks</a:t>
            </a:r>
          </a:p>
          <a:p>
            <a:pPr lvl="0">
              <a:spcBef>
                <a:spcPts val="0"/>
              </a:spcBef>
              <a:buNone/>
            </a:pPr>
            <a:r>
              <a:rPr lang="en">
                <a:latin typeface="Abadi MT Condensed Extra Bold" charset="0"/>
                <a:ea typeface="Abadi MT Condensed Extra Bold" charset="0"/>
                <a:cs typeface="Abadi MT Condensed Extra Bold" charset="0"/>
              </a:rPr>
              <a:t>Revised Interface Design</a:t>
            </a:r>
          </a:p>
          <a:p>
            <a:pPr lvl="0">
              <a:spcBef>
                <a:spcPts val="0"/>
              </a:spcBef>
              <a:buNone/>
            </a:pPr>
            <a:r>
              <a:rPr lang="en">
                <a:latin typeface="Abadi MT Condensed Extra Bold" charset="0"/>
                <a:ea typeface="Abadi MT Condensed Extra Bold" charset="0"/>
                <a:cs typeface="Abadi MT Condensed Extra Bold" charset="0"/>
              </a:rPr>
              <a:t>Prototype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8"/>
        <p:cNvGrpSpPr/>
        <p:nvPr/>
      </p:nvGrpSpPr>
      <p:grpSpPr>
        <a:xfrm>
          <a:off x="0" y="0"/>
          <a:ext cx="0" cy="0"/>
          <a:chOff x="0" y="0"/>
          <a:chExt cx="0" cy="0"/>
        </a:xfrm>
      </p:grpSpPr>
      <p:pic>
        <p:nvPicPr>
          <p:cNvPr id="169" name="Shape 169"/>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70" name="Shape 170"/>
          <p:cNvSpPr txBox="1"/>
          <p:nvPr/>
        </p:nvSpPr>
        <p:spPr>
          <a:xfrm>
            <a:off x="164200" y="89025"/>
            <a:ext cx="76038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2 | ANSWER/CRITIQUE A QUESTION</a:t>
            </a:r>
          </a:p>
        </p:txBody>
      </p:sp>
      <p:pic>
        <p:nvPicPr>
          <p:cNvPr id="171" name="Shape 171"/>
          <p:cNvPicPr preferRelativeResize="0"/>
          <p:nvPr/>
        </p:nvPicPr>
        <p:blipFill>
          <a:blip r:embed="rId4">
            <a:alphaModFix/>
          </a:blip>
          <a:stretch>
            <a:fillRect/>
          </a:stretch>
        </p:blipFill>
        <p:spPr>
          <a:xfrm>
            <a:off x="463850" y="654750"/>
            <a:ext cx="8034727" cy="51434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77" name="Shape 177"/>
          <p:cNvSpPr txBox="1"/>
          <p:nvPr/>
        </p:nvSpPr>
        <p:spPr>
          <a:xfrm>
            <a:off x="164200" y="89025"/>
            <a:ext cx="86634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2 (MARVEL) | ANSWER/CRITIQUE A QUESTION</a:t>
            </a:r>
          </a:p>
        </p:txBody>
      </p:sp>
      <p:pic>
        <p:nvPicPr>
          <p:cNvPr id="178" name="Shape 178"/>
          <p:cNvPicPr preferRelativeResize="0"/>
          <p:nvPr/>
        </p:nvPicPr>
        <p:blipFill>
          <a:blip r:embed="rId4">
            <a:alphaModFix/>
          </a:blip>
          <a:stretch>
            <a:fillRect/>
          </a:stretch>
        </p:blipFill>
        <p:spPr>
          <a:xfrm>
            <a:off x="184975" y="815925"/>
            <a:ext cx="2489275" cy="3684600"/>
          </a:xfrm>
          <a:prstGeom prst="rect">
            <a:avLst/>
          </a:prstGeom>
          <a:noFill/>
          <a:ln>
            <a:noFill/>
          </a:ln>
        </p:spPr>
      </p:pic>
      <p:sp>
        <p:nvSpPr>
          <p:cNvPr id="179" name="Shape 179"/>
          <p:cNvSpPr txBox="1"/>
          <p:nvPr/>
        </p:nvSpPr>
        <p:spPr>
          <a:xfrm>
            <a:off x="706900" y="4545300"/>
            <a:ext cx="15264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MAIN PAGE</a:t>
            </a:r>
          </a:p>
        </p:txBody>
      </p:sp>
      <p:cxnSp>
        <p:nvCxnSpPr>
          <p:cNvPr id="180" name="Shape 180"/>
          <p:cNvCxnSpPr/>
          <p:nvPr/>
        </p:nvCxnSpPr>
        <p:spPr>
          <a:xfrm rot="10800000" flipH="1">
            <a:off x="2337950" y="963600"/>
            <a:ext cx="949500" cy="14100"/>
          </a:xfrm>
          <a:prstGeom prst="straightConnector1">
            <a:avLst/>
          </a:prstGeom>
          <a:noFill/>
          <a:ln w="38100" cap="flat" cmpd="sng">
            <a:solidFill>
              <a:schemeClr val="dk1"/>
            </a:solidFill>
            <a:prstDash val="solid"/>
            <a:round/>
            <a:headEnd type="diamond" w="lg" len="lg"/>
            <a:tailEnd type="triangle" w="lg" len="lg"/>
          </a:ln>
        </p:spPr>
      </p:cxnSp>
      <p:pic>
        <p:nvPicPr>
          <p:cNvPr id="181" name="Shape 181"/>
          <p:cNvPicPr preferRelativeResize="0"/>
          <p:nvPr/>
        </p:nvPicPr>
        <p:blipFill>
          <a:blip r:embed="rId5">
            <a:alphaModFix/>
          </a:blip>
          <a:stretch>
            <a:fillRect/>
          </a:stretch>
        </p:blipFill>
        <p:spPr>
          <a:xfrm>
            <a:off x="6414525" y="687224"/>
            <a:ext cx="2489275" cy="3684600"/>
          </a:xfrm>
          <a:prstGeom prst="rect">
            <a:avLst/>
          </a:prstGeom>
          <a:noFill/>
          <a:ln>
            <a:noFill/>
          </a:ln>
        </p:spPr>
      </p:pic>
      <p:pic>
        <p:nvPicPr>
          <p:cNvPr id="182" name="Shape 182"/>
          <p:cNvPicPr preferRelativeResize="0"/>
          <p:nvPr/>
        </p:nvPicPr>
        <p:blipFill>
          <a:blip r:embed="rId6">
            <a:alphaModFix/>
          </a:blip>
          <a:stretch>
            <a:fillRect/>
          </a:stretch>
        </p:blipFill>
        <p:spPr>
          <a:xfrm>
            <a:off x="3377750" y="765100"/>
            <a:ext cx="2489275" cy="3684600"/>
          </a:xfrm>
          <a:prstGeom prst="rect">
            <a:avLst/>
          </a:prstGeom>
          <a:noFill/>
          <a:ln>
            <a:noFill/>
          </a:ln>
        </p:spPr>
      </p:pic>
      <p:sp>
        <p:nvSpPr>
          <p:cNvPr id="183" name="Shape 183"/>
          <p:cNvSpPr txBox="1"/>
          <p:nvPr/>
        </p:nvSpPr>
        <p:spPr>
          <a:xfrm>
            <a:off x="3023450" y="4511225"/>
            <a:ext cx="3494916"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DEFAULT “ANSWER” PAGE</a:t>
            </a:r>
          </a:p>
        </p:txBody>
      </p:sp>
      <p:cxnSp>
        <p:nvCxnSpPr>
          <p:cNvPr id="184" name="Shape 184"/>
          <p:cNvCxnSpPr/>
          <p:nvPr/>
        </p:nvCxnSpPr>
        <p:spPr>
          <a:xfrm>
            <a:off x="5265675" y="1431100"/>
            <a:ext cx="1048500" cy="14100"/>
          </a:xfrm>
          <a:prstGeom prst="straightConnector1">
            <a:avLst/>
          </a:prstGeom>
          <a:noFill/>
          <a:ln w="38100" cap="flat" cmpd="sng">
            <a:solidFill>
              <a:srgbClr val="35E2BE"/>
            </a:solidFill>
            <a:prstDash val="solid"/>
            <a:round/>
            <a:headEnd type="diamond" w="lg" len="lg"/>
            <a:tailEnd type="triangle" w="lg" len="lg"/>
          </a:ln>
        </p:spPr>
      </p:cxnSp>
      <p:cxnSp>
        <p:nvCxnSpPr>
          <p:cNvPr id="185" name="Shape 185"/>
          <p:cNvCxnSpPr/>
          <p:nvPr/>
        </p:nvCxnSpPr>
        <p:spPr>
          <a:xfrm>
            <a:off x="5265675" y="2116900"/>
            <a:ext cx="1048500" cy="14100"/>
          </a:xfrm>
          <a:prstGeom prst="straightConnector1">
            <a:avLst/>
          </a:prstGeom>
          <a:noFill/>
          <a:ln w="38100" cap="flat" cmpd="sng">
            <a:solidFill>
              <a:srgbClr val="35E2BE"/>
            </a:solidFill>
            <a:prstDash val="solid"/>
            <a:round/>
            <a:headEnd type="diamond" w="lg" len="lg"/>
            <a:tailEnd type="triangle" w="lg" len="lg"/>
          </a:ln>
        </p:spPr>
      </p:cxnSp>
      <p:cxnSp>
        <p:nvCxnSpPr>
          <p:cNvPr id="186" name="Shape 186"/>
          <p:cNvCxnSpPr/>
          <p:nvPr/>
        </p:nvCxnSpPr>
        <p:spPr>
          <a:xfrm>
            <a:off x="5289825" y="2802700"/>
            <a:ext cx="1048500" cy="14100"/>
          </a:xfrm>
          <a:prstGeom prst="straightConnector1">
            <a:avLst/>
          </a:prstGeom>
          <a:noFill/>
          <a:ln w="38100" cap="flat" cmpd="sng">
            <a:solidFill>
              <a:srgbClr val="35E2BE"/>
            </a:solidFill>
            <a:prstDash val="solid"/>
            <a:round/>
            <a:headEnd type="diamond" w="lg" len="lg"/>
            <a:tailEnd type="triangle" w="lg" len="lg"/>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0"/>
        <p:cNvGrpSpPr/>
        <p:nvPr/>
      </p:nvGrpSpPr>
      <p:grpSpPr>
        <a:xfrm>
          <a:off x="0" y="0"/>
          <a:ext cx="0" cy="0"/>
          <a:chOff x="0" y="0"/>
          <a:chExt cx="0" cy="0"/>
        </a:xfrm>
      </p:grpSpPr>
      <p:pic>
        <p:nvPicPr>
          <p:cNvPr id="191" name="Shape 191"/>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92" name="Shape 192"/>
          <p:cNvSpPr txBox="1"/>
          <p:nvPr/>
        </p:nvSpPr>
        <p:spPr>
          <a:xfrm>
            <a:off x="164200" y="89025"/>
            <a:ext cx="76038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3 | REFLECT ON WHAT YOU LEARNED</a:t>
            </a:r>
          </a:p>
        </p:txBody>
      </p:sp>
      <p:pic>
        <p:nvPicPr>
          <p:cNvPr id="193" name="Shape 193"/>
          <p:cNvPicPr preferRelativeResize="0"/>
          <p:nvPr/>
        </p:nvPicPr>
        <p:blipFill>
          <a:blip r:embed="rId4">
            <a:alphaModFix/>
          </a:blip>
          <a:stretch>
            <a:fillRect/>
          </a:stretch>
        </p:blipFill>
        <p:spPr>
          <a:xfrm>
            <a:off x="520505" y="687225"/>
            <a:ext cx="8044823" cy="4909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99" name="Shape 199"/>
          <p:cNvSpPr txBox="1"/>
          <p:nvPr/>
        </p:nvSpPr>
        <p:spPr>
          <a:xfrm>
            <a:off x="164200" y="89025"/>
            <a:ext cx="86634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2 (MARVEL) | ANSWER/CRITIQUE A QUESTION</a:t>
            </a:r>
          </a:p>
        </p:txBody>
      </p:sp>
      <p:pic>
        <p:nvPicPr>
          <p:cNvPr id="200" name="Shape 200"/>
          <p:cNvPicPr preferRelativeResize="0"/>
          <p:nvPr/>
        </p:nvPicPr>
        <p:blipFill>
          <a:blip r:embed="rId4">
            <a:alphaModFix/>
          </a:blip>
          <a:stretch>
            <a:fillRect/>
          </a:stretch>
        </p:blipFill>
        <p:spPr>
          <a:xfrm>
            <a:off x="184975" y="815925"/>
            <a:ext cx="2489275" cy="3684600"/>
          </a:xfrm>
          <a:prstGeom prst="rect">
            <a:avLst/>
          </a:prstGeom>
          <a:noFill/>
          <a:ln>
            <a:noFill/>
          </a:ln>
        </p:spPr>
      </p:pic>
      <p:sp>
        <p:nvSpPr>
          <p:cNvPr id="201" name="Shape 201"/>
          <p:cNvSpPr txBox="1"/>
          <p:nvPr/>
        </p:nvSpPr>
        <p:spPr>
          <a:xfrm>
            <a:off x="706900" y="4545300"/>
            <a:ext cx="15264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MAIN PAGE</a:t>
            </a:r>
          </a:p>
        </p:txBody>
      </p:sp>
      <p:cxnSp>
        <p:nvCxnSpPr>
          <p:cNvPr id="202" name="Shape 202"/>
          <p:cNvCxnSpPr/>
          <p:nvPr/>
        </p:nvCxnSpPr>
        <p:spPr>
          <a:xfrm>
            <a:off x="354225" y="1020200"/>
            <a:ext cx="2933100" cy="779400"/>
          </a:xfrm>
          <a:prstGeom prst="straightConnector1">
            <a:avLst/>
          </a:prstGeom>
          <a:noFill/>
          <a:ln w="76200" cap="flat" cmpd="sng">
            <a:solidFill>
              <a:srgbClr val="D5FFF4"/>
            </a:solidFill>
            <a:prstDash val="solid"/>
            <a:round/>
            <a:headEnd type="diamond" w="lg" len="lg"/>
            <a:tailEnd type="triangle" w="lg" len="lg"/>
          </a:ln>
        </p:spPr>
      </p:cxnSp>
      <p:sp>
        <p:nvSpPr>
          <p:cNvPr id="203" name="Shape 203"/>
          <p:cNvSpPr txBox="1"/>
          <p:nvPr/>
        </p:nvSpPr>
        <p:spPr>
          <a:xfrm>
            <a:off x="4066325" y="4545300"/>
            <a:ext cx="12414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PROFILE</a:t>
            </a:r>
          </a:p>
        </p:txBody>
      </p:sp>
      <p:pic>
        <p:nvPicPr>
          <p:cNvPr id="204" name="Shape 204"/>
          <p:cNvPicPr preferRelativeResize="0"/>
          <p:nvPr/>
        </p:nvPicPr>
        <p:blipFill>
          <a:blip r:embed="rId5">
            <a:alphaModFix/>
          </a:blip>
          <a:stretch>
            <a:fillRect/>
          </a:stretch>
        </p:blipFill>
        <p:spPr>
          <a:xfrm>
            <a:off x="6359925" y="741025"/>
            <a:ext cx="2410926" cy="3538149"/>
          </a:xfrm>
          <a:prstGeom prst="rect">
            <a:avLst/>
          </a:prstGeom>
          <a:noFill/>
          <a:ln>
            <a:noFill/>
          </a:ln>
        </p:spPr>
      </p:pic>
      <p:sp>
        <p:nvSpPr>
          <p:cNvPr id="205" name="Shape 205"/>
          <p:cNvSpPr txBox="1"/>
          <p:nvPr/>
        </p:nvSpPr>
        <p:spPr>
          <a:xfrm>
            <a:off x="6679188" y="4469100"/>
            <a:ext cx="22296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COLLECTIONS OF REFLECTIONS</a:t>
            </a:r>
          </a:p>
        </p:txBody>
      </p:sp>
      <p:pic>
        <p:nvPicPr>
          <p:cNvPr id="206" name="Shape 206"/>
          <p:cNvPicPr preferRelativeResize="0"/>
          <p:nvPr/>
        </p:nvPicPr>
        <p:blipFill>
          <a:blip r:embed="rId6">
            <a:alphaModFix/>
          </a:blip>
          <a:stretch>
            <a:fillRect/>
          </a:stretch>
        </p:blipFill>
        <p:spPr>
          <a:xfrm>
            <a:off x="3384025" y="741025"/>
            <a:ext cx="2489275" cy="3792675"/>
          </a:xfrm>
          <a:prstGeom prst="rect">
            <a:avLst/>
          </a:prstGeom>
          <a:noFill/>
          <a:ln>
            <a:noFill/>
          </a:ln>
        </p:spPr>
      </p:pic>
      <p:sp>
        <p:nvSpPr>
          <p:cNvPr id="207" name="Shape 207"/>
          <p:cNvSpPr/>
          <p:nvPr/>
        </p:nvSpPr>
        <p:spPr>
          <a:xfrm>
            <a:off x="3086675" y="3443175"/>
            <a:ext cx="3119400" cy="1026000"/>
          </a:xfrm>
          <a:prstGeom prst="ellipse">
            <a:avLst/>
          </a:prstGeom>
          <a:noFill/>
          <a:ln w="76200" cap="flat" cmpd="sng">
            <a:solidFill>
              <a:srgbClr val="D5FFF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cxnSp>
        <p:nvCxnSpPr>
          <p:cNvPr id="208" name="Shape 208"/>
          <p:cNvCxnSpPr>
            <a:stCxn id="207" idx="7"/>
            <a:endCxn id="204" idx="1"/>
          </p:cNvCxnSpPr>
          <p:nvPr/>
        </p:nvCxnSpPr>
        <p:spPr>
          <a:xfrm rot="10800000" flipH="1">
            <a:off x="5749249" y="2510129"/>
            <a:ext cx="610800" cy="1083300"/>
          </a:xfrm>
          <a:prstGeom prst="straightConnector1">
            <a:avLst/>
          </a:prstGeom>
          <a:noFill/>
          <a:ln w="76200" cap="flat" cmpd="sng">
            <a:solidFill>
              <a:srgbClr val="D5FFF4"/>
            </a:solidFill>
            <a:prstDash val="solid"/>
            <a:round/>
            <a:headEnd type="none" w="lg" len="lg"/>
            <a:tailEnd type="triangle" w="lg" len="lg"/>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214" name="Shape 214"/>
          <p:cNvSpPr/>
          <p:nvPr/>
        </p:nvSpPr>
        <p:spPr>
          <a:xfrm>
            <a:off x="290600" y="1179202"/>
            <a:ext cx="26820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215" name="Shape 215"/>
          <p:cNvSpPr txBox="1"/>
          <p:nvPr/>
        </p:nvSpPr>
        <p:spPr>
          <a:xfrm>
            <a:off x="420425" y="374225"/>
            <a:ext cx="76038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PROTOTYPING TOOLS</a:t>
            </a:r>
          </a:p>
        </p:txBody>
      </p:sp>
      <p:sp>
        <p:nvSpPr>
          <p:cNvPr id="216" name="Shape 216"/>
          <p:cNvSpPr txBox="1"/>
          <p:nvPr/>
        </p:nvSpPr>
        <p:spPr>
          <a:xfrm>
            <a:off x="418325" y="1239338"/>
            <a:ext cx="2682000" cy="303000"/>
          </a:xfrm>
          <a:prstGeom prst="rect">
            <a:avLst/>
          </a:prstGeom>
          <a:noFill/>
          <a:ln>
            <a:noFill/>
          </a:ln>
        </p:spPr>
        <p:txBody>
          <a:bodyPr wrap="square" lIns="91425" tIns="91425" rIns="91425" bIns="91425" anchor="t" anchorCtr="0">
            <a:noAutofit/>
          </a:bodyPr>
          <a:lstStyle/>
          <a:p>
            <a:pPr lvl="0" algn="l" rtl="0">
              <a:spcBef>
                <a:spcPts val="0"/>
              </a:spcBef>
              <a:buNone/>
            </a:pPr>
            <a:r>
              <a:rPr lang="en" sz="2400" b="1">
                <a:solidFill>
                  <a:srgbClr val="35E2BE"/>
                </a:solidFill>
                <a:latin typeface="Abadi MT Condensed Extra Bold" charset="0"/>
                <a:ea typeface="Abadi MT Condensed Extra Bold" charset="0"/>
                <a:cs typeface="Abadi MT Condensed Extra Bold" charset="0"/>
                <a:sym typeface="Oswald"/>
              </a:rPr>
              <a:t>MAKING SCREENS</a:t>
            </a:r>
          </a:p>
        </p:txBody>
      </p:sp>
      <p:sp>
        <p:nvSpPr>
          <p:cNvPr id="217" name="Shape 217"/>
          <p:cNvSpPr txBox="1"/>
          <p:nvPr/>
        </p:nvSpPr>
        <p:spPr>
          <a:xfrm>
            <a:off x="290600" y="4453650"/>
            <a:ext cx="26820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b="1">
                <a:solidFill>
                  <a:srgbClr val="FFFFFF"/>
                </a:solidFill>
                <a:latin typeface="Abadi MT Condensed Extra Bold" charset="0"/>
                <a:ea typeface="Abadi MT Condensed Extra Bold" charset="0"/>
                <a:cs typeface="Abadi MT Condensed Extra Bold" charset="0"/>
                <a:sym typeface="Oswald"/>
              </a:rPr>
              <a:t>GOOGLE DRAWINGS</a:t>
            </a:r>
          </a:p>
        </p:txBody>
      </p:sp>
      <p:pic>
        <p:nvPicPr>
          <p:cNvPr id="218" name="Shape 218" descr="Image result for google drawing"/>
          <p:cNvPicPr preferRelativeResize="0"/>
          <p:nvPr/>
        </p:nvPicPr>
        <p:blipFill>
          <a:blip r:embed="rId4">
            <a:alphaModFix/>
          </a:blip>
          <a:stretch>
            <a:fillRect/>
          </a:stretch>
        </p:blipFill>
        <p:spPr>
          <a:xfrm>
            <a:off x="590500" y="2132050"/>
            <a:ext cx="2082200" cy="2112876"/>
          </a:xfrm>
          <a:prstGeom prst="rect">
            <a:avLst/>
          </a:prstGeom>
          <a:noFill/>
          <a:ln>
            <a:noFill/>
          </a:ln>
        </p:spPr>
      </p:pic>
      <p:sp>
        <p:nvSpPr>
          <p:cNvPr id="219" name="Shape 219"/>
          <p:cNvSpPr/>
          <p:nvPr/>
        </p:nvSpPr>
        <p:spPr>
          <a:xfrm>
            <a:off x="2972600" y="1179200"/>
            <a:ext cx="59370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220" name="Shape 220"/>
          <p:cNvSpPr txBox="1"/>
          <p:nvPr/>
        </p:nvSpPr>
        <p:spPr>
          <a:xfrm>
            <a:off x="5121750" y="1239338"/>
            <a:ext cx="2682000" cy="303000"/>
          </a:xfrm>
          <a:prstGeom prst="rect">
            <a:avLst/>
          </a:prstGeom>
          <a:noFill/>
          <a:ln>
            <a:noFill/>
          </a:ln>
        </p:spPr>
        <p:txBody>
          <a:bodyPr wrap="square" lIns="91425" tIns="91425" rIns="91425" bIns="91425" anchor="t" anchorCtr="0">
            <a:noAutofit/>
          </a:bodyPr>
          <a:lstStyle/>
          <a:p>
            <a:pPr lvl="0" algn="l" rtl="0">
              <a:spcBef>
                <a:spcPts val="0"/>
              </a:spcBef>
              <a:buNone/>
            </a:pPr>
            <a:r>
              <a:rPr lang="en" sz="2400" b="1">
                <a:solidFill>
                  <a:srgbClr val="35E2BE"/>
                </a:solidFill>
                <a:latin typeface="Abadi MT Condensed Extra Bold" charset="0"/>
                <a:ea typeface="Abadi MT Condensed Extra Bold" charset="0"/>
                <a:cs typeface="Abadi MT Condensed Extra Bold" charset="0"/>
                <a:sym typeface="Oswald"/>
              </a:rPr>
              <a:t>PROTOTYPING</a:t>
            </a:r>
          </a:p>
        </p:txBody>
      </p:sp>
      <p:pic>
        <p:nvPicPr>
          <p:cNvPr id="221" name="Shape 221"/>
          <p:cNvPicPr preferRelativeResize="0"/>
          <p:nvPr/>
        </p:nvPicPr>
        <p:blipFill>
          <a:blip r:embed="rId5">
            <a:alphaModFix/>
          </a:blip>
          <a:stretch>
            <a:fillRect/>
          </a:stretch>
        </p:blipFill>
        <p:spPr>
          <a:xfrm>
            <a:off x="3176525" y="1908650"/>
            <a:ext cx="1981700" cy="2455575"/>
          </a:xfrm>
          <a:prstGeom prst="rect">
            <a:avLst/>
          </a:prstGeom>
          <a:noFill/>
          <a:ln>
            <a:noFill/>
          </a:ln>
        </p:spPr>
      </p:pic>
      <p:sp>
        <p:nvSpPr>
          <p:cNvPr id="222" name="Shape 222"/>
          <p:cNvSpPr txBox="1"/>
          <p:nvPr/>
        </p:nvSpPr>
        <p:spPr>
          <a:xfrm>
            <a:off x="2901300" y="4464200"/>
            <a:ext cx="26820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b="1">
                <a:solidFill>
                  <a:srgbClr val="FFFFFF"/>
                </a:solidFill>
                <a:latin typeface="Abadi MT Condensed Extra Bold" charset="0"/>
                <a:ea typeface="Abadi MT Condensed Extra Bold" charset="0"/>
                <a:cs typeface="Abadi MT Condensed Extra Bold" charset="0"/>
                <a:sym typeface="Oswald"/>
              </a:rPr>
              <a:t>MARVEL</a:t>
            </a:r>
          </a:p>
        </p:txBody>
      </p:sp>
      <p:sp>
        <p:nvSpPr>
          <p:cNvPr id="223" name="Shape 223"/>
          <p:cNvSpPr txBox="1"/>
          <p:nvPr/>
        </p:nvSpPr>
        <p:spPr>
          <a:xfrm>
            <a:off x="5197950" y="1631488"/>
            <a:ext cx="2682000" cy="303000"/>
          </a:xfrm>
          <a:prstGeom prst="rect">
            <a:avLst/>
          </a:prstGeom>
          <a:noFill/>
          <a:ln>
            <a:noFill/>
          </a:ln>
        </p:spPr>
        <p:txBody>
          <a:bodyPr wrap="square" lIns="91425" tIns="91425" rIns="91425" bIns="91425" anchor="t" anchorCtr="0">
            <a:noAutofit/>
          </a:bodyPr>
          <a:lstStyle/>
          <a:p>
            <a:pPr lvl="0" algn="l" rtl="0">
              <a:spcBef>
                <a:spcPts val="0"/>
              </a:spcBef>
              <a:buNone/>
            </a:pPr>
            <a:r>
              <a:rPr lang="en" sz="2400" b="1">
                <a:solidFill>
                  <a:srgbClr val="B2FFE8"/>
                </a:solidFill>
                <a:latin typeface="Abadi MT Condensed Extra Bold" charset="0"/>
                <a:ea typeface="Abadi MT Condensed Extra Bold" charset="0"/>
                <a:cs typeface="Abadi MT Condensed Extra Bold" charset="0"/>
                <a:sym typeface="Oswald"/>
              </a:rPr>
              <a:t>PROS</a:t>
            </a:r>
          </a:p>
        </p:txBody>
      </p:sp>
      <p:sp>
        <p:nvSpPr>
          <p:cNvPr id="224" name="Shape 224"/>
          <p:cNvSpPr txBox="1"/>
          <p:nvPr/>
        </p:nvSpPr>
        <p:spPr>
          <a:xfrm>
            <a:off x="5197950" y="2820800"/>
            <a:ext cx="2682000" cy="303000"/>
          </a:xfrm>
          <a:prstGeom prst="rect">
            <a:avLst/>
          </a:prstGeom>
          <a:noFill/>
          <a:ln>
            <a:noFill/>
          </a:ln>
        </p:spPr>
        <p:txBody>
          <a:bodyPr wrap="square" lIns="91425" tIns="91425" rIns="91425" bIns="91425" anchor="t" anchorCtr="0">
            <a:noAutofit/>
          </a:bodyPr>
          <a:lstStyle/>
          <a:p>
            <a:pPr lvl="0" algn="l" rtl="0">
              <a:spcBef>
                <a:spcPts val="0"/>
              </a:spcBef>
              <a:buNone/>
            </a:pPr>
            <a:r>
              <a:rPr lang="en" sz="2400" b="1">
                <a:solidFill>
                  <a:srgbClr val="B2FFE8"/>
                </a:solidFill>
                <a:latin typeface="Abadi MT Condensed Extra Bold" charset="0"/>
                <a:ea typeface="Abadi MT Condensed Extra Bold" charset="0"/>
                <a:cs typeface="Abadi MT Condensed Extra Bold" charset="0"/>
                <a:sym typeface="Oswald"/>
              </a:rPr>
              <a:t>CONS</a:t>
            </a:r>
          </a:p>
        </p:txBody>
      </p:sp>
      <p:sp>
        <p:nvSpPr>
          <p:cNvPr id="225" name="Shape 225"/>
          <p:cNvSpPr txBox="1"/>
          <p:nvPr/>
        </p:nvSpPr>
        <p:spPr>
          <a:xfrm>
            <a:off x="5362150" y="2176038"/>
            <a:ext cx="2682000" cy="303000"/>
          </a:xfrm>
          <a:prstGeom prst="rect">
            <a:avLst/>
          </a:prstGeom>
          <a:noFill/>
          <a:ln>
            <a:noFill/>
          </a:ln>
        </p:spPr>
        <p:txBody>
          <a:bodyPr wrap="square" lIns="91425" tIns="91425" rIns="91425" bIns="91425" anchor="t" anchorCtr="0">
            <a:noAutofit/>
          </a:bodyPr>
          <a:lstStyle/>
          <a:p>
            <a:pPr lvl="0" algn="l" rtl="0">
              <a:spcBef>
                <a:spcPts val="0"/>
              </a:spcBef>
              <a:buNone/>
            </a:pPr>
            <a:endParaRPr sz="2400">
              <a:solidFill>
                <a:srgbClr val="B2FFE8"/>
              </a:solidFill>
              <a:latin typeface="Abadi MT Condensed Extra Bold" charset="0"/>
              <a:ea typeface="Abadi MT Condensed Extra Bold" charset="0"/>
              <a:cs typeface="Abadi MT Condensed Extra Bold" charset="0"/>
              <a:sym typeface="Oswald"/>
            </a:endParaRPr>
          </a:p>
        </p:txBody>
      </p:sp>
      <p:sp>
        <p:nvSpPr>
          <p:cNvPr id="226" name="Shape 226"/>
          <p:cNvSpPr txBox="1"/>
          <p:nvPr/>
        </p:nvSpPr>
        <p:spPr>
          <a:xfrm>
            <a:off x="5158225" y="3113900"/>
            <a:ext cx="4046700" cy="522000"/>
          </a:xfrm>
          <a:prstGeom prst="rect">
            <a:avLst/>
          </a:prstGeom>
          <a:noFill/>
          <a:ln>
            <a:noFill/>
          </a:ln>
        </p:spPr>
        <p:txBody>
          <a:bodyPr wrap="square" lIns="91425" tIns="91425" rIns="91425" bIns="91425" anchor="t" anchorCtr="0">
            <a:noAutofit/>
          </a:bodyPr>
          <a:lstStyle/>
          <a:p>
            <a:pPr marL="457200" lvl="0" indent="-342900" algn="l" rtl="0">
              <a:spcBef>
                <a:spcPts val="0"/>
              </a:spcBef>
              <a:spcAft>
                <a:spcPts val="0"/>
              </a:spcAft>
              <a:buClr>
                <a:schemeClr val="dk1"/>
              </a:buClr>
              <a:buSzPct val="100000"/>
              <a:buFont typeface="Oswald"/>
              <a:buChar char="●"/>
            </a:pPr>
            <a:r>
              <a:rPr lang="en" sz="1800" b="1">
                <a:solidFill>
                  <a:schemeClr val="dk1"/>
                </a:solidFill>
                <a:latin typeface="Abadi MT Condensed Extra Bold" charset="0"/>
                <a:ea typeface="Abadi MT Condensed Extra Bold" charset="0"/>
                <a:cs typeface="Abadi MT Condensed Extra Bold" charset="0"/>
                <a:sym typeface="Oswald"/>
              </a:rPr>
              <a:t>Changes that users made are not persistent -- they do not remain in the DB</a:t>
            </a:r>
          </a:p>
          <a:p>
            <a:pPr marL="457200" lvl="0" indent="-342900" algn="l" rtl="0">
              <a:spcBef>
                <a:spcPts val="0"/>
              </a:spcBef>
              <a:buClr>
                <a:schemeClr val="dk1"/>
              </a:buClr>
              <a:buSzPct val="100000"/>
              <a:buFont typeface="Oswald"/>
              <a:buChar char="●"/>
            </a:pPr>
            <a:r>
              <a:rPr lang="en" sz="1800" b="1">
                <a:solidFill>
                  <a:schemeClr val="dk1"/>
                </a:solidFill>
                <a:latin typeface="Abadi MT Condensed Extra Bold" charset="0"/>
                <a:ea typeface="Abadi MT Condensed Extra Bold" charset="0"/>
                <a:cs typeface="Abadi MT Condensed Extra Bold" charset="0"/>
                <a:sym typeface="Oswald"/>
              </a:rPr>
              <a:t>Impossible for marvel to remember the previous actions and make transitions accordingly</a:t>
            </a:r>
          </a:p>
        </p:txBody>
      </p:sp>
      <p:sp>
        <p:nvSpPr>
          <p:cNvPr id="227" name="Shape 227"/>
          <p:cNvSpPr txBox="1"/>
          <p:nvPr/>
        </p:nvSpPr>
        <p:spPr>
          <a:xfrm>
            <a:off x="5191700" y="1939425"/>
            <a:ext cx="3717900" cy="303000"/>
          </a:xfrm>
          <a:prstGeom prst="rect">
            <a:avLst/>
          </a:prstGeom>
          <a:noFill/>
          <a:ln>
            <a:noFill/>
          </a:ln>
        </p:spPr>
        <p:txBody>
          <a:bodyPr wrap="square" lIns="91425" tIns="91425" rIns="91425" bIns="91425" anchor="t" anchorCtr="0">
            <a:noAutofit/>
          </a:bodyPr>
          <a:lstStyle/>
          <a:p>
            <a:pPr marL="457200" lvl="0" indent="-342900" algn="l" rtl="0">
              <a:spcBef>
                <a:spcPts val="0"/>
              </a:spcBef>
              <a:spcAft>
                <a:spcPts val="0"/>
              </a:spcAft>
              <a:buClr>
                <a:schemeClr val="dk1"/>
              </a:buClr>
              <a:buSzPct val="100000"/>
              <a:buFont typeface="Oswald"/>
              <a:buChar char="●"/>
            </a:pPr>
            <a:r>
              <a:rPr lang="en" sz="1800" b="1">
                <a:solidFill>
                  <a:schemeClr val="dk1"/>
                </a:solidFill>
                <a:latin typeface="Abadi MT Condensed Extra Bold" charset="0"/>
                <a:ea typeface="Abadi MT Condensed Extra Bold" charset="0"/>
                <a:cs typeface="Abadi MT Condensed Extra Bold" charset="0"/>
                <a:sym typeface="Oswald"/>
              </a:rPr>
              <a:t>Can duplicate the transitions on multiple screens</a:t>
            </a:r>
          </a:p>
          <a:p>
            <a:pPr marL="457200" lvl="0" indent="-342900" algn="l" rtl="0">
              <a:spcBef>
                <a:spcPts val="0"/>
              </a:spcBef>
              <a:buClr>
                <a:schemeClr val="dk1"/>
              </a:buClr>
              <a:buSzPct val="100000"/>
              <a:buFont typeface="Oswald"/>
              <a:buChar char="●"/>
            </a:pPr>
            <a:r>
              <a:rPr lang="en" sz="1800" b="1">
                <a:solidFill>
                  <a:schemeClr val="dk1"/>
                </a:solidFill>
                <a:latin typeface="Abadi MT Condensed Extra Bold" charset="0"/>
                <a:ea typeface="Abadi MT Condensed Extra Bold" charset="0"/>
                <a:cs typeface="Abadi MT Condensed Extra Bold" charset="0"/>
                <a:sym typeface="Oswald"/>
              </a:rPr>
              <a:t>Can comment on the prototypes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1"/>
        <p:cNvGrpSpPr/>
        <p:nvPr/>
      </p:nvGrpSpPr>
      <p:grpSpPr>
        <a:xfrm>
          <a:off x="0" y="0"/>
          <a:ext cx="0" cy="0"/>
          <a:chOff x="0" y="0"/>
          <a:chExt cx="0" cy="0"/>
        </a:xfrm>
      </p:grpSpPr>
      <p:sp>
        <p:nvSpPr>
          <p:cNvPr id="232" name="Shape 232"/>
          <p:cNvSpPr txBox="1"/>
          <p:nvPr/>
        </p:nvSpPr>
        <p:spPr>
          <a:xfrm>
            <a:off x="-946300" y="290275"/>
            <a:ext cx="9247200" cy="522000"/>
          </a:xfrm>
          <a:prstGeom prst="rect">
            <a:avLst/>
          </a:prstGeom>
          <a:noFill/>
          <a:ln>
            <a:noFill/>
          </a:ln>
        </p:spPr>
        <p:txBody>
          <a:bodyPr wrap="square" lIns="91425" tIns="91425" rIns="91425" bIns="91425" anchor="t" anchorCtr="0">
            <a:noAutofit/>
          </a:bodyPr>
          <a:lstStyle/>
          <a:p>
            <a:pPr lvl="0" algn="ctr" rtl="0">
              <a:spcBef>
                <a:spcPts val="0"/>
              </a:spcBef>
              <a:buNone/>
            </a:pPr>
            <a:r>
              <a:rPr lang="en" sz="3000">
                <a:solidFill>
                  <a:schemeClr val="dk1"/>
                </a:solidFill>
                <a:latin typeface="Abadi MT Condensed Extra Bold" charset="0"/>
                <a:ea typeface="Abadi MT Condensed Extra Bold" charset="0"/>
                <a:cs typeface="Abadi MT Condensed Extra Bold" charset="0"/>
                <a:sym typeface="Oswald"/>
              </a:rPr>
              <a:t>Limitations/tradeoffs of the current prototype</a:t>
            </a:r>
          </a:p>
          <a:p>
            <a:pPr lvl="0" rtl="0">
              <a:spcBef>
                <a:spcPts val="0"/>
              </a:spcBef>
              <a:buNone/>
            </a:pPr>
            <a:endParaRPr sz="3000">
              <a:solidFill>
                <a:srgbClr val="FFFFFF"/>
              </a:solidFill>
              <a:latin typeface="Abadi MT Condensed Extra Bold" charset="0"/>
              <a:ea typeface="Abadi MT Condensed Extra Bold" charset="0"/>
              <a:cs typeface="Abadi MT Condensed Extra Bold" charset="0"/>
              <a:sym typeface="Oswald"/>
            </a:endParaRPr>
          </a:p>
        </p:txBody>
      </p:sp>
      <p:sp>
        <p:nvSpPr>
          <p:cNvPr id="233" name="Shape 233"/>
          <p:cNvSpPr/>
          <p:nvPr/>
        </p:nvSpPr>
        <p:spPr>
          <a:xfrm>
            <a:off x="138200" y="1179200"/>
            <a:ext cx="22116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234" name="Shape 234"/>
          <p:cNvSpPr/>
          <p:nvPr/>
        </p:nvSpPr>
        <p:spPr>
          <a:xfrm>
            <a:off x="2331500" y="1179200"/>
            <a:ext cx="22116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235" name="Shape 235"/>
          <p:cNvSpPr/>
          <p:nvPr/>
        </p:nvSpPr>
        <p:spPr>
          <a:xfrm>
            <a:off x="4573625" y="1179200"/>
            <a:ext cx="22116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236" name="Shape 236"/>
          <p:cNvSpPr/>
          <p:nvPr/>
        </p:nvSpPr>
        <p:spPr>
          <a:xfrm>
            <a:off x="6774800" y="1179200"/>
            <a:ext cx="2211600" cy="37404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pic>
        <p:nvPicPr>
          <p:cNvPr id="237" name="Shape 237"/>
          <p:cNvPicPr preferRelativeResize="0"/>
          <p:nvPr/>
        </p:nvPicPr>
        <p:blipFill>
          <a:blip r:embed="rId3">
            <a:alphaModFix/>
          </a:blip>
          <a:stretch>
            <a:fillRect/>
          </a:stretch>
        </p:blipFill>
        <p:spPr>
          <a:xfrm>
            <a:off x="-516562" y="1393849"/>
            <a:ext cx="3521126" cy="1848583"/>
          </a:xfrm>
          <a:prstGeom prst="rect">
            <a:avLst/>
          </a:prstGeom>
          <a:noFill/>
          <a:ln>
            <a:noFill/>
          </a:ln>
        </p:spPr>
      </p:pic>
      <p:cxnSp>
        <p:nvCxnSpPr>
          <p:cNvPr id="238" name="Shape 238"/>
          <p:cNvCxnSpPr/>
          <p:nvPr/>
        </p:nvCxnSpPr>
        <p:spPr>
          <a:xfrm>
            <a:off x="410925" y="1516125"/>
            <a:ext cx="1615200" cy="1714500"/>
          </a:xfrm>
          <a:prstGeom prst="straightConnector1">
            <a:avLst/>
          </a:prstGeom>
          <a:noFill/>
          <a:ln w="38100" cap="flat" cmpd="sng">
            <a:solidFill>
              <a:srgbClr val="B2FFE8"/>
            </a:solidFill>
            <a:prstDash val="solid"/>
            <a:round/>
            <a:headEnd type="none" w="lg" len="lg"/>
            <a:tailEnd type="none" w="lg" len="lg"/>
          </a:ln>
        </p:spPr>
      </p:cxnSp>
      <p:cxnSp>
        <p:nvCxnSpPr>
          <p:cNvPr id="239" name="Shape 239"/>
          <p:cNvCxnSpPr/>
          <p:nvPr/>
        </p:nvCxnSpPr>
        <p:spPr>
          <a:xfrm flipH="1">
            <a:off x="495900" y="1530300"/>
            <a:ext cx="1587000" cy="1671900"/>
          </a:xfrm>
          <a:prstGeom prst="straightConnector1">
            <a:avLst/>
          </a:prstGeom>
          <a:noFill/>
          <a:ln w="38100" cap="flat" cmpd="sng">
            <a:solidFill>
              <a:srgbClr val="B2FFE8"/>
            </a:solidFill>
            <a:prstDash val="solid"/>
            <a:round/>
            <a:headEnd type="none" w="lg" len="lg"/>
            <a:tailEnd type="none" w="lg" len="lg"/>
          </a:ln>
        </p:spPr>
      </p:cxnSp>
      <p:sp>
        <p:nvSpPr>
          <p:cNvPr id="240" name="Shape 240"/>
          <p:cNvSpPr txBox="1"/>
          <p:nvPr/>
        </p:nvSpPr>
        <p:spPr>
          <a:xfrm>
            <a:off x="201375" y="2575075"/>
            <a:ext cx="2211600" cy="30000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Changes are not persistent because we did not use any database</a:t>
            </a:r>
          </a:p>
        </p:txBody>
      </p:sp>
      <p:cxnSp>
        <p:nvCxnSpPr>
          <p:cNvPr id="241" name="Shape 241"/>
          <p:cNvCxnSpPr/>
          <p:nvPr/>
        </p:nvCxnSpPr>
        <p:spPr>
          <a:xfrm rot="10800000" flipH="1">
            <a:off x="2641250" y="1491100"/>
            <a:ext cx="1592100" cy="657300"/>
          </a:xfrm>
          <a:prstGeom prst="curvedConnector3">
            <a:avLst>
              <a:gd name="adj1" fmla="val 50000"/>
            </a:avLst>
          </a:prstGeom>
          <a:noFill/>
          <a:ln w="38100" cap="flat" cmpd="sng">
            <a:solidFill>
              <a:srgbClr val="FFFFFF"/>
            </a:solidFill>
            <a:prstDash val="solid"/>
            <a:round/>
            <a:headEnd type="none" w="lg" len="lg"/>
            <a:tailEnd type="triangle" w="lg" len="lg"/>
          </a:ln>
        </p:spPr>
      </p:cxnSp>
      <p:cxnSp>
        <p:nvCxnSpPr>
          <p:cNvPr id="242" name="Shape 242"/>
          <p:cNvCxnSpPr/>
          <p:nvPr/>
        </p:nvCxnSpPr>
        <p:spPr>
          <a:xfrm>
            <a:off x="2653900" y="2148400"/>
            <a:ext cx="1592400" cy="530700"/>
          </a:xfrm>
          <a:prstGeom prst="curvedConnector3">
            <a:avLst>
              <a:gd name="adj1" fmla="val 50000"/>
            </a:avLst>
          </a:prstGeom>
          <a:noFill/>
          <a:ln w="38100" cap="flat" cmpd="sng">
            <a:solidFill>
              <a:srgbClr val="FFFFFF"/>
            </a:solidFill>
            <a:prstDash val="solid"/>
            <a:round/>
            <a:headEnd type="none" w="lg" len="lg"/>
            <a:tailEnd type="triangle" w="lg" len="lg"/>
          </a:ln>
        </p:spPr>
      </p:cxnSp>
      <p:cxnSp>
        <p:nvCxnSpPr>
          <p:cNvPr id="243" name="Shape 243"/>
          <p:cNvCxnSpPr/>
          <p:nvPr/>
        </p:nvCxnSpPr>
        <p:spPr>
          <a:xfrm flipH="1">
            <a:off x="3298400" y="2092500"/>
            <a:ext cx="858300" cy="902700"/>
          </a:xfrm>
          <a:prstGeom prst="straightConnector1">
            <a:avLst/>
          </a:prstGeom>
          <a:noFill/>
          <a:ln w="38100" cap="flat" cmpd="sng">
            <a:solidFill>
              <a:srgbClr val="B2FFE8"/>
            </a:solidFill>
            <a:prstDash val="solid"/>
            <a:round/>
            <a:headEnd type="none" w="lg" len="lg"/>
            <a:tailEnd type="none" w="lg" len="lg"/>
          </a:ln>
        </p:spPr>
      </p:cxnSp>
      <p:cxnSp>
        <p:nvCxnSpPr>
          <p:cNvPr id="244" name="Shape 244"/>
          <p:cNvCxnSpPr/>
          <p:nvPr/>
        </p:nvCxnSpPr>
        <p:spPr>
          <a:xfrm>
            <a:off x="3334825" y="2146525"/>
            <a:ext cx="825000" cy="855600"/>
          </a:xfrm>
          <a:prstGeom prst="straightConnector1">
            <a:avLst/>
          </a:prstGeom>
          <a:noFill/>
          <a:ln w="38100" cap="flat" cmpd="sng">
            <a:solidFill>
              <a:srgbClr val="B2FFE8"/>
            </a:solidFill>
            <a:prstDash val="solid"/>
            <a:round/>
            <a:headEnd type="none" w="lg" len="lg"/>
            <a:tailEnd type="none" w="lg" len="lg"/>
          </a:ln>
        </p:spPr>
      </p:cxnSp>
      <p:sp>
        <p:nvSpPr>
          <p:cNvPr id="245" name="Shape 245"/>
          <p:cNvSpPr txBox="1"/>
          <p:nvPr/>
        </p:nvSpPr>
        <p:spPr>
          <a:xfrm>
            <a:off x="2407701" y="2446225"/>
            <a:ext cx="2304900" cy="30000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Decided on using only one flow -- users would not be able to choose among different orders</a:t>
            </a:r>
          </a:p>
        </p:txBody>
      </p:sp>
      <p:pic>
        <p:nvPicPr>
          <p:cNvPr id="246" name="Shape 246"/>
          <p:cNvPicPr preferRelativeResize="0"/>
          <p:nvPr/>
        </p:nvPicPr>
        <p:blipFill>
          <a:blip r:embed="rId4">
            <a:alphaModFix/>
          </a:blip>
          <a:stretch>
            <a:fillRect/>
          </a:stretch>
        </p:blipFill>
        <p:spPr>
          <a:xfrm>
            <a:off x="4698275" y="1302450"/>
            <a:ext cx="1921350" cy="1714500"/>
          </a:xfrm>
          <a:prstGeom prst="rect">
            <a:avLst/>
          </a:prstGeom>
          <a:noFill/>
          <a:ln>
            <a:noFill/>
          </a:ln>
        </p:spPr>
      </p:pic>
      <p:sp>
        <p:nvSpPr>
          <p:cNvPr id="247" name="Shape 247"/>
          <p:cNvSpPr txBox="1"/>
          <p:nvPr/>
        </p:nvSpPr>
        <p:spPr>
          <a:xfrm>
            <a:off x="4613901" y="2446225"/>
            <a:ext cx="2304900" cy="30000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The flow for revising questions is very constrained because we did not want to lose users with complex functionality</a:t>
            </a:r>
          </a:p>
        </p:txBody>
      </p:sp>
      <p:sp>
        <p:nvSpPr>
          <p:cNvPr id="248" name="Shape 248"/>
          <p:cNvSpPr txBox="1"/>
          <p:nvPr/>
        </p:nvSpPr>
        <p:spPr>
          <a:xfrm>
            <a:off x="6739551" y="2446225"/>
            <a:ext cx="2304900" cy="30000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Concentrated more on fixing design problems and addressing the challenges rather than giving an app unique styles</a:t>
            </a:r>
          </a:p>
        </p:txBody>
      </p:sp>
      <p:pic>
        <p:nvPicPr>
          <p:cNvPr id="249" name="Shape 249"/>
          <p:cNvPicPr preferRelativeResize="0"/>
          <p:nvPr/>
        </p:nvPicPr>
        <p:blipFill>
          <a:blip r:embed="rId5">
            <a:alphaModFix/>
          </a:blip>
          <a:stretch>
            <a:fillRect/>
          </a:stretch>
        </p:blipFill>
        <p:spPr>
          <a:xfrm>
            <a:off x="6842600" y="1302450"/>
            <a:ext cx="2062201" cy="1714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3"/>
        <p:cNvGrpSpPr/>
        <p:nvPr/>
      </p:nvGrpSpPr>
      <p:grpSpPr>
        <a:xfrm>
          <a:off x="0" y="0"/>
          <a:ext cx="0" cy="0"/>
          <a:chOff x="0" y="0"/>
          <a:chExt cx="0" cy="0"/>
        </a:xfrm>
      </p:grpSpPr>
      <p:sp>
        <p:nvSpPr>
          <p:cNvPr id="254" name="Shape 254"/>
          <p:cNvSpPr txBox="1"/>
          <p:nvPr/>
        </p:nvSpPr>
        <p:spPr>
          <a:xfrm>
            <a:off x="-1982950" y="152400"/>
            <a:ext cx="9247200" cy="522000"/>
          </a:xfrm>
          <a:prstGeom prst="rect">
            <a:avLst/>
          </a:prstGeom>
          <a:noFill/>
          <a:ln>
            <a:noFill/>
          </a:ln>
        </p:spPr>
        <p:txBody>
          <a:bodyPr wrap="square" lIns="91425" tIns="91425" rIns="91425" bIns="91425" anchor="t" anchorCtr="0">
            <a:noAutofit/>
          </a:bodyPr>
          <a:lstStyle/>
          <a:p>
            <a:pPr lvl="0" algn="ctr" rtl="0">
              <a:spcBef>
                <a:spcPts val="0"/>
              </a:spcBef>
              <a:buNone/>
            </a:pPr>
            <a:r>
              <a:rPr lang="en" sz="3000">
                <a:solidFill>
                  <a:schemeClr val="dk1"/>
                </a:solidFill>
                <a:latin typeface="Abadi MT Condensed Extra Bold" charset="0"/>
                <a:ea typeface="Abadi MT Condensed Extra Bold" charset="0"/>
                <a:cs typeface="Abadi MT Condensed Extra Bold" charset="0"/>
                <a:sym typeface="Oswald"/>
              </a:rPr>
              <a:t>Wizard of Oz / Hardcoded features</a:t>
            </a:r>
          </a:p>
          <a:p>
            <a:pPr lvl="0" algn="ctr" rtl="0">
              <a:spcBef>
                <a:spcPts val="0"/>
              </a:spcBef>
              <a:buNone/>
            </a:pPr>
            <a:endParaRPr sz="3000">
              <a:solidFill>
                <a:schemeClr val="dk1"/>
              </a:solidFill>
              <a:latin typeface="Abadi MT Condensed Extra Bold" charset="0"/>
              <a:ea typeface="Abadi MT Condensed Extra Bold" charset="0"/>
              <a:cs typeface="Abadi MT Condensed Extra Bold" charset="0"/>
              <a:sym typeface="Oswald"/>
            </a:endParaRPr>
          </a:p>
          <a:p>
            <a:pPr lvl="0" rtl="0">
              <a:spcBef>
                <a:spcPts val="0"/>
              </a:spcBef>
              <a:buNone/>
            </a:pPr>
            <a:endParaRPr sz="3000">
              <a:solidFill>
                <a:srgbClr val="FFFFFF"/>
              </a:solidFill>
              <a:latin typeface="Abadi MT Condensed Extra Bold" charset="0"/>
              <a:ea typeface="Abadi MT Condensed Extra Bold" charset="0"/>
              <a:cs typeface="Abadi MT Condensed Extra Bold" charset="0"/>
              <a:sym typeface="Oswald"/>
            </a:endParaRPr>
          </a:p>
        </p:txBody>
      </p:sp>
      <p:pic>
        <p:nvPicPr>
          <p:cNvPr id="255" name="Shape 255"/>
          <p:cNvPicPr preferRelativeResize="0"/>
          <p:nvPr/>
        </p:nvPicPr>
        <p:blipFill>
          <a:blip r:embed="rId3">
            <a:alphaModFix/>
          </a:blip>
          <a:stretch>
            <a:fillRect/>
          </a:stretch>
        </p:blipFill>
        <p:spPr>
          <a:xfrm>
            <a:off x="152400" y="787275"/>
            <a:ext cx="2350342" cy="4164298"/>
          </a:xfrm>
          <a:prstGeom prst="rect">
            <a:avLst/>
          </a:prstGeom>
          <a:noFill/>
          <a:ln>
            <a:noFill/>
          </a:ln>
        </p:spPr>
      </p:pic>
      <p:sp>
        <p:nvSpPr>
          <p:cNvPr id="256" name="Shape 256"/>
          <p:cNvSpPr/>
          <p:nvPr/>
        </p:nvSpPr>
        <p:spPr>
          <a:xfrm>
            <a:off x="2502750" y="2182575"/>
            <a:ext cx="2160690" cy="522000"/>
          </a:xfrm>
          <a:prstGeom prst="leftArrow">
            <a:avLst>
              <a:gd name="adj1" fmla="val 50000"/>
              <a:gd name="adj2" fmla="val 50000"/>
            </a:avLst>
          </a:prstGeom>
          <a:solidFill>
            <a:schemeClr val="accent4"/>
          </a:solidFill>
          <a:ln>
            <a:noFill/>
          </a:ln>
        </p:spPr>
        <p:txBody>
          <a:bodyPr wrap="square" lIns="91425" tIns="91425" rIns="91425" bIns="91425" anchor="ctr"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Oswald"/>
              </a:rPr>
              <a:t>Hardcoded #2</a:t>
            </a:r>
          </a:p>
        </p:txBody>
      </p:sp>
      <p:sp>
        <p:nvSpPr>
          <p:cNvPr id="257" name="Shape 257"/>
          <p:cNvSpPr txBox="1"/>
          <p:nvPr/>
        </p:nvSpPr>
        <p:spPr>
          <a:xfrm>
            <a:off x="2694750" y="1355475"/>
            <a:ext cx="5849100" cy="8271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Most of the questions and answers were hardcoded because we would not have user-generated input in the prototype.</a:t>
            </a:r>
          </a:p>
        </p:txBody>
      </p:sp>
      <p:sp>
        <p:nvSpPr>
          <p:cNvPr id="258" name="Shape 258"/>
          <p:cNvSpPr txBox="1"/>
          <p:nvPr/>
        </p:nvSpPr>
        <p:spPr>
          <a:xfrm>
            <a:off x="2694750" y="3961000"/>
            <a:ext cx="6345300" cy="8271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We use keyboard to ask user to type. Once user taps any of the keys on the keyboard, we filled the textbox with hardcoded text.</a:t>
            </a:r>
          </a:p>
        </p:txBody>
      </p:sp>
      <p:sp>
        <p:nvSpPr>
          <p:cNvPr id="259" name="Shape 259"/>
          <p:cNvSpPr/>
          <p:nvPr/>
        </p:nvSpPr>
        <p:spPr>
          <a:xfrm>
            <a:off x="2502750" y="985550"/>
            <a:ext cx="2160690" cy="522000"/>
          </a:xfrm>
          <a:prstGeom prst="leftArrow">
            <a:avLst>
              <a:gd name="adj1" fmla="val 50000"/>
              <a:gd name="adj2" fmla="val 50000"/>
            </a:avLst>
          </a:prstGeom>
          <a:solidFill>
            <a:schemeClr val="accent4"/>
          </a:solidFill>
          <a:ln>
            <a:noFill/>
          </a:ln>
        </p:spPr>
        <p:txBody>
          <a:bodyPr wrap="square" lIns="91425" tIns="91425" rIns="91425" bIns="91425" anchor="ctr"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Oswald"/>
              </a:rPr>
              <a:t>Hardcoded #1</a:t>
            </a:r>
          </a:p>
        </p:txBody>
      </p:sp>
      <p:sp>
        <p:nvSpPr>
          <p:cNvPr id="260" name="Shape 260"/>
          <p:cNvSpPr txBox="1"/>
          <p:nvPr/>
        </p:nvSpPr>
        <p:spPr>
          <a:xfrm>
            <a:off x="2809225" y="2732650"/>
            <a:ext cx="5849100" cy="827100"/>
          </a:xfrm>
          <a:prstGeom prst="rect">
            <a:avLst/>
          </a:prstGeom>
          <a:noFill/>
          <a:ln>
            <a:noFill/>
          </a:ln>
        </p:spPr>
        <p:txBody>
          <a:bodyPr wrap="square" lIns="91425" tIns="91425" rIns="91425" bIns="91425" anchor="ctr" anchorCtr="0">
            <a:noAutofit/>
          </a:bodyPr>
          <a:lstStyle/>
          <a:p>
            <a:pPr lvl="0" rtl="0">
              <a:spcBef>
                <a:spcPts val="0"/>
              </a:spcBef>
              <a:buNone/>
            </a:pPr>
            <a:endParaRPr sz="1800" b="1">
              <a:solidFill>
                <a:schemeClr val="dk1"/>
              </a:solidFill>
              <a:latin typeface="Abadi MT Condensed Extra Bold" charset="0"/>
              <a:ea typeface="Abadi MT Condensed Extra Bold" charset="0"/>
              <a:cs typeface="Abadi MT Condensed Extra Bold" charset="0"/>
              <a:sym typeface="Oswald"/>
            </a:endParaRPr>
          </a:p>
        </p:txBody>
      </p:sp>
      <p:sp>
        <p:nvSpPr>
          <p:cNvPr id="261" name="Shape 261"/>
          <p:cNvSpPr/>
          <p:nvPr/>
        </p:nvSpPr>
        <p:spPr>
          <a:xfrm>
            <a:off x="2502750" y="3658450"/>
            <a:ext cx="2160690" cy="522000"/>
          </a:xfrm>
          <a:prstGeom prst="leftArrow">
            <a:avLst>
              <a:gd name="adj1" fmla="val 50000"/>
              <a:gd name="adj2" fmla="val 50000"/>
            </a:avLst>
          </a:prstGeom>
          <a:solidFill>
            <a:schemeClr val="accent4"/>
          </a:solidFill>
          <a:ln>
            <a:noFill/>
          </a:ln>
        </p:spPr>
        <p:txBody>
          <a:bodyPr wrap="square" lIns="91425" tIns="91425" rIns="91425" bIns="91425" anchor="ctr"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Oswald"/>
              </a:rPr>
              <a:t>Hardcoded #3</a:t>
            </a:r>
          </a:p>
        </p:txBody>
      </p:sp>
      <p:sp>
        <p:nvSpPr>
          <p:cNvPr id="262" name="Shape 262"/>
          <p:cNvSpPr txBox="1"/>
          <p:nvPr/>
        </p:nvSpPr>
        <p:spPr>
          <a:xfrm>
            <a:off x="2656825" y="2678950"/>
            <a:ext cx="6345300" cy="827100"/>
          </a:xfrm>
          <a:prstGeom prst="rect">
            <a:avLst/>
          </a:prstGeom>
          <a:noFill/>
          <a:ln>
            <a:noFill/>
          </a:ln>
        </p:spPr>
        <p:txBody>
          <a:bodyPr wrap="square" lIns="91425" tIns="91425" rIns="91425" bIns="91425" anchor="ctr" anchorCtr="0">
            <a:noAutofit/>
          </a:bodyPr>
          <a:lstStyle/>
          <a:p>
            <a:pPr lvl="0" rtl="0">
              <a:spcBef>
                <a:spcPts val="0"/>
              </a:spcBef>
              <a:buNone/>
            </a:pPr>
            <a:r>
              <a:rPr lang="en" sz="1800" b="1">
                <a:solidFill>
                  <a:schemeClr val="dk1"/>
                </a:solidFill>
                <a:latin typeface="Abadi MT Condensed Extra Bold" charset="0"/>
                <a:ea typeface="Abadi MT Condensed Extra Bold" charset="0"/>
                <a:cs typeface="Abadi MT Condensed Extra Bold" charset="0"/>
                <a:sym typeface="Oswald"/>
              </a:rPr>
              <a:t>When the user is revising the question, the user will tap on the textbox. Here, we hardcoded where to highlight, where to cross out, and what to write in the textbox.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Shape 66"/>
          <p:cNvSpPr/>
          <p:nvPr/>
        </p:nvSpPr>
        <p:spPr>
          <a:xfrm>
            <a:off x="2365463"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7" name="Shape 67"/>
          <p:cNvSpPr/>
          <p:nvPr/>
        </p:nvSpPr>
        <p:spPr>
          <a:xfrm>
            <a:off x="4624950"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8" name="Shape 68"/>
          <p:cNvSpPr/>
          <p:nvPr/>
        </p:nvSpPr>
        <p:spPr>
          <a:xfrm>
            <a:off x="6884425"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9" name="Shape 69"/>
          <p:cNvSpPr/>
          <p:nvPr/>
        </p:nvSpPr>
        <p:spPr>
          <a:xfrm>
            <a:off x="106000"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70" name="Shape 7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71" name="Shape 71"/>
          <p:cNvSpPr txBox="1"/>
          <p:nvPr/>
        </p:nvSpPr>
        <p:spPr>
          <a:xfrm>
            <a:off x="2589275" y="295325"/>
            <a:ext cx="3535200" cy="872100"/>
          </a:xfrm>
          <a:prstGeom prst="rect">
            <a:avLst/>
          </a:prstGeom>
          <a:noFill/>
          <a:ln>
            <a:noFill/>
          </a:ln>
        </p:spPr>
        <p:txBody>
          <a:bodyPr wrap="square" lIns="91425" tIns="91425" rIns="91425" bIns="91425" anchor="t" anchorCtr="0">
            <a:noAutofit/>
          </a:bodyPr>
          <a:lstStyle/>
          <a:p>
            <a:pPr lvl="0" algn="ctr">
              <a:spcBef>
                <a:spcPts val="0"/>
              </a:spcBef>
              <a:buNone/>
            </a:pPr>
            <a:r>
              <a:rPr lang="en" sz="3600">
                <a:latin typeface="Abadi MT Condensed Extra Bold" charset="0"/>
                <a:ea typeface="Abadi MT Condensed Extra Bold" charset="0"/>
                <a:cs typeface="Abadi MT Condensed Extra Bold" charset="0"/>
                <a:sym typeface="Oswald"/>
              </a:rPr>
              <a:t>TEAM MEMBERS</a:t>
            </a:r>
          </a:p>
        </p:txBody>
      </p:sp>
      <p:pic>
        <p:nvPicPr>
          <p:cNvPr id="72" name="Shape 72"/>
          <p:cNvPicPr preferRelativeResize="0"/>
          <p:nvPr/>
        </p:nvPicPr>
        <p:blipFill rotWithShape="1">
          <a:blip r:embed="rId3">
            <a:alphaModFix/>
          </a:blip>
          <a:srcRect l="14107" r="13804"/>
          <a:stretch/>
        </p:blipFill>
        <p:spPr>
          <a:xfrm>
            <a:off x="233825" y="1370883"/>
            <a:ext cx="1878100" cy="2605292"/>
          </a:xfrm>
          <a:prstGeom prst="rect">
            <a:avLst/>
          </a:prstGeom>
          <a:noFill/>
          <a:ln>
            <a:noFill/>
          </a:ln>
        </p:spPr>
      </p:pic>
      <p:pic>
        <p:nvPicPr>
          <p:cNvPr id="73" name="Shape 73"/>
          <p:cNvPicPr preferRelativeResize="0"/>
          <p:nvPr/>
        </p:nvPicPr>
        <p:blipFill rotWithShape="1">
          <a:blip r:embed="rId4">
            <a:alphaModFix/>
          </a:blip>
          <a:srcRect l="21887" t="4881" r="23557" b="19435"/>
          <a:stretch/>
        </p:blipFill>
        <p:spPr>
          <a:xfrm>
            <a:off x="2480276" y="1370875"/>
            <a:ext cx="1878100" cy="2605300"/>
          </a:xfrm>
          <a:prstGeom prst="rect">
            <a:avLst/>
          </a:prstGeom>
          <a:noFill/>
          <a:ln>
            <a:noFill/>
          </a:ln>
        </p:spPr>
      </p:pic>
      <p:pic>
        <p:nvPicPr>
          <p:cNvPr id="74" name="Shape 74"/>
          <p:cNvPicPr preferRelativeResize="0"/>
          <p:nvPr/>
        </p:nvPicPr>
        <p:blipFill rotWithShape="1">
          <a:blip r:embed="rId5">
            <a:alphaModFix/>
          </a:blip>
          <a:srcRect l="42052" t="11582" b="8037"/>
          <a:stretch/>
        </p:blipFill>
        <p:spPr>
          <a:xfrm>
            <a:off x="4750601" y="1370875"/>
            <a:ext cx="1878101" cy="2605301"/>
          </a:xfrm>
          <a:prstGeom prst="rect">
            <a:avLst/>
          </a:prstGeom>
          <a:noFill/>
          <a:ln>
            <a:noFill/>
          </a:ln>
        </p:spPr>
      </p:pic>
      <p:pic>
        <p:nvPicPr>
          <p:cNvPr id="75" name="Shape 75"/>
          <p:cNvPicPr preferRelativeResize="0"/>
          <p:nvPr/>
        </p:nvPicPr>
        <p:blipFill rotWithShape="1">
          <a:blip r:embed="rId6">
            <a:alphaModFix/>
          </a:blip>
          <a:srcRect l="41107" t="26496" r="26574" b="6340"/>
          <a:stretch/>
        </p:blipFill>
        <p:spPr>
          <a:xfrm>
            <a:off x="6990951" y="1370725"/>
            <a:ext cx="1878100" cy="2605600"/>
          </a:xfrm>
          <a:prstGeom prst="rect">
            <a:avLst/>
          </a:prstGeom>
          <a:noFill/>
          <a:ln>
            <a:noFill/>
          </a:ln>
        </p:spPr>
      </p:pic>
      <p:sp>
        <p:nvSpPr>
          <p:cNvPr id="76" name="Shape 76"/>
          <p:cNvSpPr txBox="1"/>
          <p:nvPr/>
        </p:nvSpPr>
        <p:spPr>
          <a:xfrm>
            <a:off x="308325" y="4134425"/>
            <a:ext cx="1681800" cy="490500"/>
          </a:xfrm>
          <a:prstGeom prst="rect">
            <a:avLst/>
          </a:prstGeom>
          <a:noFill/>
          <a:ln>
            <a:noFill/>
          </a:ln>
        </p:spPr>
        <p:txBody>
          <a:bodyPr wrap="square" lIns="91425" tIns="91425" rIns="91425" bIns="91425" anchor="t" anchorCtr="0">
            <a:noAutofit/>
          </a:bodyPr>
          <a:lstStyle/>
          <a:p>
            <a:pPr lvl="0" algn="ctr">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Po Tsui</a:t>
            </a:r>
          </a:p>
        </p:txBody>
      </p:sp>
      <p:sp>
        <p:nvSpPr>
          <p:cNvPr id="77" name="Shape 77"/>
          <p:cNvSpPr txBox="1"/>
          <p:nvPr/>
        </p:nvSpPr>
        <p:spPr>
          <a:xfrm>
            <a:off x="2589275"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Bonnie Nortz</a:t>
            </a:r>
          </a:p>
        </p:txBody>
      </p:sp>
      <p:sp>
        <p:nvSpPr>
          <p:cNvPr id="78" name="Shape 78"/>
          <p:cNvSpPr txBox="1"/>
          <p:nvPr/>
        </p:nvSpPr>
        <p:spPr>
          <a:xfrm>
            <a:off x="4848750"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Jenny Kim</a:t>
            </a:r>
          </a:p>
        </p:txBody>
      </p:sp>
      <p:sp>
        <p:nvSpPr>
          <p:cNvPr id="79" name="Shape 79"/>
          <p:cNvSpPr txBox="1"/>
          <p:nvPr/>
        </p:nvSpPr>
        <p:spPr>
          <a:xfrm>
            <a:off x="7108225"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Grace Hong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b="15247"/>
          <a:stretch/>
        </p:blipFill>
        <p:spPr>
          <a:xfrm>
            <a:off x="0" y="-13427"/>
            <a:ext cx="9144001" cy="5156926"/>
          </a:xfrm>
          <a:prstGeom prst="rect">
            <a:avLst/>
          </a:prstGeom>
          <a:noFill/>
          <a:ln>
            <a:noFill/>
          </a:ln>
        </p:spPr>
      </p:pic>
      <p:sp>
        <p:nvSpPr>
          <p:cNvPr id="85" name="Shape 85"/>
          <p:cNvSpPr txBox="1">
            <a:spLocks noGrp="1"/>
          </p:cNvSpPr>
          <p:nvPr>
            <p:ph type="ctrTitle"/>
          </p:nvPr>
        </p:nvSpPr>
        <p:spPr>
          <a:xfrm>
            <a:off x="254275" y="1462125"/>
            <a:ext cx="8722200" cy="1650300"/>
          </a:xfrm>
          <a:prstGeom prst="rect">
            <a:avLst/>
          </a:prstGeom>
        </p:spPr>
        <p:txBody>
          <a:bodyPr wrap="square" lIns="91425" tIns="91425" rIns="91425" bIns="91425" anchor="b" anchorCtr="0">
            <a:noAutofit/>
          </a:bodyPr>
          <a:lstStyle/>
          <a:p>
            <a:pPr lvl="0" algn="l" rtl="0">
              <a:spcBef>
                <a:spcPts val="0"/>
              </a:spcBef>
              <a:buNone/>
            </a:pPr>
            <a:r>
              <a:rPr lang="en">
                <a:solidFill>
                  <a:srgbClr val="35E2BE"/>
                </a:solidFill>
                <a:latin typeface="Abadi MT Condensed Extra Bold" charset="0"/>
                <a:ea typeface="Abadi MT Condensed Extra Bold" charset="0"/>
                <a:cs typeface="Abadi MT Condensed Extra Bold" charset="0"/>
              </a:rPr>
              <a:t>GET HELP TALKING </a:t>
            </a:r>
          </a:p>
          <a:p>
            <a:pPr lvl="0" algn="l" rtl="0">
              <a:spcBef>
                <a:spcPts val="0"/>
              </a:spcBef>
              <a:buNone/>
            </a:pPr>
            <a:r>
              <a:rPr lang="en">
                <a:solidFill>
                  <a:srgbClr val="35E2BE"/>
                </a:solidFill>
                <a:latin typeface="Abadi MT Condensed Extra Bold" charset="0"/>
                <a:ea typeface="Abadi MT Condensed Extra Bold" charset="0"/>
                <a:cs typeface="Abadi MT Condensed Extra Bold" charset="0"/>
              </a:rPr>
              <a:t>ABOUT THE TOUGH QUESTIONS. EXPAND YOUR BUBBLE</a:t>
            </a:r>
          </a:p>
        </p:txBody>
      </p:sp>
      <p:sp>
        <p:nvSpPr>
          <p:cNvPr id="86" name="Shape 86"/>
          <p:cNvSpPr txBox="1"/>
          <p:nvPr/>
        </p:nvSpPr>
        <p:spPr>
          <a:xfrm>
            <a:off x="176600" y="-20550"/>
            <a:ext cx="2057400" cy="8070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800">
                <a:solidFill>
                  <a:srgbClr val="FFFFFF"/>
                </a:solidFill>
                <a:latin typeface="Abadi MT Condensed Extra Bold" charset="0"/>
                <a:ea typeface="Abadi MT Condensed Extra Bold" charset="0"/>
                <a:cs typeface="Abadi MT Condensed Extra Bold" charset="0"/>
                <a:sym typeface="Oswald"/>
              </a:rPr>
              <a:t>VALUE PROPOSITION</a:t>
            </a:r>
          </a:p>
        </p:txBody>
      </p:sp>
      <p:sp>
        <p:nvSpPr>
          <p:cNvPr id="87" name="Shape 87"/>
          <p:cNvSpPr/>
          <p:nvPr/>
        </p:nvSpPr>
        <p:spPr>
          <a:xfrm>
            <a:off x="322400" y="523844"/>
            <a:ext cx="1765800" cy="14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88" name="Shape 88"/>
          <p:cNvSpPr txBox="1"/>
          <p:nvPr/>
        </p:nvSpPr>
        <p:spPr>
          <a:xfrm>
            <a:off x="176600" y="3864300"/>
            <a:ext cx="8967300" cy="807000"/>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buNone/>
            </a:pPr>
            <a:r>
              <a:rPr lang="en" sz="1500">
                <a:solidFill>
                  <a:srgbClr val="35E2BE"/>
                </a:solidFill>
                <a:latin typeface="Abadi MT Condensed Extra Bold" charset="0"/>
                <a:ea typeface="Abadi MT Condensed Extra Bold" charset="0"/>
                <a:cs typeface="Abadi MT Condensed Extra Bold" charset="0"/>
                <a:sym typeface="Oswald"/>
              </a:rPr>
              <a:t>People often find it difficult to have conversations about identity or personal experience. For the most part, they fear not knowing how to ask these questions in a sensitive manner, or worry about offending and indirectly hurting others.</a:t>
            </a:r>
          </a:p>
          <a:p>
            <a:pPr lvl="0" rtl="0">
              <a:lnSpc>
                <a:spcPct val="115000"/>
              </a:lnSpc>
              <a:spcBef>
                <a:spcPts val="0"/>
              </a:spcBef>
              <a:buNone/>
            </a:pPr>
            <a:endParaRPr sz="1500">
              <a:solidFill>
                <a:srgbClr val="35E2BE"/>
              </a:solidFill>
              <a:latin typeface="Abadi MT Condensed Extra Bold" charset="0"/>
              <a:ea typeface="Abadi MT Condensed Extra Bold" charset="0"/>
              <a:cs typeface="Abadi MT Condensed Extra Bold" charset="0"/>
              <a:sym typeface="Oswald"/>
            </a:endParaRPr>
          </a:p>
          <a:p>
            <a:pPr marL="0" lvl="0" indent="0" rtl="0">
              <a:lnSpc>
                <a:spcPct val="115000"/>
              </a:lnSpc>
              <a:spcBef>
                <a:spcPts val="0"/>
              </a:spcBef>
              <a:buNone/>
            </a:pPr>
            <a:r>
              <a:rPr lang="en" sz="1500">
                <a:solidFill>
                  <a:srgbClr val="35E2BE"/>
                </a:solidFill>
                <a:latin typeface="Abadi MT Condensed Extra Bold" charset="0"/>
                <a:ea typeface="Abadi MT Condensed Extra Bold" charset="0"/>
                <a:cs typeface="Abadi MT Condensed Extra Bold" charset="0"/>
                <a:sym typeface="Oswald"/>
              </a:rPr>
              <a:t>We propose a solution that helps people to be forthcoming about identities and experiences they’re willing to share, guide their friends in framing tough questions, and facilitate a larger conversation across multiple identities.</a:t>
            </a:r>
          </a:p>
        </p:txBody>
      </p:sp>
      <p:sp>
        <p:nvSpPr>
          <p:cNvPr id="89" name="Shape 89"/>
          <p:cNvSpPr txBox="1"/>
          <p:nvPr/>
        </p:nvSpPr>
        <p:spPr>
          <a:xfrm>
            <a:off x="-76200" y="2981100"/>
            <a:ext cx="2696100" cy="8070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800">
                <a:solidFill>
                  <a:srgbClr val="FFFFFF"/>
                </a:solidFill>
                <a:latin typeface="Abadi MT Condensed Extra Bold" charset="0"/>
                <a:ea typeface="Abadi MT Condensed Extra Bold" charset="0"/>
                <a:cs typeface="Abadi MT Condensed Extra Bold" charset="0"/>
                <a:sym typeface="Oswald"/>
              </a:rPr>
              <a:t>PROBLEM &amp; SOLUTION</a:t>
            </a:r>
          </a:p>
        </p:txBody>
      </p:sp>
      <p:sp>
        <p:nvSpPr>
          <p:cNvPr id="90" name="Shape 90"/>
          <p:cNvSpPr/>
          <p:nvPr/>
        </p:nvSpPr>
        <p:spPr>
          <a:xfrm>
            <a:off x="322400" y="3487360"/>
            <a:ext cx="1911600" cy="14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
        <p:cNvGrpSpPr/>
        <p:nvPr/>
      </p:nvGrpSpPr>
      <p:grpSpPr>
        <a:xfrm>
          <a:off x="0" y="0"/>
          <a:ext cx="0" cy="0"/>
          <a:chOff x="0" y="0"/>
          <a:chExt cx="0" cy="0"/>
        </a:xfrm>
      </p:grpSpPr>
      <p:sp>
        <p:nvSpPr>
          <p:cNvPr id="95" name="Shape 95"/>
          <p:cNvSpPr txBox="1"/>
          <p:nvPr/>
        </p:nvSpPr>
        <p:spPr>
          <a:xfrm>
            <a:off x="361400" y="807625"/>
            <a:ext cx="95505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TASK 1 |</a:t>
            </a:r>
            <a:r>
              <a:rPr lang="en" sz="3000">
                <a:latin typeface="Abadi MT Condensed Extra Bold" charset="0"/>
                <a:ea typeface="Abadi MT Condensed Extra Bold" charset="0"/>
                <a:cs typeface="Abadi MT Condensed Extra Bold" charset="0"/>
                <a:sym typeface="Oswald"/>
              </a:rPr>
              <a:t> ASK AN ANONYMOUS QUESTION (SIMPLE)</a:t>
            </a:r>
          </a:p>
        </p:txBody>
      </p:sp>
      <p:sp>
        <p:nvSpPr>
          <p:cNvPr id="96" name="Shape 96"/>
          <p:cNvSpPr/>
          <p:nvPr/>
        </p:nvSpPr>
        <p:spPr>
          <a:xfrm>
            <a:off x="0" y="4256725"/>
            <a:ext cx="9144000" cy="87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97" name="Shape 97"/>
          <p:cNvSpPr/>
          <p:nvPr/>
        </p:nvSpPr>
        <p:spPr>
          <a:xfrm>
            <a:off x="0" y="4256725"/>
            <a:ext cx="4582800" cy="872100"/>
          </a:xfrm>
          <a:prstGeom prst="rect">
            <a:avLst/>
          </a:prstGeom>
          <a:solidFill>
            <a:srgbClr val="B2FFE8"/>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98" name="Shape 98"/>
          <p:cNvSpPr/>
          <p:nvPr/>
        </p:nvSpPr>
        <p:spPr>
          <a:xfrm>
            <a:off x="0" y="4256725"/>
            <a:ext cx="2256300" cy="872100"/>
          </a:xfrm>
          <a:prstGeom prst="rect">
            <a:avLst/>
          </a:prstGeom>
          <a:solidFill>
            <a:srgbClr val="D5FFF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99" name="Shape 99"/>
          <p:cNvSpPr/>
          <p:nvPr/>
        </p:nvSpPr>
        <p:spPr>
          <a:xfrm>
            <a:off x="6887700" y="4256725"/>
            <a:ext cx="2256300" cy="872100"/>
          </a:xfrm>
          <a:prstGeom prst="rect">
            <a:avLst/>
          </a:prstGeom>
          <a:solidFill>
            <a:srgbClr val="35E2BE"/>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00" name="Shape 100"/>
          <p:cNvSpPr txBox="1"/>
          <p:nvPr/>
        </p:nvSpPr>
        <p:spPr>
          <a:xfrm>
            <a:off x="361400" y="1459475"/>
            <a:ext cx="95505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TASK 2 |</a:t>
            </a:r>
            <a:r>
              <a:rPr lang="en" sz="3000">
                <a:latin typeface="Abadi MT Condensed Extra Bold" charset="0"/>
                <a:ea typeface="Abadi MT Condensed Extra Bold" charset="0"/>
                <a:cs typeface="Abadi MT Condensed Extra Bold" charset="0"/>
                <a:sym typeface="Oswald"/>
              </a:rPr>
              <a:t> ANSWER/CRITIQUE A QUESTION (COMPLEX)</a:t>
            </a:r>
          </a:p>
        </p:txBody>
      </p:sp>
      <p:sp>
        <p:nvSpPr>
          <p:cNvPr id="101" name="Shape 101"/>
          <p:cNvSpPr txBox="1"/>
          <p:nvPr/>
        </p:nvSpPr>
        <p:spPr>
          <a:xfrm>
            <a:off x="361400" y="2106425"/>
            <a:ext cx="95505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TASK 3 |</a:t>
            </a:r>
            <a:r>
              <a:rPr lang="en" sz="3000">
                <a:latin typeface="Abadi MT Condensed Extra Bold" charset="0"/>
                <a:ea typeface="Abadi MT Condensed Extra Bold" charset="0"/>
                <a:cs typeface="Abadi MT Condensed Extra Bold" charset="0"/>
                <a:sym typeface="Oswald"/>
              </a:rPr>
              <a:t> REFLECT ON WHAT YOU LEARNED (MODERATE)</a:t>
            </a:r>
          </a:p>
        </p:txBody>
      </p:sp>
      <p:sp>
        <p:nvSpPr>
          <p:cNvPr id="102" name="Shape 102"/>
          <p:cNvSpPr txBox="1"/>
          <p:nvPr/>
        </p:nvSpPr>
        <p:spPr>
          <a:xfrm>
            <a:off x="0" y="0"/>
            <a:ext cx="2719500" cy="10389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2400">
                <a:solidFill>
                  <a:schemeClr val="lt1"/>
                </a:solidFill>
                <a:latin typeface="Abadi MT Condensed Extra Bold" charset="0"/>
                <a:ea typeface="Abadi MT Condensed Extra Bold" charset="0"/>
                <a:cs typeface="Abadi MT Condensed Extra Bold" charset="0"/>
                <a:sym typeface="Oswald"/>
              </a:rPr>
              <a:t>TASK DEFINITION</a:t>
            </a:r>
          </a:p>
        </p:txBody>
      </p:sp>
      <p:cxnSp>
        <p:nvCxnSpPr>
          <p:cNvPr id="103" name="Shape 103"/>
          <p:cNvCxnSpPr/>
          <p:nvPr/>
        </p:nvCxnSpPr>
        <p:spPr>
          <a:xfrm>
            <a:off x="437950" y="641675"/>
            <a:ext cx="18843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p:nvPr/>
        </p:nvSpPr>
        <p:spPr>
          <a:xfrm>
            <a:off x="-76200" y="-76200"/>
            <a:ext cx="95505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PROBLEM 1 |</a:t>
            </a:r>
            <a:r>
              <a:rPr lang="en" sz="3000">
                <a:latin typeface="Abadi MT Condensed Extra Bold" charset="0"/>
                <a:ea typeface="Abadi MT Condensed Extra Bold" charset="0"/>
                <a:cs typeface="Abadi MT Condensed Extra Bold" charset="0"/>
                <a:sym typeface="Oswald"/>
              </a:rPr>
              <a:t> DIFFICULTIES IN NAVIGATING BETWEEN TASKS</a:t>
            </a:r>
          </a:p>
        </p:txBody>
      </p:sp>
      <p:sp>
        <p:nvSpPr>
          <p:cNvPr id="109" name="Shape 109"/>
          <p:cNvSpPr/>
          <p:nvPr/>
        </p:nvSpPr>
        <p:spPr>
          <a:xfrm>
            <a:off x="166425" y="522000"/>
            <a:ext cx="4284600" cy="4550100"/>
          </a:xfrm>
          <a:prstGeom prst="rect">
            <a:avLst/>
          </a:prstGeom>
          <a:noFill/>
          <a:ln w="762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chemeClr val="dk2"/>
              </a:solidFill>
              <a:latin typeface="Abadi MT Condensed Extra Bold" charset="0"/>
              <a:ea typeface="Abadi MT Condensed Extra Bold" charset="0"/>
              <a:cs typeface="Abadi MT Condensed Extra Bold" charset="0"/>
            </a:endParaRPr>
          </a:p>
        </p:txBody>
      </p:sp>
      <p:sp>
        <p:nvSpPr>
          <p:cNvPr id="110" name="Shape 110"/>
          <p:cNvSpPr/>
          <p:nvPr/>
        </p:nvSpPr>
        <p:spPr>
          <a:xfrm>
            <a:off x="4582800" y="520525"/>
            <a:ext cx="4364400" cy="4550100"/>
          </a:xfrm>
          <a:prstGeom prst="rect">
            <a:avLst/>
          </a:prstGeom>
          <a:noFill/>
          <a:ln w="762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1A1A1A"/>
              </a:solidFill>
              <a:latin typeface="Abadi MT Condensed Extra Bold" charset="0"/>
              <a:ea typeface="Abadi MT Condensed Extra Bold" charset="0"/>
              <a:cs typeface="Abadi MT Condensed Extra Bold" charset="0"/>
            </a:endParaRPr>
          </a:p>
        </p:txBody>
      </p:sp>
      <p:sp>
        <p:nvSpPr>
          <p:cNvPr id="111" name="Shape 111"/>
          <p:cNvSpPr txBox="1"/>
          <p:nvPr/>
        </p:nvSpPr>
        <p:spPr>
          <a:xfrm>
            <a:off x="166425" y="1229825"/>
            <a:ext cx="4091100" cy="1222200"/>
          </a:xfrm>
          <a:prstGeom prst="rect">
            <a:avLst/>
          </a:prstGeom>
          <a:noFill/>
          <a:ln>
            <a:noFill/>
          </a:ln>
        </p:spPr>
        <p:txBody>
          <a:bodyPr wrap="square" lIns="91425" tIns="91425" rIns="91425" bIns="91425" anchor="t" anchorCtr="0">
            <a:noAutofit/>
          </a:bodyPr>
          <a:lstStyle/>
          <a:p>
            <a:pPr lvl="0">
              <a:spcBef>
                <a:spcPts val="0"/>
              </a:spcBef>
              <a:buNone/>
            </a:pPr>
            <a:r>
              <a:rPr lang="en" sz="1800">
                <a:latin typeface="Abadi MT Condensed Extra Bold" charset="0"/>
                <a:ea typeface="Abadi MT Condensed Extra Bold" charset="0"/>
                <a:cs typeface="Abadi MT Condensed Extra Bold" charset="0"/>
                <a:sym typeface="Oswald"/>
              </a:rPr>
              <a:t>We had a main page where users could choose what they would like to do. All the interviewees had difficulties </a:t>
            </a:r>
          </a:p>
          <a:p>
            <a:pPr lvl="0">
              <a:spcBef>
                <a:spcPts val="0"/>
              </a:spcBef>
              <a:buNone/>
            </a:pPr>
            <a:r>
              <a:rPr lang="en" sz="1800">
                <a:latin typeface="Abadi MT Condensed Extra Bold" charset="0"/>
                <a:ea typeface="Abadi MT Condensed Extra Bold" charset="0"/>
                <a:cs typeface="Abadi MT Condensed Extra Bold" charset="0"/>
                <a:sym typeface="Oswald"/>
              </a:rPr>
              <a:t>switching from one </a:t>
            </a:r>
          </a:p>
          <a:p>
            <a:pPr lvl="0">
              <a:spcBef>
                <a:spcPts val="0"/>
              </a:spcBef>
              <a:buNone/>
            </a:pPr>
            <a:r>
              <a:rPr lang="en" sz="1800">
                <a:latin typeface="Abadi MT Condensed Extra Bold" charset="0"/>
                <a:ea typeface="Abadi MT Condensed Extra Bold" charset="0"/>
                <a:cs typeface="Abadi MT Condensed Extra Bold" charset="0"/>
                <a:sym typeface="Oswald"/>
              </a:rPr>
              <a:t>task to the other. </a:t>
            </a:r>
          </a:p>
          <a:p>
            <a:pPr lvl="0">
              <a:spcBef>
                <a:spcPts val="0"/>
              </a:spcBef>
              <a:buNone/>
            </a:pPr>
            <a:r>
              <a:rPr lang="en" sz="1800">
                <a:latin typeface="Abadi MT Condensed Extra Bold" charset="0"/>
                <a:ea typeface="Abadi MT Condensed Extra Bold" charset="0"/>
                <a:cs typeface="Abadi MT Condensed Extra Bold" charset="0"/>
                <a:sym typeface="Oswald"/>
              </a:rPr>
              <a:t>They had to press </a:t>
            </a:r>
          </a:p>
          <a:p>
            <a:pPr lvl="0">
              <a:spcBef>
                <a:spcPts val="0"/>
              </a:spcBef>
              <a:buNone/>
            </a:pPr>
            <a:r>
              <a:rPr lang="en" sz="1800">
                <a:latin typeface="Abadi MT Condensed Extra Bold" charset="0"/>
                <a:ea typeface="Abadi MT Condensed Extra Bold" charset="0"/>
                <a:cs typeface="Abadi MT Condensed Extra Bold" charset="0"/>
                <a:sym typeface="Oswald"/>
              </a:rPr>
              <a:t>back button multiple </a:t>
            </a:r>
          </a:p>
          <a:p>
            <a:pPr lvl="0">
              <a:spcBef>
                <a:spcPts val="0"/>
              </a:spcBef>
              <a:buNone/>
            </a:pPr>
            <a:r>
              <a:rPr lang="en" sz="1800">
                <a:latin typeface="Abadi MT Condensed Extra Bold" charset="0"/>
                <a:ea typeface="Abadi MT Condensed Extra Bold" charset="0"/>
                <a:cs typeface="Abadi MT Condensed Extra Bold" charset="0"/>
                <a:sym typeface="Oswald"/>
              </a:rPr>
              <a:t>times to reach the </a:t>
            </a:r>
          </a:p>
          <a:p>
            <a:pPr lvl="0">
              <a:spcBef>
                <a:spcPts val="0"/>
              </a:spcBef>
              <a:buNone/>
            </a:pPr>
            <a:r>
              <a:rPr lang="en" sz="1800">
                <a:latin typeface="Abadi MT Condensed Extra Bold" charset="0"/>
                <a:ea typeface="Abadi MT Condensed Extra Bold" charset="0"/>
                <a:cs typeface="Abadi MT Condensed Extra Bold" charset="0"/>
                <a:sym typeface="Oswald"/>
              </a:rPr>
              <a:t>home page.</a:t>
            </a:r>
          </a:p>
        </p:txBody>
      </p:sp>
      <p:sp>
        <p:nvSpPr>
          <p:cNvPr id="112" name="Shape 112"/>
          <p:cNvSpPr txBox="1"/>
          <p:nvPr/>
        </p:nvSpPr>
        <p:spPr>
          <a:xfrm>
            <a:off x="1226650" y="445800"/>
            <a:ext cx="2134200" cy="522000"/>
          </a:xfrm>
          <a:prstGeom prst="rect">
            <a:avLst/>
          </a:prstGeom>
          <a:noFill/>
          <a:ln>
            <a:noFill/>
          </a:ln>
        </p:spPr>
        <p:txBody>
          <a:bodyPr wrap="square" lIns="91425" tIns="91425" rIns="91425" bIns="91425" anchor="t" anchorCtr="0">
            <a:noAutofit/>
          </a:bodyPr>
          <a:lstStyle/>
          <a:p>
            <a:pPr lvl="0" rtl="0">
              <a:spcBef>
                <a:spcPts val="0"/>
              </a:spcBef>
              <a:buNone/>
            </a:pPr>
            <a:r>
              <a:rPr lang="en" sz="4800">
                <a:solidFill>
                  <a:srgbClr val="999999"/>
                </a:solidFill>
                <a:latin typeface="Abadi MT Condensed Extra Bold" charset="0"/>
                <a:ea typeface="Abadi MT Condensed Extra Bold" charset="0"/>
                <a:cs typeface="Abadi MT Condensed Extra Bold" charset="0"/>
                <a:sym typeface="Oswald"/>
              </a:rPr>
              <a:t>BEFORE</a:t>
            </a:r>
          </a:p>
        </p:txBody>
      </p:sp>
      <p:sp>
        <p:nvSpPr>
          <p:cNvPr id="113" name="Shape 113"/>
          <p:cNvSpPr txBox="1"/>
          <p:nvPr/>
        </p:nvSpPr>
        <p:spPr>
          <a:xfrm>
            <a:off x="5948875" y="504575"/>
            <a:ext cx="2134200" cy="522000"/>
          </a:xfrm>
          <a:prstGeom prst="rect">
            <a:avLst/>
          </a:prstGeom>
          <a:noFill/>
          <a:ln>
            <a:noFill/>
          </a:ln>
        </p:spPr>
        <p:txBody>
          <a:bodyPr wrap="square" lIns="91425" tIns="91425" rIns="91425" bIns="91425" anchor="t" anchorCtr="0">
            <a:noAutofit/>
          </a:bodyPr>
          <a:lstStyle/>
          <a:p>
            <a:pPr lvl="0" rtl="0">
              <a:spcBef>
                <a:spcPts val="0"/>
              </a:spcBef>
              <a:buNone/>
            </a:pPr>
            <a:r>
              <a:rPr lang="en" sz="4800">
                <a:solidFill>
                  <a:schemeClr val="lt1"/>
                </a:solidFill>
                <a:latin typeface="Abadi MT Condensed Extra Bold" charset="0"/>
                <a:ea typeface="Abadi MT Condensed Extra Bold" charset="0"/>
                <a:cs typeface="Abadi MT Condensed Extra Bold" charset="0"/>
                <a:sym typeface="Oswald"/>
              </a:rPr>
              <a:t>AFTER</a:t>
            </a:r>
          </a:p>
        </p:txBody>
      </p:sp>
      <p:sp>
        <p:nvSpPr>
          <p:cNvPr id="114" name="Shape 114"/>
          <p:cNvSpPr txBox="1"/>
          <p:nvPr/>
        </p:nvSpPr>
        <p:spPr>
          <a:xfrm>
            <a:off x="4659000" y="1188000"/>
            <a:ext cx="4284600" cy="2907300"/>
          </a:xfrm>
          <a:prstGeom prst="rect">
            <a:avLst/>
          </a:prstGeom>
          <a:noFill/>
          <a:ln>
            <a:noFill/>
          </a:ln>
        </p:spPr>
        <p:txBody>
          <a:bodyPr wrap="square" lIns="91425" tIns="91425" rIns="91425" bIns="91425" anchor="t" anchorCtr="0">
            <a:noAutofit/>
          </a:bodyPr>
          <a:lstStyle/>
          <a:p>
            <a:pPr lvl="0">
              <a:spcBef>
                <a:spcPts val="0"/>
              </a:spcBef>
              <a:buNone/>
            </a:pPr>
            <a:r>
              <a:rPr lang="en" sz="1800">
                <a:latin typeface="Abadi MT Condensed Extra Bold" charset="0"/>
                <a:ea typeface="Abadi MT Condensed Extra Bold" charset="0"/>
                <a:cs typeface="Abadi MT Condensed Extra Bold" charset="0"/>
                <a:sym typeface="Oswald"/>
              </a:rPr>
              <a:t>Instead of using the main page, we implemented a bright-color navigation bar on the top part. Users would be able </a:t>
            </a:r>
          </a:p>
          <a:p>
            <a:pPr lvl="0">
              <a:spcBef>
                <a:spcPts val="0"/>
              </a:spcBef>
              <a:buNone/>
            </a:pPr>
            <a:r>
              <a:rPr lang="en" sz="1800">
                <a:latin typeface="Abadi MT Condensed Extra Bold" charset="0"/>
                <a:ea typeface="Abadi MT Condensed Extra Bold" charset="0"/>
                <a:cs typeface="Abadi MT Condensed Extra Bold" charset="0"/>
                <a:sym typeface="Oswald"/>
              </a:rPr>
              <a:t>to know which </a:t>
            </a:r>
          </a:p>
          <a:p>
            <a:pPr lvl="0">
              <a:spcBef>
                <a:spcPts val="0"/>
              </a:spcBef>
              <a:buNone/>
            </a:pPr>
            <a:r>
              <a:rPr lang="en" sz="1800">
                <a:latin typeface="Abadi MT Condensed Extra Bold" charset="0"/>
                <a:ea typeface="Abadi MT Condensed Extra Bold" charset="0"/>
                <a:cs typeface="Abadi MT Condensed Extra Bold" charset="0"/>
                <a:sym typeface="Oswald"/>
              </a:rPr>
              <a:t>features they could </a:t>
            </a:r>
          </a:p>
          <a:p>
            <a:pPr lvl="0">
              <a:spcBef>
                <a:spcPts val="0"/>
              </a:spcBef>
              <a:buNone/>
            </a:pPr>
            <a:r>
              <a:rPr lang="en" sz="1800">
                <a:latin typeface="Abadi MT Condensed Extra Bold" charset="0"/>
                <a:ea typeface="Abadi MT Condensed Extra Bold" charset="0"/>
                <a:cs typeface="Abadi MT Condensed Extra Bold" charset="0"/>
                <a:sym typeface="Oswald"/>
              </a:rPr>
              <a:t>use and navigate </a:t>
            </a:r>
          </a:p>
          <a:p>
            <a:pPr lvl="0">
              <a:spcBef>
                <a:spcPts val="0"/>
              </a:spcBef>
              <a:buNone/>
            </a:pPr>
            <a:r>
              <a:rPr lang="en" sz="1800">
                <a:latin typeface="Abadi MT Condensed Extra Bold" charset="0"/>
                <a:ea typeface="Abadi MT Condensed Extra Bold" charset="0"/>
                <a:cs typeface="Abadi MT Condensed Extra Bold" charset="0"/>
                <a:sym typeface="Oswald"/>
              </a:rPr>
              <a:t>between the tasks </a:t>
            </a:r>
          </a:p>
          <a:p>
            <a:pPr lvl="0" rtl="0">
              <a:spcBef>
                <a:spcPts val="0"/>
              </a:spcBef>
              <a:buNone/>
            </a:pPr>
            <a:r>
              <a:rPr lang="en" sz="1800">
                <a:latin typeface="Abadi MT Condensed Extra Bold" charset="0"/>
                <a:ea typeface="Abadi MT Condensed Extra Bold" charset="0"/>
                <a:cs typeface="Abadi MT Condensed Extra Bold" charset="0"/>
                <a:sym typeface="Oswald"/>
              </a:rPr>
              <a:t>more easily.</a:t>
            </a:r>
          </a:p>
        </p:txBody>
      </p:sp>
      <p:pic>
        <p:nvPicPr>
          <p:cNvPr id="115" name="Shape 115"/>
          <p:cNvPicPr preferRelativeResize="0"/>
          <p:nvPr/>
        </p:nvPicPr>
        <p:blipFill>
          <a:blip r:embed="rId3">
            <a:alphaModFix/>
          </a:blip>
          <a:stretch>
            <a:fillRect/>
          </a:stretch>
        </p:blipFill>
        <p:spPr>
          <a:xfrm>
            <a:off x="2123325" y="1974635"/>
            <a:ext cx="2134200" cy="2933190"/>
          </a:xfrm>
          <a:prstGeom prst="rect">
            <a:avLst/>
          </a:prstGeom>
          <a:noFill/>
          <a:ln>
            <a:noFill/>
          </a:ln>
        </p:spPr>
      </p:pic>
      <p:pic>
        <p:nvPicPr>
          <p:cNvPr id="116" name="Shape 116"/>
          <p:cNvPicPr preferRelativeResize="0"/>
          <p:nvPr/>
        </p:nvPicPr>
        <p:blipFill>
          <a:blip r:embed="rId4">
            <a:alphaModFix/>
          </a:blip>
          <a:stretch>
            <a:fillRect/>
          </a:stretch>
        </p:blipFill>
        <p:spPr>
          <a:xfrm>
            <a:off x="6489546" y="2024288"/>
            <a:ext cx="2247425" cy="2833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Shape 121"/>
          <p:cNvSpPr txBox="1"/>
          <p:nvPr/>
        </p:nvSpPr>
        <p:spPr>
          <a:xfrm>
            <a:off x="0" y="-43875"/>
            <a:ext cx="95505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PROBLEM 2 |</a:t>
            </a:r>
            <a:r>
              <a:rPr lang="en" sz="3000">
                <a:latin typeface="Abadi MT Condensed Extra Bold" charset="0"/>
                <a:ea typeface="Abadi MT Condensed Extra Bold" charset="0"/>
                <a:cs typeface="Abadi MT Condensed Extra Bold" charset="0"/>
                <a:sym typeface="Oswald"/>
              </a:rPr>
              <a:t> DIFFICULTIES IN ASKING QUESTIONS</a:t>
            </a:r>
          </a:p>
        </p:txBody>
      </p:sp>
      <p:pic>
        <p:nvPicPr>
          <p:cNvPr id="122" name="Shape 122"/>
          <p:cNvPicPr preferRelativeResize="0"/>
          <p:nvPr/>
        </p:nvPicPr>
        <p:blipFill>
          <a:blip r:embed="rId3">
            <a:alphaModFix/>
          </a:blip>
          <a:stretch>
            <a:fillRect/>
          </a:stretch>
        </p:blipFill>
        <p:spPr>
          <a:xfrm>
            <a:off x="0" y="554325"/>
            <a:ext cx="7190725" cy="1961400"/>
          </a:xfrm>
          <a:prstGeom prst="rect">
            <a:avLst/>
          </a:prstGeom>
          <a:noFill/>
          <a:ln>
            <a:noFill/>
          </a:ln>
        </p:spPr>
      </p:pic>
      <p:sp>
        <p:nvSpPr>
          <p:cNvPr id="123" name="Shape 123"/>
          <p:cNvSpPr/>
          <p:nvPr/>
        </p:nvSpPr>
        <p:spPr>
          <a:xfrm>
            <a:off x="0" y="518775"/>
            <a:ext cx="9050100" cy="2032500"/>
          </a:xfrm>
          <a:prstGeom prst="rect">
            <a:avLst/>
          </a:prstGeom>
          <a:noFill/>
          <a:ln w="762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
                <a:solidFill>
                  <a:schemeClr val="dk2"/>
                </a:solidFill>
                <a:latin typeface="Abadi MT Condensed Extra Bold" charset="0"/>
                <a:ea typeface="Abadi MT Condensed Extra Bold" charset="0"/>
                <a:cs typeface="Abadi MT Condensed Extra Bold" charset="0"/>
              </a:rPr>
              <a:t>c</a:t>
            </a:r>
          </a:p>
        </p:txBody>
      </p:sp>
      <p:sp>
        <p:nvSpPr>
          <p:cNvPr id="124" name="Shape 124"/>
          <p:cNvSpPr txBox="1"/>
          <p:nvPr/>
        </p:nvSpPr>
        <p:spPr>
          <a:xfrm>
            <a:off x="7114525" y="401925"/>
            <a:ext cx="2134200" cy="522000"/>
          </a:xfrm>
          <a:prstGeom prst="rect">
            <a:avLst/>
          </a:prstGeom>
          <a:noFill/>
          <a:ln>
            <a:noFill/>
          </a:ln>
        </p:spPr>
        <p:txBody>
          <a:bodyPr wrap="square" lIns="91425" tIns="91425" rIns="91425" bIns="91425" anchor="t" anchorCtr="0">
            <a:noAutofit/>
          </a:bodyPr>
          <a:lstStyle/>
          <a:p>
            <a:pPr lvl="0" rtl="0">
              <a:spcBef>
                <a:spcPts val="0"/>
              </a:spcBef>
              <a:buNone/>
            </a:pPr>
            <a:r>
              <a:rPr lang="en" sz="4800">
                <a:solidFill>
                  <a:srgbClr val="999999"/>
                </a:solidFill>
                <a:latin typeface="Abadi MT Condensed Extra Bold" charset="0"/>
                <a:ea typeface="Abadi MT Condensed Extra Bold" charset="0"/>
                <a:cs typeface="Abadi MT Condensed Extra Bold" charset="0"/>
                <a:sym typeface="Oswald"/>
              </a:rPr>
              <a:t>BEFORE</a:t>
            </a:r>
          </a:p>
        </p:txBody>
      </p:sp>
      <p:sp>
        <p:nvSpPr>
          <p:cNvPr id="125" name="Shape 125"/>
          <p:cNvSpPr txBox="1"/>
          <p:nvPr/>
        </p:nvSpPr>
        <p:spPr>
          <a:xfrm>
            <a:off x="5975075" y="2668125"/>
            <a:ext cx="2134200" cy="522000"/>
          </a:xfrm>
          <a:prstGeom prst="rect">
            <a:avLst/>
          </a:prstGeom>
          <a:noFill/>
          <a:ln>
            <a:noFill/>
          </a:ln>
        </p:spPr>
        <p:txBody>
          <a:bodyPr wrap="square" lIns="91425" tIns="91425" rIns="91425" bIns="91425" anchor="t" anchorCtr="0">
            <a:noAutofit/>
          </a:bodyPr>
          <a:lstStyle/>
          <a:p>
            <a:pPr lvl="0" rtl="0">
              <a:spcBef>
                <a:spcPts val="0"/>
              </a:spcBef>
              <a:buNone/>
            </a:pPr>
            <a:r>
              <a:rPr lang="en" sz="4800">
                <a:solidFill>
                  <a:schemeClr val="lt1"/>
                </a:solidFill>
                <a:latin typeface="Abadi MT Condensed Extra Bold" charset="0"/>
                <a:ea typeface="Abadi MT Condensed Extra Bold" charset="0"/>
                <a:cs typeface="Abadi MT Condensed Extra Bold" charset="0"/>
                <a:sym typeface="Oswald"/>
              </a:rPr>
              <a:t>AFTER</a:t>
            </a:r>
          </a:p>
        </p:txBody>
      </p:sp>
      <p:sp>
        <p:nvSpPr>
          <p:cNvPr id="126" name="Shape 126"/>
          <p:cNvSpPr/>
          <p:nvPr/>
        </p:nvSpPr>
        <p:spPr>
          <a:xfrm>
            <a:off x="70350" y="2672825"/>
            <a:ext cx="9003300" cy="2394600"/>
          </a:xfrm>
          <a:prstGeom prst="rect">
            <a:avLst/>
          </a:prstGeom>
          <a:noFill/>
          <a:ln w="762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chemeClr val="dk2"/>
              </a:solidFill>
              <a:latin typeface="Abadi MT Condensed Extra Bold" charset="0"/>
              <a:ea typeface="Abadi MT Condensed Extra Bold" charset="0"/>
              <a:cs typeface="Abadi MT Condensed Extra Bold" charset="0"/>
            </a:endParaRPr>
          </a:p>
        </p:txBody>
      </p:sp>
      <p:sp>
        <p:nvSpPr>
          <p:cNvPr id="127" name="Shape 127"/>
          <p:cNvSpPr txBox="1"/>
          <p:nvPr/>
        </p:nvSpPr>
        <p:spPr>
          <a:xfrm>
            <a:off x="7190725" y="1161925"/>
            <a:ext cx="1859400" cy="1349100"/>
          </a:xfrm>
          <a:prstGeom prst="rect">
            <a:avLst/>
          </a:prstGeom>
          <a:noFill/>
          <a:ln>
            <a:noFill/>
          </a:ln>
        </p:spPr>
        <p:txBody>
          <a:bodyPr wrap="square" lIns="91425" tIns="91425" rIns="91425" bIns="91425" anchor="ctr" anchorCtr="0">
            <a:noAutofit/>
          </a:bodyPr>
          <a:lstStyle/>
          <a:p>
            <a:pPr lvl="0" rtl="0">
              <a:spcBef>
                <a:spcPts val="0"/>
              </a:spcBef>
              <a:buNone/>
            </a:pPr>
            <a:r>
              <a:rPr lang="en" sz="1800">
                <a:latin typeface="Abadi MT Condensed Extra Bold" charset="0"/>
                <a:ea typeface="Abadi MT Condensed Extra Bold" charset="0"/>
                <a:cs typeface="Abadi MT Condensed Extra Bold" charset="0"/>
                <a:sym typeface="Oswald"/>
              </a:rPr>
              <a:t>There were too many screens that the user has to go through to ask a question.</a:t>
            </a:r>
          </a:p>
        </p:txBody>
      </p:sp>
      <p:sp>
        <p:nvSpPr>
          <p:cNvPr id="128" name="Shape 128"/>
          <p:cNvSpPr txBox="1"/>
          <p:nvPr/>
        </p:nvSpPr>
        <p:spPr>
          <a:xfrm>
            <a:off x="4382350" y="3538475"/>
            <a:ext cx="4662300" cy="1248300"/>
          </a:xfrm>
          <a:prstGeom prst="rect">
            <a:avLst/>
          </a:prstGeom>
          <a:noFill/>
          <a:ln>
            <a:noFill/>
          </a:ln>
        </p:spPr>
        <p:txBody>
          <a:bodyPr wrap="square" lIns="91425" tIns="91425" rIns="91425" bIns="91425" anchor="ctr" anchorCtr="0">
            <a:noAutofit/>
          </a:bodyPr>
          <a:lstStyle/>
          <a:p>
            <a:pPr lvl="0" rtl="0">
              <a:spcBef>
                <a:spcPts val="0"/>
              </a:spcBef>
              <a:buNone/>
            </a:pPr>
            <a:r>
              <a:rPr lang="en" sz="1800">
                <a:latin typeface="Abadi MT Condensed Extra Bold" charset="0"/>
                <a:ea typeface="Abadi MT Condensed Extra Bold" charset="0"/>
                <a:cs typeface="Abadi MT Condensed Extra Bold" charset="0"/>
                <a:sym typeface="Oswald"/>
              </a:rPr>
              <a:t> As the users would expect to ask question right after they enter the ask feature, the other scenes are unnecessary. We thus got rid of the intermediate scenes -- when the user is on the “ask” page, they can just ask questions.</a:t>
            </a:r>
          </a:p>
        </p:txBody>
      </p:sp>
      <p:pic>
        <p:nvPicPr>
          <p:cNvPr id="129" name="Shape 129"/>
          <p:cNvPicPr preferRelativeResize="0"/>
          <p:nvPr/>
        </p:nvPicPr>
        <p:blipFill>
          <a:blip r:embed="rId4">
            <a:alphaModFix/>
          </a:blip>
          <a:stretch>
            <a:fillRect/>
          </a:stretch>
        </p:blipFill>
        <p:spPr>
          <a:xfrm>
            <a:off x="127500" y="2734700"/>
            <a:ext cx="4131871" cy="2332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Shape 134"/>
          <p:cNvSpPr txBox="1"/>
          <p:nvPr/>
        </p:nvSpPr>
        <p:spPr>
          <a:xfrm>
            <a:off x="228056" y="-22315"/>
            <a:ext cx="9322443" cy="500439"/>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999999"/>
                </a:solidFill>
                <a:latin typeface="Abadi MT Condensed Extra Bold" charset="0"/>
                <a:ea typeface="Abadi MT Condensed Extra Bold" charset="0"/>
                <a:cs typeface="Abadi MT Condensed Extra Bold" charset="0"/>
                <a:sym typeface="Oswald"/>
              </a:rPr>
              <a:t>PROBLEM 3 |</a:t>
            </a:r>
            <a:r>
              <a:rPr lang="en" sz="3000">
                <a:latin typeface="Abadi MT Condensed Extra Bold" charset="0"/>
                <a:ea typeface="Abadi MT Condensed Extra Bold" charset="0"/>
                <a:cs typeface="Abadi MT Condensed Extra Bold" charset="0"/>
                <a:sym typeface="Oswald"/>
              </a:rPr>
              <a:t> DIFFICULTIES IN USING THE REFLECTION PAGE</a:t>
            </a:r>
          </a:p>
        </p:txBody>
      </p:sp>
      <p:sp>
        <p:nvSpPr>
          <p:cNvPr id="135" name="Shape 135"/>
          <p:cNvSpPr/>
          <p:nvPr/>
        </p:nvSpPr>
        <p:spPr>
          <a:xfrm>
            <a:off x="175882" y="791773"/>
            <a:ext cx="4275117" cy="4315851"/>
          </a:xfrm>
          <a:prstGeom prst="rect">
            <a:avLst/>
          </a:prstGeom>
          <a:noFill/>
          <a:ln w="762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chemeClr val="dk2"/>
              </a:solidFill>
              <a:latin typeface="Abadi MT Condensed Extra Bold" charset="0"/>
              <a:ea typeface="Abadi MT Condensed Extra Bold" charset="0"/>
              <a:cs typeface="Abadi MT Condensed Extra Bold" charset="0"/>
            </a:endParaRPr>
          </a:p>
        </p:txBody>
      </p:sp>
      <p:sp>
        <p:nvSpPr>
          <p:cNvPr id="136" name="Shape 136"/>
          <p:cNvSpPr/>
          <p:nvPr/>
        </p:nvSpPr>
        <p:spPr>
          <a:xfrm>
            <a:off x="4650561" y="786198"/>
            <a:ext cx="4414214" cy="4315851"/>
          </a:xfrm>
          <a:prstGeom prst="rect">
            <a:avLst/>
          </a:prstGeom>
          <a:noFill/>
          <a:ln w="7620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chemeClr val="dk2"/>
              </a:solidFill>
              <a:latin typeface="Abadi MT Condensed Extra Bold" charset="0"/>
              <a:ea typeface="Abadi MT Condensed Extra Bold" charset="0"/>
              <a:cs typeface="Abadi MT Condensed Extra Bold" charset="0"/>
            </a:endParaRPr>
          </a:p>
        </p:txBody>
      </p:sp>
      <p:sp>
        <p:nvSpPr>
          <p:cNvPr id="137" name="Shape 137"/>
          <p:cNvSpPr txBox="1"/>
          <p:nvPr/>
        </p:nvSpPr>
        <p:spPr>
          <a:xfrm>
            <a:off x="1277612" y="543560"/>
            <a:ext cx="2083237" cy="500439"/>
          </a:xfrm>
          <a:prstGeom prst="rect">
            <a:avLst/>
          </a:prstGeom>
          <a:noFill/>
          <a:ln>
            <a:noFill/>
          </a:ln>
        </p:spPr>
        <p:txBody>
          <a:bodyPr wrap="square" lIns="91425" tIns="91425" rIns="91425" bIns="91425" anchor="t" anchorCtr="0">
            <a:noAutofit/>
          </a:bodyPr>
          <a:lstStyle/>
          <a:p>
            <a:pPr lvl="0" rtl="0">
              <a:spcBef>
                <a:spcPts val="0"/>
              </a:spcBef>
              <a:buNone/>
            </a:pPr>
            <a:r>
              <a:rPr lang="en" sz="4800" dirty="0">
                <a:solidFill>
                  <a:srgbClr val="999999"/>
                </a:solidFill>
                <a:latin typeface="Abadi MT Condensed Extra Bold" charset="0"/>
                <a:ea typeface="Abadi MT Condensed Extra Bold" charset="0"/>
                <a:cs typeface="Abadi MT Condensed Extra Bold" charset="0"/>
                <a:sym typeface="Oswald"/>
              </a:rPr>
              <a:t>BEFORE</a:t>
            </a:r>
          </a:p>
        </p:txBody>
      </p:sp>
      <p:sp>
        <p:nvSpPr>
          <p:cNvPr id="138" name="Shape 138"/>
          <p:cNvSpPr txBox="1"/>
          <p:nvPr/>
        </p:nvSpPr>
        <p:spPr>
          <a:xfrm>
            <a:off x="5999837" y="526135"/>
            <a:ext cx="2083237" cy="500439"/>
          </a:xfrm>
          <a:prstGeom prst="rect">
            <a:avLst/>
          </a:prstGeom>
          <a:noFill/>
          <a:ln>
            <a:noFill/>
          </a:ln>
        </p:spPr>
        <p:txBody>
          <a:bodyPr wrap="square" lIns="91425" tIns="91425" rIns="91425" bIns="91425" anchor="t" anchorCtr="0">
            <a:noAutofit/>
          </a:bodyPr>
          <a:lstStyle/>
          <a:p>
            <a:pPr lvl="0" rtl="0">
              <a:spcBef>
                <a:spcPts val="0"/>
              </a:spcBef>
              <a:buNone/>
            </a:pPr>
            <a:r>
              <a:rPr lang="en" sz="4800">
                <a:solidFill>
                  <a:schemeClr val="lt1"/>
                </a:solidFill>
                <a:latin typeface="Abadi MT Condensed Extra Bold" charset="0"/>
                <a:ea typeface="Abadi MT Condensed Extra Bold" charset="0"/>
                <a:cs typeface="Abadi MT Condensed Extra Bold" charset="0"/>
                <a:sym typeface="Oswald"/>
              </a:rPr>
              <a:t>AFTER</a:t>
            </a:r>
          </a:p>
        </p:txBody>
      </p:sp>
      <p:sp>
        <p:nvSpPr>
          <p:cNvPr id="139" name="Shape 139"/>
          <p:cNvSpPr txBox="1"/>
          <p:nvPr/>
        </p:nvSpPr>
        <p:spPr>
          <a:xfrm>
            <a:off x="264117" y="1204109"/>
            <a:ext cx="3993408" cy="1171716"/>
          </a:xfrm>
          <a:prstGeom prst="rect">
            <a:avLst/>
          </a:prstGeom>
          <a:noFill/>
          <a:ln>
            <a:noFill/>
          </a:ln>
        </p:spPr>
        <p:txBody>
          <a:bodyPr wrap="square" lIns="91425" tIns="91425" rIns="91425" bIns="91425" anchor="t" anchorCtr="0">
            <a:noAutofit/>
          </a:bodyPr>
          <a:lstStyle/>
          <a:p>
            <a:pPr lvl="0" rtl="0">
              <a:spcBef>
                <a:spcPts val="0"/>
              </a:spcBef>
              <a:buNone/>
            </a:pPr>
            <a:r>
              <a:rPr lang="en" sz="1800">
                <a:latin typeface="Abadi MT Condensed Extra Bold" charset="0"/>
                <a:ea typeface="Abadi MT Condensed Extra Bold" charset="0"/>
                <a:cs typeface="Abadi MT Condensed Extra Bold" charset="0"/>
                <a:sym typeface="Oswald"/>
              </a:rPr>
              <a:t>Users were confused why they have to save questions in the reflection page -- they wanted to save questions directly from the questions and answers feed. Reflection page has too many features, so users were not able to utilize the core functionality -- crafting and saving their new thoughts.</a:t>
            </a:r>
          </a:p>
        </p:txBody>
      </p:sp>
      <p:sp>
        <p:nvSpPr>
          <p:cNvPr id="140" name="Shape 140"/>
          <p:cNvSpPr txBox="1"/>
          <p:nvPr/>
        </p:nvSpPr>
        <p:spPr>
          <a:xfrm>
            <a:off x="4650561" y="1330859"/>
            <a:ext cx="4414214" cy="1171716"/>
          </a:xfrm>
          <a:prstGeom prst="rect">
            <a:avLst/>
          </a:prstGeom>
          <a:noFill/>
          <a:ln>
            <a:noFill/>
          </a:ln>
        </p:spPr>
        <p:txBody>
          <a:bodyPr wrap="square" lIns="91425" tIns="91425" rIns="91425" bIns="91425" anchor="t" anchorCtr="0">
            <a:noAutofit/>
          </a:bodyPr>
          <a:lstStyle/>
          <a:p>
            <a:pPr lvl="0" rtl="0">
              <a:spcBef>
                <a:spcPts val="0"/>
              </a:spcBef>
              <a:buNone/>
            </a:pPr>
            <a:r>
              <a:rPr lang="en" sz="1800">
                <a:latin typeface="Abadi MT Condensed Extra Bold" charset="0"/>
                <a:ea typeface="Abadi MT Condensed Extra Bold" charset="0"/>
                <a:cs typeface="Abadi MT Condensed Extra Bold" charset="0"/>
                <a:sym typeface="Oswald"/>
              </a:rPr>
              <a:t>We integrated reflection page with the profile functionality. Rather than having the reflection page, users can directly save questions and answers from their feeds and view them in the profile.</a:t>
            </a:r>
          </a:p>
        </p:txBody>
      </p:sp>
      <p:pic>
        <p:nvPicPr>
          <p:cNvPr id="141" name="Shape 141"/>
          <p:cNvPicPr preferRelativeResize="0"/>
          <p:nvPr/>
        </p:nvPicPr>
        <p:blipFill>
          <a:blip r:embed="rId3">
            <a:alphaModFix/>
          </a:blip>
          <a:stretch>
            <a:fillRect/>
          </a:stretch>
        </p:blipFill>
        <p:spPr>
          <a:xfrm>
            <a:off x="271463" y="3284717"/>
            <a:ext cx="4079159" cy="1603632"/>
          </a:xfrm>
          <a:prstGeom prst="rect">
            <a:avLst/>
          </a:prstGeom>
          <a:noFill/>
          <a:ln>
            <a:noFill/>
          </a:ln>
        </p:spPr>
      </p:pic>
      <p:pic>
        <p:nvPicPr>
          <p:cNvPr id="142" name="Shape 142"/>
          <p:cNvPicPr preferRelativeResize="0"/>
          <p:nvPr/>
        </p:nvPicPr>
        <p:blipFill>
          <a:blip r:embed="rId4">
            <a:alphaModFix/>
          </a:blip>
          <a:stretch>
            <a:fillRect/>
          </a:stretch>
        </p:blipFill>
        <p:spPr>
          <a:xfrm>
            <a:off x="5120640" y="2806859"/>
            <a:ext cx="3522786" cy="21829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48" name="Shape 148"/>
          <p:cNvSpPr txBox="1"/>
          <p:nvPr/>
        </p:nvSpPr>
        <p:spPr>
          <a:xfrm>
            <a:off x="164200" y="89025"/>
            <a:ext cx="88191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1 (MARVEL) | ASK AN ANONYMOUS QUESTION</a:t>
            </a:r>
          </a:p>
        </p:txBody>
      </p:sp>
      <p:sp>
        <p:nvSpPr>
          <p:cNvPr id="149" name="Shape 149"/>
          <p:cNvSpPr txBox="1"/>
          <p:nvPr/>
        </p:nvSpPr>
        <p:spPr>
          <a:xfrm>
            <a:off x="3284750" y="1219100"/>
            <a:ext cx="2430900" cy="5220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buNone/>
            </a:pPr>
            <a:r>
              <a:rPr lang="en" sz="1800">
                <a:solidFill>
                  <a:srgbClr val="FFFFFF"/>
                </a:solidFill>
                <a:latin typeface="Abadi MT Condensed Extra Bold" charset="0"/>
                <a:ea typeface="Abadi MT Condensed Extra Bold" charset="0"/>
                <a:cs typeface="Abadi MT Condensed Extra Bold" charset="0"/>
                <a:sym typeface="Average"/>
              </a:rPr>
              <a:t>Navigation issues</a:t>
            </a:r>
          </a:p>
        </p:txBody>
      </p:sp>
      <p:pic>
        <p:nvPicPr>
          <p:cNvPr id="150" name="Shape 150"/>
          <p:cNvPicPr preferRelativeResize="0"/>
          <p:nvPr/>
        </p:nvPicPr>
        <p:blipFill>
          <a:blip r:embed="rId4">
            <a:alphaModFix/>
          </a:blip>
          <a:stretch>
            <a:fillRect/>
          </a:stretch>
        </p:blipFill>
        <p:spPr>
          <a:xfrm>
            <a:off x="612400" y="712950"/>
            <a:ext cx="7647774" cy="4295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pic>
        <p:nvPicPr>
          <p:cNvPr id="155" name="Shape 155"/>
          <p:cNvPicPr preferRelativeResize="0"/>
          <p:nvPr/>
        </p:nvPicPr>
        <p:blipFill>
          <a:blip r:embed="rId3">
            <a:alphaModFix amt="11000"/>
          </a:blip>
          <a:stretch>
            <a:fillRect/>
          </a:stretch>
        </p:blipFill>
        <p:spPr>
          <a:xfrm>
            <a:off x="0" y="-382975"/>
            <a:ext cx="9144000" cy="6103624"/>
          </a:xfrm>
          <a:prstGeom prst="rect">
            <a:avLst/>
          </a:prstGeom>
          <a:noFill/>
          <a:ln>
            <a:noFill/>
          </a:ln>
        </p:spPr>
      </p:pic>
      <p:sp>
        <p:nvSpPr>
          <p:cNvPr id="156" name="Shape 156"/>
          <p:cNvSpPr txBox="1"/>
          <p:nvPr/>
        </p:nvSpPr>
        <p:spPr>
          <a:xfrm>
            <a:off x="164200" y="12825"/>
            <a:ext cx="7603800" cy="522000"/>
          </a:xfrm>
          <a:prstGeom prst="rect">
            <a:avLst/>
          </a:prstGeom>
          <a:noFill/>
          <a:ln>
            <a:noFill/>
          </a:ln>
        </p:spPr>
        <p:txBody>
          <a:bodyPr wrap="square" lIns="91425" tIns="91425" rIns="91425" bIns="91425" anchor="t" anchorCtr="0">
            <a:noAutofit/>
          </a:bodyPr>
          <a:lstStyle/>
          <a:p>
            <a:pPr lvl="0" rtl="0">
              <a:spcBef>
                <a:spcPts val="0"/>
              </a:spcBef>
              <a:buNone/>
            </a:pPr>
            <a:r>
              <a:rPr lang="en" sz="3000">
                <a:solidFill>
                  <a:srgbClr val="FFFFFF"/>
                </a:solidFill>
                <a:latin typeface="Abadi MT Condensed Extra Bold" charset="0"/>
                <a:ea typeface="Abadi MT Condensed Extra Bold" charset="0"/>
                <a:cs typeface="Abadi MT Condensed Extra Bold" charset="0"/>
                <a:sym typeface="Oswald"/>
              </a:rPr>
              <a:t>TASK FLOW 1 | ASK AN ANONYMOUS QUESTION</a:t>
            </a:r>
          </a:p>
        </p:txBody>
      </p:sp>
      <p:pic>
        <p:nvPicPr>
          <p:cNvPr id="157" name="Shape 157"/>
          <p:cNvPicPr preferRelativeResize="0"/>
          <p:nvPr/>
        </p:nvPicPr>
        <p:blipFill>
          <a:blip r:embed="rId4">
            <a:alphaModFix/>
          </a:blip>
          <a:stretch>
            <a:fillRect/>
          </a:stretch>
        </p:blipFill>
        <p:spPr>
          <a:xfrm>
            <a:off x="184975" y="815925"/>
            <a:ext cx="2489275" cy="3684600"/>
          </a:xfrm>
          <a:prstGeom prst="rect">
            <a:avLst/>
          </a:prstGeom>
          <a:noFill/>
          <a:ln>
            <a:noFill/>
          </a:ln>
        </p:spPr>
      </p:pic>
      <p:pic>
        <p:nvPicPr>
          <p:cNvPr id="158" name="Shape 158"/>
          <p:cNvPicPr preferRelativeResize="0"/>
          <p:nvPr/>
        </p:nvPicPr>
        <p:blipFill>
          <a:blip r:embed="rId5">
            <a:alphaModFix/>
          </a:blip>
          <a:stretch>
            <a:fillRect/>
          </a:stretch>
        </p:blipFill>
        <p:spPr>
          <a:xfrm>
            <a:off x="6456350" y="729463"/>
            <a:ext cx="2489275" cy="3684576"/>
          </a:xfrm>
          <a:prstGeom prst="rect">
            <a:avLst/>
          </a:prstGeom>
          <a:noFill/>
          <a:ln>
            <a:noFill/>
          </a:ln>
        </p:spPr>
      </p:pic>
      <p:sp>
        <p:nvSpPr>
          <p:cNvPr id="159" name="Shape 159"/>
          <p:cNvSpPr txBox="1"/>
          <p:nvPr/>
        </p:nvSpPr>
        <p:spPr>
          <a:xfrm>
            <a:off x="706900" y="4545300"/>
            <a:ext cx="15264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MAIN PAGE</a:t>
            </a:r>
          </a:p>
        </p:txBody>
      </p:sp>
      <p:cxnSp>
        <p:nvCxnSpPr>
          <p:cNvPr id="160" name="Shape 160"/>
          <p:cNvCxnSpPr/>
          <p:nvPr/>
        </p:nvCxnSpPr>
        <p:spPr>
          <a:xfrm rot="10800000" flipH="1">
            <a:off x="1629475" y="991700"/>
            <a:ext cx="1459500" cy="28500"/>
          </a:xfrm>
          <a:prstGeom prst="straightConnector1">
            <a:avLst/>
          </a:prstGeom>
          <a:noFill/>
          <a:ln w="38100" cap="flat" cmpd="sng">
            <a:solidFill>
              <a:schemeClr val="dk1"/>
            </a:solidFill>
            <a:prstDash val="solid"/>
            <a:round/>
            <a:headEnd type="diamond" w="lg" len="lg"/>
            <a:tailEnd type="triangle" w="lg" len="lg"/>
          </a:ln>
        </p:spPr>
      </p:cxnSp>
      <p:sp>
        <p:nvSpPr>
          <p:cNvPr id="161" name="Shape 161"/>
          <p:cNvSpPr txBox="1"/>
          <p:nvPr/>
        </p:nvSpPr>
        <p:spPr>
          <a:xfrm>
            <a:off x="3241325" y="4545300"/>
            <a:ext cx="27915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DEFAULT “ASK” PAGE</a:t>
            </a:r>
          </a:p>
        </p:txBody>
      </p:sp>
      <p:sp>
        <p:nvSpPr>
          <p:cNvPr id="162" name="Shape 162"/>
          <p:cNvSpPr txBox="1"/>
          <p:nvPr/>
        </p:nvSpPr>
        <p:spPr>
          <a:xfrm>
            <a:off x="6990738" y="4490250"/>
            <a:ext cx="2791500" cy="522000"/>
          </a:xfrm>
          <a:prstGeom prst="rect">
            <a:avLst/>
          </a:prstGeom>
          <a:noFill/>
          <a:ln>
            <a:noFill/>
          </a:ln>
        </p:spPr>
        <p:txBody>
          <a:bodyPr wrap="square" lIns="91425" tIns="91425" rIns="91425" bIns="91425" anchor="ctr" anchorCtr="0">
            <a:noAutofit/>
          </a:bodyPr>
          <a:lstStyle/>
          <a:p>
            <a:pPr lvl="0" rtl="0">
              <a:spcBef>
                <a:spcPts val="0"/>
              </a:spcBef>
              <a:buNone/>
            </a:pPr>
            <a:r>
              <a:rPr lang="en" sz="2400">
                <a:solidFill>
                  <a:schemeClr val="dk1"/>
                </a:solidFill>
                <a:latin typeface="Abadi MT Condensed Extra Bold" charset="0"/>
                <a:ea typeface="Abadi MT Condensed Extra Bold" charset="0"/>
                <a:cs typeface="Abadi MT Condensed Extra Bold" charset="0"/>
                <a:sym typeface="Oswald"/>
              </a:rPr>
              <a:t>“SELECT PAGE”</a:t>
            </a:r>
          </a:p>
        </p:txBody>
      </p:sp>
      <p:pic>
        <p:nvPicPr>
          <p:cNvPr id="163" name="Shape 163"/>
          <p:cNvPicPr preferRelativeResize="0"/>
          <p:nvPr/>
        </p:nvPicPr>
        <p:blipFill>
          <a:blip r:embed="rId6">
            <a:alphaModFix/>
          </a:blip>
          <a:stretch>
            <a:fillRect/>
          </a:stretch>
        </p:blipFill>
        <p:spPr>
          <a:xfrm>
            <a:off x="3241325" y="773975"/>
            <a:ext cx="2547350" cy="3684574"/>
          </a:xfrm>
          <a:prstGeom prst="rect">
            <a:avLst/>
          </a:prstGeom>
          <a:noFill/>
          <a:ln>
            <a:noFill/>
          </a:ln>
        </p:spPr>
      </p:pic>
      <p:cxnSp>
        <p:nvCxnSpPr>
          <p:cNvPr id="164" name="Shape 164"/>
          <p:cNvCxnSpPr/>
          <p:nvPr/>
        </p:nvCxnSpPr>
        <p:spPr>
          <a:xfrm rot="10800000" flipH="1">
            <a:off x="5409250" y="1445250"/>
            <a:ext cx="1420500" cy="24900"/>
          </a:xfrm>
          <a:prstGeom prst="straightConnector1">
            <a:avLst/>
          </a:prstGeom>
          <a:noFill/>
          <a:ln w="38100" cap="flat" cmpd="sng">
            <a:solidFill>
              <a:srgbClr val="35E2BE"/>
            </a:solidFill>
            <a:prstDash val="solid"/>
            <a:round/>
            <a:headEnd type="diamond" w="lg" len="lg"/>
            <a:tailEnd type="triangle" w="lg" len="lg"/>
          </a:ln>
        </p:spPr>
      </p:cxn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704</Words>
  <Application>Microsoft Macintosh PowerPoint</Application>
  <PresentationFormat>On-screen Show (16:9)</PresentationFormat>
  <Paragraphs>86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Oswald</vt:lpstr>
      <vt:lpstr>Average</vt:lpstr>
      <vt:lpstr>Abadi MT Condensed Extra Bold</vt:lpstr>
      <vt:lpstr>Arial</vt:lpstr>
      <vt:lpstr>Slate</vt:lpstr>
      <vt:lpstr>THOUGHTBUBBLE</vt:lpstr>
      <vt:lpstr>PowerPoint Presentation</vt:lpstr>
      <vt:lpstr>GET HELP TALKING  ABOUT THE TOUGH QUESTIONS. EXPAND YOUR BUBBLE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THOUGHTBUBBLE</dc:title>
  <cp:lastModifiedBy>Po Ting Tsui</cp:lastModifiedBy>
  <cp:revision>1</cp:revision>
  <dcterms:modified xsi:type="dcterms:W3CDTF">2017-11-22T23:25:29Z</dcterms:modified>
</cp:coreProperties>
</file>