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/>
  </p:normalViewPr>
  <p:slideViewPr>
    <p:cSldViewPr snapToGrid="0" snapToObjects="1" showGuides="1">
      <p:cViewPr varScale="1">
        <p:scale>
          <a:sx n="135" d="100"/>
          <a:sy n="135" d="100"/>
        </p:scale>
        <p:origin x="32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13382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THOUGHTBUBBLE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Concept​/​UI​ ​Exploration | Low-Fidelity​ ​Prototype​ | Usability Testing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61400" y="198025"/>
            <a:ext cx="95505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999999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TASK 3 |</a:t>
            </a: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 REFLECT ON WHAT YOU LEARNED (COMPLEX)</a:t>
            </a:r>
          </a:p>
        </p:txBody>
      </p:sp>
      <p:sp>
        <p:nvSpPr>
          <p:cNvPr id="152" name="Shape 152"/>
          <p:cNvSpPr/>
          <p:nvPr/>
        </p:nvSpPr>
        <p:spPr>
          <a:xfrm>
            <a:off x="0" y="4256725"/>
            <a:ext cx="9144000" cy="87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0" y="4256725"/>
            <a:ext cx="4582800" cy="872100"/>
          </a:xfrm>
          <a:prstGeom prst="rect">
            <a:avLst/>
          </a:prstGeom>
          <a:solidFill>
            <a:srgbClr val="B2FF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0" y="4256725"/>
            <a:ext cx="2256300" cy="872100"/>
          </a:xfrm>
          <a:prstGeom prst="rect">
            <a:avLst/>
          </a:prstGeom>
          <a:solidFill>
            <a:srgbClr val="D5FF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887700" y="4256725"/>
            <a:ext cx="2256300" cy="872100"/>
          </a:xfrm>
          <a:prstGeom prst="rect">
            <a:avLst/>
          </a:prstGeom>
          <a:solidFill>
            <a:srgbClr val="35E2B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156" name="Shape 156" descr="IMG_20171026_244343812.jpg"/>
          <p:cNvPicPr preferRelativeResize="0"/>
          <p:nvPr/>
        </p:nvPicPr>
        <p:blipFill rotWithShape="1">
          <a:blip r:embed="rId3">
            <a:alphaModFix/>
          </a:blip>
          <a:srcRect t="9958" r="16275"/>
          <a:stretch/>
        </p:blipFill>
        <p:spPr>
          <a:xfrm>
            <a:off x="2317700" y="785900"/>
            <a:ext cx="4223760" cy="341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829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361400" y="1147425"/>
            <a:ext cx="2682000" cy="32841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6192349" y="1147425"/>
            <a:ext cx="2682000" cy="32841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420425" y="374225"/>
            <a:ext cx="76038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EXPERIMENTAL METHOD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l="1492" r="2224"/>
          <a:stretch/>
        </p:blipFill>
        <p:spPr>
          <a:xfrm>
            <a:off x="509660" y="1323025"/>
            <a:ext cx="2385502" cy="73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 l="10069" r="28795"/>
          <a:stretch/>
        </p:blipFill>
        <p:spPr>
          <a:xfrm>
            <a:off x="509637" y="2159759"/>
            <a:ext cx="2385503" cy="205086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361400" y="4616575"/>
            <a:ext cx="2682000" cy="30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SETUP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6192350" y="4616575"/>
            <a:ext cx="2682000" cy="30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METRICS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3276875" y="4616575"/>
            <a:ext cx="2682000" cy="30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PROCEDURE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6340600" y="2048763"/>
            <a:ext cx="2430900" cy="14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Time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Number of tries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Emotion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Hot spots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3854834" y="1697425"/>
            <a:ext cx="1526100" cy="1481400"/>
          </a:xfrm>
          <a:prstGeom prst="ellipse">
            <a:avLst/>
          </a:prstGeom>
          <a:solidFill>
            <a:srgbClr val="B2FF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72" name="Shape 172"/>
          <p:cNvSpPr/>
          <p:nvPr/>
        </p:nvSpPr>
        <p:spPr>
          <a:xfrm rot="-5400000">
            <a:off x="3960720" y="2922214"/>
            <a:ext cx="1314300" cy="1704300"/>
          </a:xfrm>
          <a:prstGeom prst="flowChartDelay">
            <a:avLst/>
          </a:prstGeom>
          <a:solidFill>
            <a:srgbClr val="B2FF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3276874" y="1147425"/>
            <a:ext cx="2682000" cy="32841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829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420425" y="374225"/>
            <a:ext cx="76038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EXPERIMENTAL RESULTS</a:t>
            </a:r>
          </a:p>
        </p:txBody>
      </p:sp>
      <p:sp>
        <p:nvSpPr>
          <p:cNvPr id="180" name="Shape 180"/>
          <p:cNvSpPr/>
          <p:nvPr/>
        </p:nvSpPr>
        <p:spPr>
          <a:xfrm>
            <a:off x="665489" y="1981800"/>
            <a:ext cx="7976700" cy="260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3284750" y="1219100"/>
            <a:ext cx="24309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Navigation issues</a:t>
            </a:r>
          </a:p>
        </p:txBody>
      </p:sp>
      <p:pic>
        <p:nvPicPr>
          <p:cNvPr id="182" name="Shape 182" descr="IMG_20171026_242857471.jpg"/>
          <p:cNvPicPr preferRelativeResize="0"/>
          <p:nvPr/>
        </p:nvPicPr>
        <p:blipFill rotWithShape="1">
          <a:blip r:embed="rId4">
            <a:alphaModFix/>
          </a:blip>
          <a:srcRect l="3818" t="11281" b="48894"/>
          <a:stretch/>
        </p:blipFill>
        <p:spPr>
          <a:xfrm>
            <a:off x="501800" y="2248120"/>
            <a:ext cx="7903679" cy="2464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829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420425" y="374225"/>
            <a:ext cx="76038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EXPERIMENTAL RESULTS</a:t>
            </a:r>
          </a:p>
        </p:txBody>
      </p:sp>
      <p:sp>
        <p:nvSpPr>
          <p:cNvPr id="189" name="Shape 189"/>
          <p:cNvSpPr/>
          <p:nvPr/>
        </p:nvSpPr>
        <p:spPr>
          <a:xfrm>
            <a:off x="665489" y="1981800"/>
            <a:ext cx="7976700" cy="260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3284750" y="1219100"/>
            <a:ext cx="24309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Navigation issues</a:t>
            </a:r>
          </a:p>
        </p:txBody>
      </p:sp>
      <p:pic>
        <p:nvPicPr>
          <p:cNvPr id="191" name="Shape 191" descr="IMG_20171026_242857471.jpg"/>
          <p:cNvPicPr preferRelativeResize="0"/>
          <p:nvPr/>
        </p:nvPicPr>
        <p:blipFill rotWithShape="1">
          <a:blip r:embed="rId4">
            <a:alphaModFix/>
          </a:blip>
          <a:srcRect l="3818" t="11281" b="48894"/>
          <a:stretch/>
        </p:blipFill>
        <p:spPr>
          <a:xfrm>
            <a:off x="501800" y="2248120"/>
            <a:ext cx="7903679" cy="246418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3069575" y="4065501"/>
            <a:ext cx="451800" cy="4758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3858500" y="3589700"/>
            <a:ext cx="1182300" cy="4758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5419000" y="3916625"/>
            <a:ext cx="1182300" cy="4758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829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420425" y="374225"/>
            <a:ext cx="76038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EXPERIMENTAL RESULTS</a:t>
            </a:r>
          </a:p>
        </p:txBody>
      </p:sp>
      <p:sp>
        <p:nvSpPr>
          <p:cNvPr id="201" name="Shape 201"/>
          <p:cNvSpPr/>
          <p:nvPr/>
        </p:nvSpPr>
        <p:spPr>
          <a:xfrm>
            <a:off x="665489" y="1981800"/>
            <a:ext cx="7976700" cy="260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3284750" y="1219100"/>
            <a:ext cx="24309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Navigation issues</a:t>
            </a:r>
          </a:p>
        </p:txBody>
      </p:sp>
      <p:pic>
        <p:nvPicPr>
          <p:cNvPr id="203" name="Shape 203" descr="IMG_20171026_242857471.jpg"/>
          <p:cNvPicPr preferRelativeResize="0"/>
          <p:nvPr/>
        </p:nvPicPr>
        <p:blipFill rotWithShape="1">
          <a:blip r:embed="rId4">
            <a:alphaModFix/>
          </a:blip>
          <a:srcRect l="3818" t="11281" b="48894"/>
          <a:stretch/>
        </p:blipFill>
        <p:spPr>
          <a:xfrm>
            <a:off x="501800" y="2248120"/>
            <a:ext cx="7903679" cy="246418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>
            <a:off x="903425" y="3131275"/>
            <a:ext cx="1088400" cy="4311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829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420425" y="374225"/>
            <a:ext cx="76038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EXPERIMENTAL RESULTS</a:t>
            </a:r>
          </a:p>
        </p:txBody>
      </p:sp>
      <p:sp>
        <p:nvSpPr>
          <p:cNvPr id="211" name="Shape 211"/>
          <p:cNvSpPr/>
          <p:nvPr/>
        </p:nvSpPr>
        <p:spPr>
          <a:xfrm>
            <a:off x="665489" y="1981800"/>
            <a:ext cx="7976700" cy="260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3284750" y="1219100"/>
            <a:ext cx="24309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Navigation issues</a:t>
            </a:r>
          </a:p>
        </p:txBody>
      </p:sp>
      <p:pic>
        <p:nvPicPr>
          <p:cNvPr id="213" name="Shape 213" descr="IMG_20171026_242857471.jpg"/>
          <p:cNvPicPr preferRelativeResize="0"/>
          <p:nvPr/>
        </p:nvPicPr>
        <p:blipFill rotWithShape="1">
          <a:blip r:embed="rId4">
            <a:alphaModFix/>
          </a:blip>
          <a:srcRect l="3818" t="11281" b="48894"/>
          <a:stretch/>
        </p:blipFill>
        <p:spPr>
          <a:xfrm>
            <a:off x="501800" y="2248120"/>
            <a:ext cx="7903679" cy="246418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6833725" y="2333711"/>
            <a:ext cx="476100" cy="4761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829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420425" y="374225"/>
            <a:ext cx="76038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EXPERIMENTAL RESULTS</a:t>
            </a:r>
          </a:p>
        </p:txBody>
      </p:sp>
      <p:sp>
        <p:nvSpPr>
          <p:cNvPr id="221" name="Shape 221"/>
          <p:cNvSpPr/>
          <p:nvPr/>
        </p:nvSpPr>
        <p:spPr>
          <a:xfrm>
            <a:off x="1159687" y="1848350"/>
            <a:ext cx="7085700" cy="260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3284750" y="1219100"/>
            <a:ext cx="24309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Distracting content</a:t>
            </a:r>
          </a:p>
        </p:txBody>
      </p:sp>
      <p:pic>
        <p:nvPicPr>
          <p:cNvPr id="223" name="Shape 223" descr="IMG_20171026_244343812.jpg"/>
          <p:cNvPicPr preferRelativeResize="0"/>
          <p:nvPr/>
        </p:nvPicPr>
        <p:blipFill rotWithShape="1">
          <a:blip r:embed="rId4">
            <a:alphaModFix/>
          </a:blip>
          <a:srcRect t="9958" r="16275" b="48736"/>
          <a:stretch/>
        </p:blipFill>
        <p:spPr>
          <a:xfrm>
            <a:off x="898613" y="2013550"/>
            <a:ext cx="7085775" cy="273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3726725" y="2802750"/>
            <a:ext cx="1806900" cy="17334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829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420425" y="374225"/>
            <a:ext cx="76038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EXPERIMENTAL RESULTS</a:t>
            </a:r>
          </a:p>
        </p:txBody>
      </p:sp>
      <p:sp>
        <p:nvSpPr>
          <p:cNvPr id="231" name="Shape 231"/>
          <p:cNvSpPr/>
          <p:nvPr/>
        </p:nvSpPr>
        <p:spPr>
          <a:xfrm>
            <a:off x="1235875" y="1797025"/>
            <a:ext cx="7007400" cy="275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3284750" y="1219100"/>
            <a:ext cx="24309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No critique</a:t>
            </a:r>
          </a:p>
        </p:txBody>
      </p:sp>
      <p:pic>
        <p:nvPicPr>
          <p:cNvPr id="233" name="Shape 233" descr="IMG_20171026_243539634.jpg"/>
          <p:cNvPicPr preferRelativeResize="0"/>
          <p:nvPr/>
        </p:nvPicPr>
        <p:blipFill rotWithShape="1">
          <a:blip r:embed="rId4">
            <a:alphaModFix/>
          </a:blip>
          <a:srcRect t="21238" b="23894"/>
          <a:stretch/>
        </p:blipFill>
        <p:spPr>
          <a:xfrm>
            <a:off x="929025" y="2022900"/>
            <a:ext cx="7007300" cy="28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5441225" y="2576800"/>
            <a:ext cx="1806900" cy="17541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829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420425" y="374225"/>
            <a:ext cx="76038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SUGGESTED UI CHANGES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1047175" y="1211450"/>
            <a:ext cx="7126200" cy="339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simplify </a:t>
            </a: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number</a:t>
            </a:r>
            <a:r>
              <a:rPr lang="en" sz="2400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 of screens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streamline </a:t>
            </a: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functionality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	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more prominent and persistent </a:t>
            </a: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navigation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829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420425" y="374225"/>
            <a:ext cx="76038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SUGGESTED UI CHANGES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1047175" y="1211450"/>
            <a:ext cx="7126200" cy="339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Make “critique” and “answer” </a:t>
            </a: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separate screens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 Address the issues of </a:t>
            </a: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anonymity</a:t>
            </a:r>
            <a:r>
              <a:rPr lang="en" sz="2400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 and </a:t>
            </a: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safety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2365463" y="1247325"/>
            <a:ext cx="2129400" cy="34896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624950" y="1247325"/>
            <a:ext cx="2129400" cy="34896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6884425" y="1247325"/>
            <a:ext cx="2129400" cy="34896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06000" y="1247325"/>
            <a:ext cx="2129400" cy="34896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589275" y="295325"/>
            <a:ext cx="3535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TEAM MEMBERS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l="14107" r="13804"/>
          <a:stretch/>
        </p:blipFill>
        <p:spPr>
          <a:xfrm>
            <a:off x="233825" y="1370883"/>
            <a:ext cx="1878100" cy="260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4">
            <a:alphaModFix/>
          </a:blip>
          <a:srcRect l="21887" t="4881" r="23557" b="19435"/>
          <a:stretch/>
        </p:blipFill>
        <p:spPr>
          <a:xfrm>
            <a:off x="2480276" y="1370875"/>
            <a:ext cx="1878100" cy="26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5">
            <a:alphaModFix/>
          </a:blip>
          <a:srcRect l="42052" t="11582" b="8037"/>
          <a:stretch/>
        </p:blipFill>
        <p:spPr>
          <a:xfrm>
            <a:off x="4750601" y="1370875"/>
            <a:ext cx="1878101" cy="260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6">
            <a:alphaModFix/>
          </a:blip>
          <a:srcRect l="41107" t="26496" r="26574" b="6340"/>
          <a:stretch/>
        </p:blipFill>
        <p:spPr>
          <a:xfrm>
            <a:off x="6990951" y="1370725"/>
            <a:ext cx="1878100" cy="26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308325" y="4134425"/>
            <a:ext cx="1681800" cy="49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Po Tsui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2589275" y="4134425"/>
            <a:ext cx="1681800" cy="49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Bonnie Nortz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4848750" y="4134425"/>
            <a:ext cx="1681800" cy="49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Jenny Kim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7108225" y="4134425"/>
            <a:ext cx="1681800" cy="49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Grace Hong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06425" y="1180650"/>
            <a:ext cx="4176300" cy="338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Three diverse test users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Navigation issues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Completed tasks with ease once on the right page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Simplify and streamline</a:t>
            </a:r>
          </a:p>
        </p:txBody>
      </p:sp>
      <p:sp>
        <p:nvSpPr>
          <p:cNvPr id="255" name="Shape 255"/>
          <p:cNvSpPr/>
          <p:nvPr/>
        </p:nvSpPr>
        <p:spPr>
          <a:xfrm>
            <a:off x="0" y="4256725"/>
            <a:ext cx="9144000" cy="87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311700" y="368825"/>
            <a:ext cx="4708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CONCLUSION</a:t>
            </a:r>
          </a:p>
        </p:txBody>
      </p:sp>
      <p:sp>
        <p:nvSpPr>
          <p:cNvPr id="257" name="Shape 257"/>
          <p:cNvSpPr/>
          <p:nvPr/>
        </p:nvSpPr>
        <p:spPr>
          <a:xfrm>
            <a:off x="0" y="4256725"/>
            <a:ext cx="4582800" cy="872100"/>
          </a:xfrm>
          <a:prstGeom prst="rect">
            <a:avLst/>
          </a:prstGeom>
          <a:solidFill>
            <a:srgbClr val="B2FF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0" y="4256725"/>
            <a:ext cx="2256300" cy="872100"/>
          </a:xfrm>
          <a:prstGeom prst="rect">
            <a:avLst/>
          </a:prstGeom>
          <a:solidFill>
            <a:srgbClr val="D5FF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6887700" y="4256725"/>
            <a:ext cx="2256300" cy="872100"/>
          </a:xfrm>
          <a:prstGeom prst="rect">
            <a:avLst/>
          </a:prstGeom>
          <a:solidFill>
            <a:srgbClr val="35E2B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06425" y="1180650"/>
            <a:ext cx="4176300" cy="338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7B7B7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Three diverse test users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B7B7B7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7B7B7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Navigation issues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B7B7B7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7B7B7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Completed tasks with ease once on the right page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B7B7B7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7B7B7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Simplify and streamline</a:t>
            </a:r>
          </a:p>
        </p:txBody>
      </p:sp>
      <p:sp>
        <p:nvSpPr>
          <p:cNvPr id="266" name="Shape 266"/>
          <p:cNvSpPr/>
          <p:nvPr/>
        </p:nvSpPr>
        <p:spPr>
          <a:xfrm>
            <a:off x="0" y="4256725"/>
            <a:ext cx="9144000" cy="87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311700" y="368825"/>
            <a:ext cx="4708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CONCLUSION</a:t>
            </a:r>
          </a:p>
        </p:txBody>
      </p:sp>
      <p:sp>
        <p:nvSpPr>
          <p:cNvPr id="268" name="Shape 268"/>
          <p:cNvSpPr/>
          <p:nvPr/>
        </p:nvSpPr>
        <p:spPr>
          <a:xfrm>
            <a:off x="0" y="4256725"/>
            <a:ext cx="4582800" cy="872100"/>
          </a:xfrm>
          <a:prstGeom prst="rect">
            <a:avLst/>
          </a:prstGeom>
          <a:solidFill>
            <a:srgbClr val="B2FF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0" y="4256725"/>
            <a:ext cx="2256300" cy="872100"/>
          </a:xfrm>
          <a:prstGeom prst="rect">
            <a:avLst/>
          </a:prstGeom>
          <a:solidFill>
            <a:srgbClr val="D5FF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6887700" y="4256725"/>
            <a:ext cx="2256300" cy="872100"/>
          </a:xfrm>
          <a:prstGeom prst="rect">
            <a:avLst/>
          </a:prstGeom>
          <a:solidFill>
            <a:srgbClr val="35E2B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927900" y="1180650"/>
            <a:ext cx="4176300" cy="338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can be pared down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Clearly identify actionable elements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User flow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06425" y="1180650"/>
            <a:ext cx="4176300" cy="338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7B7B7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Three diverse test users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B7B7B7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7B7B7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Navigation issues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B7B7B7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7B7B7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Completed tasks with ease once on the right page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B7B7B7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7B7B7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Simplify and streamline</a:t>
            </a:r>
          </a:p>
        </p:txBody>
      </p:sp>
      <p:sp>
        <p:nvSpPr>
          <p:cNvPr id="278" name="Shape 278"/>
          <p:cNvSpPr/>
          <p:nvPr/>
        </p:nvSpPr>
        <p:spPr>
          <a:xfrm>
            <a:off x="0" y="4256725"/>
            <a:ext cx="9144000" cy="87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311700" y="368825"/>
            <a:ext cx="4708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CONCLUSION</a:t>
            </a:r>
          </a:p>
        </p:txBody>
      </p:sp>
      <p:sp>
        <p:nvSpPr>
          <p:cNvPr id="280" name="Shape 280"/>
          <p:cNvSpPr/>
          <p:nvPr/>
        </p:nvSpPr>
        <p:spPr>
          <a:xfrm>
            <a:off x="0" y="4256725"/>
            <a:ext cx="4582800" cy="872100"/>
          </a:xfrm>
          <a:prstGeom prst="rect">
            <a:avLst/>
          </a:prstGeom>
          <a:solidFill>
            <a:srgbClr val="B2FF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0" y="4256725"/>
            <a:ext cx="2256300" cy="872100"/>
          </a:xfrm>
          <a:prstGeom prst="rect">
            <a:avLst/>
          </a:prstGeom>
          <a:solidFill>
            <a:srgbClr val="D5FF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6887700" y="4256725"/>
            <a:ext cx="2256300" cy="872100"/>
          </a:xfrm>
          <a:prstGeom prst="rect">
            <a:avLst/>
          </a:prstGeom>
          <a:solidFill>
            <a:srgbClr val="35E2B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927900" y="1180650"/>
            <a:ext cx="4075500" cy="338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can be pared down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Reflection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Clearly identify actionable elements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Navigation buttons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User flow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Reduce friction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 t="21844"/>
          <a:stretch/>
        </p:blipFill>
        <p:spPr>
          <a:xfrm>
            <a:off x="-22850" y="13250"/>
            <a:ext cx="9214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>
            <a:spLocks noGrp="1"/>
          </p:cNvSpPr>
          <p:nvPr>
            <p:ph type="ctrTitle"/>
          </p:nvPr>
        </p:nvSpPr>
        <p:spPr>
          <a:xfrm>
            <a:off x="2269650" y="1893375"/>
            <a:ext cx="4604700" cy="1021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829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 idx="4294967295"/>
          </p:nvPr>
        </p:nvSpPr>
        <p:spPr>
          <a:xfrm>
            <a:off x="395400" y="616975"/>
            <a:ext cx="83532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ROADMAP: 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1047575" y="1858225"/>
            <a:ext cx="7125600" cy="222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Key points for feedback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Value proposition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Selected interface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Prototype structure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Tasks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Experimental method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Results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Suggested UI changed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06425" y="1180650"/>
            <a:ext cx="7904400" cy="338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can be pared down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Clearly identify actionable elements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User flow</a:t>
            </a:r>
          </a:p>
        </p:txBody>
      </p:sp>
      <p:sp>
        <p:nvSpPr>
          <p:cNvPr id="93" name="Shape 93"/>
          <p:cNvSpPr/>
          <p:nvPr/>
        </p:nvSpPr>
        <p:spPr>
          <a:xfrm>
            <a:off x="0" y="4256725"/>
            <a:ext cx="9144000" cy="87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2217900" y="389375"/>
            <a:ext cx="4708200" cy="87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KEY POINTS FOR FEEDBACK</a:t>
            </a:r>
          </a:p>
        </p:txBody>
      </p:sp>
      <p:sp>
        <p:nvSpPr>
          <p:cNvPr id="95" name="Shape 95"/>
          <p:cNvSpPr/>
          <p:nvPr/>
        </p:nvSpPr>
        <p:spPr>
          <a:xfrm>
            <a:off x="0" y="4256725"/>
            <a:ext cx="4582800" cy="872100"/>
          </a:xfrm>
          <a:prstGeom prst="rect">
            <a:avLst/>
          </a:prstGeom>
          <a:solidFill>
            <a:srgbClr val="B2FF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0" y="4256725"/>
            <a:ext cx="2256300" cy="872100"/>
          </a:xfrm>
          <a:prstGeom prst="rect">
            <a:avLst/>
          </a:prstGeom>
          <a:solidFill>
            <a:srgbClr val="D5FF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6887700" y="4256725"/>
            <a:ext cx="2256300" cy="872100"/>
          </a:xfrm>
          <a:prstGeom prst="rect">
            <a:avLst/>
          </a:prstGeom>
          <a:solidFill>
            <a:srgbClr val="35E2B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15247"/>
          <a:stretch/>
        </p:blipFill>
        <p:spPr>
          <a:xfrm>
            <a:off x="0" y="-13427"/>
            <a:ext cx="9144001" cy="5156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264450" y="2590800"/>
            <a:ext cx="8722200" cy="1650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>
                <a:solidFill>
                  <a:srgbClr val="35E2B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GET HELP TALKING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>
                <a:solidFill>
                  <a:srgbClr val="35E2B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ABOUT THE TOUGH QUESTIONS. EXPAND YOUR BUBBLE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217350" y="1318600"/>
            <a:ext cx="2057400" cy="80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VALUE PROPOSITION</a:t>
            </a:r>
          </a:p>
        </p:txBody>
      </p:sp>
      <p:sp>
        <p:nvSpPr>
          <p:cNvPr id="105" name="Shape 105"/>
          <p:cNvSpPr/>
          <p:nvPr/>
        </p:nvSpPr>
        <p:spPr>
          <a:xfrm>
            <a:off x="384025" y="1837719"/>
            <a:ext cx="1765800" cy="1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82975"/>
            <a:ext cx="9144000" cy="61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ctrTitle" idx="4294967295"/>
          </p:nvPr>
        </p:nvSpPr>
        <p:spPr>
          <a:xfrm>
            <a:off x="395400" y="616975"/>
            <a:ext cx="8353200" cy="6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accent4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SELECTED INTERFACE:</a:t>
            </a:r>
            <a:r>
              <a:rPr lang="en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MOBILE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291375" y="1858225"/>
            <a:ext cx="3882000" cy="222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transform</a:t>
            </a:r>
            <a:r>
              <a:rPr lang="en" sz="2400">
                <a:solidFill>
                  <a:schemeClr val="dk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 the flow and content of conversation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incorporate into </a:t>
            </a:r>
            <a:r>
              <a:rPr lang="en" sz="2400" b="1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regular routine</a:t>
            </a: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 and normal devices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Abadi MT Condensed Extra Bold" charset="0"/>
              <a:ea typeface="Abadi MT Condensed Extra Bold" charset="0"/>
              <a:cs typeface="Abadi MT Condensed Extra Bold" charset="0"/>
              <a:sym typeface="Average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translate into </a:t>
            </a:r>
            <a:r>
              <a:rPr lang="en" sz="2400" b="1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real life</a:t>
            </a:r>
            <a:r>
              <a:rPr lang="en" sz="240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Average"/>
              </a:rPr>
              <a:t> conversations</a:t>
            </a:r>
          </a:p>
        </p:txBody>
      </p:sp>
      <p:pic>
        <p:nvPicPr>
          <p:cNvPr id="113" name="Shape 113" descr="IMG_20171026_184310601.jpg"/>
          <p:cNvPicPr preferRelativeResize="0"/>
          <p:nvPr/>
        </p:nvPicPr>
        <p:blipFill rotWithShape="1">
          <a:blip r:embed="rId4">
            <a:alphaModFix/>
          </a:blip>
          <a:srcRect r="9436"/>
          <a:stretch/>
        </p:blipFill>
        <p:spPr>
          <a:xfrm>
            <a:off x="395400" y="1429675"/>
            <a:ext cx="37338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311700" y="196075"/>
            <a:ext cx="5499000" cy="104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LOW-FI PROTOTYPE STRUCTURE</a:t>
            </a:r>
          </a:p>
        </p:txBody>
      </p:sp>
      <p:pic>
        <p:nvPicPr>
          <p:cNvPr id="120" name="Shape 120" descr="prototype overview.jpg"/>
          <p:cNvPicPr preferRelativeResize="0"/>
          <p:nvPr/>
        </p:nvPicPr>
        <p:blipFill rotWithShape="1">
          <a:blip r:embed="rId3">
            <a:alphaModFix/>
          </a:blip>
          <a:srcRect l="3400" t="4242" b="5095"/>
          <a:stretch/>
        </p:blipFill>
        <p:spPr>
          <a:xfrm rot="-5400000">
            <a:off x="2449450" y="393775"/>
            <a:ext cx="4022650" cy="504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1837700" y="1693950"/>
            <a:ext cx="1005900" cy="13656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6026425" y="902875"/>
            <a:ext cx="1806900" cy="1179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ASK</a:t>
            </a:r>
          </a:p>
        </p:txBody>
      </p:sp>
      <p:sp>
        <p:nvSpPr>
          <p:cNvPr id="123" name="Shape 123"/>
          <p:cNvSpPr/>
          <p:nvPr/>
        </p:nvSpPr>
        <p:spPr>
          <a:xfrm>
            <a:off x="7123325" y="1982250"/>
            <a:ext cx="1806900" cy="1179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ANSWER/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CRITIQUE</a:t>
            </a:r>
          </a:p>
        </p:txBody>
      </p:sp>
      <p:sp>
        <p:nvSpPr>
          <p:cNvPr id="124" name="Shape 124"/>
          <p:cNvSpPr/>
          <p:nvPr/>
        </p:nvSpPr>
        <p:spPr>
          <a:xfrm>
            <a:off x="5612575" y="3384175"/>
            <a:ext cx="1806900" cy="1179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REFLECT</a:t>
            </a:r>
          </a:p>
        </p:txBody>
      </p:sp>
      <p:sp>
        <p:nvSpPr>
          <p:cNvPr id="125" name="Shape 125"/>
          <p:cNvSpPr/>
          <p:nvPr/>
        </p:nvSpPr>
        <p:spPr>
          <a:xfrm>
            <a:off x="2771950" y="1940375"/>
            <a:ext cx="2535900" cy="4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647150" y="2904125"/>
            <a:ext cx="2824800" cy="4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361400" y="198025"/>
            <a:ext cx="95505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999999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TASK 1 |</a:t>
            </a: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 ASK AN ANONYMOUS QUESTION (MODERATE)</a:t>
            </a:r>
          </a:p>
        </p:txBody>
      </p:sp>
      <p:pic>
        <p:nvPicPr>
          <p:cNvPr id="132" name="Shape 132" descr="IMG_20171026_242857471.jpg"/>
          <p:cNvPicPr preferRelativeResize="0"/>
          <p:nvPr/>
        </p:nvPicPr>
        <p:blipFill rotWithShape="1">
          <a:blip r:embed="rId3">
            <a:alphaModFix/>
          </a:blip>
          <a:srcRect l="3818" t="11281" b="48894"/>
          <a:stretch/>
        </p:blipFill>
        <p:spPr>
          <a:xfrm>
            <a:off x="193450" y="1365200"/>
            <a:ext cx="8661150" cy="27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0" y="4256725"/>
            <a:ext cx="9144000" cy="87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0" y="4256725"/>
            <a:ext cx="4582800" cy="872100"/>
          </a:xfrm>
          <a:prstGeom prst="rect">
            <a:avLst/>
          </a:prstGeom>
          <a:solidFill>
            <a:srgbClr val="B2FF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0" y="4256725"/>
            <a:ext cx="2256300" cy="872100"/>
          </a:xfrm>
          <a:prstGeom prst="rect">
            <a:avLst/>
          </a:prstGeom>
          <a:solidFill>
            <a:srgbClr val="D5FF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887700" y="4256725"/>
            <a:ext cx="2256300" cy="872100"/>
          </a:xfrm>
          <a:prstGeom prst="rect">
            <a:avLst/>
          </a:prstGeom>
          <a:solidFill>
            <a:srgbClr val="35E2B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361400" y="198025"/>
            <a:ext cx="9550500" cy="5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999999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TASK 2 |</a:t>
            </a:r>
            <a:r>
              <a:rPr lang="en" sz="3000"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 ANSWER/CRITIQUE A QUESTION (SIMPLE)</a:t>
            </a:r>
          </a:p>
        </p:txBody>
      </p:sp>
      <p:pic>
        <p:nvPicPr>
          <p:cNvPr id="142" name="Shape 142" descr="IMG_20171026_243539634.jpg"/>
          <p:cNvPicPr preferRelativeResize="0"/>
          <p:nvPr/>
        </p:nvPicPr>
        <p:blipFill rotWithShape="1">
          <a:blip r:embed="rId3">
            <a:alphaModFix/>
          </a:blip>
          <a:srcRect t="21238" b="23894"/>
          <a:stretch/>
        </p:blipFill>
        <p:spPr>
          <a:xfrm>
            <a:off x="1154275" y="1175888"/>
            <a:ext cx="6835449" cy="27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0" y="4256725"/>
            <a:ext cx="9144000" cy="87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0" y="4256725"/>
            <a:ext cx="4582800" cy="872100"/>
          </a:xfrm>
          <a:prstGeom prst="rect">
            <a:avLst/>
          </a:prstGeom>
          <a:solidFill>
            <a:srgbClr val="B2FF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0" y="4256725"/>
            <a:ext cx="2256300" cy="872100"/>
          </a:xfrm>
          <a:prstGeom prst="rect">
            <a:avLst/>
          </a:prstGeom>
          <a:solidFill>
            <a:srgbClr val="D5FF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887700" y="4256725"/>
            <a:ext cx="2256300" cy="872100"/>
          </a:xfrm>
          <a:prstGeom prst="rect">
            <a:avLst/>
          </a:prstGeom>
          <a:solidFill>
            <a:srgbClr val="35E2B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Macintosh PowerPoint</Application>
  <PresentationFormat>On-screen Show (16:9)</PresentationFormat>
  <Paragraphs>111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Abadi MT Condensed Extra Bold</vt:lpstr>
      <vt:lpstr>Arial</vt:lpstr>
      <vt:lpstr>Oswald</vt:lpstr>
      <vt:lpstr>Average</vt:lpstr>
      <vt:lpstr>Slate</vt:lpstr>
      <vt:lpstr>THOUGHTBUBBLE</vt:lpstr>
      <vt:lpstr>PowerPoint Presentation</vt:lpstr>
      <vt:lpstr>ROADMAP: </vt:lpstr>
      <vt:lpstr>PowerPoint Presentation</vt:lpstr>
      <vt:lpstr>GET HELP TALKING  ABOUT THE TOUGH QUESTIONS. EXPAND YOUR BUBBLE</vt:lpstr>
      <vt:lpstr>SELECTED INTERFACE: MOBILE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THOUGHTBUBBLE</dc:title>
  <cp:lastModifiedBy>Po Ting Tsui</cp:lastModifiedBy>
  <cp:revision>1</cp:revision>
  <dcterms:modified xsi:type="dcterms:W3CDTF">2017-11-22T23:18:40Z</dcterms:modified>
</cp:coreProperties>
</file>