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8"/>
  </p:normalViewPr>
  <p:slideViewPr>
    <p:cSldViewPr snapToGrid="0" snapToObjects="1" showGuides="1">
      <p:cViewPr varScale="1">
        <p:scale>
          <a:sx n="135" d="100"/>
          <a:sy n="135" d="100"/>
        </p:scale>
        <p:origin x="328"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lnSpc>
                <a:spcPct val="115000"/>
              </a:lnSpc>
              <a:spcBef>
                <a:spcPts val="0"/>
              </a:spcBef>
              <a:buSzPct val="100000"/>
              <a:buChar char="●"/>
            </a:pPr>
            <a:r>
              <a:rPr lang="en"/>
              <a:t>Learning from adviser that she should take all variables into account not only in the lab but also in everyday life</a:t>
            </a:r>
          </a:p>
          <a:p>
            <a:pPr marL="457200" lvl="0" indent="-298450" rtl="0">
              <a:lnSpc>
                <a:spcPct val="115000"/>
              </a:lnSpc>
              <a:spcBef>
                <a:spcPts val="0"/>
              </a:spcBef>
              <a:buSzPct val="100000"/>
              <a:buChar char="●"/>
            </a:pPr>
            <a:r>
              <a:rPr lang="en"/>
              <a:t>Emphasized that undergrad didn’t prepare her for transition to graduate school</a:t>
            </a:r>
          </a:p>
          <a:p>
            <a:pPr marL="457200" lvl="0" indent="-298450" rtl="0">
              <a:lnSpc>
                <a:spcPct val="115000"/>
              </a:lnSpc>
              <a:spcBef>
                <a:spcPts val="0"/>
              </a:spcBef>
              <a:buSzPct val="100000"/>
              <a:buChar char="●"/>
            </a:pPr>
            <a:r>
              <a:rPr lang="en"/>
              <a:t>Wished she had a liberal arts background, broader view on the world/human condition</a:t>
            </a:r>
          </a:p>
          <a:p>
            <a:pPr marL="457200" lvl="0" indent="-298450" rtl="0">
              <a:lnSpc>
                <a:spcPct val="115000"/>
              </a:lnSpc>
              <a:spcBef>
                <a:spcPts val="0"/>
              </a:spcBef>
              <a:buSzPct val="100000"/>
              <a:buChar char="●"/>
            </a:pPr>
            <a:r>
              <a:rPr lang="en"/>
              <a:t>Suggested that it would be valuable to target people in their 60s and middle to high school students </a:t>
            </a:r>
          </a:p>
          <a:p>
            <a:pPr lvl="0" rtl="0">
              <a:lnSpc>
                <a:spcPct val="115000"/>
              </a:lnSpc>
              <a:spcBef>
                <a:spcPts val="0"/>
              </a:spcBef>
              <a:buNone/>
            </a:pPr>
            <a:endParaRPr/>
          </a:p>
          <a:p>
            <a:pPr lvl="0" rtl="0">
              <a:lnSpc>
                <a:spcPct val="115000"/>
              </a:lnSpc>
              <a:spcBef>
                <a:spcPts val="0"/>
              </a:spcBef>
              <a:buNone/>
            </a:pPr>
            <a:r>
              <a:rPr lang="en"/>
              <a:t>Anonymous shared her experience doing Ph.D where she could learn from her adviser to take all variables into account while in the lab, as well as everyday life. She also emphasized that her undergraduate education did not prepare well for the transition to the graduate school. Anonymous also suggested that it would also be valuable to target people in their 60s and middle-high school students as well as gave us some names that we could potentially interview for at Stanford.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lnSpc>
                <a:spcPct val="115000"/>
              </a:lnSpc>
              <a:spcBef>
                <a:spcPts val="0"/>
              </a:spcBef>
              <a:buClr>
                <a:srgbClr val="1A1A1A"/>
              </a:buClr>
              <a:buSzPct val="100000"/>
              <a:buChar char="●"/>
            </a:pPr>
            <a:r>
              <a:rPr lang="en">
                <a:solidFill>
                  <a:srgbClr val="1A1A1A"/>
                </a:solidFill>
              </a:rPr>
              <a:t>Decided to coach daughter’s soccer team despite not knowing how to play </a:t>
            </a:r>
          </a:p>
          <a:p>
            <a:pPr marL="457200" lvl="0" indent="-298450" rtl="0">
              <a:lnSpc>
                <a:spcPct val="115000"/>
              </a:lnSpc>
              <a:spcBef>
                <a:spcPts val="0"/>
              </a:spcBef>
              <a:buClr>
                <a:srgbClr val="1A1A1A"/>
              </a:buClr>
              <a:buSzPct val="100000"/>
              <a:buChar char="●"/>
            </a:pPr>
            <a:r>
              <a:rPr lang="en">
                <a:solidFill>
                  <a:srgbClr val="1A1A1A"/>
                </a:solidFill>
              </a:rPr>
              <a:t>Program would have been cancelled otherwise</a:t>
            </a:r>
          </a:p>
          <a:p>
            <a:pPr marL="457200" lvl="0" indent="-298450" rtl="0">
              <a:lnSpc>
                <a:spcPct val="115000"/>
              </a:lnSpc>
              <a:spcBef>
                <a:spcPts val="0"/>
              </a:spcBef>
              <a:buClr>
                <a:srgbClr val="1A1A1A"/>
              </a:buClr>
              <a:buSzPct val="100000"/>
              <a:buChar char="●"/>
            </a:pPr>
            <a:r>
              <a:rPr lang="en">
                <a:solidFill>
                  <a:srgbClr val="1A1A1A"/>
                </a:solidFill>
              </a:rPr>
              <a:t>Drew motivation from helping her daughter learn and grow</a:t>
            </a:r>
          </a:p>
          <a:p>
            <a:pPr marL="457200" lvl="0" indent="-298450" rtl="0">
              <a:lnSpc>
                <a:spcPct val="115000"/>
              </a:lnSpc>
              <a:spcBef>
                <a:spcPts val="0"/>
              </a:spcBef>
              <a:buClr>
                <a:srgbClr val="1A1A1A"/>
              </a:buClr>
              <a:buSzPct val="100000"/>
              <a:buChar char="●"/>
            </a:pPr>
            <a:r>
              <a:rPr lang="en">
                <a:solidFill>
                  <a:srgbClr val="1A1A1A"/>
                </a:solidFill>
              </a:rPr>
              <a:t>Grew to become self-confident even while she felt doubtful in this new domain</a:t>
            </a:r>
          </a:p>
          <a:p>
            <a:pPr marL="457200" lvl="0" indent="-298450" rtl="0">
              <a:lnSpc>
                <a:spcPct val="115000"/>
              </a:lnSpc>
              <a:spcBef>
                <a:spcPts val="0"/>
              </a:spcBef>
              <a:buClr>
                <a:srgbClr val="1A1A1A"/>
              </a:buClr>
              <a:buSzPct val="100000"/>
              <a:buChar char="●"/>
            </a:pPr>
            <a:r>
              <a:rPr lang="en">
                <a:solidFill>
                  <a:srgbClr val="1A1A1A"/>
                </a:solidFill>
              </a:rPr>
              <a:t>Strongly believes in the power of resourcefulness and human connection</a:t>
            </a:r>
          </a:p>
          <a:p>
            <a:pPr lvl="0" rtl="0">
              <a:lnSpc>
                <a:spcPct val="115000"/>
              </a:lnSpc>
              <a:spcBef>
                <a:spcPts val="0"/>
              </a:spcBef>
              <a:buNone/>
            </a:pPr>
            <a:endParaRPr/>
          </a:p>
          <a:p>
            <a:pPr lvl="0" rtl="0">
              <a:lnSpc>
                <a:spcPct val="115000"/>
              </a:lnSpc>
              <a:spcBef>
                <a:spcPts val="0"/>
              </a:spcBef>
              <a:buNone/>
            </a:pPr>
            <a:r>
              <a:rPr lang="en"/>
              <a:t>Sandy works in communications at Intuit but ultimately spoke to us from her expertise as a mother, and by extension of that, a learner and teacher. When she learned how to coach soccer (starting from never having played soccer), she drew her motivation from helping her daughter learn and grow. She grew to become unfazed and self-confident in the face of critics even while she felt vulnerable and doubtful within in a domain completely outside of her past experiences, education, and job. She strongly believes in the power of resourcefulness and human connection. As an educated professional who also informally self-learns and teaches, she acts as the connection between teaching and learning, between professional/structured and informal/everyday world of education, and between her daughter and the world.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The focus and work ethic of the student is as important as the expertise of the instructor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Mental distance between her perception of her own skills/interest and people who are really “good”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She didn’t really want to, but for her daughter’s sake, she was willing to learn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buSzPct val="100000"/>
              <a:buChar char="●"/>
            </a:pPr>
            <a:r>
              <a:rPr lang="en"/>
              <a:t>Out-of-classroom learners: seniors, inmates, those still in school system who want to learn other things</a:t>
            </a:r>
          </a:p>
          <a:p>
            <a:pPr marL="457200" lvl="0" indent="-298450" rtl="0">
              <a:spcBef>
                <a:spcPts val="0"/>
              </a:spcBef>
              <a:buSzPct val="100000"/>
              <a:buChar char="●"/>
            </a:pPr>
            <a:r>
              <a:rPr lang="en"/>
              <a:t>Current resources for learning need to be augmented by more effective methods of instruction</a:t>
            </a:r>
          </a:p>
          <a:p>
            <a:pPr marL="457200" lvl="0" indent="-298450" rtl="0">
              <a:spcBef>
                <a:spcPts val="0"/>
              </a:spcBef>
              <a:buSzPct val="100000"/>
              <a:buChar char="●"/>
            </a:pPr>
            <a:r>
              <a:rPr lang="en"/>
              <a:t>Connection: leveraging knowledge and skills of other people, instructors and peers</a:t>
            </a:r>
          </a:p>
          <a:p>
            <a:pPr marL="457200" lvl="0" indent="-298450" rtl="0">
              <a:spcBef>
                <a:spcPts val="0"/>
              </a:spcBef>
              <a:buSzPct val="100000"/>
              <a:buChar char="●"/>
            </a:pPr>
            <a:r>
              <a:rPr lang="en"/>
              <a:t>Failure: constructive experimentation and making mistakes should be encouraged, done safely</a:t>
            </a:r>
          </a:p>
          <a:p>
            <a:pPr marL="457200" lvl="0" indent="-298450" rtl="0">
              <a:spcBef>
                <a:spcPts val="0"/>
              </a:spcBef>
              <a:buSzPct val="100000"/>
              <a:buChar char="●"/>
            </a:pPr>
            <a:r>
              <a:rPr lang="en"/>
              <a:t>Insights: guide students to engage in material by asking questions, contextualizing it for themselves in ways they understand</a:t>
            </a:r>
          </a:p>
          <a:p>
            <a:pPr lvl="0">
              <a:spcBef>
                <a:spcPts val="0"/>
              </a:spcBef>
              <a:buNone/>
            </a:pPr>
            <a:endParaRPr/>
          </a:p>
          <a:p>
            <a:pPr lvl="0" rtl="0">
              <a:spcBef>
                <a:spcPts val="0"/>
              </a:spcBef>
              <a:buNone/>
            </a:pPr>
            <a:r>
              <a:rPr lang="en"/>
              <a:t>I was thinking about having our summary be that there’s a large population of out-of-the-classroom learners (seniors, inmates, and those still in the school system) whose current resources for learning need to be augmented by more effective methods of instruction that integrate connection, failure, guiding insights, and the benefits of in-classroom instruction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Hoping that this would lead us to more poignant stories, could narrow down on particular aspects that were effective/ineffective about the learning experience, and if we wanted we could connect that back to their traditional classroom experience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lnSpc>
                <a:spcPct val="115000"/>
              </a:lnSpc>
              <a:spcBef>
                <a:spcPts val="0"/>
              </a:spcBef>
              <a:spcAft>
                <a:spcPts val="1600"/>
              </a:spcAft>
              <a:buClr>
                <a:srgbClr val="1A1A1A"/>
              </a:buClr>
              <a:buSzPct val="100000"/>
              <a:buFont typeface="Arial"/>
            </a:pPr>
            <a:r>
              <a:rPr lang="en">
                <a:solidFill>
                  <a:srgbClr val="1A1A1A"/>
                </a:solidFill>
              </a:rPr>
              <a:t>Sumit: 50s, partially retired, works part-time at a start-up in the light-field camera industry, PhD in Computer Engineering, Bachelors in Electrical Engineering</a:t>
            </a:r>
          </a:p>
          <a:p>
            <a:pPr marL="457200" lvl="0" indent="-298450" rtl="0">
              <a:lnSpc>
                <a:spcPct val="115000"/>
              </a:lnSpc>
              <a:spcBef>
                <a:spcPts val="0"/>
              </a:spcBef>
              <a:spcAft>
                <a:spcPts val="1600"/>
              </a:spcAft>
              <a:buClr>
                <a:srgbClr val="1A1A1A"/>
              </a:buClr>
              <a:buSzPct val="100000"/>
              <a:buFont typeface="Arial"/>
            </a:pPr>
            <a:r>
              <a:rPr lang="en">
                <a:solidFill>
                  <a:srgbClr val="1A1A1A"/>
                </a:solidFill>
              </a:rPr>
              <a:t>Anu: 40s, works in Supply Chain for Google, Masters in IT, Bachelors in Ceramic Engineering</a:t>
            </a:r>
          </a:p>
          <a:p>
            <a:pPr marL="457200" lvl="0" indent="-298450" rtl="0">
              <a:lnSpc>
                <a:spcPct val="115000"/>
              </a:lnSpc>
              <a:spcBef>
                <a:spcPts val="0"/>
              </a:spcBef>
              <a:spcAft>
                <a:spcPts val="1600"/>
              </a:spcAft>
              <a:buClr>
                <a:srgbClr val="1A1A1A"/>
              </a:buClr>
              <a:buSzPct val="100000"/>
              <a:buFont typeface="Arial"/>
            </a:pPr>
            <a:r>
              <a:rPr lang="en">
                <a:solidFill>
                  <a:srgbClr val="1A1A1A"/>
                </a:solidFill>
              </a:rPr>
              <a:t>Anonymous: 40s, Post-doctoral student at UCSF in cellular and molecular pharmacology, Bachelors, Masters, PhD in similar fields</a:t>
            </a:r>
          </a:p>
          <a:p>
            <a:pPr marL="457200" lvl="0" indent="-298450" rtl="0">
              <a:lnSpc>
                <a:spcPct val="115000"/>
              </a:lnSpc>
              <a:spcBef>
                <a:spcPts val="0"/>
              </a:spcBef>
              <a:spcAft>
                <a:spcPts val="1600"/>
              </a:spcAft>
              <a:buClr>
                <a:srgbClr val="1A1A1A"/>
              </a:buClr>
              <a:buSzPct val="100000"/>
              <a:buFont typeface="Arial"/>
            </a:pPr>
            <a:r>
              <a:rPr lang="en">
                <a:solidFill>
                  <a:srgbClr val="1A1A1A"/>
                </a:solidFill>
              </a:rPr>
              <a:t>Sandy: 50s, works in Communications at Intuit, MBA in Marketing, Bachelors in Public Relations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lnSpc>
                <a:spcPct val="115000"/>
              </a:lnSpc>
              <a:spcBef>
                <a:spcPts val="0"/>
              </a:spcBef>
              <a:buSzPct val="100000"/>
            </a:pPr>
            <a:r>
              <a:rPr lang="en"/>
              <a:t>California Avenue Farmer’s Market and Hyatt Regency Orlando (Grace Hopper)</a:t>
            </a:r>
          </a:p>
          <a:p>
            <a:pPr marL="457200" lvl="0" indent="-298450" rtl="0">
              <a:lnSpc>
                <a:spcPct val="115000"/>
              </a:lnSpc>
              <a:spcBef>
                <a:spcPts val="0"/>
              </a:spcBef>
              <a:buSzPct val="100000"/>
            </a:pPr>
            <a:r>
              <a:rPr lang="en"/>
              <a:t>Locations were chosen because they would give us a wide range of people</a:t>
            </a:r>
          </a:p>
          <a:p>
            <a:pPr marL="457200" lvl="0" indent="-298450" rtl="0">
              <a:lnSpc>
                <a:spcPct val="115000"/>
              </a:lnSpc>
              <a:spcBef>
                <a:spcPts val="0"/>
              </a:spcBef>
              <a:buSzPct val="100000"/>
            </a:pPr>
            <a:r>
              <a:rPr lang="en"/>
              <a:t>(Most) interviewees were chosen because they were ordinary people who had graduated/left the traditional education system</a:t>
            </a:r>
          </a:p>
          <a:p>
            <a:pPr marL="457200" lvl="0" indent="-298450" rtl="0">
              <a:spcBef>
                <a:spcPts val="0"/>
              </a:spcBef>
              <a:spcAft>
                <a:spcPts val="0"/>
              </a:spcAft>
              <a:buSzPct val="100000"/>
            </a:pPr>
            <a:r>
              <a:rPr lang="en"/>
              <a:t>Interviews were limited in that we did only talk to pretty highly educated people, which meant they were very comfortable with learning in traditional and non-traditional ways, and the patterns they express may not generalize to people without Masters degrees</a:t>
            </a:r>
          </a:p>
          <a:p>
            <a:pPr marL="457200" lvl="0" indent="-298450" rtl="0">
              <a:spcBef>
                <a:spcPts val="0"/>
              </a:spcBef>
              <a:buSzPct val="100000"/>
            </a:pPr>
            <a:r>
              <a:rPr lang="en"/>
              <a:t>We think the insights we drew probably are pretty general, but this is just a known limitation of our data that we hope to counteract in our future work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lnSpc>
                <a:spcPct val="115000"/>
              </a:lnSpc>
              <a:spcBef>
                <a:spcPts val="0"/>
              </a:spcBef>
              <a:buSzPct val="100000"/>
              <a:buChar char="●"/>
            </a:pPr>
            <a:r>
              <a:rPr lang="en"/>
              <a:t>High school, breakfast for himself, made a mess cracking eggs</a:t>
            </a:r>
          </a:p>
          <a:p>
            <a:pPr marL="457200" lvl="0" indent="-298450" rtl="0">
              <a:lnSpc>
                <a:spcPct val="115000"/>
              </a:lnSpc>
              <a:spcBef>
                <a:spcPts val="0"/>
              </a:spcBef>
              <a:buSzPct val="100000"/>
              <a:buChar char="●"/>
            </a:pPr>
            <a:r>
              <a:rPr lang="en"/>
              <a:t>Friend introduced new technique</a:t>
            </a:r>
          </a:p>
          <a:p>
            <a:pPr marL="457200" lvl="0" indent="-298450" rtl="0">
              <a:lnSpc>
                <a:spcPct val="115000"/>
              </a:lnSpc>
              <a:spcBef>
                <a:spcPts val="0"/>
              </a:spcBef>
              <a:buSzPct val="100000"/>
              <a:buChar char="●"/>
            </a:pPr>
            <a:r>
              <a:rPr lang="en"/>
              <a:t>Experiment, fail, shown how to fix mistakes</a:t>
            </a:r>
          </a:p>
          <a:p>
            <a:pPr marL="457200" lvl="0" indent="-298450" rtl="0">
              <a:lnSpc>
                <a:spcPct val="115000"/>
              </a:lnSpc>
              <a:spcBef>
                <a:spcPts val="0"/>
              </a:spcBef>
              <a:buSzPct val="100000"/>
              <a:buChar char="●"/>
            </a:pPr>
            <a:r>
              <a:rPr lang="en"/>
              <a:t>This process is the best way to filter new info</a:t>
            </a:r>
          </a:p>
          <a:p>
            <a:pPr marL="457200" lvl="0" indent="-298450" rtl="0">
              <a:lnSpc>
                <a:spcPct val="115000"/>
              </a:lnSpc>
              <a:spcBef>
                <a:spcPts val="0"/>
              </a:spcBef>
              <a:buSzPct val="100000"/>
              <a:buChar char="●"/>
            </a:pPr>
            <a:r>
              <a:rPr lang="en"/>
              <a:t>Otherwise you don’t know what’s important to remember</a:t>
            </a:r>
          </a:p>
          <a:p>
            <a:pPr marL="0" lvl="0" indent="0" rtl="0">
              <a:lnSpc>
                <a:spcPct val="115000"/>
              </a:lnSpc>
              <a:spcBef>
                <a:spcPts val="0"/>
              </a:spcBef>
              <a:buNone/>
            </a:pPr>
            <a:endParaRPr/>
          </a:p>
          <a:p>
            <a:pPr marL="0" lvl="0" indent="0" rtl="0">
              <a:lnSpc>
                <a:spcPct val="115000"/>
              </a:lnSpc>
              <a:spcBef>
                <a:spcPts val="0"/>
              </a:spcBef>
              <a:buNone/>
            </a:pPr>
            <a:r>
              <a:rPr lang="en"/>
              <a:t>He told us how in high school he had to make breakfast for himself for the first time, and since he didn’t know how to crack an egg properly, he always made a mess, until a friend introduced him to the technique of rotating the egg while you hit the knife edge against it. In Sumit’s learning experiences, he has always learned the most effectively when he was able to try a new skill for himself, allowed to experiment and fail, then shown how to fix his mistakes. He believes that this process of experimenting, failing, and correcting mistakes is the best way to filter new information into what is important to remember and what is not.</a:t>
            </a:r>
          </a:p>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lnSpc>
                <a:spcPct val="115000"/>
              </a:lnSpc>
              <a:spcBef>
                <a:spcPts val="0"/>
              </a:spcBef>
              <a:buSzPct val="100000"/>
              <a:buChar char="●"/>
            </a:pPr>
            <a:r>
              <a:rPr lang="en"/>
              <a:t>Never learned how to cook in her family, saw cooking as a stressful thing</a:t>
            </a:r>
          </a:p>
          <a:p>
            <a:pPr marL="457200" lvl="0" indent="-298450" rtl="0">
              <a:lnSpc>
                <a:spcPct val="115000"/>
              </a:lnSpc>
              <a:spcBef>
                <a:spcPts val="0"/>
              </a:spcBef>
              <a:buSzPct val="100000"/>
              <a:buChar char="●"/>
            </a:pPr>
            <a:r>
              <a:rPr lang="en"/>
              <a:t>Happened to watch food network a lot and was able to pick it up</a:t>
            </a:r>
          </a:p>
          <a:p>
            <a:pPr marL="457200" lvl="0" indent="-298450" rtl="0">
              <a:lnSpc>
                <a:spcPct val="115000"/>
              </a:lnSpc>
              <a:spcBef>
                <a:spcPts val="0"/>
              </a:spcBef>
              <a:buSzPct val="100000"/>
              <a:buChar char="●"/>
            </a:pPr>
            <a:r>
              <a:rPr lang="en"/>
              <a:t>Values flexibility and visual feedback of videos, vastly prefers over cookbooks when trying to learn</a:t>
            </a:r>
          </a:p>
          <a:p>
            <a:pPr marL="457200" lvl="0" indent="-298450" rtl="0">
              <a:lnSpc>
                <a:spcPct val="115000"/>
              </a:lnSpc>
              <a:spcBef>
                <a:spcPts val="0"/>
              </a:spcBef>
              <a:buSzPct val="100000"/>
              <a:buChar char="●"/>
            </a:pPr>
            <a:r>
              <a:rPr lang="en"/>
              <a:t>Not enthusiastic about cooking classes for learning as a beginner, but enjoyed social aspect</a:t>
            </a:r>
          </a:p>
          <a:p>
            <a:pPr marL="0" lvl="0" indent="0" rtl="0">
              <a:lnSpc>
                <a:spcPct val="115000"/>
              </a:lnSpc>
              <a:spcBef>
                <a:spcPts val="0"/>
              </a:spcBef>
              <a:buNone/>
            </a:pPr>
            <a:endParaRPr/>
          </a:p>
          <a:p>
            <a:pPr marL="0" lvl="0" indent="0" rtl="0">
              <a:lnSpc>
                <a:spcPct val="115000"/>
              </a:lnSpc>
              <a:spcBef>
                <a:spcPts val="0"/>
              </a:spcBef>
              <a:buNone/>
            </a:pPr>
            <a:r>
              <a:rPr lang="en"/>
              <a:t>Her learning experience outside of the classroom was primarily learning how to cook--after never learning from her family, she eventually was able to pick it up over food network and youtube. She values the flexibility and visual feedback that cooking videos provides, and emphasizes that it’s far superior to a static medium such as a cookbook. She didn’t sound enthusiastic (gave a halfhearted “maybe”) when asked about whether she would want to attend a cooking class--it’s probable that she prefers the flexible, casual, way of learning via online resources.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671258" y="990800"/>
            <a:ext cx="7801500" cy="1730100"/>
          </a:xfrm>
          <a:prstGeom prst="rect">
            <a:avLst/>
          </a:prstGeom>
        </p:spPr>
        <p:txBody>
          <a:bodyPr wrap="square"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3174876"/>
            <a:ext cx="78015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wrap="square"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2845201"/>
            <a:ext cx="4045200" cy="1345500"/>
          </a:xfrm>
          <a:prstGeom prst="rect">
            <a:avLst/>
          </a:prstGeom>
        </p:spPr>
        <p:txBody>
          <a:bodyPr wrap="square"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3"/>
              </a:buClr>
              <a:buSzPct val="100000"/>
              <a:buFont typeface="Average"/>
              <a:buChar char="●"/>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p:cNvPicPr preferRelativeResize="0"/>
          <p:nvPr/>
        </p:nvPicPr>
        <p:blipFill>
          <a:blip r:embed="rId3">
            <a:alphaModFix/>
          </a:blip>
          <a:stretch>
            <a:fillRect/>
          </a:stretch>
        </p:blipFill>
        <p:spPr>
          <a:xfrm>
            <a:off x="0" y="-397225"/>
            <a:ext cx="9488150" cy="6161450"/>
          </a:xfrm>
          <a:prstGeom prst="rect">
            <a:avLst/>
          </a:prstGeom>
          <a:noFill/>
          <a:ln>
            <a:noFill/>
          </a:ln>
        </p:spPr>
      </p:pic>
      <p:sp>
        <p:nvSpPr>
          <p:cNvPr id="60" name="Shape 60"/>
          <p:cNvSpPr txBox="1">
            <a:spLocks noGrp="1"/>
          </p:cNvSpPr>
          <p:nvPr>
            <p:ph type="ctrTitle"/>
          </p:nvPr>
        </p:nvSpPr>
        <p:spPr>
          <a:xfrm>
            <a:off x="671258" y="990800"/>
            <a:ext cx="7801500" cy="1730100"/>
          </a:xfrm>
          <a:prstGeom prst="rect">
            <a:avLst/>
          </a:prstGeom>
        </p:spPr>
        <p:txBody>
          <a:bodyPr wrap="square" lIns="91425" tIns="91425" rIns="91425" bIns="91425" anchor="b" anchorCtr="0">
            <a:noAutofit/>
          </a:bodyPr>
          <a:lstStyle/>
          <a:p>
            <a:pPr lvl="0">
              <a:spcBef>
                <a:spcPts val="0"/>
              </a:spcBef>
              <a:buNone/>
            </a:pPr>
            <a:r>
              <a:rPr lang="en" b="1" dirty="0">
                <a:solidFill>
                  <a:schemeClr val="accent4"/>
                </a:solidFill>
                <a:latin typeface="Abadi MT Condensed Extra Bold" charset="0"/>
                <a:ea typeface="Abadi MT Condensed Extra Bold" charset="0"/>
                <a:cs typeface="Abadi MT Condensed Extra Bold" charset="0"/>
              </a:rPr>
              <a:t>NEEDFINDING</a:t>
            </a:r>
          </a:p>
        </p:txBody>
      </p:sp>
      <p:sp>
        <p:nvSpPr>
          <p:cNvPr id="61" name="Shape 61"/>
          <p:cNvSpPr txBox="1">
            <a:spLocks noGrp="1"/>
          </p:cNvSpPr>
          <p:nvPr>
            <p:ph type="subTitle" idx="1"/>
          </p:nvPr>
        </p:nvSpPr>
        <p:spPr>
          <a:xfrm>
            <a:off x="671250" y="3174876"/>
            <a:ext cx="7801500" cy="792600"/>
          </a:xfrm>
          <a:prstGeom prst="rect">
            <a:avLst/>
          </a:prstGeom>
        </p:spPr>
        <p:txBody>
          <a:bodyPr wrap="square" lIns="91425" tIns="91425" rIns="91425" bIns="91425" anchor="t" anchorCtr="0">
            <a:noAutofit/>
          </a:bodyPr>
          <a:lstStyle/>
          <a:p>
            <a:pPr lvl="0">
              <a:spcBef>
                <a:spcPts val="0"/>
              </a:spcBef>
              <a:buNone/>
            </a:pPr>
            <a:r>
              <a:rPr lang="en"/>
              <a:t>Methodology | Results | Analysis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172" name="Shape 172"/>
          <p:cNvSpPr txBox="1">
            <a:spLocks noGrp="1"/>
          </p:cNvSpPr>
          <p:nvPr>
            <p:ph type="body" idx="1"/>
          </p:nvPr>
        </p:nvSpPr>
        <p:spPr>
          <a:xfrm>
            <a:off x="840900" y="1934075"/>
            <a:ext cx="6811500" cy="3055200"/>
          </a:xfrm>
          <a:prstGeom prst="rect">
            <a:avLst/>
          </a:prstGeom>
        </p:spPr>
        <p:txBody>
          <a:bodyPr wrap="square" lIns="91425" tIns="91425" rIns="91425" bIns="91425" anchor="t" anchorCtr="0">
            <a:noAutofit/>
          </a:bodyPr>
          <a:lstStyle/>
          <a:p>
            <a:pPr marL="0" lvl="0" indent="0" algn="ctr" rtl="0">
              <a:spcBef>
                <a:spcPts val="0"/>
              </a:spcBef>
              <a:spcAft>
                <a:spcPts val="0"/>
              </a:spcAft>
              <a:buNone/>
            </a:pPr>
            <a:r>
              <a:rPr lang="en" sz="2400">
                <a:solidFill>
                  <a:srgbClr val="000000"/>
                </a:solidFill>
                <a:latin typeface="Abadi MT Condensed Extra Bold" charset="0"/>
                <a:ea typeface="Abadi MT Condensed Extra Bold" charset="0"/>
                <a:cs typeface="Abadi MT Condensed Extra Bold" charset="0"/>
              </a:rPr>
              <a:t>“People in [their] 60s do want to be engaged, </a:t>
            </a:r>
          </a:p>
          <a:p>
            <a:pPr marL="0" lvl="0" indent="0" algn="ctr" rtl="0">
              <a:spcBef>
                <a:spcPts val="0"/>
              </a:spcBef>
              <a:spcAft>
                <a:spcPts val="0"/>
              </a:spcAft>
              <a:buNone/>
            </a:pPr>
            <a:r>
              <a:rPr lang="en" sz="2400">
                <a:solidFill>
                  <a:srgbClr val="000000"/>
                </a:solidFill>
                <a:latin typeface="Abadi MT Condensed Extra Bold" charset="0"/>
                <a:ea typeface="Abadi MT Condensed Extra Bold" charset="0"/>
                <a:cs typeface="Abadi MT Condensed Extra Bold" charset="0"/>
              </a:rPr>
              <a:t>want </a:t>
            </a:r>
            <a:r>
              <a:rPr lang="en" sz="2400" b="1">
                <a:solidFill>
                  <a:srgbClr val="000000"/>
                </a:solidFill>
                <a:latin typeface="Abadi MT Condensed Extra Bold" charset="0"/>
                <a:ea typeface="Abadi MT Condensed Extra Bold" charset="0"/>
                <a:cs typeface="Abadi MT Condensed Extra Bold" charset="0"/>
              </a:rPr>
              <a:t>to learn</a:t>
            </a:r>
            <a:r>
              <a:rPr lang="en" sz="2400">
                <a:solidFill>
                  <a:srgbClr val="000000"/>
                </a:solidFill>
                <a:latin typeface="Abadi MT Condensed Extra Bold" charset="0"/>
                <a:ea typeface="Abadi MT Condensed Extra Bold" charset="0"/>
                <a:cs typeface="Abadi MT Condensed Extra Bold" charset="0"/>
              </a:rPr>
              <a:t>. They are going to live more than 25 years, but they are not going to be monks after.”</a:t>
            </a:r>
          </a:p>
        </p:txBody>
      </p:sp>
      <p:sp>
        <p:nvSpPr>
          <p:cNvPr id="173" name="Shape 173"/>
          <p:cNvSpPr/>
          <p:nvPr/>
        </p:nvSpPr>
        <p:spPr>
          <a:xfrm>
            <a:off x="0" y="4256725"/>
            <a:ext cx="9144000" cy="8721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74" name="Shape 174"/>
          <p:cNvSpPr txBox="1"/>
          <p:nvPr/>
        </p:nvSpPr>
        <p:spPr>
          <a:xfrm>
            <a:off x="311700" y="368825"/>
            <a:ext cx="4582800" cy="872100"/>
          </a:xfrm>
          <a:prstGeom prst="rect">
            <a:avLst/>
          </a:prstGeom>
          <a:noFill/>
          <a:ln>
            <a:noFill/>
          </a:ln>
        </p:spPr>
        <p:txBody>
          <a:bodyPr wrap="square" lIns="91425" tIns="91425" rIns="91425" bIns="91425" anchor="t" anchorCtr="0">
            <a:noAutofit/>
          </a:bodyPr>
          <a:lstStyle/>
          <a:p>
            <a:pPr lvl="0" rtl="0">
              <a:spcBef>
                <a:spcPts val="0"/>
              </a:spcBef>
              <a:buNone/>
            </a:pPr>
            <a:r>
              <a:rPr lang="en" sz="3000">
                <a:latin typeface="Abadi MT Condensed Extra Bold" charset="0"/>
                <a:ea typeface="Abadi MT Condensed Extra Bold" charset="0"/>
                <a:cs typeface="Abadi MT Condensed Extra Bold" charset="0"/>
                <a:sym typeface="Oswald"/>
              </a:rPr>
              <a:t>RESULTS</a:t>
            </a:r>
            <a:r>
              <a:rPr lang="en" sz="3000">
                <a:solidFill>
                  <a:schemeClr val="accent4"/>
                </a:solidFill>
                <a:latin typeface="Abadi MT Condensed Extra Bold" charset="0"/>
                <a:ea typeface="Abadi MT Condensed Extra Bold" charset="0"/>
                <a:cs typeface="Abadi MT Condensed Extra Bold" charset="0"/>
                <a:sym typeface="Oswald"/>
              </a:rPr>
              <a:t> | </a:t>
            </a:r>
            <a:r>
              <a:rPr lang="en" sz="3000">
                <a:latin typeface="Abadi MT Condensed Extra Bold" charset="0"/>
                <a:ea typeface="Abadi MT Condensed Extra Bold" charset="0"/>
                <a:cs typeface="Abadi MT Condensed Extra Bold" charset="0"/>
                <a:sym typeface="Oswald"/>
              </a:rPr>
              <a:t>ANONYMOUS</a:t>
            </a:r>
          </a:p>
        </p:txBody>
      </p:sp>
      <p:sp>
        <p:nvSpPr>
          <p:cNvPr id="175" name="Shape 175"/>
          <p:cNvSpPr/>
          <p:nvPr/>
        </p:nvSpPr>
        <p:spPr>
          <a:xfrm>
            <a:off x="0" y="4256725"/>
            <a:ext cx="4582800" cy="872100"/>
          </a:xfrm>
          <a:prstGeom prst="rect">
            <a:avLst/>
          </a:prstGeom>
          <a:solidFill>
            <a:srgbClr val="B2FFE8"/>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76" name="Shape 176"/>
          <p:cNvSpPr/>
          <p:nvPr/>
        </p:nvSpPr>
        <p:spPr>
          <a:xfrm>
            <a:off x="0" y="4256725"/>
            <a:ext cx="2256300" cy="872100"/>
          </a:xfrm>
          <a:prstGeom prst="rect">
            <a:avLst/>
          </a:prstGeom>
          <a:solidFill>
            <a:srgbClr val="D5FFF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77" name="Shape 177"/>
          <p:cNvSpPr/>
          <p:nvPr/>
        </p:nvSpPr>
        <p:spPr>
          <a:xfrm>
            <a:off x="6887700" y="4256725"/>
            <a:ext cx="2256300" cy="872100"/>
          </a:xfrm>
          <a:prstGeom prst="rect">
            <a:avLst/>
          </a:prstGeom>
          <a:solidFill>
            <a:srgbClr val="35E2BE"/>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78" name="Shape 178"/>
          <p:cNvSpPr txBox="1"/>
          <p:nvPr/>
        </p:nvSpPr>
        <p:spPr>
          <a:xfrm>
            <a:off x="282075" y="925000"/>
            <a:ext cx="8184900" cy="714600"/>
          </a:xfrm>
          <a:prstGeom prst="rect">
            <a:avLst/>
          </a:prstGeom>
          <a:noFill/>
          <a:ln>
            <a:noFill/>
          </a:ln>
        </p:spPr>
        <p:txBody>
          <a:bodyPr wrap="square" lIns="91425" tIns="91425" rIns="91425" bIns="91425" anchor="t" anchorCtr="0">
            <a:noAutofit/>
          </a:bodyPr>
          <a:lstStyle/>
          <a:p>
            <a:pPr marL="0" lvl="0" indent="0" rtl="0">
              <a:lnSpc>
                <a:spcPct val="115000"/>
              </a:lnSpc>
              <a:spcBef>
                <a:spcPts val="0"/>
              </a:spcBef>
              <a:buNone/>
            </a:pPr>
            <a:r>
              <a:rPr lang="en" sz="1800">
                <a:solidFill>
                  <a:srgbClr val="666666"/>
                </a:solidFill>
                <a:latin typeface="Abadi MT Condensed Extra Bold" charset="0"/>
                <a:ea typeface="Abadi MT Condensed Extra Bold" charset="0"/>
                <a:cs typeface="Abadi MT Condensed Extra Bold" charset="0"/>
                <a:sym typeface="Average"/>
              </a:rPr>
              <a:t>40s, Post-doctoral student at UCSF in pharmacology, mother to teenage son</a:t>
            </a:r>
          </a:p>
        </p:txBody>
      </p:sp>
      <p:sp>
        <p:nvSpPr>
          <p:cNvPr id="179" name="Shape 179"/>
          <p:cNvSpPr txBox="1"/>
          <p:nvPr/>
        </p:nvSpPr>
        <p:spPr>
          <a:xfrm>
            <a:off x="-698075" y="1331425"/>
            <a:ext cx="2256300" cy="2256300"/>
          </a:xfrm>
          <a:prstGeom prst="rect">
            <a:avLst/>
          </a:prstGeom>
          <a:noFill/>
          <a:ln>
            <a:noFill/>
          </a:ln>
        </p:spPr>
        <p:txBody>
          <a:bodyPr wrap="square" lIns="91425" tIns="91425" rIns="91425" bIns="91425" anchor="ctr" anchorCtr="0">
            <a:noAutofit/>
          </a:bodyPr>
          <a:lstStyle/>
          <a:p>
            <a:pPr marL="1371600" lvl="0" indent="0" algn="ctr" rtl="0">
              <a:lnSpc>
                <a:spcPct val="115000"/>
              </a:lnSpc>
              <a:spcBef>
                <a:spcPts val="0"/>
              </a:spcBef>
              <a:buNone/>
            </a:pPr>
            <a:r>
              <a:rPr lang="en" sz="9600">
                <a:solidFill>
                  <a:schemeClr val="accent4"/>
                </a:solidFill>
                <a:latin typeface="Abadi MT Condensed Extra Bold" charset="0"/>
                <a:ea typeface="Abadi MT Condensed Extra Bold" charset="0"/>
                <a:cs typeface="Abadi MT Condensed Extra Bold" charset="0"/>
                <a:sym typeface="Average"/>
              </a:rPr>
              <a:t>“</a:t>
            </a:r>
          </a:p>
        </p:txBody>
      </p:sp>
      <p:sp>
        <p:nvSpPr>
          <p:cNvPr id="180" name="Shape 180"/>
          <p:cNvSpPr txBox="1"/>
          <p:nvPr/>
        </p:nvSpPr>
        <p:spPr>
          <a:xfrm>
            <a:off x="5712925" y="1639600"/>
            <a:ext cx="2256300" cy="2256300"/>
          </a:xfrm>
          <a:prstGeom prst="rect">
            <a:avLst/>
          </a:prstGeom>
          <a:noFill/>
          <a:ln>
            <a:noFill/>
          </a:ln>
        </p:spPr>
        <p:txBody>
          <a:bodyPr wrap="square" lIns="91425" tIns="91425" rIns="91425" bIns="91425" anchor="ctr" anchorCtr="0">
            <a:noAutofit/>
          </a:bodyPr>
          <a:lstStyle/>
          <a:p>
            <a:pPr marL="1371600" lvl="0" indent="0" algn="ctr" rtl="0">
              <a:lnSpc>
                <a:spcPct val="115000"/>
              </a:lnSpc>
              <a:spcBef>
                <a:spcPts val="0"/>
              </a:spcBef>
              <a:buNone/>
            </a:pPr>
            <a:r>
              <a:rPr lang="en" sz="9600">
                <a:solidFill>
                  <a:schemeClr val="accent4"/>
                </a:solidFill>
                <a:latin typeface="Abadi MT Condensed Extra Bold" charset="0"/>
                <a:ea typeface="Abadi MT Condensed Extra Bold" charset="0"/>
                <a:cs typeface="Abadi MT Condensed Extra Bold" charset="0"/>
                <a:sym typeface="Average"/>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186" name="Shape 186"/>
          <p:cNvSpPr txBox="1">
            <a:spLocks noGrp="1"/>
          </p:cNvSpPr>
          <p:nvPr>
            <p:ph type="body" idx="1"/>
          </p:nvPr>
        </p:nvSpPr>
        <p:spPr>
          <a:xfrm>
            <a:off x="1051125" y="1705475"/>
            <a:ext cx="6811500" cy="3055200"/>
          </a:xfrm>
          <a:prstGeom prst="rect">
            <a:avLst/>
          </a:prstGeom>
        </p:spPr>
        <p:txBody>
          <a:bodyPr wrap="square" lIns="91425" tIns="91425" rIns="91425" bIns="91425" anchor="t" anchorCtr="0">
            <a:noAutofit/>
          </a:bodyPr>
          <a:lstStyle/>
          <a:p>
            <a:pPr marL="0" lvl="0" indent="0" algn="ctr" rtl="0">
              <a:spcBef>
                <a:spcPts val="0"/>
              </a:spcBef>
              <a:spcAft>
                <a:spcPts val="0"/>
              </a:spcAft>
              <a:buNone/>
            </a:pPr>
            <a:r>
              <a:rPr lang="en" sz="2400">
                <a:solidFill>
                  <a:srgbClr val="000000"/>
                </a:solidFill>
                <a:latin typeface="Abadi MT Condensed Extra Bold" charset="0"/>
                <a:ea typeface="Abadi MT Condensed Extra Bold" charset="0"/>
                <a:cs typeface="Abadi MT Condensed Extra Bold" charset="0"/>
              </a:rPr>
              <a:t>I don’t believe kids should memorize things; they should be taught to be </a:t>
            </a:r>
            <a:r>
              <a:rPr lang="en" sz="2400" b="1">
                <a:solidFill>
                  <a:srgbClr val="000000"/>
                </a:solidFill>
                <a:latin typeface="Abadi MT Condensed Extra Bold" charset="0"/>
                <a:ea typeface="Abadi MT Condensed Extra Bold" charset="0"/>
                <a:cs typeface="Abadi MT Condensed Extra Bold" charset="0"/>
              </a:rPr>
              <a:t>resourceful, scrappy</a:t>
            </a:r>
            <a:r>
              <a:rPr lang="en" sz="2400">
                <a:solidFill>
                  <a:srgbClr val="000000"/>
                </a:solidFill>
                <a:latin typeface="Abadi MT Condensed Extra Bold" charset="0"/>
                <a:ea typeface="Abadi MT Condensed Extra Bold" charset="0"/>
                <a:cs typeface="Abadi MT Condensed Extra Bold" charset="0"/>
              </a:rPr>
              <a:t> and </a:t>
            </a:r>
            <a:r>
              <a:rPr lang="en" sz="2400" b="1">
                <a:solidFill>
                  <a:srgbClr val="000000"/>
                </a:solidFill>
                <a:latin typeface="Abadi MT Condensed Extra Bold" charset="0"/>
                <a:ea typeface="Abadi MT Condensed Extra Bold" charset="0"/>
                <a:cs typeface="Abadi MT Condensed Extra Bold" charset="0"/>
              </a:rPr>
              <a:t>learn from connecting</a:t>
            </a:r>
            <a:r>
              <a:rPr lang="en" sz="2400">
                <a:solidFill>
                  <a:srgbClr val="000000"/>
                </a:solidFill>
                <a:latin typeface="Abadi MT Condensed Extra Bold" charset="0"/>
                <a:ea typeface="Abadi MT Condensed Extra Bold" charset="0"/>
                <a:cs typeface="Abadi MT Condensed Extra Bold" charset="0"/>
              </a:rPr>
              <a:t> with people,</a:t>
            </a:r>
          </a:p>
          <a:p>
            <a:pPr marL="0" lvl="0" indent="0" algn="ctr" rtl="0">
              <a:spcBef>
                <a:spcPts val="0"/>
              </a:spcBef>
              <a:spcAft>
                <a:spcPts val="0"/>
              </a:spcAft>
              <a:buNone/>
            </a:pPr>
            <a:r>
              <a:rPr lang="en" sz="2400">
                <a:solidFill>
                  <a:srgbClr val="000000"/>
                </a:solidFill>
                <a:latin typeface="Abadi MT Condensed Extra Bold" charset="0"/>
                <a:ea typeface="Abadi MT Condensed Extra Bold" charset="0"/>
                <a:cs typeface="Abadi MT Condensed Extra Bold" charset="0"/>
              </a:rPr>
              <a:t> especially experts</a:t>
            </a:r>
          </a:p>
        </p:txBody>
      </p:sp>
      <p:sp>
        <p:nvSpPr>
          <p:cNvPr id="187" name="Shape 187"/>
          <p:cNvSpPr/>
          <p:nvPr/>
        </p:nvSpPr>
        <p:spPr>
          <a:xfrm>
            <a:off x="0" y="4256725"/>
            <a:ext cx="9144000" cy="8721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88" name="Shape 188"/>
          <p:cNvSpPr txBox="1"/>
          <p:nvPr/>
        </p:nvSpPr>
        <p:spPr>
          <a:xfrm>
            <a:off x="311700" y="368825"/>
            <a:ext cx="4582800" cy="872100"/>
          </a:xfrm>
          <a:prstGeom prst="rect">
            <a:avLst/>
          </a:prstGeom>
          <a:noFill/>
          <a:ln>
            <a:noFill/>
          </a:ln>
        </p:spPr>
        <p:txBody>
          <a:bodyPr wrap="square" lIns="91425" tIns="91425" rIns="91425" bIns="91425" anchor="t" anchorCtr="0">
            <a:noAutofit/>
          </a:bodyPr>
          <a:lstStyle/>
          <a:p>
            <a:pPr lvl="0" rtl="0">
              <a:spcBef>
                <a:spcPts val="0"/>
              </a:spcBef>
              <a:buNone/>
            </a:pPr>
            <a:r>
              <a:rPr lang="en" sz="3000">
                <a:latin typeface="Abadi MT Condensed Extra Bold" charset="0"/>
                <a:ea typeface="Abadi MT Condensed Extra Bold" charset="0"/>
                <a:cs typeface="Abadi MT Condensed Extra Bold" charset="0"/>
                <a:sym typeface="Oswald"/>
              </a:rPr>
              <a:t>RESULTS</a:t>
            </a:r>
            <a:r>
              <a:rPr lang="en" sz="3000">
                <a:solidFill>
                  <a:schemeClr val="accent4"/>
                </a:solidFill>
                <a:latin typeface="Abadi MT Condensed Extra Bold" charset="0"/>
                <a:ea typeface="Abadi MT Condensed Extra Bold" charset="0"/>
                <a:cs typeface="Abadi MT Condensed Extra Bold" charset="0"/>
                <a:sym typeface="Oswald"/>
              </a:rPr>
              <a:t> | </a:t>
            </a:r>
            <a:r>
              <a:rPr lang="en" sz="3000">
                <a:latin typeface="Abadi MT Condensed Extra Bold" charset="0"/>
                <a:ea typeface="Abadi MT Condensed Extra Bold" charset="0"/>
                <a:cs typeface="Abadi MT Condensed Extra Bold" charset="0"/>
                <a:sym typeface="Oswald"/>
              </a:rPr>
              <a:t>SANDY</a:t>
            </a:r>
          </a:p>
        </p:txBody>
      </p:sp>
      <p:sp>
        <p:nvSpPr>
          <p:cNvPr id="189" name="Shape 189"/>
          <p:cNvSpPr/>
          <p:nvPr/>
        </p:nvSpPr>
        <p:spPr>
          <a:xfrm>
            <a:off x="0" y="4256725"/>
            <a:ext cx="4582800" cy="872100"/>
          </a:xfrm>
          <a:prstGeom prst="rect">
            <a:avLst/>
          </a:prstGeom>
          <a:solidFill>
            <a:srgbClr val="B2FFE8"/>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90" name="Shape 190"/>
          <p:cNvSpPr/>
          <p:nvPr/>
        </p:nvSpPr>
        <p:spPr>
          <a:xfrm>
            <a:off x="0" y="4256725"/>
            <a:ext cx="2256300" cy="872100"/>
          </a:xfrm>
          <a:prstGeom prst="rect">
            <a:avLst/>
          </a:prstGeom>
          <a:solidFill>
            <a:srgbClr val="D5FFF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91" name="Shape 191"/>
          <p:cNvSpPr/>
          <p:nvPr/>
        </p:nvSpPr>
        <p:spPr>
          <a:xfrm>
            <a:off x="6887700" y="4256725"/>
            <a:ext cx="2256300" cy="872100"/>
          </a:xfrm>
          <a:prstGeom prst="rect">
            <a:avLst/>
          </a:prstGeom>
          <a:solidFill>
            <a:srgbClr val="35E2BE"/>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92" name="Shape 192"/>
          <p:cNvSpPr txBox="1"/>
          <p:nvPr/>
        </p:nvSpPr>
        <p:spPr>
          <a:xfrm>
            <a:off x="282075" y="925000"/>
            <a:ext cx="8184900" cy="714600"/>
          </a:xfrm>
          <a:prstGeom prst="rect">
            <a:avLst/>
          </a:prstGeom>
          <a:noFill/>
          <a:ln>
            <a:noFill/>
          </a:ln>
        </p:spPr>
        <p:txBody>
          <a:bodyPr wrap="square" lIns="91425" tIns="91425" rIns="91425" bIns="91425" anchor="t" anchorCtr="0">
            <a:noAutofit/>
          </a:bodyPr>
          <a:lstStyle/>
          <a:p>
            <a:pPr marL="0" lvl="0" indent="0" rtl="0">
              <a:lnSpc>
                <a:spcPct val="115000"/>
              </a:lnSpc>
              <a:spcBef>
                <a:spcPts val="0"/>
              </a:spcBef>
              <a:buNone/>
            </a:pPr>
            <a:r>
              <a:rPr lang="en" sz="1800">
                <a:solidFill>
                  <a:srgbClr val="666666"/>
                </a:solidFill>
                <a:latin typeface="Abadi MT Condensed Extra Bold" charset="0"/>
                <a:ea typeface="Abadi MT Condensed Extra Bold" charset="0"/>
                <a:cs typeface="Abadi MT Condensed Extra Bold" charset="0"/>
                <a:sym typeface="Average"/>
              </a:rPr>
              <a:t>Communications worker at Intuit, Mother, and Soccer Coach</a:t>
            </a:r>
          </a:p>
        </p:txBody>
      </p:sp>
      <p:sp>
        <p:nvSpPr>
          <p:cNvPr id="193" name="Shape 193"/>
          <p:cNvSpPr txBox="1"/>
          <p:nvPr/>
        </p:nvSpPr>
        <p:spPr>
          <a:xfrm>
            <a:off x="-852250" y="1102825"/>
            <a:ext cx="2256300" cy="2256300"/>
          </a:xfrm>
          <a:prstGeom prst="rect">
            <a:avLst/>
          </a:prstGeom>
          <a:noFill/>
          <a:ln>
            <a:noFill/>
          </a:ln>
        </p:spPr>
        <p:txBody>
          <a:bodyPr wrap="square" lIns="91425" tIns="91425" rIns="91425" bIns="91425" anchor="ctr" anchorCtr="0">
            <a:noAutofit/>
          </a:bodyPr>
          <a:lstStyle/>
          <a:p>
            <a:pPr marL="1371600" lvl="0" indent="0" algn="ctr" rtl="0">
              <a:lnSpc>
                <a:spcPct val="115000"/>
              </a:lnSpc>
              <a:spcBef>
                <a:spcPts val="0"/>
              </a:spcBef>
              <a:buNone/>
            </a:pPr>
            <a:r>
              <a:rPr lang="en" sz="9600">
                <a:solidFill>
                  <a:schemeClr val="accent4"/>
                </a:solidFill>
                <a:latin typeface="Abadi MT Condensed Extra Bold" charset="0"/>
                <a:ea typeface="Abadi MT Condensed Extra Bold" charset="0"/>
                <a:cs typeface="Abadi MT Condensed Extra Bold" charset="0"/>
                <a:sym typeface="Average"/>
              </a:rPr>
              <a:t>“</a:t>
            </a:r>
          </a:p>
        </p:txBody>
      </p:sp>
      <p:sp>
        <p:nvSpPr>
          <p:cNvPr id="194" name="Shape 194"/>
          <p:cNvSpPr txBox="1"/>
          <p:nvPr/>
        </p:nvSpPr>
        <p:spPr>
          <a:xfrm>
            <a:off x="4078275" y="1705475"/>
            <a:ext cx="2256300" cy="2256300"/>
          </a:xfrm>
          <a:prstGeom prst="rect">
            <a:avLst/>
          </a:prstGeom>
          <a:noFill/>
          <a:ln>
            <a:noFill/>
          </a:ln>
        </p:spPr>
        <p:txBody>
          <a:bodyPr wrap="square" lIns="91425" tIns="91425" rIns="91425" bIns="91425" anchor="ctr" anchorCtr="0">
            <a:noAutofit/>
          </a:bodyPr>
          <a:lstStyle/>
          <a:p>
            <a:pPr marL="1371600" lvl="0" indent="0" algn="ctr" rtl="0">
              <a:lnSpc>
                <a:spcPct val="115000"/>
              </a:lnSpc>
              <a:spcBef>
                <a:spcPts val="0"/>
              </a:spcBef>
              <a:buNone/>
            </a:pPr>
            <a:r>
              <a:rPr lang="en" sz="9600">
                <a:solidFill>
                  <a:schemeClr val="accent4"/>
                </a:solidFill>
                <a:latin typeface="Abadi MT Condensed Extra Bold" charset="0"/>
                <a:ea typeface="Abadi MT Condensed Extra Bold" charset="0"/>
                <a:cs typeface="Abadi MT Condensed Extra Bold" charset="0"/>
                <a:sym typeface="Average"/>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rotWithShape="1">
          <a:blip r:embed="rId3">
            <a:alphaModFix/>
          </a:blip>
          <a:srcRect t="6584" b="8884"/>
          <a:stretch/>
        </p:blipFill>
        <p:spPr>
          <a:xfrm>
            <a:off x="0" y="0"/>
            <a:ext cx="9144001" cy="5143500"/>
          </a:xfrm>
          <a:prstGeom prst="rect">
            <a:avLst/>
          </a:prstGeom>
          <a:noFill/>
          <a:ln>
            <a:noFill/>
          </a:ln>
        </p:spPr>
      </p:pic>
      <p:sp>
        <p:nvSpPr>
          <p:cNvPr id="200" name="Shape 200"/>
          <p:cNvSpPr txBox="1">
            <a:spLocks noGrp="1"/>
          </p:cNvSpPr>
          <p:nvPr>
            <p:ph type="ctrTitle"/>
          </p:nvPr>
        </p:nvSpPr>
        <p:spPr>
          <a:xfrm>
            <a:off x="2011125" y="-70075"/>
            <a:ext cx="5087400" cy="792600"/>
          </a:xfrm>
          <a:prstGeom prst="rect">
            <a:avLst/>
          </a:prstGeom>
        </p:spPr>
        <p:txBody>
          <a:bodyPr wrap="square" lIns="91425" tIns="91425" rIns="91425" bIns="91425" anchor="b" anchorCtr="0">
            <a:noAutofit/>
          </a:bodyPr>
          <a:lstStyle/>
          <a:p>
            <a:pPr lvl="0" rtl="0">
              <a:spcBef>
                <a:spcPts val="0"/>
              </a:spcBef>
              <a:buNone/>
            </a:pPr>
            <a:r>
              <a:rPr lang="en" sz="3000">
                <a:solidFill>
                  <a:schemeClr val="accent4"/>
                </a:solidFill>
                <a:latin typeface="Abadi MT Condensed Extra Bold" charset="0"/>
                <a:ea typeface="Abadi MT Condensed Extra Bold" charset="0"/>
                <a:cs typeface="Abadi MT Condensed Extra Bold" charset="0"/>
              </a:rPr>
              <a:t>EMPATHY MAP</a:t>
            </a:r>
          </a:p>
        </p:txBody>
      </p:sp>
      <p:cxnSp>
        <p:nvCxnSpPr>
          <p:cNvPr id="201" name="Shape 201"/>
          <p:cNvCxnSpPr/>
          <p:nvPr/>
        </p:nvCxnSpPr>
        <p:spPr>
          <a:xfrm flipH="1">
            <a:off x="4540725" y="798725"/>
            <a:ext cx="14100" cy="4090800"/>
          </a:xfrm>
          <a:prstGeom prst="straightConnector1">
            <a:avLst/>
          </a:prstGeom>
          <a:noFill/>
          <a:ln w="38100" cap="flat" cmpd="sng">
            <a:solidFill>
              <a:schemeClr val="accent4"/>
            </a:solidFill>
            <a:prstDash val="dash"/>
            <a:round/>
            <a:headEnd type="none" w="lg" len="lg"/>
            <a:tailEnd type="none" w="lg" len="lg"/>
          </a:ln>
        </p:spPr>
      </p:cxnSp>
      <p:cxnSp>
        <p:nvCxnSpPr>
          <p:cNvPr id="202" name="Shape 202"/>
          <p:cNvCxnSpPr/>
          <p:nvPr/>
        </p:nvCxnSpPr>
        <p:spPr>
          <a:xfrm>
            <a:off x="490525" y="2592775"/>
            <a:ext cx="8352900" cy="27900"/>
          </a:xfrm>
          <a:prstGeom prst="straightConnector1">
            <a:avLst/>
          </a:prstGeom>
          <a:noFill/>
          <a:ln w="38100" cap="flat" cmpd="sng">
            <a:solidFill>
              <a:schemeClr val="accent4"/>
            </a:solidFill>
            <a:prstDash val="dash"/>
            <a:round/>
            <a:headEnd type="none" w="lg" len="lg"/>
            <a:tailEnd type="none" w="lg" len="lg"/>
          </a:ln>
        </p:spPr>
      </p:cxnSp>
      <p:sp>
        <p:nvSpPr>
          <p:cNvPr id="203" name="Shape 203"/>
          <p:cNvSpPr txBox="1"/>
          <p:nvPr/>
        </p:nvSpPr>
        <p:spPr>
          <a:xfrm>
            <a:off x="168175" y="722525"/>
            <a:ext cx="1625700" cy="532500"/>
          </a:xfrm>
          <a:prstGeom prst="rect">
            <a:avLst/>
          </a:prstGeom>
          <a:noFill/>
          <a:ln>
            <a:noFill/>
          </a:ln>
        </p:spPr>
        <p:txBody>
          <a:bodyPr wrap="square" lIns="91425" tIns="91425" rIns="91425" bIns="91425" anchor="t" anchorCtr="0">
            <a:noAutofit/>
          </a:bodyPr>
          <a:lstStyle/>
          <a:p>
            <a:pPr lvl="0">
              <a:spcBef>
                <a:spcPts val="0"/>
              </a:spcBef>
              <a:buNone/>
            </a:pPr>
            <a:r>
              <a:rPr lang="en" sz="2400">
                <a:solidFill>
                  <a:schemeClr val="accent4"/>
                </a:solidFill>
                <a:latin typeface="Abadi MT Condensed Extra Bold" charset="0"/>
                <a:ea typeface="Abadi MT Condensed Extra Bold" charset="0"/>
                <a:cs typeface="Abadi MT Condensed Extra Bold" charset="0"/>
                <a:sym typeface="Oswald"/>
              </a:rPr>
              <a:t>SAY</a:t>
            </a:r>
          </a:p>
        </p:txBody>
      </p:sp>
      <p:sp>
        <p:nvSpPr>
          <p:cNvPr id="204" name="Shape 204"/>
          <p:cNvSpPr txBox="1"/>
          <p:nvPr/>
        </p:nvSpPr>
        <p:spPr>
          <a:xfrm>
            <a:off x="168175" y="2759175"/>
            <a:ext cx="1625700" cy="532500"/>
          </a:xfrm>
          <a:prstGeom prst="rect">
            <a:avLst/>
          </a:prstGeom>
          <a:noFill/>
          <a:ln>
            <a:noFill/>
          </a:ln>
        </p:spPr>
        <p:txBody>
          <a:bodyPr wrap="square" lIns="91425" tIns="91425" rIns="91425" bIns="91425" anchor="t" anchorCtr="0">
            <a:noAutofit/>
          </a:bodyPr>
          <a:lstStyle/>
          <a:p>
            <a:pPr lvl="0" rtl="0">
              <a:spcBef>
                <a:spcPts val="0"/>
              </a:spcBef>
              <a:buNone/>
            </a:pPr>
            <a:r>
              <a:rPr lang="en" sz="2400">
                <a:solidFill>
                  <a:schemeClr val="accent4"/>
                </a:solidFill>
                <a:latin typeface="Abadi MT Condensed Extra Bold" charset="0"/>
                <a:ea typeface="Abadi MT Condensed Extra Bold" charset="0"/>
                <a:cs typeface="Abadi MT Condensed Extra Bold" charset="0"/>
                <a:sym typeface="Oswald"/>
              </a:rPr>
              <a:t>DO</a:t>
            </a:r>
          </a:p>
        </p:txBody>
      </p:sp>
      <p:sp>
        <p:nvSpPr>
          <p:cNvPr id="205" name="Shape 205"/>
          <p:cNvSpPr txBox="1"/>
          <p:nvPr/>
        </p:nvSpPr>
        <p:spPr>
          <a:xfrm>
            <a:off x="7217725" y="722525"/>
            <a:ext cx="1625700" cy="532500"/>
          </a:xfrm>
          <a:prstGeom prst="rect">
            <a:avLst/>
          </a:prstGeom>
          <a:noFill/>
          <a:ln>
            <a:noFill/>
          </a:ln>
        </p:spPr>
        <p:txBody>
          <a:bodyPr wrap="square" lIns="91425" tIns="91425" rIns="91425" bIns="91425" anchor="t" anchorCtr="0">
            <a:noAutofit/>
          </a:bodyPr>
          <a:lstStyle/>
          <a:p>
            <a:pPr lvl="0" algn="r" rtl="0">
              <a:spcBef>
                <a:spcPts val="0"/>
              </a:spcBef>
              <a:buNone/>
            </a:pPr>
            <a:r>
              <a:rPr lang="en" sz="2400">
                <a:solidFill>
                  <a:schemeClr val="accent4"/>
                </a:solidFill>
                <a:latin typeface="Abadi MT Condensed Extra Bold" charset="0"/>
                <a:ea typeface="Abadi MT Condensed Extra Bold" charset="0"/>
                <a:cs typeface="Abadi MT Condensed Extra Bold" charset="0"/>
                <a:sym typeface="Oswald"/>
              </a:rPr>
              <a:t>THINK</a:t>
            </a:r>
          </a:p>
        </p:txBody>
      </p:sp>
      <p:sp>
        <p:nvSpPr>
          <p:cNvPr id="206" name="Shape 206"/>
          <p:cNvSpPr txBox="1"/>
          <p:nvPr/>
        </p:nvSpPr>
        <p:spPr>
          <a:xfrm>
            <a:off x="7301675" y="2759175"/>
            <a:ext cx="1625700" cy="532500"/>
          </a:xfrm>
          <a:prstGeom prst="rect">
            <a:avLst/>
          </a:prstGeom>
          <a:noFill/>
          <a:ln>
            <a:noFill/>
          </a:ln>
        </p:spPr>
        <p:txBody>
          <a:bodyPr wrap="square" lIns="91425" tIns="91425" rIns="91425" bIns="91425" anchor="t" anchorCtr="0">
            <a:noAutofit/>
          </a:bodyPr>
          <a:lstStyle/>
          <a:p>
            <a:pPr lvl="0" algn="r" rtl="0">
              <a:spcBef>
                <a:spcPts val="0"/>
              </a:spcBef>
              <a:buNone/>
            </a:pPr>
            <a:r>
              <a:rPr lang="en" sz="2400">
                <a:solidFill>
                  <a:schemeClr val="accent4"/>
                </a:solidFill>
                <a:latin typeface="Abadi MT Condensed Extra Bold" charset="0"/>
                <a:ea typeface="Abadi MT Condensed Extra Bold" charset="0"/>
                <a:cs typeface="Abadi MT Condensed Extra Bold" charset="0"/>
                <a:sym typeface="Oswald"/>
              </a:rPr>
              <a:t>FEEL</a:t>
            </a:r>
          </a:p>
        </p:txBody>
      </p:sp>
      <p:sp>
        <p:nvSpPr>
          <p:cNvPr id="207" name="Shape 207"/>
          <p:cNvSpPr txBox="1"/>
          <p:nvPr/>
        </p:nvSpPr>
        <p:spPr>
          <a:xfrm>
            <a:off x="63675" y="1783388"/>
            <a:ext cx="2414100" cy="709200"/>
          </a:xfrm>
          <a:prstGeom prst="rect">
            <a:avLst/>
          </a:prstGeom>
          <a:noFill/>
          <a:ln>
            <a:noFill/>
          </a:ln>
        </p:spPr>
        <p:txBody>
          <a:bodyPr wrap="square" lIns="91425" tIns="91425" rIns="91425" bIns="91425" anchor="t" anchorCtr="0">
            <a:noAutofit/>
          </a:bodyPr>
          <a:lstStyle/>
          <a:p>
            <a:pPr lvl="0" algn="ctr">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“You have to experiment...If you try and succeed, fine, if you fail, even better.”</a:t>
            </a:r>
          </a:p>
        </p:txBody>
      </p:sp>
      <p:sp>
        <p:nvSpPr>
          <p:cNvPr id="208" name="Shape 208"/>
          <p:cNvSpPr txBox="1"/>
          <p:nvPr/>
        </p:nvSpPr>
        <p:spPr>
          <a:xfrm>
            <a:off x="738575" y="3049650"/>
            <a:ext cx="2414100" cy="7092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Laughing when mentioning their past degrees don’t transfer well to current work</a:t>
            </a:r>
          </a:p>
        </p:txBody>
      </p:sp>
      <p:sp>
        <p:nvSpPr>
          <p:cNvPr id="209" name="Shape 209"/>
          <p:cNvSpPr txBox="1"/>
          <p:nvPr/>
        </p:nvSpPr>
        <p:spPr>
          <a:xfrm>
            <a:off x="6291075" y="3514975"/>
            <a:ext cx="2552400" cy="7092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Regret but acceptance that past education didn’t transfer well</a:t>
            </a:r>
          </a:p>
        </p:txBody>
      </p:sp>
      <p:sp>
        <p:nvSpPr>
          <p:cNvPr id="210" name="Shape 210"/>
          <p:cNvSpPr txBox="1"/>
          <p:nvPr/>
        </p:nvSpPr>
        <p:spPr>
          <a:xfrm>
            <a:off x="0" y="4490925"/>
            <a:ext cx="2267700" cy="5325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Using precise language when making a point</a:t>
            </a:r>
          </a:p>
        </p:txBody>
      </p:sp>
      <p:sp>
        <p:nvSpPr>
          <p:cNvPr id="211" name="Shape 211"/>
          <p:cNvSpPr txBox="1"/>
          <p:nvPr/>
        </p:nvSpPr>
        <p:spPr>
          <a:xfrm>
            <a:off x="4921725" y="646825"/>
            <a:ext cx="2192100" cy="5325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Wanted to impart lessons on younger generations</a:t>
            </a:r>
          </a:p>
        </p:txBody>
      </p:sp>
      <p:sp>
        <p:nvSpPr>
          <p:cNvPr id="212" name="Shape 212"/>
          <p:cNvSpPr txBox="1"/>
          <p:nvPr/>
        </p:nvSpPr>
        <p:spPr>
          <a:xfrm>
            <a:off x="2090050" y="1996000"/>
            <a:ext cx="6019500" cy="702300"/>
          </a:xfrm>
          <a:prstGeom prst="rect">
            <a:avLst/>
          </a:prstGeom>
          <a:noFill/>
          <a:ln>
            <a:noFill/>
          </a:ln>
        </p:spPr>
        <p:txBody>
          <a:bodyPr wrap="square" lIns="91425" tIns="91425" rIns="91425" bIns="91425" anchor="t"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213" name="Shape 213"/>
          <p:cNvSpPr txBox="1"/>
          <p:nvPr/>
        </p:nvSpPr>
        <p:spPr>
          <a:xfrm>
            <a:off x="6506925" y="1260104"/>
            <a:ext cx="2414100" cy="9615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There’s value in having interaction while learning (instructor/student, peer/peer)</a:t>
            </a:r>
          </a:p>
        </p:txBody>
      </p:sp>
      <p:sp>
        <p:nvSpPr>
          <p:cNvPr id="214" name="Shape 214"/>
          <p:cNvSpPr txBox="1"/>
          <p:nvPr/>
        </p:nvSpPr>
        <p:spPr>
          <a:xfrm>
            <a:off x="790850" y="237500"/>
            <a:ext cx="2414100" cy="7092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“The instructors are all very good, and all very different.”</a:t>
            </a:r>
          </a:p>
        </p:txBody>
      </p:sp>
      <p:sp>
        <p:nvSpPr>
          <p:cNvPr id="215" name="Shape 215"/>
          <p:cNvSpPr txBox="1"/>
          <p:nvPr/>
        </p:nvSpPr>
        <p:spPr>
          <a:xfrm>
            <a:off x="4554825" y="2892400"/>
            <a:ext cx="2414100" cy="5325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Desire to be more independent, self-sufficient</a:t>
            </a:r>
          </a:p>
        </p:txBody>
      </p:sp>
      <p:sp>
        <p:nvSpPr>
          <p:cNvPr id="216" name="Shape 216"/>
          <p:cNvSpPr txBox="1"/>
          <p:nvPr/>
        </p:nvSpPr>
        <p:spPr>
          <a:xfrm>
            <a:off x="4540725" y="1761650"/>
            <a:ext cx="1966200" cy="7092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People need to engage with the material in order to really learn it</a:t>
            </a:r>
          </a:p>
        </p:txBody>
      </p:sp>
      <p:sp>
        <p:nvSpPr>
          <p:cNvPr id="217" name="Shape 217"/>
          <p:cNvSpPr txBox="1"/>
          <p:nvPr/>
        </p:nvSpPr>
        <p:spPr>
          <a:xfrm>
            <a:off x="4684425" y="4224175"/>
            <a:ext cx="2666700" cy="7092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Not afraid to be honest about her struggles, fears, issues with current education system</a:t>
            </a:r>
          </a:p>
        </p:txBody>
      </p:sp>
      <p:sp>
        <p:nvSpPr>
          <p:cNvPr id="218" name="Shape 218"/>
          <p:cNvSpPr txBox="1"/>
          <p:nvPr/>
        </p:nvSpPr>
        <p:spPr>
          <a:xfrm>
            <a:off x="1793875" y="3880300"/>
            <a:ext cx="2414100" cy="7092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Took some time to think of an answer before responding</a:t>
            </a:r>
          </a:p>
        </p:txBody>
      </p:sp>
      <p:sp>
        <p:nvSpPr>
          <p:cNvPr id="219" name="Shape 219"/>
          <p:cNvSpPr txBox="1"/>
          <p:nvPr/>
        </p:nvSpPr>
        <p:spPr>
          <a:xfrm>
            <a:off x="1759725" y="1010450"/>
            <a:ext cx="2414100" cy="709200"/>
          </a:xfrm>
          <a:prstGeom prst="rect">
            <a:avLst/>
          </a:prstGeom>
          <a:noFill/>
          <a:ln>
            <a:noFill/>
          </a:ln>
        </p:spPr>
        <p:txBody>
          <a:bodyPr wrap="square" lIns="91425" tIns="91425" rIns="91425" bIns="91425" anchor="t" anchorCtr="0">
            <a:noAutofit/>
          </a:bodyPr>
          <a:lstStyle/>
          <a:p>
            <a:pPr lvl="0" algn="ctr" rtl="0">
              <a:spcBef>
                <a:spcPts val="0"/>
              </a:spcBef>
              <a:buNone/>
            </a:pPr>
            <a:r>
              <a:rPr lang="en">
                <a:solidFill>
                  <a:srgbClr val="FFFFFF"/>
                </a:solidFill>
                <a:latin typeface="Abadi MT Condensed Extra Bold" charset="0"/>
                <a:ea typeface="Abadi MT Condensed Extra Bold" charset="0"/>
                <a:cs typeface="Abadi MT Condensed Extra Bold" charset="0"/>
                <a:sym typeface="Average"/>
              </a:rPr>
              <a:t>“Initially I would feel excited, but then a lot of self-doubting”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3"/>
        <p:cNvGrpSpPr/>
        <p:nvPr/>
      </p:nvGrpSpPr>
      <p:grpSpPr>
        <a:xfrm>
          <a:off x="0" y="0"/>
          <a:ext cx="0" cy="0"/>
          <a:chOff x="0" y="0"/>
          <a:chExt cx="0" cy="0"/>
        </a:xfrm>
      </p:grpSpPr>
      <p:pic>
        <p:nvPicPr>
          <p:cNvPr id="224" name="Shape 224"/>
          <p:cNvPicPr preferRelativeResize="0"/>
          <p:nvPr/>
        </p:nvPicPr>
        <p:blipFill>
          <a:blip r:embed="rId3">
            <a:alphaModFix amt="11000"/>
          </a:blip>
          <a:stretch>
            <a:fillRect/>
          </a:stretch>
        </p:blipFill>
        <p:spPr>
          <a:xfrm>
            <a:off x="0" y="-306775"/>
            <a:ext cx="9144000" cy="6103624"/>
          </a:xfrm>
          <a:prstGeom prst="rect">
            <a:avLst/>
          </a:prstGeom>
          <a:noFill/>
          <a:ln>
            <a:noFill/>
          </a:ln>
        </p:spPr>
      </p:pic>
      <p:sp>
        <p:nvSpPr>
          <p:cNvPr id="225" name="Shape 225"/>
          <p:cNvSpPr txBox="1">
            <a:spLocks noGrp="1"/>
          </p:cNvSpPr>
          <p:nvPr>
            <p:ph type="ctrTitle" idx="4294967295"/>
          </p:nvPr>
        </p:nvSpPr>
        <p:spPr>
          <a:xfrm>
            <a:off x="395425" y="95425"/>
            <a:ext cx="8353200" cy="697200"/>
          </a:xfrm>
          <a:prstGeom prst="rect">
            <a:avLst/>
          </a:prstGeom>
        </p:spPr>
        <p:txBody>
          <a:bodyPr wrap="square" lIns="91425" tIns="91425" rIns="91425" bIns="91425" anchor="t" anchorCtr="0">
            <a:noAutofit/>
          </a:bodyPr>
          <a:lstStyle/>
          <a:p>
            <a:pPr lvl="0" algn="ctr" rtl="0">
              <a:spcBef>
                <a:spcPts val="0"/>
              </a:spcBef>
              <a:buNone/>
            </a:pPr>
            <a:r>
              <a:rPr lang="en">
                <a:solidFill>
                  <a:schemeClr val="accent4"/>
                </a:solidFill>
                <a:latin typeface="Abadi MT Condensed Extra Bold" charset="0"/>
                <a:ea typeface="Abadi MT Condensed Extra Bold" charset="0"/>
                <a:cs typeface="Abadi MT Condensed Extra Bold" charset="0"/>
              </a:rPr>
              <a:t>SURPRISES AND CONTRADICTIONS</a:t>
            </a:r>
            <a:r>
              <a:rPr lang="en">
                <a:solidFill>
                  <a:srgbClr val="FFFFFF"/>
                </a:solidFill>
                <a:latin typeface="Abadi MT Condensed Extra Bold" charset="0"/>
                <a:ea typeface="Abadi MT Condensed Extra Bold" charset="0"/>
                <a:cs typeface="Abadi MT Condensed Extra Bold" charset="0"/>
              </a:rPr>
              <a:t> | </a:t>
            </a:r>
            <a:r>
              <a:rPr lang="en">
                <a:solidFill>
                  <a:schemeClr val="accent4"/>
                </a:solidFill>
                <a:latin typeface="Abadi MT Condensed Extra Bold" charset="0"/>
                <a:ea typeface="Abadi MT Condensed Extra Bold" charset="0"/>
                <a:cs typeface="Abadi MT Condensed Extra Bold" charset="0"/>
              </a:rPr>
              <a:t>SUMIT</a:t>
            </a:r>
          </a:p>
        </p:txBody>
      </p:sp>
      <p:sp>
        <p:nvSpPr>
          <p:cNvPr id="226" name="Shape 226"/>
          <p:cNvSpPr txBox="1"/>
          <p:nvPr/>
        </p:nvSpPr>
        <p:spPr>
          <a:xfrm>
            <a:off x="395450" y="1801350"/>
            <a:ext cx="2390400" cy="1540800"/>
          </a:xfrm>
          <a:prstGeom prst="rect">
            <a:avLst/>
          </a:prstGeom>
          <a:noFill/>
          <a:ln>
            <a:noFill/>
          </a:ln>
        </p:spPr>
        <p:txBody>
          <a:bodyPr wrap="square" lIns="91425" tIns="91425" rIns="91425" bIns="91425" anchor="ctr" anchorCtr="0">
            <a:noAutofit/>
          </a:bodyPr>
          <a:lstStyle/>
          <a:p>
            <a:pPr lvl="0" algn="ctr" rtl="0">
              <a:spcBef>
                <a:spcPts val="0"/>
              </a:spcBef>
              <a:buNone/>
            </a:pPr>
            <a:r>
              <a:rPr lang="en" sz="2400">
                <a:solidFill>
                  <a:srgbClr val="FFFFFF"/>
                </a:solidFill>
                <a:latin typeface="Abadi MT Condensed Extra Bold" charset="0"/>
                <a:ea typeface="Abadi MT Condensed Extra Bold" charset="0"/>
                <a:cs typeface="Abadi MT Condensed Extra Bold" charset="0"/>
                <a:sym typeface="Average"/>
              </a:rPr>
              <a:t>Values live student - instructor interaction</a:t>
            </a:r>
          </a:p>
        </p:txBody>
      </p:sp>
      <p:sp>
        <p:nvSpPr>
          <p:cNvPr id="227" name="Shape 227"/>
          <p:cNvSpPr txBox="1"/>
          <p:nvPr/>
        </p:nvSpPr>
        <p:spPr>
          <a:xfrm>
            <a:off x="6358200" y="1801350"/>
            <a:ext cx="2390400" cy="1540800"/>
          </a:xfrm>
          <a:prstGeom prst="rect">
            <a:avLst/>
          </a:prstGeom>
          <a:noFill/>
          <a:ln>
            <a:noFill/>
          </a:ln>
        </p:spPr>
        <p:txBody>
          <a:bodyPr wrap="square" lIns="91425" tIns="91425" rIns="91425" bIns="91425" anchor="ctr" anchorCtr="0">
            <a:noAutofit/>
          </a:bodyPr>
          <a:lstStyle/>
          <a:p>
            <a:pPr lvl="0" algn="ctr" rtl="0">
              <a:spcBef>
                <a:spcPts val="0"/>
              </a:spcBef>
              <a:buNone/>
            </a:pPr>
            <a:r>
              <a:rPr lang="en" sz="2400">
                <a:solidFill>
                  <a:srgbClr val="FFFFFF"/>
                </a:solidFill>
                <a:latin typeface="Abadi MT Condensed Extra Bold" charset="0"/>
                <a:ea typeface="Abadi MT Condensed Extra Bold" charset="0"/>
                <a:cs typeface="Abadi MT Condensed Extra Bold" charset="0"/>
                <a:sym typeface="Average"/>
              </a:rPr>
              <a:t>Learns from YouTube “all the time”</a:t>
            </a:r>
          </a:p>
        </p:txBody>
      </p:sp>
      <p:sp>
        <p:nvSpPr>
          <p:cNvPr id="228" name="Shape 228"/>
          <p:cNvSpPr/>
          <p:nvPr/>
        </p:nvSpPr>
        <p:spPr>
          <a:xfrm>
            <a:off x="3376825" y="2049150"/>
            <a:ext cx="2390400" cy="1149900"/>
          </a:xfrm>
          <a:prstGeom prst="leftRightArrow">
            <a:avLst>
              <a:gd name="adj1" fmla="val 69641"/>
              <a:gd name="adj2" fmla="val 38390"/>
            </a:avLst>
          </a:prstGeom>
          <a:noFill/>
          <a:ln w="381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 sz="3000">
                <a:solidFill>
                  <a:schemeClr val="accent4"/>
                </a:solidFill>
                <a:latin typeface="Abadi MT Condensed Extra Bold" charset="0"/>
                <a:ea typeface="Abadi MT Condensed Extra Bold" charset="0"/>
                <a:cs typeface="Abadi MT Condensed Extra Bold" charset="0"/>
                <a:sym typeface="Oswald"/>
              </a:rPr>
              <a:t>VS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mt="11000"/>
          </a:blip>
          <a:stretch>
            <a:fillRect/>
          </a:stretch>
        </p:blipFill>
        <p:spPr>
          <a:xfrm>
            <a:off x="0" y="-306775"/>
            <a:ext cx="9144000" cy="6103624"/>
          </a:xfrm>
          <a:prstGeom prst="rect">
            <a:avLst/>
          </a:prstGeom>
          <a:noFill/>
          <a:ln>
            <a:noFill/>
          </a:ln>
        </p:spPr>
      </p:pic>
      <p:sp>
        <p:nvSpPr>
          <p:cNvPr id="234" name="Shape 234"/>
          <p:cNvSpPr txBox="1"/>
          <p:nvPr/>
        </p:nvSpPr>
        <p:spPr>
          <a:xfrm>
            <a:off x="286725" y="1801350"/>
            <a:ext cx="2610600" cy="1540800"/>
          </a:xfrm>
          <a:prstGeom prst="rect">
            <a:avLst/>
          </a:prstGeom>
          <a:noFill/>
          <a:ln>
            <a:noFill/>
          </a:ln>
        </p:spPr>
        <p:txBody>
          <a:bodyPr wrap="square" lIns="91425" tIns="91425" rIns="91425" bIns="91425" anchor="ctr" anchorCtr="0">
            <a:noAutofit/>
          </a:bodyPr>
          <a:lstStyle/>
          <a:p>
            <a:pPr lvl="0" algn="ctr" rtl="0">
              <a:spcBef>
                <a:spcPts val="0"/>
              </a:spcBef>
              <a:buNone/>
            </a:pPr>
            <a:r>
              <a:rPr lang="en" sz="2400">
                <a:solidFill>
                  <a:srgbClr val="FFFFFF"/>
                </a:solidFill>
                <a:latin typeface="Abadi MT Condensed Extra Bold" charset="0"/>
                <a:ea typeface="Abadi MT Condensed Extra Bold" charset="0"/>
                <a:cs typeface="Abadi MT Condensed Extra Bold" charset="0"/>
                <a:sym typeface="Average"/>
              </a:rPr>
              <a:t>Reinforces that she “doesn’t do cooking seriously”</a:t>
            </a:r>
          </a:p>
        </p:txBody>
      </p:sp>
      <p:sp>
        <p:nvSpPr>
          <p:cNvPr id="235" name="Shape 235"/>
          <p:cNvSpPr txBox="1"/>
          <p:nvPr/>
        </p:nvSpPr>
        <p:spPr>
          <a:xfrm>
            <a:off x="6037600" y="1801350"/>
            <a:ext cx="2931300" cy="1540800"/>
          </a:xfrm>
          <a:prstGeom prst="rect">
            <a:avLst/>
          </a:prstGeom>
          <a:noFill/>
          <a:ln>
            <a:noFill/>
          </a:ln>
        </p:spPr>
        <p:txBody>
          <a:bodyPr wrap="square" lIns="91425" tIns="91425" rIns="91425" bIns="91425" anchor="ctr" anchorCtr="0">
            <a:noAutofit/>
          </a:bodyPr>
          <a:lstStyle/>
          <a:p>
            <a:pPr lvl="0" algn="ctr" rtl="0">
              <a:spcBef>
                <a:spcPts val="0"/>
              </a:spcBef>
              <a:buNone/>
            </a:pPr>
            <a:r>
              <a:rPr lang="en" sz="2400">
                <a:solidFill>
                  <a:srgbClr val="FFFFFF"/>
                </a:solidFill>
                <a:latin typeface="Abadi MT Condensed Extra Bold" charset="0"/>
                <a:ea typeface="Abadi MT Condensed Extra Bold" charset="0"/>
                <a:cs typeface="Abadi MT Condensed Extra Bold" charset="0"/>
                <a:sym typeface="Average"/>
              </a:rPr>
              <a:t>Watches Food Network, owns many cookbooks, and took cooking class at Google</a:t>
            </a:r>
          </a:p>
        </p:txBody>
      </p:sp>
      <p:sp>
        <p:nvSpPr>
          <p:cNvPr id="236" name="Shape 236"/>
          <p:cNvSpPr/>
          <p:nvPr/>
        </p:nvSpPr>
        <p:spPr>
          <a:xfrm>
            <a:off x="3376800" y="2049150"/>
            <a:ext cx="2390400" cy="1149900"/>
          </a:xfrm>
          <a:prstGeom prst="leftRightArrow">
            <a:avLst>
              <a:gd name="adj1" fmla="val 69641"/>
              <a:gd name="adj2" fmla="val 38390"/>
            </a:avLst>
          </a:prstGeom>
          <a:noFill/>
          <a:ln w="381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sz="3000">
                <a:solidFill>
                  <a:schemeClr val="accent4"/>
                </a:solidFill>
                <a:latin typeface="Abadi MT Condensed Extra Bold" charset="0"/>
                <a:ea typeface="Abadi MT Condensed Extra Bold" charset="0"/>
                <a:cs typeface="Abadi MT Condensed Extra Bold" charset="0"/>
                <a:sym typeface="Oswald"/>
              </a:rPr>
              <a:t>VS</a:t>
            </a:r>
          </a:p>
        </p:txBody>
      </p:sp>
      <p:sp>
        <p:nvSpPr>
          <p:cNvPr id="237" name="Shape 237"/>
          <p:cNvSpPr txBox="1">
            <a:spLocks noGrp="1"/>
          </p:cNvSpPr>
          <p:nvPr>
            <p:ph type="ctrTitle" idx="4294967295"/>
          </p:nvPr>
        </p:nvSpPr>
        <p:spPr>
          <a:xfrm>
            <a:off x="395425" y="95425"/>
            <a:ext cx="8353200" cy="697200"/>
          </a:xfrm>
          <a:prstGeom prst="rect">
            <a:avLst/>
          </a:prstGeom>
        </p:spPr>
        <p:txBody>
          <a:bodyPr wrap="square" lIns="91425" tIns="91425" rIns="91425" bIns="91425" anchor="t" anchorCtr="0">
            <a:noAutofit/>
          </a:bodyPr>
          <a:lstStyle/>
          <a:p>
            <a:pPr lvl="0" algn="ctr" rtl="0">
              <a:spcBef>
                <a:spcPts val="0"/>
              </a:spcBef>
              <a:buNone/>
            </a:pPr>
            <a:r>
              <a:rPr lang="en">
                <a:solidFill>
                  <a:schemeClr val="accent4"/>
                </a:solidFill>
                <a:latin typeface="Abadi MT Condensed Extra Bold" charset="0"/>
                <a:ea typeface="Abadi MT Condensed Extra Bold" charset="0"/>
                <a:cs typeface="Abadi MT Condensed Extra Bold" charset="0"/>
              </a:rPr>
              <a:t>SURPRISES AND CONTRADICTIONS</a:t>
            </a:r>
            <a:r>
              <a:rPr lang="en">
                <a:solidFill>
                  <a:srgbClr val="FFFFFF"/>
                </a:solidFill>
                <a:latin typeface="Abadi MT Condensed Extra Bold" charset="0"/>
                <a:ea typeface="Abadi MT Condensed Extra Bold" charset="0"/>
                <a:cs typeface="Abadi MT Condensed Extra Bold" charset="0"/>
              </a:rPr>
              <a:t> | </a:t>
            </a:r>
            <a:r>
              <a:rPr lang="en">
                <a:solidFill>
                  <a:schemeClr val="accent4"/>
                </a:solidFill>
                <a:latin typeface="Abadi MT Condensed Extra Bold" charset="0"/>
                <a:ea typeface="Abadi MT Condensed Extra Bold" charset="0"/>
                <a:cs typeface="Abadi MT Condensed Extra Bold" charset="0"/>
              </a:rPr>
              <a:t>ANU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1"/>
        <p:cNvGrpSpPr/>
        <p:nvPr/>
      </p:nvGrpSpPr>
      <p:grpSpPr>
        <a:xfrm>
          <a:off x="0" y="0"/>
          <a:ext cx="0" cy="0"/>
          <a:chOff x="0" y="0"/>
          <a:chExt cx="0" cy="0"/>
        </a:xfrm>
      </p:grpSpPr>
      <p:pic>
        <p:nvPicPr>
          <p:cNvPr id="242" name="Shape 242"/>
          <p:cNvPicPr preferRelativeResize="0"/>
          <p:nvPr/>
        </p:nvPicPr>
        <p:blipFill>
          <a:blip r:embed="rId3">
            <a:alphaModFix amt="11000"/>
          </a:blip>
          <a:stretch>
            <a:fillRect/>
          </a:stretch>
        </p:blipFill>
        <p:spPr>
          <a:xfrm>
            <a:off x="0" y="-306775"/>
            <a:ext cx="9144000" cy="6103624"/>
          </a:xfrm>
          <a:prstGeom prst="rect">
            <a:avLst/>
          </a:prstGeom>
          <a:noFill/>
          <a:ln>
            <a:noFill/>
          </a:ln>
        </p:spPr>
      </p:pic>
      <p:sp>
        <p:nvSpPr>
          <p:cNvPr id="243" name="Shape 243"/>
          <p:cNvSpPr txBox="1"/>
          <p:nvPr/>
        </p:nvSpPr>
        <p:spPr>
          <a:xfrm>
            <a:off x="395425" y="1801350"/>
            <a:ext cx="2390400" cy="1540800"/>
          </a:xfrm>
          <a:prstGeom prst="rect">
            <a:avLst/>
          </a:prstGeom>
          <a:noFill/>
          <a:ln>
            <a:noFill/>
          </a:ln>
        </p:spPr>
        <p:txBody>
          <a:bodyPr wrap="square" lIns="91425" tIns="91425" rIns="91425" bIns="91425" anchor="ctr" anchorCtr="0">
            <a:noAutofit/>
          </a:bodyPr>
          <a:lstStyle/>
          <a:p>
            <a:pPr lvl="0" algn="ctr" rtl="0">
              <a:spcBef>
                <a:spcPts val="0"/>
              </a:spcBef>
              <a:buNone/>
            </a:pPr>
            <a:r>
              <a:rPr lang="en" sz="2400">
                <a:solidFill>
                  <a:srgbClr val="FFFFFF"/>
                </a:solidFill>
                <a:latin typeface="Abadi MT Condensed Extra Bold" charset="0"/>
                <a:ea typeface="Abadi MT Condensed Extra Bold" charset="0"/>
                <a:cs typeface="Abadi MT Condensed Extra Bold" charset="0"/>
                <a:sym typeface="Average"/>
              </a:rPr>
              <a:t>Decided to coach daughter’s soccer camp</a:t>
            </a:r>
          </a:p>
        </p:txBody>
      </p:sp>
      <p:sp>
        <p:nvSpPr>
          <p:cNvPr id="244" name="Shape 244"/>
          <p:cNvSpPr txBox="1"/>
          <p:nvPr/>
        </p:nvSpPr>
        <p:spPr>
          <a:xfrm>
            <a:off x="6358175" y="1801350"/>
            <a:ext cx="2390400" cy="1540800"/>
          </a:xfrm>
          <a:prstGeom prst="rect">
            <a:avLst/>
          </a:prstGeom>
          <a:noFill/>
          <a:ln>
            <a:noFill/>
          </a:ln>
        </p:spPr>
        <p:txBody>
          <a:bodyPr wrap="square" lIns="91425" tIns="91425" rIns="91425" bIns="91425" anchor="ctr" anchorCtr="0">
            <a:noAutofit/>
          </a:bodyPr>
          <a:lstStyle/>
          <a:p>
            <a:pPr lvl="0" algn="ctr" rtl="0">
              <a:spcBef>
                <a:spcPts val="0"/>
              </a:spcBef>
              <a:buNone/>
            </a:pPr>
            <a:r>
              <a:rPr lang="en" sz="2400">
                <a:solidFill>
                  <a:srgbClr val="FFFFFF"/>
                </a:solidFill>
                <a:latin typeface="Abadi MT Condensed Extra Bold" charset="0"/>
                <a:ea typeface="Abadi MT Condensed Extra Bold" charset="0"/>
                <a:cs typeface="Abadi MT Condensed Extra Bold" charset="0"/>
                <a:sym typeface="Average"/>
              </a:rPr>
              <a:t>Didn’t know how to play soccer</a:t>
            </a:r>
          </a:p>
        </p:txBody>
      </p:sp>
      <p:sp>
        <p:nvSpPr>
          <p:cNvPr id="245" name="Shape 245"/>
          <p:cNvSpPr/>
          <p:nvPr/>
        </p:nvSpPr>
        <p:spPr>
          <a:xfrm>
            <a:off x="3376800" y="2049150"/>
            <a:ext cx="2390400" cy="1149900"/>
          </a:xfrm>
          <a:prstGeom prst="leftRightArrow">
            <a:avLst>
              <a:gd name="adj1" fmla="val 69641"/>
              <a:gd name="adj2" fmla="val 38390"/>
            </a:avLst>
          </a:prstGeom>
          <a:noFill/>
          <a:ln w="381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sz="3000">
                <a:solidFill>
                  <a:schemeClr val="accent4"/>
                </a:solidFill>
                <a:latin typeface="Abadi MT Condensed Extra Bold" charset="0"/>
                <a:ea typeface="Abadi MT Condensed Extra Bold" charset="0"/>
                <a:cs typeface="Abadi MT Condensed Extra Bold" charset="0"/>
                <a:sym typeface="Oswald"/>
              </a:rPr>
              <a:t>VS</a:t>
            </a:r>
          </a:p>
        </p:txBody>
      </p:sp>
      <p:sp>
        <p:nvSpPr>
          <p:cNvPr id="246" name="Shape 246"/>
          <p:cNvSpPr txBox="1">
            <a:spLocks noGrp="1"/>
          </p:cNvSpPr>
          <p:nvPr>
            <p:ph type="ctrTitle" idx="4294967295"/>
          </p:nvPr>
        </p:nvSpPr>
        <p:spPr>
          <a:xfrm>
            <a:off x="395425" y="95425"/>
            <a:ext cx="8353200" cy="697200"/>
          </a:xfrm>
          <a:prstGeom prst="rect">
            <a:avLst/>
          </a:prstGeom>
        </p:spPr>
        <p:txBody>
          <a:bodyPr wrap="square" lIns="91425" tIns="91425" rIns="91425" bIns="91425" anchor="t" anchorCtr="0">
            <a:noAutofit/>
          </a:bodyPr>
          <a:lstStyle/>
          <a:p>
            <a:pPr lvl="0" algn="ctr" rtl="0">
              <a:spcBef>
                <a:spcPts val="0"/>
              </a:spcBef>
              <a:buNone/>
            </a:pPr>
            <a:r>
              <a:rPr lang="en">
                <a:solidFill>
                  <a:schemeClr val="accent4"/>
                </a:solidFill>
                <a:latin typeface="Abadi MT Condensed Extra Bold" charset="0"/>
                <a:ea typeface="Abadi MT Condensed Extra Bold" charset="0"/>
                <a:cs typeface="Abadi MT Condensed Extra Bold" charset="0"/>
              </a:rPr>
              <a:t>SURPRISES AND CONTRADICTIONS</a:t>
            </a:r>
            <a:r>
              <a:rPr lang="en">
                <a:solidFill>
                  <a:srgbClr val="FFFFFF"/>
                </a:solidFill>
                <a:latin typeface="Abadi MT Condensed Extra Bold" charset="0"/>
                <a:ea typeface="Abadi MT Condensed Extra Bold" charset="0"/>
                <a:cs typeface="Abadi MT Condensed Extra Bold" charset="0"/>
              </a:rPr>
              <a:t> | </a:t>
            </a:r>
            <a:r>
              <a:rPr lang="en">
                <a:solidFill>
                  <a:schemeClr val="accent4"/>
                </a:solidFill>
                <a:latin typeface="Abadi MT Condensed Extra Bold" charset="0"/>
                <a:ea typeface="Abadi MT Condensed Extra Bold" charset="0"/>
                <a:cs typeface="Abadi MT Condensed Extra Bold" charset="0"/>
              </a:rPr>
              <a:t>SANDY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0"/>
        <p:cNvGrpSpPr/>
        <p:nvPr/>
      </p:nvGrpSpPr>
      <p:grpSpPr>
        <a:xfrm>
          <a:off x="0" y="0"/>
          <a:ext cx="0" cy="0"/>
          <a:chOff x="0" y="0"/>
          <a:chExt cx="0" cy="0"/>
        </a:xfrm>
      </p:grpSpPr>
      <p:sp>
        <p:nvSpPr>
          <p:cNvPr id="251" name="Shape 251"/>
          <p:cNvSpPr/>
          <p:nvPr/>
        </p:nvSpPr>
        <p:spPr>
          <a:xfrm>
            <a:off x="-125" y="2662850"/>
            <a:ext cx="9144000" cy="24807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252" name="Shape 252"/>
          <p:cNvSpPr txBox="1">
            <a:spLocks noGrp="1"/>
          </p:cNvSpPr>
          <p:nvPr>
            <p:ph type="ctrTitle"/>
          </p:nvPr>
        </p:nvSpPr>
        <p:spPr>
          <a:xfrm>
            <a:off x="113875" y="156125"/>
            <a:ext cx="3203100" cy="792600"/>
          </a:xfrm>
          <a:prstGeom prst="rect">
            <a:avLst/>
          </a:prstGeom>
        </p:spPr>
        <p:txBody>
          <a:bodyPr wrap="square" lIns="91425" tIns="91425" rIns="91425" bIns="91425" anchor="b" anchorCtr="0">
            <a:noAutofit/>
          </a:bodyPr>
          <a:lstStyle/>
          <a:p>
            <a:pPr lvl="0" algn="l">
              <a:spcBef>
                <a:spcPts val="0"/>
              </a:spcBef>
              <a:buNone/>
            </a:pPr>
            <a:r>
              <a:rPr lang="en" sz="3600">
                <a:solidFill>
                  <a:srgbClr val="1A1A1A"/>
                </a:solidFill>
                <a:latin typeface="Abadi MT Condensed Extra Bold" charset="0"/>
                <a:ea typeface="Abadi MT Condensed Extra Bold" charset="0"/>
                <a:cs typeface="Abadi MT Condensed Extra Bold" charset="0"/>
              </a:rPr>
              <a:t>INSIGHTS...</a:t>
            </a:r>
          </a:p>
        </p:txBody>
      </p:sp>
      <p:sp>
        <p:nvSpPr>
          <p:cNvPr id="253" name="Shape 253"/>
          <p:cNvSpPr txBox="1">
            <a:spLocks noGrp="1"/>
          </p:cNvSpPr>
          <p:nvPr>
            <p:ph type="ctrTitle"/>
          </p:nvPr>
        </p:nvSpPr>
        <p:spPr>
          <a:xfrm>
            <a:off x="5828450" y="4307150"/>
            <a:ext cx="3203100" cy="792600"/>
          </a:xfrm>
          <a:prstGeom prst="rect">
            <a:avLst/>
          </a:prstGeom>
        </p:spPr>
        <p:txBody>
          <a:bodyPr wrap="square" lIns="91425" tIns="91425" rIns="91425" bIns="91425" anchor="b" anchorCtr="0">
            <a:noAutofit/>
          </a:bodyPr>
          <a:lstStyle/>
          <a:p>
            <a:pPr lvl="0" algn="r" rtl="0">
              <a:spcBef>
                <a:spcPts val="0"/>
              </a:spcBef>
              <a:buNone/>
            </a:pPr>
            <a:r>
              <a:rPr lang="en" sz="3600">
                <a:solidFill>
                  <a:srgbClr val="1A1A1A"/>
                </a:solidFill>
                <a:latin typeface="Abadi MT Condensed Extra Bold" charset="0"/>
                <a:ea typeface="Abadi MT Condensed Extra Bold" charset="0"/>
                <a:cs typeface="Abadi MT Condensed Extra Bold" charset="0"/>
              </a:rPr>
              <a:t>… AND NEEDS</a:t>
            </a:r>
          </a:p>
        </p:txBody>
      </p:sp>
      <p:sp>
        <p:nvSpPr>
          <p:cNvPr id="254" name="Shape 254"/>
          <p:cNvSpPr txBox="1"/>
          <p:nvPr/>
        </p:nvSpPr>
        <p:spPr>
          <a:xfrm>
            <a:off x="-31462" y="883400"/>
            <a:ext cx="30414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Failure, though seen </a:t>
            </a:r>
          </a:p>
          <a:p>
            <a:pPr lvl="0" algn="ctr">
              <a:spcBef>
                <a:spcPts val="0"/>
              </a:spcBef>
              <a:buNone/>
            </a:pPr>
            <a:r>
              <a:rPr lang="en" sz="1800">
                <a:latin typeface="Abadi MT Condensed Extra Bold" charset="0"/>
                <a:ea typeface="Abadi MT Condensed Extra Bold" charset="0"/>
                <a:cs typeface="Abadi MT Condensed Extra Bold" charset="0"/>
                <a:sym typeface="Quattrocento"/>
              </a:rPr>
              <a:t>as undesirable, is </a:t>
            </a:r>
            <a:r>
              <a:rPr lang="en" sz="1800" b="1">
                <a:latin typeface="Abadi MT Condensed Extra Bold" charset="0"/>
                <a:ea typeface="Abadi MT Condensed Extra Bold" charset="0"/>
                <a:cs typeface="Abadi MT Condensed Extra Bold" charset="0"/>
                <a:sym typeface="Quattrocento"/>
              </a:rPr>
              <a:t>constructive</a:t>
            </a:r>
            <a:r>
              <a:rPr lang="en" sz="1800">
                <a:latin typeface="Abadi MT Condensed Extra Bold" charset="0"/>
                <a:ea typeface="Abadi MT Condensed Extra Bold" charset="0"/>
                <a:cs typeface="Abadi MT Condensed Extra Bold" charset="0"/>
                <a:sym typeface="Quattrocento"/>
              </a:rPr>
              <a:t> in learning.</a:t>
            </a:r>
          </a:p>
        </p:txBody>
      </p:sp>
      <p:sp>
        <p:nvSpPr>
          <p:cNvPr id="255" name="Shape 255"/>
          <p:cNvSpPr txBox="1"/>
          <p:nvPr/>
        </p:nvSpPr>
        <p:spPr>
          <a:xfrm>
            <a:off x="5912450" y="872525"/>
            <a:ext cx="32031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Identifying what’s </a:t>
            </a:r>
            <a:r>
              <a:rPr lang="en" sz="1800" b="1">
                <a:latin typeface="Abadi MT Condensed Extra Bold" charset="0"/>
                <a:ea typeface="Abadi MT Condensed Extra Bold" charset="0"/>
                <a:cs typeface="Abadi MT Condensed Extra Bold" charset="0"/>
                <a:sym typeface="Quattrocento"/>
              </a:rPr>
              <a:t>important</a:t>
            </a:r>
            <a:r>
              <a:rPr lang="en" sz="1800">
                <a:latin typeface="Abadi MT Condensed Extra Bold" charset="0"/>
                <a:ea typeface="Abadi MT Condensed Extra Bold" charset="0"/>
                <a:cs typeface="Abadi MT Condensed Extra Bold" charset="0"/>
                <a:sym typeface="Quattrocento"/>
              </a:rPr>
              <a:t> is crucial to learning lots of </a:t>
            </a:r>
            <a:r>
              <a:rPr lang="en" sz="1800" b="1">
                <a:latin typeface="Abadi MT Condensed Extra Bold" charset="0"/>
                <a:ea typeface="Abadi MT Condensed Extra Bold" charset="0"/>
                <a:cs typeface="Abadi MT Condensed Extra Bold" charset="0"/>
                <a:sym typeface="Quattrocento"/>
              </a:rPr>
              <a:t>new material</a:t>
            </a:r>
          </a:p>
        </p:txBody>
      </p:sp>
      <p:pic>
        <p:nvPicPr>
          <p:cNvPr id="256" name="Shape 256"/>
          <p:cNvPicPr preferRelativeResize="0"/>
          <p:nvPr/>
        </p:nvPicPr>
        <p:blipFill>
          <a:blip r:embed="rId3">
            <a:alphaModFix/>
          </a:blip>
          <a:stretch>
            <a:fillRect/>
          </a:stretch>
        </p:blipFill>
        <p:spPr>
          <a:xfrm>
            <a:off x="406226" y="1902200"/>
            <a:ext cx="2283144" cy="1519399"/>
          </a:xfrm>
          <a:prstGeom prst="rect">
            <a:avLst/>
          </a:prstGeom>
          <a:noFill/>
          <a:ln>
            <a:noFill/>
          </a:ln>
        </p:spPr>
      </p:pic>
      <p:sp>
        <p:nvSpPr>
          <p:cNvPr id="257" name="Shape 257"/>
          <p:cNvSpPr txBox="1"/>
          <p:nvPr/>
        </p:nvSpPr>
        <p:spPr>
          <a:xfrm>
            <a:off x="-13087" y="3538375"/>
            <a:ext cx="30414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Comfort, familiarity, and </a:t>
            </a:r>
            <a:r>
              <a:rPr lang="en" sz="1800" b="1">
                <a:latin typeface="Abadi MT Condensed Extra Bold" charset="0"/>
                <a:ea typeface="Abadi MT Condensed Extra Bold" charset="0"/>
                <a:cs typeface="Abadi MT Condensed Extra Bold" charset="0"/>
                <a:sym typeface="Quattrocento"/>
              </a:rPr>
              <a:t>safety</a:t>
            </a:r>
            <a:r>
              <a:rPr lang="en" sz="1800">
                <a:latin typeface="Abadi MT Condensed Extra Bold" charset="0"/>
                <a:ea typeface="Abadi MT Condensed Extra Bold" charset="0"/>
                <a:cs typeface="Abadi MT Condensed Extra Bold" charset="0"/>
                <a:sym typeface="Quattrocento"/>
              </a:rPr>
              <a:t> in learning </a:t>
            </a:r>
          </a:p>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new things</a:t>
            </a:r>
          </a:p>
        </p:txBody>
      </p:sp>
      <p:pic>
        <p:nvPicPr>
          <p:cNvPr id="258" name="Shape 258"/>
          <p:cNvPicPr preferRelativeResize="0"/>
          <p:nvPr/>
        </p:nvPicPr>
        <p:blipFill>
          <a:blip r:embed="rId4">
            <a:alphaModFix/>
          </a:blip>
          <a:stretch>
            <a:fillRect/>
          </a:stretch>
        </p:blipFill>
        <p:spPr>
          <a:xfrm>
            <a:off x="6335300" y="1843221"/>
            <a:ext cx="2460400" cy="1637357"/>
          </a:xfrm>
          <a:prstGeom prst="rect">
            <a:avLst/>
          </a:prstGeom>
          <a:noFill/>
          <a:ln>
            <a:noFill/>
          </a:ln>
        </p:spPr>
      </p:pic>
      <p:sp>
        <p:nvSpPr>
          <p:cNvPr id="259" name="Shape 259"/>
          <p:cNvSpPr txBox="1"/>
          <p:nvPr/>
        </p:nvSpPr>
        <p:spPr>
          <a:xfrm>
            <a:off x="5974638" y="3538375"/>
            <a:ext cx="30414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Way to </a:t>
            </a:r>
            <a:r>
              <a:rPr lang="en" sz="1800" b="1">
                <a:latin typeface="Abadi MT Condensed Extra Bold" charset="0"/>
                <a:ea typeface="Abadi MT Condensed Extra Bold" charset="0"/>
                <a:cs typeface="Abadi MT Condensed Extra Bold" charset="0"/>
                <a:sym typeface="Quattrocento"/>
              </a:rPr>
              <a:t>determine</a:t>
            </a:r>
            <a:r>
              <a:rPr lang="en" sz="1800">
                <a:latin typeface="Abadi MT Condensed Extra Bold" charset="0"/>
                <a:ea typeface="Abadi MT Condensed Extra Bold" charset="0"/>
                <a:cs typeface="Abadi MT Condensed Extra Bold" charset="0"/>
                <a:sym typeface="Quattrocento"/>
              </a:rPr>
              <a:t> what’s important and ask the right questions</a:t>
            </a:r>
          </a:p>
        </p:txBody>
      </p:sp>
      <p:sp>
        <p:nvSpPr>
          <p:cNvPr id="260" name="Shape 260"/>
          <p:cNvSpPr txBox="1"/>
          <p:nvPr/>
        </p:nvSpPr>
        <p:spPr>
          <a:xfrm>
            <a:off x="2940338" y="883400"/>
            <a:ext cx="30414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Learn outside the classroom by being resourceful and connecting</a:t>
            </a:r>
          </a:p>
        </p:txBody>
      </p:sp>
      <p:sp>
        <p:nvSpPr>
          <p:cNvPr id="261" name="Shape 261"/>
          <p:cNvSpPr txBox="1"/>
          <p:nvPr/>
        </p:nvSpPr>
        <p:spPr>
          <a:xfrm>
            <a:off x="2958713" y="3538375"/>
            <a:ext cx="30414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A way to connect learning to everyday contexts and people</a:t>
            </a:r>
          </a:p>
        </p:txBody>
      </p:sp>
      <p:pic>
        <p:nvPicPr>
          <p:cNvPr id="262" name="Shape 262"/>
          <p:cNvPicPr preferRelativeResize="0"/>
          <p:nvPr/>
        </p:nvPicPr>
        <p:blipFill>
          <a:blip r:embed="rId5">
            <a:alphaModFix/>
          </a:blip>
          <a:stretch>
            <a:fillRect/>
          </a:stretch>
        </p:blipFill>
        <p:spPr>
          <a:xfrm>
            <a:off x="3255050" y="1837725"/>
            <a:ext cx="2657400" cy="1768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6"/>
        <p:cNvGrpSpPr/>
        <p:nvPr/>
      </p:nvGrpSpPr>
      <p:grpSpPr>
        <a:xfrm>
          <a:off x="0" y="0"/>
          <a:ext cx="0" cy="0"/>
          <a:chOff x="0" y="0"/>
          <a:chExt cx="0" cy="0"/>
        </a:xfrm>
      </p:grpSpPr>
      <p:sp>
        <p:nvSpPr>
          <p:cNvPr id="267" name="Shape 267"/>
          <p:cNvSpPr/>
          <p:nvPr/>
        </p:nvSpPr>
        <p:spPr>
          <a:xfrm>
            <a:off x="-125" y="2662850"/>
            <a:ext cx="9144000" cy="24807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268" name="Shape 268"/>
          <p:cNvSpPr txBox="1">
            <a:spLocks noGrp="1"/>
          </p:cNvSpPr>
          <p:nvPr>
            <p:ph type="ctrTitle"/>
          </p:nvPr>
        </p:nvSpPr>
        <p:spPr>
          <a:xfrm>
            <a:off x="113875" y="156125"/>
            <a:ext cx="3203100" cy="792600"/>
          </a:xfrm>
          <a:prstGeom prst="rect">
            <a:avLst/>
          </a:prstGeom>
        </p:spPr>
        <p:txBody>
          <a:bodyPr wrap="square" lIns="91425" tIns="91425" rIns="91425" bIns="91425" anchor="b" anchorCtr="0">
            <a:noAutofit/>
          </a:bodyPr>
          <a:lstStyle/>
          <a:p>
            <a:pPr lvl="0" algn="l" rtl="0">
              <a:spcBef>
                <a:spcPts val="0"/>
              </a:spcBef>
              <a:buNone/>
            </a:pPr>
            <a:r>
              <a:rPr lang="en" sz="3600">
                <a:solidFill>
                  <a:srgbClr val="1A1A1A"/>
                </a:solidFill>
                <a:latin typeface="Abadi MT Condensed Extra Bold" charset="0"/>
                <a:ea typeface="Abadi MT Condensed Extra Bold" charset="0"/>
                <a:cs typeface="Abadi MT Condensed Extra Bold" charset="0"/>
              </a:rPr>
              <a:t>INSIGHTS...</a:t>
            </a:r>
          </a:p>
        </p:txBody>
      </p:sp>
      <p:sp>
        <p:nvSpPr>
          <p:cNvPr id="269" name="Shape 269"/>
          <p:cNvSpPr txBox="1">
            <a:spLocks noGrp="1"/>
          </p:cNvSpPr>
          <p:nvPr>
            <p:ph type="ctrTitle"/>
          </p:nvPr>
        </p:nvSpPr>
        <p:spPr>
          <a:xfrm>
            <a:off x="5828450" y="4307150"/>
            <a:ext cx="3203100" cy="792600"/>
          </a:xfrm>
          <a:prstGeom prst="rect">
            <a:avLst/>
          </a:prstGeom>
        </p:spPr>
        <p:txBody>
          <a:bodyPr wrap="square" lIns="91425" tIns="91425" rIns="91425" bIns="91425" anchor="b" anchorCtr="0">
            <a:noAutofit/>
          </a:bodyPr>
          <a:lstStyle/>
          <a:p>
            <a:pPr lvl="0" algn="r" rtl="0">
              <a:spcBef>
                <a:spcPts val="0"/>
              </a:spcBef>
              <a:buNone/>
            </a:pPr>
            <a:r>
              <a:rPr lang="en" sz="3600">
                <a:solidFill>
                  <a:srgbClr val="1A1A1A"/>
                </a:solidFill>
                <a:latin typeface="Abadi MT Condensed Extra Bold" charset="0"/>
                <a:ea typeface="Abadi MT Condensed Extra Bold" charset="0"/>
                <a:cs typeface="Abadi MT Condensed Extra Bold" charset="0"/>
              </a:rPr>
              <a:t>… AND NEEDS</a:t>
            </a:r>
          </a:p>
        </p:txBody>
      </p:sp>
      <p:sp>
        <p:nvSpPr>
          <p:cNvPr id="270" name="Shape 270"/>
          <p:cNvSpPr txBox="1"/>
          <p:nvPr/>
        </p:nvSpPr>
        <p:spPr>
          <a:xfrm>
            <a:off x="730538" y="883400"/>
            <a:ext cx="30414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There are gaps in people’s knowledge about </a:t>
            </a:r>
            <a:r>
              <a:rPr lang="en" sz="1800" b="1">
                <a:latin typeface="Abadi MT Condensed Extra Bold" charset="0"/>
                <a:ea typeface="Abadi MT Condensed Extra Bold" charset="0"/>
                <a:cs typeface="Abadi MT Condensed Extra Bold" charset="0"/>
                <a:sym typeface="Quattrocento"/>
              </a:rPr>
              <a:t>everyday</a:t>
            </a:r>
            <a:r>
              <a:rPr lang="en" sz="1800">
                <a:latin typeface="Abadi MT Condensed Extra Bold" charset="0"/>
                <a:ea typeface="Abadi MT Condensed Extra Bold" charset="0"/>
                <a:cs typeface="Abadi MT Condensed Extra Bold" charset="0"/>
                <a:sym typeface="Quattrocento"/>
              </a:rPr>
              <a:t> life skills</a:t>
            </a:r>
            <a:br>
              <a:rPr lang="en" sz="1800">
                <a:latin typeface="Abadi MT Condensed Extra Bold" charset="0"/>
                <a:ea typeface="Abadi MT Condensed Extra Bold" charset="0"/>
                <a:cs typeface="Abadi MT Condensed Extra Bold" charset="0"/>
                <a:sym typeface="Quattrocento"/>
              </a:rPr>
            </a:br>
            <a:endParaRPr lang="en" sz="1800">
              <a:latin typeface="Abadi MT Condensed Extra Bold" charset="0"/>
              <a:ea typeface="Abadi MT Condensed Extra Bold" charset="0"/>
              <a:cs typeface="Abadi MT Condensed Extra Bold" charset="0"/>
              <a:sym typeface="Quattrocento"/>
            </a:endParaRPr>
          </a:p>
        </p:txBody>
      </p:sp>
      <p:sp>
        <p:nvSpPr>
          <p:cNvPr id="271" name="Shape 271"/>
          <p:cNvSpPr txBox="1"/>
          <p:nvPr/>
        </p:nvSpPr>
        <p:spPr>
          <a:xfrm>
            <a:off x="4845650" y="872525"/>
            <a:ext cx="32031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Free online resources don’t have adequate </a:t>
            </a:r>
            <a:r>
              <a:rPr lang="en" sz="1800" b="1">
                <a:latin typeface="Abadi MT Condensed Extra Bold" charset="0"/>
                <a:ea typeface="Abadi MT Condensed Extra Bold" charset="0"/>
                <a:cs typeface="Abadi MT Condensed Extra Bold" charset="0"/>
                <a:sym typeface="Quattrocento"/>
              </a:rPr>
              <a:t>quality</a:t>
            </a:r>
            <a:r>
              <a:rPr lang="en" sz="1800">
                <a:latin typeface="Abadi MT Condensed Extra Bold" charset="0"/>
                <a:ea typeface="Abadi MT Condensed Extra Bold" charset="0"/>
                <a:cs typeface="Abadi MT Condensed Extra Bold" charset="0"/>
                <a:sym typeface="Quattrocento"/>
              </a:rPr>
              <a:t> or </a:t>
            </a:r>
            <a:r>
              <a:rPr lang="en" sz="1800" b="1">
                <a:latin typeface="Abadi MT Condensed Extra Bold" charset="0"/>
                <a:ea typeface="Abadi MT Condensed Extra Bold" charset="0"/>
                <a:cs typeface="Abadi MT Condensed Extra Bold" charset="0"/>
                <a:sym typeface="Quattrocento"/>
              </a:rPr>
              <a:t>comprehensive </a:t>
            </a:r>
            <a:r>
              <a:rPr lang="en" sz="1800">
                <a:latin typeface="Abadi MT Condensed Extra Bold" charset="0"/>
                <a:ea typeface="Abadi MT Condensed Extra Bold" charset="0"/>
                <a:cs typeface="Abadi MT Condensed Extra Bold" charset="0"/>
                <a:sym typeface="Quattrocento"/>
              </a:rPr>
              <a:t>coverage</a:t>
            </a:r>
          </a:p>
        </p:txBody>
      </p:sp>
      <p:sp>
        <p:nvSpPr>
          <p:cNvPr id="272" name="Shape 272"/>
          <p:cNvSpPr txBox="1"/>
          <p:nvPr/>
        </p:nvSpPr>
        <p:spPr>
          <a:xfrm>
            <a:off x="748913" y="3614575"/>
            <a:ext cx="30414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A way to </a:t>
            </a:r>
            <a:r>
              <a:rPr lang="en" sz="1800" b="1">
                <a:latin typeface="Abadi MT Condensed Extra Bold" charset="0"/>
                <a:ea typeface="Abadi MT Condensed Extra Bold" charset="0"/>
                <a:cs typeface="Abadi MT Condensed Extra Bold" charset="0"/>
                <a:sym typeface="Quattrocento"/>
              </a:rPr>
              <a:t>self-learn</a:t>
            </a:r>
            <a:r>
              <a:rPr lang="en" sz="1800">
                <a:latin typeface="Abadi MT Condensed Extra Bold" charset="0"/>
                <a:ea typeface="Abadi MT Condensed Extra Bold" charset="0"/>
                <a:cs typeface="Abadi MT Condensed Extra Bold" charset="0"/>
                <a:sym typeface="Quattrocento"/>
              </a:rPr>
              <a:t> life skills that are no longer being taught at home or in the classroom</a:t>
            </a:r>
          </a:p>
        </p:txBody>
      </p:sp>
      <p:sp>
        <p:nvSpPr>
          <p:cNvPr id="273" name="Shape 273"/>
          <p:cNvSpPr txBox="1"/>
          <p:nvPr/>
        </p:nvSpPr>
        <p:spPr>
          <a:xfrm>
            <a:off x="4907838" y="3538375"/>
            <a:ext cx="3041400" cy="12474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latin typeface="Abadi MT Condensed Extra Bold" charset="0"/>
                <a:ea typeface="Abadi MT Condensed Extra Bold" charset="0"/>
                <a:cs typeface="Abadi MT Condensed Extra Bold" charset="0"/>
                <a:sym typeface="Quattrocento"/>
              </a:rPr>
              <a:t>Get the same </a:t>
            </a:r>
            <a:r>
              <a:rPr lang="en" sz="1800" b="1">
                <a:latin typeface="Abadi MT Condensed Extra Bold" charset="0"/>
                <a:ea typeface="Abadi MT Condensed Extra Bold" charset="0"/>
                <a:cs typeface="Abadi MT Condensed Extra Bold" charset="0"/>
                <a:sym typeface="Quattrocento"/>
              </a:rPr>
              <a:t>in-class</a:t>
            </a:r>
            <a:r>
              <a:rPr lang="en" sz="1800">
                <a:latin typeface="Abadi MT Condensed Extra Bold" charset="0"/>
                <a:ea typeface="Abadi MT Condensed Extra Bold" charset="0"/>
                <a:cs typeface="Abadi MT Condensed Extra Bold" charset="0"/>
                <a:sym typeface="Quattrocento"/>
              </a:rPr>
              <a:t> quality of instruction </a:t>
            </a:r>
            <a:r>
              <a:rPr lang="en" sz="1800" b="1">
                <a:latin typeface="Abadi MT Condensed Extra Bold" charset="0"/>
                <a:ea typeface="Abadi MT Condensed Extra Bold" charset="0"/>
                <a:cs typeface="Abadi MT Condensed Extra Bold" charset="0"/>
                <a:sym typeface="Quattrocento"/>
              </a:rPr>
              <a:t>outside</a:t>
            </a:r>
            <a:r>
              <a:rPr lang="en" sz="1800">
                <a:latin typeface="Abadi MT Condensed Extra Bold" charset="0"/>
                <a:ea typeface="Abadi MT Condensed Extra Bold" charset="0"/>
                <a:cs typeface="Abadi MT Condensed Extra Bold" charset="0"/>
                <a:sym typeface="Quattrocento"/>
              </a:rPr>
              <a:t> of it</a:t>
            </a:r>
          </a:p>
        </p:txBody>
      </p:sp>
      <p:pic>
        <p:nvPicPr>
          <p:cNvPr id="274" name="Shape 274"/>
          <p:cNvPicPr preferRelativeResize="0"/>
          <p:nvPr/>
        </p:nvPicPr>
        <p:blipFill>
          <a:blip r:embed="rId3">
            <a:alphaModFix/>
          </a:blip>
          <a:stretch>
            <a:fillRect/>
          </a:stretch>
        </p:blipFill>
        <p:spPr>
          <a:xfrm>
            <a:off x="927050" y="1879775"/>
            <a:ext cx="2621924" cy="1744850"/>
          </a:xfrm>
          <a:prstGeom prst="rect">
            <a:avLst/>
          </a:prstGeom>
          <a:noFill/>
          <a:ln>
            <a:noFill/>
          </a:ln>
        </p:spPr>
      </p:pic>
      <p:pic>
        <p:nvPicPr>
          <p:cNvPr id="275" name="Shape 275"/>
          <p:cNvPicPr preferRelativeResize="0"/>
          <p:nvPr/>
        </p:nvPicPr>
        <p:blipFill>
          <a:blip r:embed="rId4">
            <a:alphaModFix/>
          </a:blip>
          <a:stretch>
            <a:fillRect/>
          </a:stretch>
        </p:blipFill>
        <p:spPr>
          <a:xfrm>
            <a:off x="5203975" y="1879775"/>
            <a:ext cx="2827825" cy="1744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9"/>
        <p:cNvGrpSpPr/>
        <p:nvPr/>
      </p:nvGrpSpPr>
      <p:grpSpPr>
        <a:xfrm>
          <a:off x="0" y="0"/>
          <a:ext cx="0" cy="0"/>
          <a:chOff x="0" y="0"/>
          <a:chExt cx="0" cy="0"/>
        </a:xfrm>
      </p:grpSpPr>
      <p:pic>
        <p:nvPicPr>
          <p:cNvPr id="280" name="Shape 280"/>
          <p:cNvPicPr preferRelativeResize="0"/>
          <p:nvPr/>
        </p:nvPicPr>
        <p:blipFill rotWithShape="1">
          <a:blip r:embed="rId3">
            <a:alphaModFix/>
          </a:blip>
          <a:srcRect t="21844"/>
          <a:stretch/>
        </p:blipFill>
        <p:spPr>
          <a:xfrm>
            <a:off x="-22850" y="13250"/>
            <a:ext cx="9214475" cy="5143500"/>
          </a:xfrm>
          <a:prstGeom prst="rect">
            <a:avLst/>
          </a:prstGeom>
          <a:noFill/>
          <a:ln>
            <a:noFill/>
          </a:ln>
        </p:spPr>
      </p:pic>
      <p:sp>
        <p:nvSpPr>
          <p:cNvPr id="281" name="Shape 281"/>
          <p:cNvSpPr txBox="1">
            <a:spLocks noGrp="1"/>
          </p:cNvSpPr>
          <p:nvPr>
            <p:ph type="ctrTitle"/>
          </p:nvPr>
        </p:nvSpPr>
        <p:spPr>
          <a:xfrm>
            <a:off x="2269650" y="127500"/>
            <a:ext cx="4604700" cy="1021200"/>
          </a:xfrm>
          <a:prstGeom prst="rect">
            <a:avLst/>
          </a:prstGeom>
        </p:spPr>
        <p:txBody>
          <a:bodyPr wrap="square" lIns="91425" tIns="91425" rIns="91425" bIns="91425" anchor="b" anchorCtr="0">
            <a:noAutofit/>
          </a:bodyPr>
          <a:lstStyle/>
          <a:p>
            <a:pPr lvl="0" rtl="0">
              <a:spcBef>
                <a:spcPts val="0"/>
              </a:spcBef>
              <a:buNone/>
            </a:pPr>
            <a:r>
              <a:rPr lang="en" sz="4000">
                <a:solidFill>
                  <a:schemeClr val="accent4"/>
                </a:solidFill>
                <a:latin typeface="Abadi MT Condensed Extra Bold" charset="0"/>
                <a:ea typeface="Abadi MT Condensed Extra Bold" charset="0"/>
                <a:cs typeface="Abadi MT Condensed Extra Bold" charset="0"/>
              </a:rPr>
              <a:t>IN CONCLUSION</a:t>
            </a:r>
          </a:p>
        </p:txBody>
      </p:sp>
      <p:sp>
        <p:nvSpPr>
          <p:cNvPr id="282" name="Shape 282"/>
          <p:cNvSpPr/>
          <p:nvPr/>
        </p:nvSpPr>
        <p:spPr>
          <a:xfrm>
            <a:off x="-811100" y="1864000"/>
            <a:ext cx="5311800" cy="2186400"/>
          </a:xfrm>
          <a:prstGeom prst="parallelogram">
            <a:avLst>
              <a:gd name="adj" fmla="val 25000"/>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283" name="Shape 283"/>
          <p:cNvSpPr/>
          <p:nvPr/>
        </p:nvSpPr>
        <p:spPr>
          <a:xfrm>
            <a:off x="4338525" y="1864000"/>
            <a:ext cx="6306900" cy="2186400"/>
          </a:xfrm>
          <a:prstGeom prst="parallelogram">
            <a:avLst>
              <a:gd name="adj" fmla="val 25000"/>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284" name="Shape 284"/>
          <p:cNvSpPr txBox="1"/>
          <p:nvPr/>
        </p:nvSpPr>
        <p:spPr>
          <a:xfrm>
            <a:off x="448475" y="2344875"/>
            <a:ext cx="3111300" cy="1653900"/>
          </a:xfrm>
          <a:prstGeom prst="rect">
            <a:avLst/>
          </a:prstGeom>
          <a:noFill/>
          <a:ln>
            <a:noFill/>
          </a:ln>
        </p:spPr>
        <p:txBody>
          <a:bodyPr wrap="square" lIns="91425" tIns="91425" rIns="91425" bIns="91425" anchor="t" anchorCtr="0">
            <a:noAutofit/>
          </a:bodyPr>
          <a:lstStyle/>
          <a:p>
            <a:pPr lvl="0" algn="ctr">
              <a:spcBef>
                <a:spcPts val="0"/>
              </a:spcBef>
              <a:buNone/>
            </a:pPr>
            <a:r>
              <a:rPr lang="en" sz="2400">
                <a:latin typeface="Abadi MT Condensed Extra Bold" charset="0"/>
                <a:ea typeface="Abadi MT Condensed Extra Bold" charset="0"/>
                <a:cs typeface="Abadi MT Condensed Extra Bold" charset="0"/>
                <a:sym typeface="Oswald"/>
              </a:rPr>
              <a:t>A LARGE POPULATION OF OUT-OF-CLASSROOM LEARNERS</a:t>
            </a:r>
          </a:p>
        </p:txBody>
      </p:sp>
      <p:sp>
        <p:nvSpPr>
          <p:cNvPr id="285" name="Shape 285"/>
          <p:cNvSpPr txBox="1"/>
          <p:nvPr/>
        </p:nvSpPr>
        <p:spPr>
          <a:xfrm>
            <a:off x="5071650" y="2282650"/>
            <a:ext cx="3912000" cy="1653900"/>
          </a:xfrm>
          <a:prstGeom prst="rect">
            <a:avLst/>
          </a:prstGeom>
          <a:noFill/>
          <a:ln>
            <a:noFill/>
          </a:ln>
        </p:spPr>
        <p:txBody>
          <a:bodyPr wrap="square" lIns="91425" tIns="91425" rIns="91425" bIns="91425" anchor="t" anchorCtr="0">
            <a:noAutofit/>
          </a:bodyPr>
          <a:lstStyle/>
          <a:p>
            <a:pPr lvl="0" algn="ctr" rtl="0">
              <a:spcBef>
                <a:spcPts val="0"/>
              </a:spcBef>
              <a:buNone/>
            </a:pPr>
            <a:r>
              <a:rPr lang="en" sz="2400">
                <a:latin typeface="Abadi MT Condensed Extra Bold" charset="0"/>
                <a:ea typeface="Abadi MT Condensed Extra Bold" charset="0"/>
                <a:cs typeface="Abadi MT Condensed Extra Bold" charset="0"/>
                <a:sym typeface="Oswald"/>
              </a:rPr>
              <a:t>OUT-OF-CLASSROOM RESOURCES THAT INTEGRATE</a:t>
            </a:r>
          </a:p>
          <a:p>
            <a:pPr lvl="0" algn="ctr" rtl="0">
              <a:spcBef>
                <a:spcPts val="0"/>
              </a:spcBef>
              <a:buNone/>
            </a:pPr>
            <a:r>
              <a:rPr lang="en" sz="2400">
                <a:latin typeface="Abadi MT Condensed Extra Bold" charset="0"/>
                <a:ea typeface="Abadi MT Condensed Extra Bold" charset="0"/>
                <a:cs typeface="Abadi MT Condensed Extra Bold" charset="0"/>
                <a:sym typeface="Oswald"/>
              </a:rPr>
              <a:t>CONNECTION, FAILURE, INSIGHT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9"/>
        <p:cNvGrpSpPr/>
        <p:nvPr/>
      </p:nvGrpSpPr>
      <p:grpSpPr>
        <a:xfrm>
          <a:off x="0" y="0"/>
          <a:ext cx="0" cy="0"/>
          <a:chOff x="0" y="0"/>
          <a:chExt cx="0" cy="0"/>
        </a:xfrm>
      </p:grpSpPr>
      <p:pic>
        <p:nvPicPr>
          <p:cNvPr id="290" name="Shape 290"/>
          <p:cNvPicPr preferRelativeResize="0"/>
          <p:nvPr/>
        </p:nvPicPr>
        <p:blipFill rotWithShape="1">
          <a:blip r:embed="rId3">
            <a:alphaModFix/>
          </a:blip>
          <a:srcRect t="21844"/>
          <a:stretch/>
        </p:blipFill>
        <p:spPr>
          <a:xfrm>
            <a:off x="-22850" y="13250"/>
            <a:ext cx="9214475" cy="5143500"/>
          </a:xfrm>
          <a:prstGeom prst="rect">
            <a:avLst/>
          </a:prstGeom>
          <a:noFill/>
          <a:ln>
            <a:noFill/>
          </a:ln>
        </p:spPr>
      </p:pic>
      <p:sp>
        <p:nvSpPr>
          <p:cNvPr id="291" name="Shape 291"/>
          <p:cNvSpPr txBox="1">
            <a:spLocks noGrp="1"/>
          </p:cNvSpPr>
          <p:nvPr>
            <p:ph type="ctrTitle"/>
          </p:nvPr>
        </p:nvSpPr>
        <p:spPr>
          <a:xfrm>
            <a:off x="2269650" y="1893375"/>
            <a:ext cx="4604700" cy="1021200"/>
          </a:xfrm>
          <a:prstGeom prst="rect">
            <a:avLst/>
          </a:prstGeom>
        </p:spPr>
        <p:txBody>
          <a:bodyPr wrap="square" lIns="91425" tIns="91425" rIns="91425" bIns="91425" anchor="b" anchorCtr="0">
            <a:noAutofit/>
          </a:bodyPr>
          <a:lstStyle/>
          <a:p>
            <a:pPr lvl="0" rtl="0">
              <a:spcBef>
                <a:spcPts val="0"/>
              </a:spcBef>
              <a:buNone/>
            </a:pPr>
            <a:r>
              <a:rPr lang="en" sz="6000">
                <a:solidFill>
                  <a:schemeClr val="accent4"/>
                </a:solidFill>
                <a:latin typeface="Abadi MT Condensed Extra Bold" charset="0"/>
                <a:ea typeface="Abadi MT Condensed Extra Bold" charset="0"/>
                <a:cs typeface="Abadi MT Condensed Extra Bold" charset="0"/>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Shape 66"/>
          <p:cNvSpPr/>
          <p:nvPr/>
        </p:nvSpPr>
        <p:spPr>
          <a:xfrm>
            <a:off x="2365463" y="1247325"/>
            <a:ext cx="2129400" cy="34896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67" name="Shape 67"/>
          <p:cNvSpPr/>
          <p:nvPr/>
        </p:nvSpPr>
        <p:spPr>
          <a:xfrm>
            <a:off x="4624950" y="1247325"/>
            <a:ext cx="2129400" cy="34896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68" name="Shape 68"/>
          <p:cNvSpPr/>
          <p:nvPr/>
        </p:nvSpPr>
        <p:spPr>
          <a:xfrm>
            <a:off x="6884425" y="1247325"/>
            <a:ext cx="2129400" cy="34896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69" name="Shape 69"/>
          <p:cNvSpPr/>
          <p:nvPr/>
        </p:nvSpPr>
        <p:spPr>
          <a:xfrm>
            <a:off x="106000" y="1247325"/>
            <a:ext cx="2129400" cy="34896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70" name="Shape 7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71" name="Shape 71"/>
          <p:cNvSpPr txBox="1"/>
          <p:nvPr/>
        </p:nvSpPr>
        <p:spPr>
          <a:xfrm>
            <a:off x="2589275" y="295325"/>
            <a:ext cx="3535200" cy="872100"/>
          </a:xfrm>
          <a:prstGeom prst="rect">
            <a:avLst/>
          </a:prstGeom>
          <a:noFill/>
          <a:ln>
            <a:noFill/>
          </a:ln>
        </p:spPr>
        <p:txBody>
          <a:bodyPr wrap="square" lIns="91425" tIns="91425" rIns="91425" bIns="91425" anchor="t" anchorCtr="0">
            <a:noAutofit/>
          </a:bodyPr>
          <a:lstStyle/>
          <a:p>
            <a:pPr lvl="0" algn="ctr">
              <a:spcBef>
                <a:spcPts val="0"/>
              </a:spcBef>
              <a:buNone/>
            </a:pPr>
            <a:r>
              <a:rPr lang="en" sz="3600" dirty="0">
                <a:latin typeface="Abadi MT Condensed Extra Bold" charset="0"/>
                <a:ea typeface="Abadi MT Condensed Extra Bold" charset="0"/>
                <a:cs typeface="Abadi MT Condensed Extra Bold" charset="0"/>
                <a:sym typeface="Oswald"/>
              </a:rPr>
              <a:t>TEAM MEMBERS</a:t>
            </a:r>
          </a:p>
        </p:txBody>
      </p:sp>
      <p:pic>
        <p:nvPicPr>
          <p:cNvPr id="72" name="Shape 72"/>
          <p:cNvPicPr preferRelativeResize="0"/>
          <p:nvPr/>
        </p:nvPicPr>
        <p:blipFill rotWithShape="1">
          <a:blip r:embed="rId3">
            <a:alphaModFix/>
          </a:blip>
          <a:srcRect l="14107" r="13804"/>
          <a:stretch/>
        </p:blipFill>
        <p:spPr>
          <a:xfrm>
            <a:off x="233825" y="1370883"/>
            <a:ext cx="1878100" cy="2605292"/>
          </a:xfrm>
          <a:prstGeom prst="rect">
            <a:avLst/>
          </a:prstGeom>
          <a:noFill/>
          <a:ln>
            <a:noFill/>
          </a:ln>
        </p:spPr>
      </p:pic>
      <p:pic>
        <p:nvPicPr>
          <p:cNvPr id="73" name="Shape 73"/>
          <p:cNvPicPr preferRelativeResize="0"/>
          <p:nvPr/>
        </p:nvPicPr>
        <p:blipFill rotWithShape="1">
          <a:blip r:embed="rId4">
            <a:alphaModFix/>
          </a:blip>
          <a:srcRect l="21887" t="4881" r="23557" b="19435"/>
          <a:stretch/>
        </p:blipFill>
        <p:spPr>
          <a:xfrm>
            <a:off x="2480276" y="1370875"/>
            <a:ext cx="1878100" cy="2605300"/>
          </a:xfrm>
          <a:prstGeom prst="rect">
            <a:avLst/>
          </a:prstGeom>
          <a:noFill/>
          <a:ln>
            <a:noFill/>
          </a:ln>
        </p:spPr>
      </p:pic>
      <p:pic>
        <p:nvPicPr>
          <p:cNvPr id="74" name="Shape 74"/>
          <p:cNvPicPr preferRelativeResize="0"/>
          <p:nvPr/>
        </p:nvPicPr>
        <p:blipFill rotWithShape="1">
          <a:blip r:embed="rId5">
            <a:alphaModFix/>
          </a:blip>
          <a:srcRect l="42052" t="11582" b="8037"/>
          <a:stretch/>
        </p:blipFill>
        <p:spPr>
          <a:xfrm>
            <a:off x="4750601" y="1370875"/>
            <a:ext cx="1878101" cy="2605301"/>
          </a:xfrm>
          <a:prstGeom prst="rect">
            <a:avLst/>
          </a:prstGeom>
          <a:noFill/>
          <a:ln>
            <a:noFill/>
          </a:ln>
        </p:spPr>
      </p:pic>
      <p:pic>
        <p:nvPicPr>
          <p:cNvPr id="75" name="Shape 75"/>
          <p:cNvPicPr preferRelativeResize="0"/>
          <p:nvPr/>
        </p:nvPicPr>
        <p:blipFill rotWithShape="1">
          <a:blip r:embed="rId6">
            <a:alphaModFix/>
          </a:blip>
          <a:srcRect l="41107" t="26496" r="26574" b="6340"/>
          <a:stretch/>
        </p:blipFill>
        <p:spPr>
          <a:xfrm>
            <a:off x="6990951" y="1370725"/>
            <a:ext cx="1878100" cy="2605600"/>
          </a:xfrm>
          <a:prstGeom prst="rect">
            <a:avLst/>
          </a:prstGeom>
          <a:noFill/>
          <a:ln>
            <a:noFill/>
          </a:ln>
        </p:spPr>
      </p:pic>
      <p:sp>
        <p:nvSpPr>
          <p:cNvPr id="76" name="Shape 76"/>
          <p:cNvSpPr txBox="1"/>
          <p:nvPr/>
        </p:nvSpPr>
        <p:spPr>
          <a:xfrm>
            <a:off x="308325" y="4134425"/>
            <a:ext cx="1681800" cy="490500"/>
          </a:xfrm>
          <a:prstGeom prst="rect">
            <a:avLst/>
          </a:prstGeom>
          <a:noFill/>
          <a:ln>
            <a:noFill/>
          </a:ln>
        </p:spPr>
        <p:txBody>
          <a:bodyPr wrap="square" lIns="91425" tIns="91425" rIns="91425" bIns="91425" anchor="t" anchorCtr="0">
            <a:noAutofit/>
          </a:bodyPr>
          <a:lstStyle/>
          <a:p>
            <a:pPr lvl="0" algn="ctr">
              <a:spcBef>
                <a:spcPts val="0"/>
              </a:spcBef>
              <a:buNone/>
            </a:pPr>
            <a:r>
              <a:rPr lang="en" sz="2000">
                <a:solidFill>
                  <a:schemeClr val="accent4"/>
                </a:solidFill>
                <a:latin typeface="Abadi MT Condensed Extra Bold" charset="0"/>
                <a:ea typeface="Abadi MT Condensed Extra Bold" charset="0"/>
                <a:cs typeface="Abadi MT Condensed Extra Bold" charset="0"/>
                <a:sym typeface="Oswald"/>
              </a:rPr>
              <a:t>Po Tsui</a:t>
            </a:r>
          </a:p>
        </p:txBody>
      </p:sp>
      <p:sp>
        <p:nvSpPr>
          <p:cNvPr id="77" name="Shape 77"/>
          <p:cNvSpPr txBox="1"/>
          <p:nvPr/>
        </p:nvSpPr>
        <p:spPr>
          <a:xfrm>
            <a:off x="2589275" y="4134425"/>
            <a:ext cx="1681800" cy="490500"/>
          </a:xfrm>
          <a:prstGeom prst="rect">
            <a:avLst/>
          </a:prstGeom>
          <a:noFill/>
          <a:ln>
            <a:noFill/>
          </a:ln>
        </p:spPr>
        <p:txBody>
          <a:bodyPr wrap="square" lIns="91425" tIns="91425" rIns="91425" bIns="91425" anchor="t" anchorCtr="0">
            <a:noAutofit/>
          </a:bodyPr>
          <a:lstStyle/>
          <a:p>
            <a:pPr lvl="0" algn="ctr" rtl="0">
              <a:spcBef>
                <a:spcPts val="0"/>
              </a:spcBef>
              <a:buNone/>
            </a:pPr>
            <a:r>
              <a:rPr lang="en" sz="2000">
                <a:solidFill>
                  <a:schemeClr val="accent4"/>
                </a:solidFill>
                <a:latin typeface="Abadi MT Condensed Extra Bold" charset="0"/>
                <a:ea typeface="Abadi MT Condensed Extra Bold" charset="0"/>
                <a:cs typeface="Abadi MT Condensed Extra Bold" charset="0"/>
                <a:sym typeface="Oswald"/>
              </a:rPr>
              <a:t>Bonnie Nortz</a:t>
            </a:r>
          </a:p>
        </p:txBody>
      </p:sp>
      <p:sp>
        <p:nvSpPr>
          <p:cNvPr id="78" name="Shape 78"/>
          <p:cNvSpPr txBox="1"/>
          <p:nvPr/>
        </p:nvSpPr>
        <p:spPr>
          <a:xfrm>
            <a:off x="4848750" y="4134425"/>
            <a:ext cx="1681800" cy="490500"/>
          </a:xfrm>
          <a:prstGeom prst="rect">
            <a:avLst/>
          </a:prstGeom>
          <a:noFill/>
          <a:ln>
            <a:noFill/>
          </a:ln>
        </p:spPr>
        <p:txBody>
          <a:bodyPr wrap="square" lIns="91425" tIns="91425" rIns="91425" bIns="91425" anchor="t" anchorCtr="0">
            <a:noAutofit/>
          </a:bodyPr>
          <a:lstStyle/>
          <a:p>
            <a:pPr lvl="0" algn="ctr" rtl="0">
              <a:spcBef>
                <a:spcPts val="0"/>
              </a:spcBef>
              <a:buNone/>
            </a:pPr>
            <a:r>
              <a:rPr lang="en" sz="2000">
                <a:solidFill>
                  <a:schemeClr val="accent4"/>
                </a:solidFill>
                <a:latin typeface="Abadi MT Condensed Extra Bold" charset="0"/>
                <a:ea typeface="Abadi MT Condensed Extra Bold" charset="0"/>
                <a:cs typeface="Abadi MT Condensed Extra Bold" charset="0"/>
                <a:sym typeface="Oswald"/>
              </a:rPr>
              <a:t>Jenny Kim</a:t>
            </a:r>
          </a:p>
        </p:txBody>
      </p:sp>
      <p:sp>
        <p:nvSpPr>
          <p:cNvPr id="79" name="Shape 79"/>
          <p:cNvSpPr txBox="1"/>
          <p:nvPr/>
        </p:nvSpPr>
        <p:spPr>
          <a:xfrm>
            <a:off x="7108225" y="4134425"/>
            <a:ext cx="1681800" cy="490500"/>
          </a:xfrm>
          <a:prstGeom prst="rect">
            <a:avLst/>
          </a:prstGeom>
          <a:noFill/>
          <a:ln>
            <a:noFill/>
          </a:ln>
        </p:spPr>
        <p:txBody>
          <a:bodyPr wrap="square" lIns="91425" tIns="91425" rIns="91425" bIns="91425" anchor="t" anchorCtr="0">
            <a:noAutofit/>
          </a:bodyPr>
          <a:lstStyle/>
          <a:p>
            <a:pPr lvl="0" algn="ctr" rtl="0">
              <a:spcBef>
                <a:spcPts val="0"/>
              </a:spcBef>
              <a:buNone/>
            </a:pPr>
            <a:r>
              <a:rPr lang="en" sz="2000">
                <a:solidFill>
                  <a:schemeClr val="accent4"/>
                </a:solidFill>
                <a:latin typeface="Abadi MT Condensed Extra Bold" charset="0"/>
                <a:ea typeface="Abadi MT Condensed Extra Bold" charset="0"/>
                <a:cs typeface="Abadi MT Condensed Extra Bold" charset="0"/>
                <a:sym typeface="Oswald"/>
              </a:rPr>
              <a:t>Grace Hong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a:blip r:embed="rId3">
            <a:alphaModFix/>
          </a:blip>
          <a:stretch>
            <a:fillRect/>
          </a:stretch>
        </p:blipFill>
        <p:spPr>
          <a:xfrm>
            <a:off x="-126125" y="-503550"/>
            <a:ext cx="9880550" cy="6574850"/>
          </a:xfrm>
          <a:prstGeom prst="rect">
            <a:avLst/>
          </a:prstGeom>
          <a:noFill/>
          <a:ln>
            <a:noFill/>
          </a:ln>
        </p:spPr>
      </p:pic>
      <p:sp>
        <p:nvSpPr>
          <p:cNvPr id="85" name="Shape 85"/>
          <p:cNvSpPr txBox="1">
            <a:spLocks noGrp="1"/>
          </p:cNvSpPr>
          <p:nvPr>
            <p:ph type="ctrTitle"/>
          </p:nvPr>
        </p:nvSpPr>
        <p:spPr>
          <a:xfrm>
            <a:off x="182200" y="-304600"/>
            <a:ext cx="8829300" cy="1730100"/>
          </a:xfrm>
          <a:prstGeom prst="rect">
            <a:avLst/>
          </a:prstGeom>
        </p:spPr>
        <p:txBody>
          <a:bodyPr wrap="square" lIns="91425" tIns="91425" rIns="91425" bIns="91425" anchor="b" anchorCtr="0">
            <a:noAutofit/>
          </a:bodyPr>
          <a:lstStyle/>
          <a:p>
            <a:pPr lvl="0" rtl="0">
              <a:spcBef>
                <a:spcPts val="0"/>
              </a:spcBef>
              <a:buNone/>
            </a:pPr>
            <a:r>
              <a:rPr lang="en">
                <a:latin typeface="Abadi MT Condensed Extra Bold" charset="0"/>
                <a:ea typeface="Abadi MT Condensed Extra Bold" charset="0"/>
                <a:cs typeface="Abadi MT Condensed Extra Bold" charset="0"/>
              </a:rPr>
              <a:t>EDUCATION</a:t>
            </a:r>
            <a:r>
              <a:rPr lang="en" b="1">
                <a:solidFill>
                  <a:schemeClr val="accent4"/>
                </a:solidFill>
                <a:latin typeface="Abadi MT Condensed Extra Bold" charset="0"/>
                <a:ea typeface="Abadi MT Condensed Extra Bold" charset="0"/>
                <a:cs typeface="Abadi MT Condensed Extra Bold" charset="0"/>
              </a:rPr>
              <a:t> </a:t>
            </a:r>
            <a:r>
              <a:rPr lang="en">
                <a:solidFill>
                  <a:schemeClr val="accent4"/>
                </a:solidFill>
                <a:latin typeface="Abadi MT Condensed Extra Bold" charset="0"/>
                <a:ea typeface="Abadi MT Condensed Extra Bold" charset="0"/>
                <a:cs typeface="Abadi MT Condensed Extra Bold" charset="0"/>
              </a:rPr>
              <a:t>OUTSIDE THE CLASSROOM</a:t>
            </a:r>
          </a:p>
        </p:txBody>
      </p:sp>
      <p:pic>
        <p:nvPicPr>
          <p:cNvPr id="86" name="Shape 86"/>
          <p:cNvPicPr preferRelativeResize="0"/>
          <p:nvPr/>
        </p:nvPicPr>
        <p:blipFill>
          <a:blip r:embed="rId4">
            <a:alphaModFix/>
          </a:blip>
          <a:stretch>
            <a:fillRect/>
          </a:stretch>
        </p:blipFill>
        <p:spPr>
          <a:xfrm>
            <a:off x="178674" y="2600650"/>
            <a:ext cx="3304849" cy="2039175"/>
          </a:xfrm>
          <a:prstGeom prst="rect">
            <a:avLst/>
          </a:prstGeom>
          <a:noFill/>
          <a:ln>
            <a:noFill/>
          </a:ln>
        </p:spPr>
      </p:pic>
      <p:pic>
        <p:nvPicPr>
          <p:cNvPr id="87" name="Shape 87"/>
          <p:cNvPicPr preferRelativeResize="0"/>
          <p:nvPr/>
        </p:nvPicPr>
        <p:blipFill>
          <a:blip r:embed="rId5">
            <a:alphaModFix/>
          </a:blip>
          <a:stretch>
            <a:fillRect/>
          </a:stretch>
        </p:blipFill>
        <p:spPr>
          <a:xfrm>
            <a:off x="4614350" y="2639560"/>
            <a:ext cx="3178725" cy="1961353"/>
          </a:xfrm>
          <a:prstGeom prst="rect">
            <a:avLst/>
          </a:prstGeom>
          <a:noFill/>
          <a:ln>
            <a:noFill/>
          </a:ln>
        </p:spPr>
      </p:pic>
      <p:pic>
        <p:nvPicPr>
          <p:cNvPr id="88" name="Shape 88"/>
          <p:cNvPicPr preferRelativeResize="0"/>
          <p:nvPr/>
        </p:nvPicPr>
        <p:blipFill>
          <a:blip r:embed="rId6">
            <a:alphaModFix/>
          </a:blip>
          <a:stretch>
            <a:fillRect/>
          </a:stretch>
        </p:blipFill>
        <p:spPr>
          <a:xfrm>
            <a:off x="1535175" y="1535688"/>
            <a:ext cx="3304855" cy="2039175"/>
          </a:xfrm>
          <a:prstGeom prst="rect">
            <a:avLst/>
          </a:prstGeom>
          <a:noFill/>
          <a:ln>
            <a:noFill/>
          </a:ln>
        </p:spPr>
      </p:pic>
      <p:pic>
        <p:nvPicPr>
          <p:cNvPr id="89" name="Shape 89"/>
          <p:cNvPicPr preferRelativeResize="0"/>
          <p:nvPr/>
        </p:nvPicPr>
        <p:blipFill>
          <a:blip r:embed="rId7">
            <a:alphaModFix/>
          </a:blip>
          <a:stretch>
            <a:fillRect/>
          </a:stretch>
        </p:blipFill>
        <p:spPr>
          <a:xfrm>
            <a:off x="6754375" y="1518404"/>
            <a:ext cx="3304849" cy="2039171"/>
          </a:xfrm>
          <a:prstGeom prst="rect">
            <a:avLst/>
          </a:prstGeom>
          <a:noFill/>
          <a:ln>
            <a:noFill/>
          </a:ln>
        </p:spPr>
      </p:pic>
      <p:cxnSp>
        <p:nvCxnSpPr>
          <p:cNvPr id="90" name="Shape 90"/>
          <p:cNvCxnSpPr/>
          <p:nvPr/>
        </p:nvCxnSpPr>
        <p:spPr>
          <a:xfrm flipH="1">
            <a:off x="6979400" y="3055275"/>
            <a:ext cx="308400" cy="210300"/>
          </a:xfrm>
          <a:prstGeom prst="straightConnector1">
            <a:avLst/>
          </a:prstGeom>
          <a:noFill/>
          <a:ln w="228600" cap="flat" cmpd="sng">
            <a:solidFill>
              <a:schemeClr val="accent4"/>
            </a:solidFill>
            <a:prstDash val="solid"/>
            <a:round/>
            <a:headEnd type="none" w="lg" len="lg"/>
            <a:tailEnd type="none" w="lg" len="lg"/>
          </a:ln>
        </p:spPr>
      </p:cxnSp>
      <p:cxnSp>
        <p:nvCxnSpPr>
          <p:cNvPr id="91" name="Shape 91"/>
          <p:cNvCxnSpPr/>
          <p:nvPr/>
        </p:nvCxnSpPr>
        <p:spPr>
          <a:xfrm flipH="1">
            <a:off x="2597075" y="2983425"/>
            <a:ext cx="308400" cy="210300"/>
          </a:xfrm>
          <a:prstGeom prst="straightConnector1">
            <a:avLst/>
          </a:prstGeom>
          <a:noFill/>
          <a:ln w="228600" cap="flat" cmpd="sng">
            <a:solidFill>
              <a:schemeClr val="accent4"/>
            </a:solidFill>
            <a:prstDash val="solid"/>
            <a:round/>
            <a:headEnd type="none" w="lg" len="lg"/>
            <a:tailEnd type="none" w="lg" len="lg"/>
          </a:ln>
        </p:spPr>
      </p:cxnSp>
      <p:cxnSp>
        <p:nvCxnSpPr>
          <p:cNvPr id="92" name="Shape 92"/>
          <p:cNvCxnSpPr/>
          <p:nvPr/>
        </p:nvCxnSpPr>
        <p:spPr>
          <a:xfrm rot="10800000">
            <a:off x="4766825" y="3053500"/>
            <a:ext cx="252300" cy="196200"/>
          </a:xfrm>
          <a:prstGeom prst="straightConnector1">
            <a:avLst/>
          </a:prstGeom>
          <a:noFill/>
          <a:ln w="228600" cap="flat" cmpd="sng">
            <a:solidFill>
              <a:schemeClr val="accent4"/>
            </a:solidFill>
            <a:prstDash val="solid"/>
            <a:round/>
            <a:headEnd type="none" w="lg" len="lg"/>
            <a:tailEnd type="none" w="lg" len="lg"/>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0" y="-397225"/>
            <a:ext cx="9488150" cy="6161450"/>
          </a:xfrm>
          <a:prstGeom prst="rect">
            <a:avLst/>
          </a:prstGeom>
          <a:noFill/>
          <a:ln>
            <a:noFill/>
          </a:ln>
        </p:spPr>
      </p:pic>
      <p:sp>
        <p:nvSpPr>
          <p:cNvPr id="98" name="Shape 98"/>
          <p:cNvSpPr txBox="1">
            <a:spLocks noGrp="1"/>
          </p:cNvSpPr>
          <p:nvPr>
            <p:ph type="ctrTitle"/>
          </p:nvPr>
        </p:nvSpPr>
        <p:spPr>
          <a:xfrm>
            <a:off x="671250" y="98100"/>
            <a:ext cx="7801500" cy="870900"/>
          </a:xfrm>
          <a:prstGeom prst="rect">
            <a:avLst/>
          </a:prstGeom>
        </p:spPr>
        <p:txBody>
          <a:bodyPr wrap="square" lIns="91425" tIns="91425" rIns="91425" bIns="91425" anchor="b" anchorCtr="0">
            <a:noAutofit/>
          </a:bodyPr>
          <a:lstStyle/>
          <a:p>
            <a:pPr lvl="0" rtl="0">
              <a:spcBef>
                <a:spcPts val="0"/>
              </a:spcBef>
              <a:buNone/>
            </a:pPr>
            <a:r>
              <a:rPr lang="en" sz="3600">
                <a:solidFill>
                  <a:schemeClr val="accent4"/>
                </a:solidFill>
                <a:latin typeface="Abadi MT Condensed Extra Bold" charset="0"/>
                <a:ea typeface="Abadi MT Condensed Extra Bold" charset="0"/>
                <a:cs typeface="Abadi MT Condensed Extra Bold" charset="0"/>
              </a:rPr>
              <a:t>GUIDING QUESTIONS</a:t>
            </a:r>
          </a:p>
        </p:txBody>
      </p:sp>
      <p:sp>
        <p:nvSpPr>
          <p:cNvPr id="99" name="Shape 99"/>
          <p:cNvSpPr/>
          <p:nvPr/>
        </p:nvSpPr>
        <p:spPr>
          <a:xfrm>
            <a:off x="1686650" y="3440750"/>
            <a:ext cx="7801500" cy="13221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00" name="Shape 100"/>
          <p:cNvSpPr/>
          <p:nvPr/>
        </p:nvSpPr>
        <p:spPr>
          <a:xfrm>
            <a:off x="0" y="1734325"/>
            <a:ext cx="7801500" cy="13221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01" name="Shape 101"/>
          <p:cNvSpPr txBox="1">
            <a:spLocks noGrp="1"/>
          </p:cNvSpPr>
          <p:nvPr>
            <p:ph type="subTitle" idx="1"/>
          </p:nvPr>
        </p:nvSpPr>
        <p:spPr>
          <a:xfrm>
            <a:off x="263050" y="1922875"/>
            <a:ext cx="6742800" cy="792600"/>
          </a:xfrm>
          <a:prstGeom prst="rect">
            <a:avLst/>
          </a:prstGeom>
        </p:spPr>
        <p:txBody>
          <a:bodyPr wrap="square" lIns="91425" tIns="91425" rIns="91425" bIns="91425" anchor="t" anchorCtr="0">
            <a:noAutofit/>
          </a:bodyPr>
          <a:lstStyle/>
          <a:p>
            <a:pPr lvl="0" algn="l" rtl="0">
              <a:spcBef>
                <a:spcPts val="0"/>
              </a:spcBef>
              <a:buNone/>
            </a:pPr>
            <a:r>
              <a:rPr lang="en" sz="2600" b="1">
                <a:solidFill>
                  <a:srgbClr val="1A1A1A"/>
                </a:solidFill>
                <a:latin typeface="Abadi MT Condensed Extra Bold" charset="0"/>
                <a:ea typeface="Abadi MT Condensed Extra Bold" charset="0"/>
                <a:cs typeface="Abadi MT Condensed Extra Bold" charset="0"/>
              </a:rPr>
              <a:t>Would you mind sharing a learning experience you had outside the classroom?</a:t>
            </a:r>
          </a:p>
        </p:txBody>
      </p:sp>
      <p:sp>
        <p:nvSpPr>
          <p:cNvPr id="102" name="Shape 102"/>
          <p:cNvSpPr txBox="1">
            <a:spLocks noGrp="1"/>
          </p:cNvSpPr>
          <p:nvPr>
            <p:ph type="subTitle" idx="1"/>
          </p:nvPr>
        </p:nvSpPr>
        <p:spPr>
          <a:xfrm>
            <a:off x="1593350" y="3629300"/>
            <a:ext cx="7493100" cy="792600"/>
          </a:xfrm>
          <a:prstGeom prst="rect">
            <a:avLst/>
          </a:prstGeom>
        </p:spPr>
        <p:txBody>
          <a:bodyPr wrap="square" lIns="91425" tIns="91425" rIns="91425" bIns="91425" anchor="t" anchorCtr="0">
            <a:noAutofit/>
          </a:bodyPr>
          <a:lstStyle/>
          <a:p>
            <a:pPr lvl="0" algn="r" rtl="0">
              <a:spcBef>
                <a:spcPts val="0"/>
              </a:spcBef>
              <a:buNone/>
            </a:pPr>
            <a:r>
              <a:rPr lang="en" sz="2600" b="1">
                <a:solidFill>
                  <a:srgbClr val="1A1A1A"/>
                </a:solidFill>
                <a:latin typeface="Abadi MT Condensed Extra Bold" charset="0"/>
                <a:ea typeface="Abadi MT Condensed Extra Bold" charset="0"/>
                <a:cs typeface="Abadi MT Condensed Extra Bold" charset="0"/>
              </a:rPr>
              <a:t>What were some differences between your learning experiences within and outside the classroom?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0" y="-397225"/>
            <a:ext cx="9488150" cy="6161450"/>
          </a:xfrm>
          <a:prstGeom prst="rect">
            <a:avLst/>
          </a:prstGeom>
          <a:noFill/>
          <a:ln>
            <a:noFill/>
          </a:ln>
        </p:spPr>
      </p:pic>
      <p:sp>
        <p:nvSpPr>
          <p:cNvPr id="108" name="Shape 108"/>
          <p:cNvSpPr txBox="1">
            <a:spLocks noGrp="1"/>
          </p:cNvSpPr>
          <p:nvPr>
            <p:ph type="ctrTitle"/>
          </p:nvPr>
        </p:nvSpPr>
        <p:spPr>
          <a:xfrm>
            <a:off x="194725" y="138150"/>
            <a:ext cx="7801500" cy="870900"/>
          </a:xfrm>
          <a:prstGeom prst="rect">
            <a:avLst/>
          </a:prstGeom>
        </p:spPr>
        <p:txBody>
          <a:bodyPr wrap="square" lIns="91425" tIns="91425" rIns="91425" bIns="91425" anchor="b" anchorCtr="0">
            <a:noAutofit/>
          </a:bodyPr>
          <a:lstStyle/>
          <a:p>
            <a:pPr lvl="0" algn="l" rtl="0">
              <a:spcBef>
                <a:spcPts val="0"/>
              </a:spcBef>
              <a:buNone/>
            </a:pPr>
            <a:r>
              <a:rPr lang="en" sz="3600">
                <a:solidFill>
                  <a:schemeClr val="accent4"/>
                </a:solidFill>
                <a:latin typeface="Abadi MT Condensed Extra Bold" charset="0"/>
                <a:ea typeface="Abadi MT Condensed Extra Bold" charset="0"/>
                <a:cs typeface="Abadi MT Condensed Extra Bold" charset="0"/>
              </a:rPr>
              <a:t>IN-DEPTH QUESTIONS</a:t>
            </a:r>
          </a:p>
        </p:txBody>
      </p:sp>
      <p:sp>
        <p:nvSpPr>
          <p:cNvPr id="109" name="Shape 109"/>
          <p:cNvSpPr txBox="1">
            <a:spLocks noGrp="1"/>
          </p:cNvSpPr>
          <p:nvPr>
            <p:ph type="subTitle" idx="1"/>
          </p:nvPr>
        </p:nvSpPr>
        <p:spPr>
          <a:xfrm>
            <a:off x="263050" y="1922875"/>
            <a:ext cx="6742800" cy="792600"/>
          </a:xfrm>
          <a:prstGeom prst="rect">
            <a:avLst/>
          </a:prstGeom>
        </p:spPr>
        <p:txBody>
          <a:bodyPr wrap="square" lIns="91425" tIns="91425" rIns="91425" bIns="91425" anchor="t" anchorCtr="0">
            <a:noAutofit/>
          </a:bodyPr>
          <a:lstStyle/>
          <a:p>
            <a:pPr lvl="0" algn="l" rtl="0">
              <a:spcBef>
                <a:spcPts val="0"/>
              </a:spcBef>
              <a:buNone/>
            </a:pPr>
            <a:r>
              <a:rPr lang="en" sz="2600" b="1">
                <a:solidFill>
                  <a:srgbClr val="1A1A1A"/>
                </a:solidFill>
                <a:latin typeface="Abadi MT Condensed Extra Bold" charset="0"/>
                <a:ea typeface="Abadi MT Condensed Extra Bold" charset="0"/>
                <a:cs typeface="Abadi MT Condensed Extra Bold" charset="0"/>
              </a:rPr>
              <a:t>Would you mind sharing a learning experience you had outside the classroom?</a:t>
            </a:r>
          </a:p>
        </p:txBody>
      </p:sp>
      <p:sp>
        <p:nvSpPr>
          <p:cNvPr id="110" name="Shape 110"/>
          <p:cNvSpPr txBox="1"/>
          <p:nvPr/>
        </p:nvSpPr>
        <p:spPr>
          <a:xfrm>
            <a:off x="333325" y="1275375"/>
            <a:ext cx="8445300" cy="3952200"/>
          </a:xfrm>
          <a:prstGeom prst="rect">
            <a:avLst/>
          </a:prstGeom>
          <a:noFill/>
          <a:ln>
            <a:noFill/>
          </a:ln>
        </p:spPr>
        <p:txBody>
          <a:bodyPr wrap="square" lIns="91425" tIns="91425" rIns="91425" bIns="91425" anchor="t" anchorCtr="0">
            <a:noAutofit/>
          </a:bodyPr>
          <a:lstStyle/>
          <a:p>
            <a:pPr marL="457200" lvl="0" indent="-368300" rtl="0">
              <a:lnSpc>
                <a:spcPct val="150000"/>
              </a:lnSpc>
              <a:spcBef>
                <a:spcPts val="0"/>
              </a:spcBef>
              <a:spcAft>
                <a:spcPts val="0"/>
              </a:spcAft>
              <a:buClr>
                <a:schemeClr val="dk1"/>
              </a:buClr>
              <a:buSzPct val="100000"/>
              <a:buFont typeface="Average"/>
              <a:buChar char="●"/>
            </a:pPr>
            <a:r>
              <a:rPr lang="en" sz="2200">
                <a:solidFill>
                  <a:schemeClr val="dk1"/>
                </a:solidFill>
                <a:latin typeface="Abadi MT Condensed Extra Bold" charset="0"/>
                <a:ea typeface="Abadi MT Condensed Extra Bold" charset="0"/>
                <a:cs typeface="Abadi MT Condensed Extra Bold" charset="0"/>
                <a:sym typeface="Average"/>
              </a:rPr>
              <a:t>Tell us a story about when you learned a skill outside of the classroom</a:t>
            </a:r>
          </a:p>
          <a:p>
            <a:pPr marL="457200" lvl="0" indent="-368300" rtl="0">
              <a:lnSpc>
                <a:spcPct val="150000"/>
              </a:lnSpc>
              <a:spcBef>
                <a:spcPts val="0"/>
              </a:spcBef>
              <a:spcAft>
                <a:spcPts val="0"/>
              </a:spcAft>
              <a:buClr>
                <a:schemeClr val="dk1"/>
              </a:buClr>
              <a:buSzPct val="100000"/>
              <a:buFont typeface="Average"/>
              <a:buChar char="●"/>
            </a:pPr>
            <a:r>
              <a:rPr lang="en" sz="2200">
                <a:solidFill>
                  <a:schemeClr val="dk1"/>
                </a:solidFill>
                <a:latin typeface="Abadi MT Condensed Extra Bold" charset="0"/>
                <a:ea typeface="Abadi MT Condensed Extra Bold" charset="0"/>
                <a:cs typeface="Abadi MT Condensed Extra Bold" charset="0"/>
                <a:sym typeface="Average"/>
              </a:rPr>
              <a:t>What was successful / not successful in your experience?</a:t>
            </a:r>
          </a:p>
          <a:p>
            <a:pPr marL="457200" lvl="0" indent="-368300" rtl="0">
              <a:lnSpc>
                <a:spcPct val="150000"/>
              </a:lnSpc>
              <a:spcBef>
                <a:spcPts val="0"/>
              </a:spcBef>
              <a:spcAft>
                <a:spcPts val="0"/>
              </a:spcAft>
              <a:buClr>
                <a:schemeClr val="dk1"/>
              </a:buClr>
              <a:buSzPct val="100000"/>
              <a:buFont typeface="Average"/>
              <a:buChar char="●"/>
            </a:pPr>
            <a:r>
              <a:rPr lang="en" sz="2200">
                <a:solidFill>
                  <a:schemeClr val="dk1"/>
                </a:solidFill>
                <a:latin typeface="Abadi MT Condensed Extra Bold" charset="0"/>
                <a:ea typeface="Abadi MT Condensed Extra Bold" charset="0"/>
                <a:cs typeface="Abadi MT Condensed Extra Bold" charset="0"/>
                <a:sym typeface="Average"/>
              </a:rPr>
              <a:t>Have you ever met someone who is not a teacher who taught you something?</a:t>
            </a:r>
          </a:p>
          <a:p>
            <a:pPr marL="457200" lvl="0" indent="-368300" rtl="0">
              <a:lnSpc>
                <a:spcPct val="150000"/>
              </a:lnSpc>
              <a:spcBef>
                <a:spcPts val="0"/>
              </a:spcBef>
              <a:spcAft>
                <a:spcPts val="0"/>
              </a:spcAft>
              <a:buClr>
                <a:schemeClr val="dk1"/>
              </a:buClr>
              <a:buSzPct val="100000"/>
              <a:buFont typeface="Average"/>
              <a:buChar char="●"/>
            </a:pPr>
            <a:r>
              <a:rPr lang="en" sz="2200">
                <a:solidFill>
                  <a:schemeClr val="dk1"/>
                </a:solidFill>
                <a:latin typeface="Abadi MT Condensed Extra Bold" charset="0"/>
                <a:ea typeface="Abadi MT Condensed Extra Bold" charset="0"/>
                <a:cs typeface="Abadi MT Condensed Extra Bold" charset="0"/>
                <a:sym typeface="Average"/>
              </a:rPr>
              <a:t>Have you ever taught someone outside of the classroom?</a:t>
            </a:r>
          </a:p>
          <a:p>
            <a:pPr marL="457200" lvl="0" indent="-368300" rtl="0">
              <a:lnSpc>
                <a:spcPct val="150000"/>
              </a:lnSpc>
              <a:spcBef>
                <a:spcPts val="0"/>
              </a:spcBef>
              <a:buClr>
                <a:schemeClr val="dk1"/>
              </a:buClr>
              <a:buSzPct val="100000"/>
              <a:buFont typeface="Average"/>
              <a:buChar char="●"/>
            </a:pPr>
            <a:r>
              <a:rPr lang="en" sz="2200">
                <a:solidFill>
                  <a:schemeClr val="dk1"/>
                </a:solidFill>
                <a:latin typeface="Abadi MT Condensed Extra Bold" charset="0"/>
                <a:ea typeface="Abadi MT Condensed Extra Bold" charset="0"/>
                <a:cs typeface="Abadi MT Condensed Extra Bold" charset="0"/>
                <a:sym typeface="Average"/>
              </a:rPr>
              <a:t>Have you ever learned something on your own through videos?</a:t>
            </a:r>
            <a:br>
              <a:rPr lang="en" sz="2200">
                <a:solidFill>
                  <a:schemeClr val="dk1"/>
                </a:solidFill>
                <a:latin typeface="Abadi MT Condensed Extra Bold" charset="0"/>
                <a:ea typeface="Abadi MT Condensed Extra Bold" charset="0"/>
                <a:cs typeface="Abadi MT Condensed Extra Bold" charset="0"/>
                <a:sym typeface="Average"/>
              </a:rPr>
            </a:br>
            <a:endParaRPr lang="en" sz="2200">
              <a:solidFill>
                <a:schemeClr val="dk1"/>
              </a:solidFill>
              <a:latin typeface="Abadi MT Condensed Extra Bold" charset="0"/>
              <a:ea typeface="Abadi MT Condensed Extra Bold" charset="0"/>
              <a:cs typeface="Abadi MT Condensed Extra Bold" charset="0"/>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116" name="Shape 116"/>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117" name="Shape 117"/>
          <p:cNvSpPr/>
          <p:nvPr/>
        </p:nvSpPr>
        <p:spPr>
          <a:xfrm>
            <a:off x="729475" y="1017725"/>
            <a:ext cx="8398800" cy="30129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18" name="Shape 118"/>
          <p:cNvSpPr txBox="1"/>
          <p:nvPr/>
        </p:nvSpPr>
        <p:spPr>
          <a:xfrm>
            <a:off x="311700" y="368825"/>
            <a:ext cx="2648700" cy="872100"/>
          </a:xfrm>
          <a:prstGeom prst="rect">
            <a:avLst/>
          </a:prstGeom>
          <a:noFill/>
          <a:ln>
            <a:noFill/>
          </a:ln>
        </p:spPr>
        <p:txBody>
          <a:bodyPr wrap="square" lIns="91425" tIns="91425" rIns="91425" bIns="91425" anchor="t" anchorCtr="0">
            <a:noAutofit/>
          </a:bodyPr>
          <a:lstStyle/>
          <a:p>
            <a:pPr lvl="0" rtl="0">
              <a:spcBef>
                <a:spcPts val="0"/>
              </a:spcBef>
              <a:buNone/>
            </a:pPr>
            <a:r>
              <a:rPr lang="en" sz="3000">
                <a:latin typeface="Abadi MT Condensed Extra Bold" charset="0"/>
                <a:ea typeface="Abadi MT Condensed Extra Bold" charset="0"/>
                <a:cs typeface="Abadi MT Condensed Extra Bold" charset="0"/>
                <a:sym typeface="Oswald"/>
              </a:rPr>
              <a:t>PARTICIPANTS</a:t>
            </a:r>
          </a:p>
        </p:txBody>
      </p:sp>
      <p:pic>
        <p:nvPicPr>
          <p:cNvPr id="119" name="Shape 119" descr="1stAssignment_4th.png"/>
          <p:cNvPicPr preferRelativeResize="0"/>
          <p:nvPr/>
        </p:nvPicPr>
        <p:blipFill>
          <a:blip r:embed="rId3">
            <a:alphaModFix/>
          </a:blip>
          <a:stretch>
            <a:fillRect/>
          </a:stretch>
        </p:blipFill>
        <p:spPr>
          <a:xfrm>
            <a:off x="3114124" y="1319601"/>
            <a:ext cx="2757840" cy="3613700"/>
          </a:xfrm>
          <a:prstGeom prst="rect">
            <a:avLst/>
          </a:prstGeom>
          <a:noFill/>
          <a:ln>
            <a:noFill/>
          </a:ln>
        </p:spPr>
      </p:pic>
      <p:pic>
        <p:nvPicPr>
          <p:cNvPr id="120" name="Shape 120" descr="1stAssignment_1st.jpg"/>
          <p:cNvPicPr preferRelativeResize="0"/>
          <p:nvPr/>
        </p:nvPicPr>
        <p:blipFill rotWithShape="1">
          <a:blip r:embed="rId4">
            <a:alphaModFix/>
          </a:blip>
          <a:srcRect r="50139"/>
          <a:stretch/>
        </p:blipFill>
        <p:spPr>
          <a:xfrm>
            <a:off x="348450" y="1319600"/>
            <a:ext cx="2402427" cy="3613701"/>
          </a:xfrm>
          <a:prstGeom prst="rect">
            <a:avLst/>
          </a:prstGeom>
          <a:noFill/>
          <a:ln>
            <a:noFill/>
          </a:ln>
        </p:spPr>
      </p:pic>
      <p:pic>
        <p:nvPicPr>
          <p:cNvPr id="121" name="Shape 121" descr="1stAssignment_2nd.jpg"/>
          <p:cNvPicPr preferRelativeResize="0"/>
          <p:nvPr/>
        </p:nvPicPr>
        <p:blipFill rotWithShape="1">
          <a:blip r:embed="rId5">
            <a:alphaModFix/>
          </a:blip>
          <a:srcRect l="31484" r="16680"/>
          <a:stretch/>
        </p:blipFill>
        <p:spPr>
          <a:xfrm rot="10800000">
            <a:off x="6194102" y="1296226"/>
            <a:ext cx="2514048" cy="3637674"/>
          </a:xfrm>
          <a:prstGeom prst="rect">
            <a:avLst/>
          </a:prstGeom>
          <a:noFill/>
          <a:ln>
            <a:noFill/>
          </a:ln>
        </p:spPr>
      </p:pic>
      <p:sp>
        <p:nvSpPr>
          <p:cNvPr id="122" name="Shape 122"/>
          <p:cNvSpPr/>
          <p:nvPr/>
        </p:nvSpPr>
        <p:spPr>
          <a:xfrm>
            <a:off x="348450" y="4315100"/>
            <a:ext cx="2015400" cy="4698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23" name="Shape 123"/>
          <p:cNvSpPr/>
          <p:nvPr/>
        </p:nvSpPr>
        <p:spPr>
          <a:xfrm>
            <a:off x="3114125" y="4315100"/>
            <a:ext cx="2015400" cy="4698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24" name="Shape 124"/>
          <p:cNvSpPr/>
          <p:nvPr/>
        </p:nvSpPr>
        <p:spPr>
          <a:xfrm>
            <a:off x="6194100" y="4315100"/>
            <a:ext cx="2015400" cy="469800"/>
          </a:xfrm>
          <a:prstGeom prst="rect">
            <a:avLst/>
          </a:prstGeom>
          <a:solidFill>
            <a:srgbClr val="1A1A1A"/>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25" name="Shape 125"/>
          <p:cNvSpPr txBox="1"/>
          <p:nvPr/>
        </p:nvSpPr>
        <p:spPr>
          <a:xfrm>
            <a:off x="370925" y="4339825"/>
            <a:ext cx="2015400" cy="445200"/>
          </a:xfrm>
          <a:prstGeom prst="rect">
            <a:avLst/>
          </a:prstGeom>
          <a:noFill/>
          <a:ln>
            <a:noFill/>
          </a:ln>
        </p:spPr>
        <p:txBody>
          <a:bodyPr wrap="square" lIns="91425" tIns="91425" rIns="91425" bIns="91425" anchor="t" anchorCtr="0">
            <a:noAutofit/>
          </a:bodyPr>
          <a:lstStyle/>
          <a:p>
            <a:pPr lvl="0">
              <a:spcBef>
                <a:spcPts val="0"/>
              </a:spcBef>
              <a:buNone/>
            </a:pPr>
            <a:r>
              <a:rPr lang="en" sz="1800" b="1">
                <a:solidFill>
                  <a:schemeClr val="accent4"/>
                </a:solidFill>
                <a:latin typeface="Abadi MT Condensed Extra Bold" charset="0"/>
                <a:ea typeface="Abadi MT Condensed Extra Bold" charset="0"/>
                <a:cs typeface="Abadi MT Condensed Extra Bold" charset="0"/>
                <a:sym typeface="Oswald"/>
              </a:rPr>
              <a:t>SUMIT</a:t>
            </a:r>
          </a:p>
        </p:txBody>
      </p:sp>
      <p:sp>
        <p:nvSpPr>
          <p:cNvPr id="126" name="Shape 126"/>
          <p:cNvSpPr txBox="1"/>
          <p:nvPr/>
        </p:nvSpPr>
        <p:spPr>
          <a:xfrm>
            <a:off x="3114125" y="4327400"/>
            <a:ext cx="2015400" cy="445200"/>
          </a:xfrm>
          <a:prstGeom prst="rect">
            <a:avLst/>
          </a:prstGeom>
          <a:noFill/>
          <a:ln>
            <a:noFill/>
          </a:ln>
        </p:spPr>
        <p:txBody>
          <a:bodyPr wrap="square" lIns="91425" tIns="91425" rIns="91425" bIns="91425" anchor="t" anchorCtr="0">
            <a:noAutofit/>
          </a:bodyPr>
          <a:lstStyle/>
          <a:p>
            <a:pPr lvl="0" rtl="0">
              <a:spcBef>
                <a:spcPts val="0"/>
              </a:spcBef>
              <a:buNone/>
            </a:pPr>
            <a:r>
              <a:rPr lang="en" sz="1800" b="1">
                <a:solidFill>
                  <a:schemeClr val="accent4"/>
                </a:solidFill>
                <a:latin typeface="Abadi MT Condensed Extra Bold" charset="0"/>
                <a:ea typeface="Abadi MT Condensed Extra Bold" charset="0"/>
                <a:cs typeface="Abadi MT Condensed Extra Bold" charset="0"/>
                <a:sym typeface="Oswald"/>
              </a:rPr>
              <a:t>SANDY</a:t>
            </a:r>
          </a:p>
        </p:txBody>
      </p:sp>
      <p:sp>
        <p:nvSpPr>
          <p:cNvPr id="127" name="Shape 127"/>
          <p:cNvSpPr txBox="1"/>
          <p:nvPr/>
        </p:nvSpPr>
        <p:spPr>
          <a:xfrm>
            <a:off x="6194100" y="4339825"/>
            <a:ext cx="2015400" cy="445200"/>
          </a:xfrm>
          <a:prstGeom prst="rect">
            <a:avLst/>
          </a:prstGeom>
          <a:noFill/>
          <a:ln>
            <a:noFill/>
          </a:ln>
        </p:spPr>
        <p:txBody>
          <a:bodyPr wrap="square" lIns="91425" tIns="91425" rIns="91425" bIns="91425" anchor="t" anchorCtr="0">
            <a:noAutofit/>
          </a:bodyPr>
          <a:lstStyle/>
          <a:p>
            <a:pPr lvl="0" rtl="0">
              <a:spcBef>
                <a:spcPts val="0"/>
              </a:spcBef>
              <a:buNone/>
            </a:pPr>
            <a:r>
              <a:rPr lang="en" sz="1800" b="1">
                <a:solidFill>
                  <a:schemeClr val="accent4"/>
                </a:solidFill>
                <a:latin typeface="Abadi MT Condensed Extra Bold" charset="0"/>
                <a:ea typeface="Abadi MT Condensed Extra Bold" charset="0"/>
                <a:cs typeface="Abadi MT Condensed Extra Bold" charset="0"/>
                <a:sym typeface="Oswald"/>
              </a:rPr>
              <a:t>ANU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133" name="Shape 133"/>
          <p:cNvSpPr txBox="1"/>
          <p:nvPr/>
        </p:nvSpPr>
        <p:spPr>
          <a:xfrm>
            <a:off x="3194425" y="245000"/>
            <a:ext cx="2648700" cy="872100"/>
          </a:xfrm>
          <a:prstGeom prst="rect">
            <a:avLst/>
          </a:prstGeom>
          <a:noFill/>
          <a:ln>
            <a:noFill/>
          </a:ln>
        </p:spPr>
        <p:txBody>
          <a:bodyPr wrap="square" lIns="91425" tIns="91425" rIns="91425" bIns="91425" anchor="t" anchorCtr="0">
            <a:noAutofit/>
          </a:bodyPr>
          <a:lstStyle/>
          <a:p>
            <a:pPr lvl="0" algn="ctr" rtl="0">
              <a:spcBef>
                <a:spcPts val="0"/>
              </a:spcBef>
              <a:buNone/>
            </a:pPr>
            <a:r>
              <a:rPr lang="en" sz="3000">
                <a:latin typeface="Abadi MT Condensed Extra Bold" charset="0"/>
                <a:ea typeface="Abadi MT Condensed Extra Bold" charset="0"/>
                <a:cs typeface="Abadi MT Condensed Extra Bold" charset="0"/>
                <a:sym typeface="Oswald"/>
              </a:rPr>
              <a:t>LOCATIONS</a:t>
            </a:r>
          </a:p>
        </p:txBody>
      </p:sp>
      <p:sp>
        <p:nvSpPr>
          <p:cNvPr id="134" name="Shape 134"/>
          <p:cNvSpPr/>
          <p:nvPr/>
        </p:nvSpPr>
        <p:spPr>
          <a:xfrm>
            <a:off x="0" y="2452625"/>
            <a:ext cx="9144000" cy="28029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pic>
        <p:nvPicPr>
          <p:cNvPr id="135" name="Shape 135"/>
          <p:cNvPicPr preferRelativeResize="0"/>
          <p:nvPr/>
        </p:nvPicPr>
        <p:blipFill rotWithShape="1">
          <a:blip r:embed="rId3">
            <a:alphaModFix/>
          </a:blip>
          <a:srcRect l="25229" t="22081" r="17144"/>
          <a:stretch/>
        </p:blipFill>
        <p:spPr>
          <a:xfrm>
            <a:off x="420425" y="1012325"/>
            <a:ext cx="3815580" cy="3860550"/>
          </a:xfrm>
          <a:prstGeom prst="rect">
            <a:avLst/>
          </a:prstGeom>
          <a:noFill/>
          <a:ln>
            <a:noFill/>
          </a:ln>
        </p:spPr>
      </p:pic>
      <p:sp>
        <p:nvSpPr>
          <p:cNvPr id="136" name="Shape 136"/>
          <p:cNvSpPr/>
          <p:nvPr/>
        </p:nvSpPr>
        <p:spPr>
          <a:xfrm>
            <a:off x="574625" y="1191275"/>
            <a:ext cx="3461700" cy="3461700"/>
          </a:xfrm>
          <a:prstGeom prst="rect">
            <a:avLst/>
          </a:prstGeom>
          <a:noFill/>
          <a:ln w="762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pic>
        <p:nvPicPr>
          <p:cNvPr id="137" name="Shape 137"/>
          <p:cNvPicPr preferRelativeResize="0"/>
          <p:nvPr/>
        </p:nvPicPr>
        <p:blipFill rotWithShape="1">
          <a:blip r:embed="rId4">
            <a:alphaModFix/>
          </a:blip>
          <a:srcRect l="1356" r="24520"/>
          <a:stretch/>
        </p:blipFill>
        <p:spPr>
          <a:xfrm>
            <a:off x="4807100" y="1040900"/>
            <a:ext cx="3815572" cy="3831975"/>
          </a:xfrm>
          <a:prstGeom prst="rect">
            <a:avLst/>
          </a:prstGeom>
          <a:noFill/>
          <a:ln>
            <a:noFill/>
          </a:ln>
        </p:spPr>
      </p:pic>
      <p:sp>
        <p:nvSpPr>
          <p:cNvPr id="138" name="Shape 138"/>
          <p:cNvSpPr/>
          <p:nvPr/>
        </p:nvSpPr>
        <p:spPr>
          <a:xfrm>
            <a:off x="4984050" y="1191275"/>
            <a:ext cx="3461700" cy="3461700"/>
          </a:xfrm>
          <a:prstGeom prst="rect">
            <a:avLst/>
          </a:prstGeom>
          <a:noFill/>
          <a:ln w="76200" cap="flat" cmpd="sng">
            <a:solidFill>
              <a:schemeClr val="accent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144" name="Shape 144"/>
          <p:cNvSpPr txBox="1">
            <a:spLocks noGrp="1"/>
          </p:cNvSpPr>
          <p:nvPr>
            <p:ph type="body" idx="1"/>
          </p:nvPr>
        </p:nvSpPr>
        <p:spPr>
          <a:xfrm>
            <a:off x="826875" y="1513625"/>
            <a:ext cx="6811500" cy="3055200"/>
          </a:xfrm>
          <a:prstGeom prst="rect">
            <a:avLst/>
          </a:prstGeom>
        </p:spPr>
        <p:txBody>
          <a:bodyPr wrap="square" lIns="91425" tIns="91425" rIns="91425" bIns="91425" anchor="t" anchorCtr="0">
            <a:noAutofit/>
          </a:bodyPr>
          <a:lstStyle/>
          <a:p>
            <a:pPr marL="0" lvl="0" indent="0" algn="ctr" rtl="0">
              <a:spcBef>
                <a:spcPts val="0"/>
              </a:spcBef>
              <a:spcAft>
                <a:spcPts val="0"/>
              </a:spcAft>
              <a:buNone/>
            </a:pPr>
            <a:r>
              <a:rPr lang="en" sz="2400">
                <a:solidFill>
                  <a:srgbClr val="000000"/>
                </a:solidFill>
                <a:latin typeface="Abadi MT Condensed Extra Bold" charset="0"/>
                <a:ea typeface="Abadi MT Condensed Extra Bold" charset="0"/>
                <a:cs typeface="Abadi MT Condensed Extra Bold" charset="0"/>
              </a:rPr>
              <a:t>Just sitting there and being bombarded with information is not really useful… you don’t tend to remember the things that are important, because you do not </a:t>
            </a:r>
            <a:r>
              <a:rPr lang="en" sz="2400" b="1">
                <a:solidFill>
                  <a:srgbClr val="000000"/>
                </a:solidFill>
                <a:latin typeface="Abadi MT Condensed Extra Bold" charset="0"/>
                <a:ea typeface="Abadi MT Condensed Extra Bold" charset="0"/>
                <a:cs typeface="Abadi MT Condensed Extra Bold" charset="0"/>
              </a:rPr>
              <a:t>know what’s important</a:t>
            </a:r>
            <a:r>
              <a:rPr lang="en" sz="2400">
                <a:solidFill>
                  <a:srgbClr val="000000"/>
                </a:solidFill>
                <a:latin typeface="Abadi MT Condensed Extra Bold" charset="0"/>
                <a:ea typeface="Abadi MT Condensed Extra Bold" charset="0"/>
                <a:cs typeface="Abadi MT Condensed Extra Bold" charset="0"/>
              </a:rPr>
              <a:t>, </a:t>
            </a:r>
          </a:p>
          <a:p>
            <a:pPr marL="0" lvl="0" indent="0" algn="ctr" rtl="0">
              <a:spcBef>
                <a:spcPts val="0"/>
              </a:spcBef>
              <a:spcAft>
                <a:spcPts val="0"/>
              </a:spcAft>
              <a:buNone/>
            </a:pPr>
            <a:r>
              <a:rPr lang="en" sz="2400">
                <a:solidFill>
                  <a:srgbClr val="000000"/>
                </a:solidFill>
                <a:latin typeface="Abadi MT Condensed Extra Bold" charset="0"/>
                <a:ea typeface="Abadi MT Condensed Extra Bold" charset="0"/>
                <a:cs typeface="Abadi MT Condensed Extra Bold" charset="0"/>
              </a:rPr>
              <a:t>it’s all new to you.</a:t>
            </a:r>
          </a:p>
        </p:txBody>
      </p:sp>
      <p:sp>
        <p:nvSpPr>
          <p:cNvPr id="145" name="Shape 145"/>
          <p:cNvSpPr/>
          <p:nvPr/>
        </p:nvSpPr>
        <p:spPr>
          <a:xfrm>
            <a:off x="0" y="4256725"/>
            <a:ext cx="9144000" cy="8721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46" name="Shape 146"/>
          <p:cNvSpPr txBox="1"/>
          <p:nvPr/>
        </p:nvSpPr>
        <p:spPr>
          <a:xfrm>
            <a:off x="311700" y="368825"/>
            <a:ext cx="2648700" cy="872100"/>
          </a:xfrm>
          <a:prstGeom prst="rect">
            <a:avLst/>
          </a:prstGeom>
          <a:noFill/>
          <a:ln>
            <a:noFill/>
          </a:ln>
        </p:spPr>
        <p:txBody>
          <a:bodyPr wrap="square" lIns="91425" tIns="91425" rIns="91425" bIns="91425" anchor="t" anchorCtr="0">
            <a:noAutofit/>
          </a:bodyPr>
          <a:lstStyle/>
          <a:p>
            <a:pPr lvl="0" rtl="0">
              <a:spcBef>
                <a:spcPts val="0"/>
              </a:spcBef>
              <a:buNone/>
            </a:pPr>
            <a:r>
              <a:rPr lang="en" sz="3000">
                <a:latin typeface="Abadi MT Condensed Extra Bold" charset="0"/>
                <a:ea typeface="Abadi MT Condensed Extra Bold" charset="0"/>
                <a:cs typeface="Abadi MT Condensed Extra Bold" charset="0"/>
                <a:sym typeface="Oswald"/>
              </a:rPr>
              <a:t>RESULTS</a:t>
            </a:r>
            <a:r>
              <a:rPr lang="en" sz="3000">
                <a:solidFill>
                  <a:schemeClr val="accent4"/>
                </a:solidFill>
                <a:latin typeface="Abadi MT Condensed Extra Bold" charset="0"/>
                <a:ea typeface="Abadi MT Condensed Extra Bold" charset="0"/>
                <a:cs typeface="Abadi MT Condensed Extra Bold" charset="0"/>
                <a:sym typeface="Oswald"/>
              </a:rPr>
              <a:t> | </a:t>
            </a:r>
            <a:r>
              <a:rPr lang="en" sz="3000">
                <a:latin typeface="Abadi MT Condensed Extra Bold" charset="0"/>
                <a:ea typeface="Abadi MT Condensed Extra Bold" charset="0"/>
                <a:cs typeface="Abadi MT Condensed Extra Bold" charset="0"/>
                <a:sym typeface="Oswald"/>
              </a:rPr>
              <a:t>SUMIT</a:t>
            </a:r>
          </a:p>
        </p:txBody>
      </p:sp>
      <p:sp>
        <p:nvSpPr>
          <p:cNvPr id="147" name="Shape 147"/>
          <p:cNvSpPr/>
          <p:nvPr/>
        </p:nvSpPr>
        <p:spPr>
          <a:xfrm>
            <a:off x="0" y="4256725"/>
            <a:ext cx="4582800" cy="872100"/>
          </a:xfrm>
          <a:prstGeom prst="rect">
            <a:avLst/>
          </a:prstGeom>
          <a:solidFill>
            <a:srgbClr val="B2FFE8"/>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48" name="Shape 148"/>
          <p:cNvSpPr/>
          <p:nvPr/>
        </p:nvSpPr>
        <p:spPr>
          <a:xfrm>
            <a:off x="0" y="4256725"/>
            <a:ext cx="2256300" cy="872100"/>
          </a:xfrm>
          <a:prstGeom prst="rect">
            <a:avLst/>
          </a:prstGeom>
          <a:solidFill>
            <a:srgbClr val="D5FFF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49" name="Shape 149"/>
          <p:cNvSpPr/>
          <p:nvPr/>
        </p:nvSpPr>
        <p:spPr>
          <a:xfrm>
            <a:off x="6887700" y="4256725"/>
            <a:ext cx="2256300" cy="872100"/>
          </a:xfrm>
          <a:prstGeom prst="rect">
            <a:avLst/>
          </a:prstGeom>
          <a:solidFill>
            <a:srgbClr val="35E2BE"/>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50" name="Shape 150"/>
          <p:cNvSpPr txBox="1"/>
          <p:nvPr/>
        </p:nvSpPr>
        <p:spPr>
          <a:xfrm>
            <a:off x="282075" y="925000"/>
            <a:ext cx="8184900" cy="714600"/>
          </a:xfrm>
          <a:prstGeom prst="rect">
            <a:avLst/>
          </a:prstGeom>
          <a:noFill/>
          <a:ln>
            <a:noFill/>
          </a:ln>
        </p:spPr>
        <p:txBody>
          <a:bodyPr wrap="square" lIns="91425" tIns="91425" rIns="91425" bIns="91425" anchor="t" anchorCtr="0">
            <a:noAutofit/>
          </a:bodyPr>
          <a:lstStyle/>
          <a:p>
            <a:pPr marL="0" lvl="0" indent="0" rtl="0">
              <a:lnSpc>
                <a:spcPct val="115000"/>
              </a:lnSpc>
              <a:spcBef>
                <a:spcPts val="0"/>
              </a:spcBef>
              <a:buNone/>
            </a:pPr>
            <a:r>
              <a:rPr lang="en" sz="1800">
                <a:solidFill>
                  <a:srgbClr val="666666"/>
                </a:solidFill>
                <a:latin typeface="Abadi MT Condensed Extra Bold" charset="0"/>
                <a:ea typeface="Abadi MT Condensed Extra Bold" charset="0"/>
                <a:cs typeface="Abadi MT Condensed Extra Bold" charset="0"/>
                <a:sym typeface="Average"/>
              </a:rPr>
              <a:t>Part-timer at start-up, PhD in computer engineering, Bachelors in EE.</a:t>
            </a:r>
          </a:p>
        </p:txBody>
      </p:sp>
      <p:sp>
        <p:nvSpPr>
          <p:cNvPr id="151" name="Shape 151"/>
          <p:cNvSpPr txBox="1"/>
          <p:nvPr/>
        </p:nvSpPr>
        <p:spPr>
          <a:xfrm>
            <a:off x="-726100" y="925000"/>
            <a:ext cx="2256300" cy="2256300"/>
          </a:xfrm>
          <a:prstGeom prst="rect">
            <a:avLst/>
          </a:prstGeom>
          <a:noFill/>
          <a:ln>
            <a:noFill/>
          </a:ln>
        </p:spPr>
        <p:txBody>
          <a:bodyPr wrap="square" lIns="91425" tIns="91425" rIns="91425" bIns="91425" anchor="ctr" anchorCtr="0">
            <a:noAutofit/>
          </a:bodyPr>
          <a:lstStyle/>
          <a:p>
            <a:pPr marL="1371600" lvl="0" indent="0" algn="ctr" rtl="0">
              <a:lnSpc>
                <a:spcPct val="115000"/>
              </a:lnSpc>
              <a:spcBef>
                <a:spcPts val="0"/>
              </a:spcBef>
              <a:buNone/>
            </a:pPr>
            <a:r>
              <a:rPr lang="en" sz="9600" dirty="0">
                <a:solidFill>
                  <a:schemeClr val="accent4"/>
                </a:solidFill>
                <a:latin typeface="Abadi MT Condensed Extra Bold" charset="0"/>
                <a:ea typeface="Abadi MT Condensed Extra Bold" charset="0"/>
                <a:cs typeface="Abadi MT Condensed Extra Bold" charset="0"/>
                <a:sym typeface="Average"/>
              </a:rPr>
              <a:t>“</a:t>
            </a:r>
          </a:p>
        </p:txBody>
      </p:sp>
      <p:sp>
        <p:nvSpPr>
          <p:cNvPr id="152" name="Shape 152"/>
          <p:cNvSpPr txBox="1"/>
          <p:nvPr/>
        </p:nvSpPr>
        <p:spPr>
          <a:xfrm>
            <a:off x="3919000" y="1836863"/>
            <a:ext cx="2256300" cy="2256300"/>
          </a:xfrm>
          <a:prstGeom prst="rect">
            <a:avLst/>
          </a:prstGeom>
          <a:noFill/>
          <a:ln>
            <a:noFill/>
          </a:ln>
        </p:spPr>
        <p:txBody>
          <a:bodyPr wrap="square" lIns="91425" tIns="91425" rIns="91425" bIns="91425" anchor="ctr" anchorCtr="0">
            <a:noAutofit/>
          </a:bodyPr>
          <a:lstStyle/>
          <a:p>
            <a:pPr marL="1371600" lvl="0" indent="0" algn="ctr" rtl="0">
              <a:lnSpc>
                <a:spcPct val="115000"/>
              </a:lnSpc>
              <a:spcBef>
                <a:spcPts val="0"/>
              </a:spcBef>
              <a:buNone/>
            </a:pPr>
            <a:r>
              <a:rPr lang="en" sz="9600">
                <a:solidFill>
                  <a:schemeClr val="accent4"/>
                </a:solidFill>
                <a:latin typeface="Abadi MT Condensed Extra Bold" charset="0"/>
                <a:ea typeface="Abadi MT Condensed Extra Bold" charset="0"/>
                <a:cs typeface="Abadi MT Condensed Extra Bold" charset="0"/>
                <a:sym typeface="Average"/>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endParaRPr>
              <a:latin typeface="Abadi MT Condensed Extra Bold" charset="0"/>
              <a:ea typeface="Abadi MT Condensed Extra Bold" charset="0"/>
              <a:cs typeface="Abadi MT Condensed Extra Bold" charset="0"/>
            </a:endParaRPr>
          </a:p>
        </p:txBody>
      </p:sp>
      <p:sp>
        <p:nvSpPr>
          <p:cNvPr id="158" name="Shape 158"/>
          <p:cNvSpPr txBox="1">
            <a:spLocks noGrp="1"/>
          </p:cNvSpPr>
          <p:nvPr>
            <p:ph type="body" idx="1"/>
          </p:nvPr>
        </p:nvSpPr>
        <p:spPr>
          <a:xfrm>
            <a:off x="1530200" y="1836875"/>
            <a:ext cx="5143500" cy="3055200"/>
          </a:xfrm>
          <a:prstGeom prst="rect">
            <a:avLst/>
          </a:prstGeom>
        </p:spPr>
        <p:txBody>
          <a:bodyPr wrap="square" lIns="91425" tIns="91425" rIns="91425" bIns="91425" anchor="t" anchorCtr="0">
            <a:noAutofit/>
          </a:bodyPr>
          <a:lstStyle/>
          <a:p>
            <a:pPr marL="0" lvl="0" indent="0" algn="ctr" rtl="0">
              <a:spcBef>
                <a:spcPts val="0"/>
              </a:spcBef>
              <a:spcAft>
                <a:spcPts val="0"/>
              </a:spcAft>
              <a:buNone/>
            </a:pPr>
            <a:r>
              <a:rPr lang="en" sz="2400">
                <a:solidFill>
                  <a:srgbClr val="000000"/>
                </a:solidFill>
                <a:latin typeface="Abadi MT Condensed Extra Bold" charset="0"/>
                <a:ea typeface="Abadi MT Condensed Extra Bold" charset="0"/>
                <a:cs typeface="Abadi MT Condensed Extra Bold" charset="0"/>
              </a:rPr>
              <a:t>When youtube came out, </a:t>
            </a:r>
            <a:r>
              <a:rPr lang="en" sz="2400" b="1">
                <a:solidFill>
                  <a:srgbClr val="000000"/>
                </a:solidFill>
                <a:latin typeface="Abadi MT Condensed Extra Bold" charset="0"/>
                <a:ea typeface="Abadi MT Condensed Extra Bold" charset="0"/>
                <a:cs typeface="Abadi MT Condensed Extra Bold" charset="0"/>
              </a:rPr>
              <a:t>it was great</a:t>
            </a:r>
            <a:r>
              <a:rPr lang="en" sz="2400">
                <a:solidFill>
                  <a:srgbClr val="000000"/>
                </a:solidFill>
                <a:latin typeface="Abadi MT Condensed Extra Bold" charset="0"/>
                <a:ea typeface="Abadi MT Condensed Extra Bold" charset="0"/>
                <a:cs typeface="Abadi MT Condensed Extra Bold" charset="0"/>
              </a:rPr>
              <a:t>...you look at the video and you can see how they’re actually doing it</a:t>
            </a:r>
          </a:p>
        </p:txBody>
      </p:sp>
      <p:sp>
        <p:nvSpPr>
          <p:cNvPr id="159" name="Shape 159"/>
          <p:cNvSpPr/>
          <p:nvPr/>
        </p:nvSpPr>
        <p:spPr>
          <a:xfrm>
            <a:off x="0" y="4256725"/>
            <a:ext cx="9144000" cy="8721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60" name="Shape 160"/>
          <p:cNvSpPr txBox="1"/>
          <p:nvPr/>
        </p:nvSpPr>
        <p:spPr>
          <a:xfrm>
            <a:off x="311700" y="368825"/>
            <a:ext cx="2648700" cy="872100"/>
          </a:xfrm>
          <a:prstGeom prst="rect">
            <a:avLst/>
          </a:prstGeom>
          <a:noFill/>
          <a:ln>
            <a:noFill/>
          </a:ln>
        </p:spPr>
        <p:txBody>
          <a:bodyPr wrap="square" lIns="91425" tIns="91425" rIns="91425" bIns="91425" anchor="t" anchorCtr="0">
            <a:noAutofit/>
          </a:bodyPr>
          <a:lstStyle/>
          <a:p>
            <a:pPr lvl="0" rtl="0">
              <a:spcBef>
                <a:spcPts val="0"/>
              </a:spcBef>
              <a:buNone/>
            </a:pPr>
            <a:r>
              <a:rPr lang="en" sz="3000">
                <a:latin typeface="Abadi MT Condensed Extra Bold" charset="0"/>
                <a:ea typeface="Abadi MT Condensed Extra Bold" charset="0"/>
                <a:cs typeface="Abadi MT Condensed Extra Bold" charset="0"/>
                <a:sym typeface="Oswald"/>
              </a:rPr>
              <a:t>RESULTS</a:t>
            </a:r>
            <a:r>
              <a:rPr lang="en" sz="3000">
                <a:solidFill>
                  <a:schemeClr val="accent4"/>
                </a:solidFill>
                <a:latin typeface="Abadi MT Condensed Extra Bold" charset="0"/>
                <a:ea typeface="Abadi MT Condensed Extra Bold" charset="0"/>
                <a:cs typeface="Abadi MT Condensed Extra Bold" charset="0"/>
                <a:sym typeface="Oswald"/>
              </a:rPr>
              <a:t> | </a:t>
            </a:r>
            <a:r>
              <a:rPr lang="en" sz="3000">
                <a:latin typeface="Abadi MT Condensed Extra Bold" charset="0"/>
                <a:ea typeface="Abadi MT Condensed Extra Bold" charset="0"/>
                <a:cs typeface="Abadi MT Condensed Extra Bold" charset="0"/>
                <a:sym typeface="Oswald"/>
              </a:rPr>
              <a:t>ANU</a:t>
            </a:r>
          </a:p>
        </p:txBody>
      </p:sp>
      <p:sp>
        <p:nvSpPr>
          <p:cNvPr id="161" name="Shape 161"/>
          <p:cNvSpPr/>
          <p:nvPr/>
        </p:nvSpPr>
        <p:spPr>
          <a:xfrm>
            <a:off x="0" y="4256725"/>
            <a:ext cx="4582800" cy="872100"/>
          </a:xfrm>
          <a:prstGeom prst="rect">
            <a:avLst/>
          </a:prstGeom>
          <a:solidFill>
            <a:srgbClr val="B2FFE8"/>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62" name="Shape 162"/>
          <p:cNvSpPr/>
          <p:nvPr/>
        </p:nvSpPr>
        <p:spPr>
          <a:xfrm>
            <a:off x="0" y="4256725"/>
            <a:ext cx="2256300" cy="872100"/>
          </a:xfrm>
          <a:prstGeom prst="rect">
            <a:avLst/>
          </a:prstGeom>
          <a:solidFill>
            <a:srgbClr val="D5FFF4"/>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63" name="Shape 163"/>
          <p:cNvSpPr/>
          <p:nvPr/>
        </p:nvSpPr>
        <p:spPr>
          <a:xfrm>
            <a:off x="6887700" y="4256725"/>
            <a:ext cx="2256300" cy="872100"/>
          </a:xfrm>
          <a:prstGeom prst="rect">
            <a:avLst/>
          </a:prstGeom>
          <a:solidFill>
            <a:srgbClr val="35E2BE"/>
          </a:solidFill>
          <a:ln>
            <a:noFill/>
          </a:ln>
        </p:spPr>
        <p:txBody>
          <a:bodyPr wrap="square" lIns="91425" tIns="91425" rIns="91425" bIns="91425" anchor="ctr" anchorCtr="0">
            <a:noAutofit/>
          </a:bodyPr>
          <a:lstStyle/>
          <a:p>
            <a:pPr lvl="0">
              <a:spcBef>
                <a:spcPts val="0"/>
              </a:spcBef>
              <a:buNone/>
            </a:pPr>
            <a:endParaRPr>
              <a:latin typeface="Abadi MT Condensed Extra Bold" charset="0"/>
              <a:ea typeface="Abadi MT Condensed Extra Bold" charset="0"/>
              <a:cs typeface="Abadi MT Condensed Extra Bold" charset="0"/>
            </a:endParaRPr>
          </a:p>
        </p:txBody>
      </p:sp>
      <p:sp>
        <p:nvSpPr>
          <p:cNvPr id="164" name="Shape 164"/>
          <p:cNvSpPr txBox="1"/>
          <p:nvPr/>
        </p:nvSpPr>
        <p:spPr>
          <a:xfrm>
            <a:off x="282075" y="925000"/>
            <a:ext cx="8184900" cy="714600"/>
          </a:xfrm>
          <a:prstGeom prst="rect">
            <a:avLst/>
          </a:prstGeom>
          <a:noFill/>
          <a:ln>
            <a:noFill/>
          </a:ln>
        </p:spPr>
        <p:txBody>
          <a:bodyPr wrap="square" lIns="91425" tIns="91425" rIns="91425" bIns="91425" anchor="t" anchorCtr="0">
            <a:noAutofit/>
          </a:bodyPr>
          <a:lstStyle/>
          <a:p>
            <a:pPr marL="0" lvl="0" indent="0" rtl="0">
              <a:lnSpc>
                <a:spcPct val="115000"/>
              </a:lnSpc>
              <a:spcBef>
                <a:spcPts val="0"/>
              </a:spcBef>
              <a:buNone/>
            </a:pPr>
            <a:r>
              <a:rPr lang="en" sz="1800">
                <a:solidFill>
                  <a:srgbClr val="666666"/>
                </a:solidFill>
                <a:latin typeface="Abadi MT Condensed Extra Bold" charset="0"/>
                <a:ea typeface="Abadi MT Condensed Extra Bold" charset="0"/>
                <a:cs typeface="Abadi MT Condensed Extra Bold" charset="0"/>
                <a:sym typeface="Average"/>
              </a:rPr>
              <a:t>Bachelors in Ceramic Engineering, Masters in Information Technology</a:t>
            </a:r>
          </a:p>
        </p:txBody>
      </p:sp>
      <p:sp>
        <p:nvSpPr>
          <p:cNvPr id="165" name="Shape 165"/>
          <p:cNvSpPr txBox="1"/>
          <p:nvPr/>
        </p:nvSpPr>
        <p:spPr>
          <a:xfrm>
            <a:off x="-67400" y="1149250"/>
            <a:ext cx="2256300" cy="2256300"/>
          </a:xfrm>
          <a:prstGeom prst="rect">
            <a:avLst/>
          </a:prstGeom>
          <a:noFill/>
          <a:ln>
            <a:noFill/>
          </a:ln>
        </p:spPr>
        <p:txBody>
          <a:bodyPr wrap="square" lIns="91425" tIns="91425" rIns="91425" bIns="91425" anchor="ctr" anchorCtr="0">
            <a:noAutofit/>
          </a:bodyPr>
          <a:lstStyle/>
          <a:p>
            <a:pPr marL="1371600" lvl="0" indent="0" algn="ctr" rtl="0">
              <a:lnSpc>
                <a:spcPct val="115000"/>
              </a:lnSpc>
              <a:spcBef>
                <a:spcPts val="0"/>
              </a:spcBef>
              <a:buNone/>
            </a:pPr>
            <a:r>
              <a:rPr lang="en" sz="9600">
                <a:solidFill>
                  <a:schemeClr val="accent4"/>
                </a:solidFill>
                <a:latin typeface="Abadi MT Condensed Extra Bold" charset="0"/>
                <a:ea typeface="Abadi MT Condensed Extra Bold" charset="0"/>
                <a:cs typeface="Abadi MT Condensed Extra Bold" charset="0"/>
                <a:sym typeface="Average"/>
              </a:rPr>
              <a:t>“</a:t>
            </a:r>
          </a:p>
        </p:txBody>
      </p:sp>
      <p:sp>
        <p:nvSpPr>
          <p:cNvPr id="166" name="Shape 166"/>
          <p:cNvSpPr txBox="1"/>
          <p:nvPr/>
        </p:nvSpPr>
        <p:spPr>
          <a:xfrm>
            <a:off x="4914050" y="1509063"/>
            <a:ext cx="2256300" cy="2256300"/>
          </a:xfrm>
          <a:prstGeom prst="rect">
            <a:avLst/>
          </a:prstGeom>
          <a:noFill/>
          <a:ln>
            <a:noFill/>
          </a:ln>
        </p:spPr>
        <p:txBody>
          <a:bodyPr wrap="square" lIns="91425" tIns="91425" rIns="91425" bIns="91425" anchor="ctr" anchorCtr="0">
            <a:noAutofit/>
          </a:bodyPr>
          <a:lstStyle/>
          <a:p>
            <a:pPr marL="1371600" lvl="0" indent="0" algn="ctr" rtl="0">
              <a:lnSpc>
                <a:spcPct val="115000"/>
              </a:lnSpc>
              <a:spcBef>
                <a:spcPts val="0"/>
              </a:spcBef>
              <a:buNone/>
            </a:pPr>
            <a:r>
              <a:rPr lang="en" sz="9600">
                <a:solidFill>
                  <a:schemeClr val="accent4"/>
                </a:solidFill>
                <a:latin typeface="Abadi MT Condensed Extra Bold" charset="0"/>
                <a:ea typeface="Abadi MT Condensed Extra Bold" charset="0"/>
                <a:cs typeface="Abadi MT Condensed Extra Bold" charset="0"/>
                <a:sym typeface="Average"/>
              </a:rPr>
              <a:t> ”</a:t>
            </a: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1775</Words>
  <Application>Microsoft Macintosh PowerPoint</Application>
  <PresentationFormat>On-screen Show (16:9)</PresentationFormat>
  <Paragraphs>142</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Average</vt:lpstr>
      <vt:lpstr>Quattrocento</vt:lpstr>
      <vt:lpstr>Oswald</vt:lpstr>
      <vt:lpstr>Abadi MT Condensed Extra Bold</vt:lpstr>
      <vt:lpstr>Slate</vt:lpstr>
      <vt:lpstr>NEEDFINDING</vt:lpstr>
      <vt:lpstr>PowerPoint Presentation</vt:lpstr>
      <vt:lpstr>EDUCATION OUTSIDE THE CLASSROOM</vt:lpstr>
      <vt:lpstr>GUIDING QUESTIONS</vt:lpstr>
      <vt:lpstr>IN-DEPTH QUESTIONS</vt:lpstr>
      <vt:lpstr>PowerPoint Presentation</vt:lpstr>
      <vt:lpstr>PowerPoint Presentation</vt:lpstr>
      <vt:lpstr>PowerPoint Presentation</vt:lpstr>
      <vt:lpstr>PowerPoint Presentation</vt:lpstr>
      <vt:lpstr>PowerPoint Presentation</vt:lpstr>
      <vt:lpstr>PowerPoint Presentation</vt:lpstr>
      <vt:lpstr>EMPATHY MAP</vt:lpstr>
      <vt:lpstr>SURPRISES AND CONTRADICTIONS | SUMIT</vt:lpstr>
      <vt:lpstr>SURPRISES AND CONTRADICTIONS | ANU</vt:lpstr>
      <vt:lpstr>SURPRISES AND CONTRADICTIONS | SANDY</vt:lpstr>
      <vt:lpstr>INSIGHTS...</vt:lpstr>
      <vt:lpstr>INSIGHTS...</vt:lpstr>
      <vt:lpstr>IN CONCLUSION</vt:lpstr>
      <vt:lpstr>QUESTIONS</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NEEDFINDING</dc:title>
  <cp:lastModifiedBy>Po Ting Tsui</cp:lastModifiedBy>
  <cp:revision>1</cp:revision>
  <dcterms:modified xsi:type="dcterms:W3CDTF">2017-11-22T23:15:16Z</dcterms:modified>
</cp:coreProperties>
</file>