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Didact Gothic"/>
      <p:regular r:id="rId12"/>
    </p:embeddedFont>
    <p:embeddedFont>
      <p:font typeface="Helvetica Neue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HelveticaNeue-regular.fntdata"/><Relationship Id="rId12" Type="http://schemas.openxmlformats.org/officeDocument/2006/relationships/font" Target="fonts/DidactGothic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HelveticaNeue-italic.fntdata"/><Relationship Id="rId14" Type="http://schemas.openxmlformats.org/officeDocument/2006/relationships/font" Target="fonts/HelveticaNeue-bold.fntdata"/><Relationship Id="rId16" Type="http://schemas.openxmlformats.org/officeDocument/2006/relationships/font" Target="fonts/HelveticaNeue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vimeo.com/23908425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&lt;iframe src="https://player.vimeo.com/video/239084250" width="640" height="360" frameborder="0" webkitallowfullscreen mozallowfullscreen allowfullscreen&gt;&lt;/iframe&gt;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&lt;p&gt;&lt;a href="https://vimeo.com/239084250"&gt;half step&lt;/a&gt; from &lt;a href="https://vimeo.com/user72985346"&gt;Khoi Le&lt;/a&gt; on &lt;a href="https://vimeo.com"&gt;Vimeo&lt;/a&gt;.&lt;/p&gt;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https://vimeo.com/239084250</a:t>
            </a:r>
            <a:r>
              <a:rPr lang="en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8.jpg"/><Relationship Id="rId11" Type="http://schemas.openxmlformats.org/officeDocument/2006/relationships/image" Target="../media/image9.jpg"/><Relationship Id="rId10" Type="http://schemas.openxmlformats.org/officeDocument/2006/relationships/image" Target="../media/image5.jpg"/><Relationship Id="rId12" Type="http://schemas.openxmlformats.org/officeDocument/2006/relationships/image" Target="../media/image4.jpg"/><Relationship Id="rId9" Type="http://schemas.openxmlformats.org/officeDocument/2006/relationships/image" Target="../media/image7.jpg"/><Relationship Id="rId5" Type="http://schemas.openxmlformats.org/officeDocument/2006/relationships/image" Target="../media/image1.jpg"/><Relationship Id="rId6" Type="http://schemas.openxmlformats.org/officeDocument/2006/relationships/image" Target="../media/image3.jpg"/><Relationship Id="rId7" Type="http://schemas.openxmlformats.org/officeDocument/2006/relationships/image" Target="../media/image2.jpg"/><Relationship Id="rId8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vimeo.com/239084250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Shape 54"/>
          <p:cNvGrpSpPr/>
          <p:nvPr/>
        </p:nvGrpSpPr>
        <p:grpSpPr>
          <a:xfrm>
            <a:off x="-198276" y="2168928"/>
            <a:ext cx="6693132" cy="690799"/>
            <a:chOff x="1684475" y="2250250"/>
            <a:chExt cx="5906400" cy="609600"/>
          </a:xfrm>
        </p:grpSpPr>
        <p:cxnSp>
          <p:nvCxnSpPr>
            <p:cNvPr id="55" name="Shape 55"/>
            <p:cNvCxnSpPr/>
            <p:nvPr/>
          </p:nvCxnSpPr>
          <p:spPr>
            <a:xfrm>
              <a:off x="1684475" y="2250250"/>
              <a:ext cx="5906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56" name="Shape 56"/>
            <p:cNvCxnSpPr/>
            <p:nvPr/>
          </p:nvCxnSpPr>
          <p:spPr>
            <a:xfrm>
              <a:off x="1684475" y="2402650"/>
              <a:ext cx="5906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57" name="Shape 57"/>
            <p:cNvCxnSpPr/>
            <p:nvPr/>
          </p:nvCxnSpPr>
          <p:spPr>
            <a:xfrm>
              <a:off x="1684475" y="2555050"/>
              <a:ext cx="5906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58" name="Shape 58"/>
            <p:cNvCxnSpPr/>
            <p:nvPr/>
          </p:nvCxnSpPr>
          <p:spPr>
            <a:xfrm>
              <a:off x="1684475" y="2707450"/>
              <a:ext cx="5906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59" name="Shape 59"/>
            <p:cNvCxnSpPr/>
            <p:nvPr/>
          </p:nvCxnSpPr>
          <p:spPr>
            <a:xfrm>
              <a:off x="1684475" y="2859850"/>
              <a:ext cx="5906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sp>
        <p:nvSpPr>
          <p:cNvPr id="60" name="Shape 60"/>
          <p:cNvSpPr txBox="1"/>
          <p:nvPr/>
        </p:nvSpPr>
        <p:spPr>
          <a:xfrm>
            <a:off x="4303345" y="1589098"/>
            <a:ext cx="3315900" cy="14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i="1" lang="en" sz="8100">
                <a:latin typeface="Didact Gothic"/>
                <a:ea typeface="Didact Gothic"/>
                <a:cs typeface="Didact Gothic"/>
                <a:sym typeface="Didact Gothic"/>
              </a:rPr>
              <a:t> step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2628816" y="1774413"/>
            <a:ext cx="3411300" cy="14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i="1" lang="en" sz="8100">
                <a:latin typeface="Didact Gothic"/>
                <a:ea typeface="Didact Gothic"/>
                <a:cs typeface="Didact Gothic"/>
                <a:sym typeface="Didact Gothic"/>
              </a:rPr>
              <a:t>half 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4589700" y="3100275"/>
            <a:ext cx="27432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i="1" lang="en" sz="3200">
                <a:latin typeface="Didact Gothic"/>
                <a:ea typeface="Didact Gothic"/>
                <a:cs typeface="Didact Gothic"/>
                <a:sym typeface="Didact Gothic"/>
              </a:rPr>
              <a:t>climb higher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2002950" y="1363200"/>
            <a:ext cx="5138100" cy="24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sz="4800">
                <a:latin typeface="Didact Gothic"/>
                <a:ea typeface="Didact Gothic"/>
                <a:cs typeface="Didact Gothic"/>
                <a:sym typeface="Didact Gothic"/>
              </a:rPr>
              <a:t>music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en" sz="4800">
                <a:latin typeface="Didact Gothic"/>
                <a:ea typeface="Didact Gothic"/>
                <a:cs typeface="Didact Gothic"/>
                <a:sym typeface="Didact Gothic"/>
              </a:rPr>
              <a:t>education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en" sz="4800">
                <a:latin typeface="Didact Gothic"/>
                <a:ea typeface="Didact Gothic"/>
                <a:cs typeface="Didact Gothic"/>
                <a:sym typeface="Didact Gothic"/>
              </a:rPr>
              <a:t>one step at a time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/>
        </p:nvSpPr>
        <p:spPr>
          <a:xfrm>
            <a:off x="1013900" y="607400"/>
            <a:ext cx="6610500" cy="40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just">
              <a:spcBef>
                <a:spcPts val="0"/>
              </a:spcBef>
              <a:buNone/>
            </a:pPr>
            <a:r>
              <a:rPr b="1" lang="en" sz="3200">
                <a:latin typeface="Didact Gothic"/>
                <a:ea typeface="Didact Gothic"/>
                <a:cs typeface="Didact Gothic"/>
                <a:sym typeface="Didact Gothic"/>
              </a:rPr>
              <a:t>Music practice</a:t>
            </a:r>
            <a:r>
              <a:rPr lang="en" sz="3200">
                <a:latin typeface="Didact Gothic"/>
                <a:ea typeface="Didact Gothic"/>
                <a:cs typeface="Didact Gothic"/>
                <a:sym typeface="Didact Gothic"/>
              </a:rPr>
              <a:t> can be unfocused, filled with self-doubt, lonely, and disconnected from your goals and dreams.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i="1" lang="en" sz="3200">
                <a:latin typeface="Didact Gothic"/>
                <a:ea typeface="Didact Gothic"/>
                <a:cs typeface="Didact Gothic"/>
                <a:sym typeface="Didact Gothic"/>
              </a:rPr>
              <a:t>half step</a:t>
            </a:r>
            <a:r>
              <a:rPr lang="en" sz="3200">
                <a:latin typeface="Didact Gothic"/>
                <a:ea typeface="Didact Gothic"/>
                <a:cs typeface="Didact Gothic"/>
                <a:sym typeface="Didact Gothic"/>
              </a:rPr>
              <a:t> helps you climb higher by providing bite-sized tasks, near-peer support, and progress tracking.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-52850" y="-8475"/>
            <a:ext cx="2967600" cy="521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8" name="Shape 78"/>
          <p:cNvSpPr txBox="1"/>
          <p:nvPr/>
        </p:nvSpPr>
        <p:spPr>
          <a:xfrm>
            <a:off x="201775" y="595749"/>
            <a:ext cx="22656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3000">
                <a:latin typeface="Didact Gothic"/>
                <a:ea typeface="Didact Gothic"/>
                <a:cs typeface="Didact Gothic"/>
                <a:sym typeface="Didact Gothic"/>
              </a:rPr>
              <a:t>simple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201775" y="2041564"/>
            <a:ext cx="22656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3000">
                <a:latin typeface="Didact Gothic"/>
                <a:ea typeface="Didact Gothic"/>
                <a:cs typeface="Didact Gothic"/>
                <a:sym typeface="Didact Gothic"/>
              </a:rPr>
              <a:t>medium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201775" y="3452149"/>
            <a:ext cx="22656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3000">
                <a:latin typeface="Didact Gothic"/>
                <a:ea typeface="Didact Gothic"/>
                <a:cs typeface="Didact Gothic"/>
                <a:sym typeface="Didact Gothic"/>
              </a:rPr>
              <a:t>complex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3188850" y="2043549"/>
            <a:ext cx="54744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latin typeface="Didact Gothic"/>
                <a:ea typeface="Didact Gothic"/>
                <a:cs typeface="Didact Gothic"/>
                <a:sym typeface="Didact Gothic"/>
              </a:rPr>
              <a:t>view your progress toward goal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3188850" y="588925"/>
            <a:ext cx="57921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latin typeface="Didact Gothic"/>
                <a:ea typeface="Didact Gothic"/>
                <a:cs typeface="Didact Gothic"/>
                <a:sym typeface="Didact Gothic"/>
              </a:rPr>
              <a:t>visualize</a:t>
            </a:r>
            <a:r>
              <a:rPr lang="en" sz="3000">
                <a:latin typeface="Didact Gothic"/>
                <a:ea typeface="Didact Gothic"/>
                <a:cs typeface="Didact Gothic"/>
                <a:sym typeface="Didact Gothic"/>
              </a:rPr>
              <a:t> new music learning goal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3188850" y="3452151"/>
            <a:ext cx="5236200" cy="13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latin typeface="Didact Gothic"/>
                <a:ea typeface="Didact Gothic"/>
                <a:cs typeface="Didact Gothic"/>
                <a:sym typeface="Didact Gothic"/>
              </a:rPr>
              <a:t>find someone on the same step to meet and learn with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171018_145403.jpg"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9475" y="3590972"/>
            <a:ext cx="1579264" cy="11844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71018_145407.jpg"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8745" y="3590972"/>
            <a:ext cx="1579264" cy="11844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71018_145405.jpg" id="90" name="Shape 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6739" y="3590972"/>
            <a:ext cx="1579264" cy="11844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71018_145422.jpg" id="91" name="Shape 9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64734" y="3590972"/>
            <a:ext cx="1579264" cy="11844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71018_143603.jpg" id="92" name="Shape 9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10300" y="1810108"/>
            <a:ext cx="1579274" cy="1184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71018_143525.jpg" id="93" name="Shape 9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89564" y="1810100"/>
            <a:ext cx="1579274" cy="1184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71018_163305.jpg" id="94" name="Shape 9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5400000">
            <a:off x="6266023" y="1613520"/>
            <a:ext cx="1183227" cy="157761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/>
          <p:nvPr/>
        </p:nvSpPr>
        <p:spPr>
          <a:xfrm>
            <a:off x="-52850" y="-8475"/>
            <a:ext cx="2967600" cy="521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201775" y="595749"/>
            <a:ext cx="22656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3000">
                <a:latin typeface="Didact Gothic"/>
                <a:ea typeface="Didact Gothic"/>
                <a:cs typeface="Didact Gothic"/>
                <a:sym typeface="Didact Gothic"/>
              </a:rPr>
              <a:t>simple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201775" y="2041564"/>
            <a:ext cx="22656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3000">
                <a:latin typeface="Didact Gothic"/>
                <a:ea typeface="Didact Gothic"/>
                <a:cs typeface="Didact Gothic"/>
                <a:sym typeface="Didact Gothic"/>
              </a:rPr>
              <a:t>medium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201775" y="3452149"/>
            <a:ext cx="22656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3000">
                <a:latin typeface="Didact Gothic"/>
                <a:ea typeface="Didact Gothic"/>
                <a:cs typeface="Didact Gothic"/>
                <a:sym typeface="Didact Gothic"/>
              </a:rPr>
              <a:t>complex</a:t>
            </a:r>
          </a:p>
        </p:txBody>
      </p:sp>
      <p:pic>
        <p:nvPicPr>
          <p:cNvPr descr="20171018_143441.jpg" id="99" name="Shape 9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510225" y="365648"/>
            <a:ext cx="1579254" cy="11844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71018_143348.jpg" id="100" name="Shape 10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930950" y="362700"/>
            <a:ext cx="1579259" cy="11844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71018_143506.jpg" id="101" name="Shape 10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048213" y="365846"/>
            <a:ext cx="1579274" cy="1184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-198276" y="2168928"/>
            <a:ext cx="6693132" cy="690799"/>
            <a:chOff x="1684475" y="2250250"/>
            <a:chExt cx="5906400" cy="609600"/>
          </a:xfrm>
        </p:grpSpPr>
        <p:cxnSp>
          <p:nvCxnSpPr>
            <p:cNvPr id="107" name="Shape 107"/>
            <p:cNvCxnSpPr/>
            <p:nvPr/>
          </p:nvCxnSpPr>
          <p:spPr>
            <a:xfrm>
              <a:off x="1684475" y="2250250"/>
              <a:ext cx="5906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08" name="Shape 108"/>
            <p:cNvCxnSpPr/>
            <p:nvPr/>
          </p:nvCxnSpPr>
          <p:spPr>
            <a:xfrm>
              <a:off x="1684475" y="2402650"/>
              <a:ext cx="5906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09" name="Shape 109"/>
            <p:cNvCxnSpPr/>
            <p:nvPr/>
          </p:nvCxnSpPr>
          <p:spPr>
            <a:xfrm>
              <a:off x="1684475" y="2555050"/>
              <a:ext cx="5906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10" name="Shape 110"/>
            <p:cNvCxnSpPr/>
            <p:nvPr/>
          </p:nvCxnSpPr>
          <p:spPr>
            <a:xfrm>
              <a:off x="1684475" y="2707450"/>
              <a:ext cx="5906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11" name="Shape 111"/>
            <p:cNvCxnSpPr/>
            <p:nvPr/>
          </p:nvCxnSpPr>
          <p:spPr>
            <a:xfrm>
              <a:off x="1684475" y="2859850"/>
              <a:ext cx="5906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sp>
        <p:nvSpPr>
          <p:cNvPr id="112" name="Shape 112"/>
          <p:cNvSpPr txBox="1"/>
          <p:nvPr/>
        </p:nvSpPr>
        <p:spPr>
          <a:xfrm>
            <a:off x="4303345" y="1589098"/>
            <a:ext cx="3315900" cy="14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i="1" lang="en" sz="8100">
                <a:latin typeface="Didact Gothic"/>
                <a:ea typeface="Didact Gothic"/>
                <a:cs typeface="Didact Gothic"/>
                <a:sym typeface="Didact Gothic"/>
              </a:rPr>
              <a:t> step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2628816" y="1774413"/>
            <a:ext cx="3411300" cy="14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i="1" lang="en" sz="8100">
                <a:latin typeface="Didact Gothic"/>
                <a:ea typeface="Didact Gothic"/>
                <a:cs typeface="Didact Gothic"/>
                <a:sym typeface="Didact Gothic"/>
              </a:rPr>
              <a:t>half 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4589700" y="3100275"/>
            <a:ext cx="27432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i="1" lang="en" sz="3200">
                <a:latin typeface="Didact Gothic"/>
                <a:ea typeface="Didact Gothic"/>
                <a:cs typeface="Didact Gothic"/>
                <a:sym typeface="Didact Gothic"/>
              </a:rPr>
              <a:t>climb higher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6494850" y="4653425"/>
            <a:ext cx="26823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https://vimeo.com/239084250</a:t>
            </a:r>
            <a:r>
              <a:rPr lang="en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hape 120"/>
          <p:cNvGrpSpPr/>
          <p:nvPr/>
        </p:nvGrpSpPr>
        <p:grpSpPr>
          <a:xfrm>
            <a:off x="-198276" y="2168928"/>
            <a:ext cx="6693132" cy="690799"/>
            <a:chOff x="1684475" y="2250250"/>
            <a:chExt cx="5906400" cy="609600"/>
          </a:xfrm>
        </p:grpSpPr>
        <p:cxnSp>
          <p:nvCxnSpPr>
            <p:cNvPr id="121" name="Shape 121"/>
            <p:cNvCxnSpPr/>
            <p:nvPr/>
          </p:nvCxnSpPr>
          <p:spPr>
            <a:xfrm>
              <a:off x="1684475" y="2250250"/>
              <a:ext cx="5906400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22" name="Shape 122"/>
            <p:cNvCxnSpPr/>
            <p:nvPr/>
          </p:nvCxnSpPr>
          <p:spPr>
            <a:xfrm>
              <a:off x="1684475" y="2402650"/>
              <a:ext cx="5906400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23" name="Shape 123"/>
            <p:cNvCxnSpPr/>
            <p:nvPr/>
          </p:nvCxnSpPr>
          <p:spPr>
            <a:xfrm>
              <a:off x="1684475" y="2555050"/>
              <a:ext cx="5906400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24" name="Shape 124"/>
            <p:cNvCxnSpPr/>
            <p:nvPr/>
          </p:nvCxnSpPr>
          <p:spPr>
            <a:xfrm>
              <a:off x="1684475" y="2707450"/>
              <a:ext cx="5906400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25" name="Shape 125"/>
            <p:cNvCxnSpPr/>
            <p:nvPr/>
          </p:nvCxnSpPr>
          <p:spPr>
            <a:xfrm>
              <a:off x="1684475" y="2859850"/>
              <a:ext cx="5906400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sp>
        <p:nvSpPr>
          <p:cNvPr id="126" name="Shape 126"/>
          <p:cNvSpPr txBox="1"/>
          <p:nvPr/>
        </p:nvSpPr>
        <p:spPr>
          <a:xfrm>
            <a:off x="4303345" y="1589098"/>
            <a:ext cx="3315900" cy="14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i="1" lang="en" sz="81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 step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2628816" y="1774413"/>
            <a:ext cx="3411300" cy="14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i="1" lang="en" sz="81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half 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4589700" y="3100275"/>
            <a:ext cx="27432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i="1" lang="en" sz="3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climb higher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