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8.xml"/><Relationship Id="rId34" Type="http://schemas.openxmlformats.org/officeDocument/2006/relationships/font" Target="fonts/Montserrat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Short description of the prototype and how it was tested (with pictures for both) b. Results: 1-2 bullets on each of: Things that worked, things that didn’t work, surprises, and new learnings c. Validity: Was the assumption valid? Why or Why Not? Any new assumptions that emerged?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Short description of the prototype and how it was tested (with pictures for both) b. Results: 1-2 bullets on each of: Things that worked, things that didn’t work, surprises, and new learnings c. Validity: Was the assumption valid? Why or Why Not? Any new assumptions that emerged?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Short description of the prototype and how it was tested (with pictures for both) b. Results: 1-2 bullets on each of: Things that worked, things that didn’t work, surprises, and new learnings c. Validity: Was the assumption valid? Why or Why Not? Any new assumptions that emerged?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Self-doubt to self-confidence journey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might we capacity for improvement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Inner critic vs affirmer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Short description of the prototype and how it was tested (with pictures for both) b. Results: 1-2 bullets on each of: Things that worked, things that didn’t work, surprises, and new learnings c. Validity: Was the assumption valid? Why or Why Not? Any new assumptions that emerged?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camaraderie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Unite similar musicians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Escape the room musical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Short description of the prototype and how it was tested (with pictures for both) b. Results: 1-2 bullets on each of: Things that worked, things that didn’t work, surprises, and new learnings c. Validity: Was the assumption valid? Why or Why Not? Any new assumptions that emerged?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Yellow shirt photo, robby found a piece of music while others search in the back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Crowded photo, mendicants reconvene and sing together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Make practice a reward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pokemon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Short description of the prototype and how it was tested (with pictures for both) b. Results: 1-2 bullets on each of: Things that worked, things that didn’t work, surprises, and new learnings c. Validity: Was the assumption valid? Why or Why Not? Any new assumptions that emerged?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Font typeface="Montserrat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rive.google.com/file/d/0B7kLj-AjUdfWaWFzWllCWHJkaE0/vie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7.jpg"/><Relationship Id="rId5" Type="http://schemas.openxmlformats.org/officeDocument/2006/relationships/image" Target="../media/image3.png"/><Relationship Id="rId6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 title="michelleDThinkingRap.mov">
            <a:hlinkClick r:id="rId3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1957500" y="435375"/>
            <a:ext cx="5762700" cy="248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9285"/>
              <a:buFont typeface="Arial"/>
              <a:buNone/>
            </a:pPr>
            <a:r>
              <a:rPr lang="en"/>
              <a:t>“</a:t>
            </a:r>
            <a:r>
              <a:rPr b="1" lang="en"/>
              <a:t>I kind of understood it the whole time</a:t>
            </a:r>
            <a:r>
              <a:rPr lang="en"/>
              <a:t>, but I wanted to master it. It did feel like I was </a:t>
            </a:r>
            <a:r>
              <a:rPr b="1" lang="en"/>
              <a:t>leveling up</a:t>
            </a:r>
            <a:r>
              <a:rPr lang="en"/>
              <a:t>, the new me could make all these new insights.”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1957500" y="435375"/>
            <a:ext cx="5762700" cy="248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</a:t>
            </a:r>
            <a:r>
              <a:rPr b="1" lang="en"/>
              <a:t>I kind of understood it the whole time</a:t>
            </a:r>
            <a:r>
              <a:rPr lang="en"/>
              <a:t>, but I wanted to master it. It did feel like I was </a:t>
            </a:r>
            <a:r>
              <a:rPr b="1" lang="en"/>
              <a:t>leveling up</a:t>
            </a:r>
            <a:r>
              <a:rPr lang="en"/>
              <a:t>, the new me could make all these new insights.”</a:t>
            </a:r>
          </a:p>
        </p:txBody>
      </p:sp>
      <p:sp>
        <p:nvSpPr>
          <p:cNvPr id="128" name="Shape 128"/>
          <p:cNvSpPr/>
          <p:nvPr/>
        </p:nvSpPr>
        <p:spPr>
          <a:xfrm>
            <a:off x="4242775" y="944200"/>
            <a:ext cx="3361200" cy="176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801800" y="1428525"/>
            <a:ext cx="2934900" cy="43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569325" y="2251875"/>
            <a:ext cx="2983500" cy="45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046475" y="1864425"/>
            <a:ext cx="2934900" cy="43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4242775" y="944200"/>
            <a:ext cx="3361200" cy="176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801800" y="1428525"/>
            <a:ext cx="2934900" cy="43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1569325" y="2251875"/>
            <a:ext cx="2983500" cy="45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046475" y="1864425"/>
            <a:ext cx="2934900" cy="43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 txBox="1"/>
          <p:nvPr>
            <p:ph type="title"/>
          </p:nvPr>
        </p:nvSpPr>
        <p:spPr>
          <a:xfrm>
            <a:off x="1957500" y="435375"/>
            <a:ext cx="6140400" cy="248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Importance of visualizing and understanding the 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utility</a:t>
            </a:r>
            <a:r>
              <a:rPr lang="en"/>
              <a:t>, 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significance</a:t>
            </a:r>
            <a:r>
              <a:rPr lang="en"/>
              <a:t>, 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excitement</a:t>
            </a: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your practice goal promises...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764" y="0"/>
            <a:ext cx="768033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pov1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>
            <p:ph idx="4294967295" type="ctrTitle"/>
          </p:nvPr>
        </p:nvSpPr>
        <p:spPr>
          <a:xfrm>
            <a:off x="348050" y="3958675"/>
            <a:ext cx="52005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Self-doubt→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Self-confidence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hmw1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0" l="0" r="11111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>
            <p:ph idx="4294967295" type="ctrTitle"/>
          </p:nvPr>
        </p:nvSpPr>
        <p:spPr>
          <a:xfrm>
            <a:off x="2758550" y="3948350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Capacity</a:t>
            </a:r>
          </a:p>
          <a:p>
            <a:pPr indent="0" lvl="0" marL="914400" rtl="0" algn="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For Improvement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prototype1</a:t>
            </a:r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idx="4294967295" type="ctrTitle"/>
          </p:nvPr>
        </p:nvSpPr>
        <p:spPr>
          <a:xfrm>
            <a:off x="113275" y="4467700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Inner Critic vs. Affirmer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>
            <p:ph idx="4294967295" type="ctrTitle"/>
          </p:nvPr>
        </p:nvSpPr>
        <p:spPr>
          <a:xfrm>
            <a:off x="5506900" y="0"/>
            <a:ext cx="34398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914400" rtl="0" algn="r">
              <a:spcBef>
                <a:spcPts val="0"/>
              </a:spcBef>
              <a:buClr>
                <a:srgbClr val="000000"/>
              </a:buClr>
              <a:buSzPct val="39285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Shirzad Chamine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Inner Critic vs. Inner Affirmer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724100" y="1091000"/>
            <a:ext cx="51681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Post-practice reflection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Fill out post-its based on prompts (i.e “What did you do well?”)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Two stick figures, affirmer and critic, grow and shrink based on quality of self-reflection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Michelle increased in intentionality with how she framed thoughts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Tension: dichotomy vs blended “coach”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0" l="0" r="0" t="5338"/>
          <a:stretch/>
        </p:blipFill>
        <p:spPr>
          <a:xfrm>
            <a:off x="424450" y="963500"/>
            <a:ext cx="3299650" cy="417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7564" y="0"/>
            <a:ext cx="768033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 b="0" l="18693" r="25421" t="0"/>
          <a:stretch/>
        </p:blipFill>
        <p:spPr>
          <a:xfrm>
            <a:off x="4886486" y="0"/>
            <a:ext cx="42851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 amt="12000"/>
          </a:blip>
          <a:srcRect b="57268" l="0" r="0" t="11435"/>
          <a:stretch/>
        </p:blipFill>
        <p:spPr>
          <a:xfrm>
            <a:off x="-252625" y="436162"/>
            <a:ext cx="9649241" cy="4271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601131_10203323088274975_3550076219934931923_n.jpg" id="60" name="Shape 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550" y="1066100"/>
            <a:ext cx="2319300" cy="231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5">
            <a:alphaModFix/>
          </a:blip>
          <a:srcRect b="20262" l="0" r="5267" t="11719"/>
          <a:stretch/>
        </p:blipFill>
        <p:spPr>
          <a:xfrm>
            <a:off x="3391950" y="1040000"/>
            <a:ext cx="2360100" cy="236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754100" y="3576300"/>
            <a:ext cx="16023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Stefan Swaans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B.S CS 2018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3957150" y="3576300"/>
            <a:ext cx="1229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David Mora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B.S CS 20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6787750" y="3534900"/>
            <a:ext cx="17541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Khoi Le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B.S SymSys 2020</a:t>
            </a: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6">
            <a:alphaModFix/>
          </a:blip>
          <a:srcRect b="23365" l="0" r="0" t="9299"/>
          <a:stretch/>
        </p:blipFill>
        <p:spPr>
          <a:xfrm>
            <a:off x="6505150" y="1065950"/>
            <a:ext cx="2319300" cy="231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1197025" y="356650"/>
            <a:ext cx="2760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pov1</a:t>
            </a:r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13098" l="0" r="0" t="790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>
            <p:ph idx="4294967295" type="ctrTitle"/>
          </p:nvPr>
        </p:nvSpPr>
        <p:spPr>
          <a:xfrm>
            <a:off x="311700" y="4381475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Camaraderie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hmw1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7167" l="872" r="0" t="9192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>
            <p:ph idx="4294967295" type="ctrTitle"/>
          </p:nvPr>
        </p:nvSpPr>
        <p:spPr>
          <a:xfrm>
            <a:off x="2319900" y="2268150"/>
            <a:ext cx="4504200" cy="607200"/>
          </a:xfrm>
          <a:prstGeom prst="rect">
            <a:avLst/>
          </a:prstGeom>
          <a:solidFill>
            <a:srgbClr val="414141">
              <a:alpha val="43840"/>
            </a:srgbClr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Unite Similar Musicians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prototype1</a:t>
            </a:r>
          </a:p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4497" l="0" r="0" t="11121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>
            <p:ph idx="4294967295" type="ctrTitle"/>
          </p:nvPr>
        </p:nvSpPr>
        <p:spPr>
          <a:xfrm>
            <a:off x="136500" y="4412400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Escape the Room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Escape the Room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4332200" y="1405775"/>
            <a:ext cx="44307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Hidden slips of music form a puzzle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Teams learn their own part, then reconvene and sing together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Reluctance → Fun, engagement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Normal practice + urgency, exploration, incentive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50" y="2984850"/>
            <a:ext cx="3266350" cy="18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50" y="1082632"/>
            <a:ext cx="3266352" cy="183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 b="68461" l="25932" r="39310" t="25060"/>
          <a:stretch/>
        </p:blipFill>
        <p:spPr>
          <a:xfrm>
            <a:off x="3946575" y="632175"/>
            <a:ext cx="5134824" cy="6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4100250" y="1570275"/>
            <a:ext cx="4528800" cy="28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600">
                <a:latin typeface="Roboto"/>
                <a:ea typeface="Roboto"/>
                <a:cs typeface="Roboto"/>
                <a:sym typeface="Roboto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type="ctrTitle"/>
          </p:nvPr>
        </p:nvSpPr>
        <p:spPr>
          <a:xfrm>
            <a:off x="260275" y="4041150"/>
            <a:ext cx="6134700" cy="985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Initial POV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/>
        </p:nvSpPr>
        <p:spPr>
          <a:xfrm>
            <a:off x="3300888" y="4161300"/>
            <a:ext cx="25422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Ronna is 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drum student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0" l="0" r="20286" t="4315"/>
          <a:stretch/>
        </p:blipFill>
        <p:spPr>
          <a:xfrm>
            <a:off x="3014300" y="0"/>
            <a:ext cx="3115400" cy="373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4">
            <a:alphaModFix/>
          </a:blip>
          <a:srcRect b="0" l="18693" r="25421" t="0"/>
          <a:stretch/>
        </p:blipFill>
        <p:spPr>
          <a:xfrm>
            <a:off x="0" y="0"/>
            <a:ext cx="3115400" cy="37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5">
            <a:alphaModFix/>
          </a:blip>
          <a:srcRect b="0" l="11048" r="34923" t="0"/>
          <a:stretch/>
        </p:blipFill>
        <p:spPr>
          <a:xfrm>
            <a:off x="6108050" y="0"/>
            <a:ext cx="3035953" cy="37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505263" y="4161300"/>
            <a:ext cx="23091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Josh is 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jazz bassist and instructor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6329638" y="4161300"/>
            <a:ext cx="23091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Paul is 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guitar teacher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3274650" y="2166300"/>
            <a:ext cx="25947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Some representation of practice grind vs practice high (ronna vs josh)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(paul fits in here too, bc sometimes playing the optimal music for your education is a grind, whereas playing the music you like can be a high)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5362" l="0" r="0" t="14361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idx="4294967295" type="ctrTitle"/>
          </p:nvPr>
        </p:nvSpPr>
        <p:spPr>
          <a:xfrm>
            <a:off x="260275" y="4041150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Results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b="0" l="18693" r="25421" t="0"/>
          <a:stretch/>
        </p:blipFill>
        <p:spPr>
          <a:xfrm>
            <a:off x="0" y="0"/>
            <a:ext cx="42851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>
            <p:ph idx="4294967295" type="ctrTitle"/>
          </p:nvPr>
        </p:nvSpPr>
        <p:spPr>
          <a:xfrm>
            <a:off x="3695050" y="2318925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300">
                <a:solidFill>
                  <a:srgbClr val="434343"/>
                </a:solidFill>
              </a:rPr>
              <a:t>Practice Grind → Practice High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0" l="0" r="0" t="960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idx="4294967295" type="ctrTitle"/>
          </p:nvPr>
        </p:nvSpPr>
        <p:spPr>
          <a:xfrm>
            <a:off x="225575" y="120650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Make Practice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 Reward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prototype1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2123" l="0" r="0" t="7891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>
            <p:ph idx="4294967295" type="ctrTitle"/>
          </p:nvPr>
        </p:nvSpPr>
        <p:spPr>
          <a:xfrm>
            <a:off x="260275" y="4041150"/>
            <a:ext cx="6134700" cy="98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Musical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Pokémon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Musical Pok</a:t>
            </a:r>
            <a:r>
              <a:rPr lang="en">
                <a:solidFill>
                  <a:srgbClr val="000000"/>
                </a:solidFill>
              </a:rPr>
              <a:t>é</a:t>
            </a:r>
            <a:r>
              <a:rPr lang="en"/>
              <a:t>mon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4365950" y="1260750"/>
            <a:ext cx="45438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Start with a simple piece of music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As progress is made → Evolve!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Intrinsic reward of mastering &gt; pokemon excitement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Metaphor aided decomposition &amp; progress tracking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75" y="1260750"/>
            <a:ext cx="3239050" cy="182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