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italic.fntdata"/><Relationship Id="rId6" Type="http://schemas.openxmlformats.org/officeDocument/2006/relationships/slide" Target="slides/slide2.xml"/><Relationship Id="rId18" Type="http://schemas.openxmlformats.org/officeDocument/2006/relationships/font" Target="fonts/Montserra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Michelle’s interview results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Relationship Id="rId5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601131_10203323088274975_3550076219934931923_n.jpg" id="54" name="Shape 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550" y="1066100"/>
            <a:ext cx="2319300" cy="231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 rotWithShape="1">
          <a:blip r:embed="rId4">
            <a:alphaModFix/>
          </a:blip>
          <a:srcRect b="20262" l="0" r="5267" t="11719"/>
          <a:stretch/>
        </p:blipFill>
        <p:spPr>
          <a:xfrm>
            <a:off x="3391950" y="1040000"/>
            <a:ext cx="2360100" cy="236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754100" y="3576300"/>
            <a:ext cx="16023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Stefan Swaans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B.S CS 2018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3957150" y="3576300"/>
            <a:ext cx="12297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David Mora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B.S CS 20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Shape 58"/>
          <p:cNvSpPr txBox="1"/>
          <p:nvPr/>
        </p:nvSpPr>
        <p:spPr>
          <a:xfrm>
            <a:off x="6787750" y="3534900"/>
            <a:ext cx="17541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Khoi Le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B.S SymSys 2020</a:t>
            </a:r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5">
            <a:alphaModFix/>
          </a:blip>
          <a:srcRect b="23365" l="0" r="0" t="9299"/>
          <a:stretch/>
        </p:blipFill>
        <p:spPr>
          <a:xfrm>
            <a:off x="6505150" y="1065950"/>
            <a:ext cx="2319300" cy="231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1197025" y="356650"/>
            <a:ext cx="2760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71005_190240.jpg" id="123" name="Shape 123"/>
          <p:cNvPicPr preferRelativeResize="0"/>
          <p:nvPr/>
        </p:nvPicPr>
        <p:blipFill rotWithShape="1">
          <a:blip r:embed="rId3">
            <a:alphaModFix/>
          </a:blip>
          <a:srcRect b="9562" l="0" r="0" t="1543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71005_190240.jpg" id="124" name="Shape 124"/>
          <p:cNvPicPr preferRelativeResize="0"/>
          <p:nvPr/>
        </p:nvPicPr>
        <p:blipFill rotWithShape="1">
          <a:blip r:embed="rId4">
            <a:alphaModFix/>
          </a:blip>
          <a:srcRect b="31724" l="60793" r="33426" t="62145"/>
          <a:stretch/>
        </p:blipFill>
        <p:spPr>
          <a:xfrm>
            <a:off x="6495375" y="2875725"/>
            <a:ext cx="1824000" cy="1688100"/>
          </a:xfrm>
          <a:prstGeom prst="wedgeEllipseCallout">
            <a:avLst>
              <a:gd fmla="val -66320" name="adj1"/>
              <a:gd fmla="val -18048" name="adj2"/>
            </a:avLst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20171005_190240.jpg" id="125" name="Shape 125"/>
          <p:cNvPicPr preferRelativeResize="0"/>
          <p:nvPr/>
        </p:nvPicPr>
        <p:blipFill rotWithShape="1">
          <a:blip r:embed="rId5">
            <a:alphaModFix/>
          </a:blip>
          <a:srcRect b="46562" l="56119" r="35474" t="41702"/>
          <a:stretch/>
        </p:blipFill>
        <p:spPr>
          <a:xfrm>
            <a:off x="3422775" y="530450"/>
            <a:ext cx="1684800" cy="1764300"/>
          </a:xfrm>
          <a:prstGeom prst="wedgeEllipseCallout">
            <a:avLst>
              <a:gd fmla="val 58014" name="adj1"/>
              <a:gd fmla="val 36293" name="adj2"/>
            </a:avLst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6" name="Shape 126"/>
          <p:cNvSpPr txBox="1"/>
          <p:nvPr>
            <p:ph type="title"/>
          </p:nvPr>
        </p:nvSpPr>
        <p:spPr>
          <a:xfrm>
            <a:off x="327875" y="3695425"/>
            <a:ext cx="2124300" cy="908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Insights</a:t>
            </a:r>
          </a:p>
        </p:txBody>
      </p:sp>
      <p:pic>
        <p:nvPicPr>
          <p:cNvPr descr="20171005_190240.jpg" id="127" name="Shape 127"/>
          <p:cNvPicPr preferRelativeResize="0"/>
          <p:nvPr/>
        </p:nvPicPr>
        <p:blipFill rotWithShape="1">
          <a:blip r:embed="rId5">
            <a:alphaModFix/>
          </a:blip>
          <a:srcRect b="59648" l="59581" r="32012" t="28617"/>
          <a:stretch/>
        </p:blipFill>
        <p:spPr>
          <a:xfrm>
            <a:off x="6634725" y="260425"/>
            <a:ext cx="1684800" cy="1764300"/>
          </a:xfrm>
          <a:prstGeom prst="wedgeEllipseCallout">
            <a:avLst>
              <a:gd fmla="val -70235" name="adj1"/>
              <a:gd fmla="val 10348" name="adj2"/>
            </a:avLst>
          </a:prstGeom>
          <a:noFill/>
          <a:ln cap="flat" cmpd="sng" w="7620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9" y="0"/>
            <a:ext cx="909714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000" y="318750"/>
            <a:ext cx="4506000" cy="4506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 rotWithShape="1">
          <a:blip r:embed="rId3">
            <a:alphaModFix/>
          </a:blip>
          <a:srcRect b="57266" l="0" r="0" t="6426"/>
          <a:stretch/>
        </p:blipFill>
        <p:spPr>
          <a:xfrm>
            <a:off x="317025" y="386763"/>
            <a:ext cx="8509951" cy="43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4858800" y="0"/>
            <a:ext cx="42852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/>
        </p:nvSpPr>
        <p:spPr>
          <a:xfrm>
            <a:off x="76200" y="1852050"/>
            <a:ext cx="3619200" cy="14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Sheri is a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freelance drum instructor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. She offers drum lessons both to kids and adults, and practices daily herself. With her experience in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both learning and teaching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, we considered her to be an excellent interviewee for needfinding. We interviewed Sheri in her home studio.</a:t>
            </a: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 b="0" l="29794" r="7678" t="0"/>
          <a:stretch/>
        </p:blipFill>
        <p:spPr>
          <a:xfrm flipH="1">
            <a:off x="3823188" y="0"/>
            <a:ext cx="53208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</a:t>
            </a:r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What does a typical day look like for you?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Why?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How do you get your students engaged in learning?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What do you think is important for students to stay motivated?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Can you walk us through how you practice?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Can you walk us through how you teach?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50" y="1234000"/>
            <a:ext cx="2652300" cy="26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3588" y="1735500"/>
            <a:ext cx="3012925" cy="167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8112" y="931825"/>
            <a:ext cx="2760738" cy="27607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389000" y="3909500"/>
            <a:ext cx="23430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“Addicted to Learning”,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Practice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3318550" y="3909500"/>
            <a:ext cx="23430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Envisioning Goals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6456975" y="3909500"/>
            <a:ext cx="23430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Approval leads to motivation</a:t>
            </a:r>
          </a:p>
        </p:txBody>
      </p:sp>
      <p:sp>
        <p:nvSpPr>
          <p:cNvPr id="94" name="Shape 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0" y="0"/>
            <a:ext cx="42852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4462375" y="2058450"/>
            <a:ext cx="40941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Michelle is a Stanford senior,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multi-instrumentalist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singer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, and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freestyle rapper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. She has had a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rich musical journey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, which made her a great candidate for our needfinding search. We interviewed Michelle here on campus.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0" l="0" r="0" t="16464"/>
          <a:stretch/>
        </p:blipFill>
        <p:spPr>
          <a:xfrm rot="5400000">
            <a:off x="273723" y="423500"/>
            <a:ext cx="3737751" cy="42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Questions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ontserrat"/>
            </a:pPr>
            <a:r>
              <a:rPr lang="en"/>
              <a:t>Can you describe your musical journey?</a:t>
            </a: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Do you recall any especially formative moments?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What do you think fueled your continued interest in music?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When were you excited most about music?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Who were people you looked up to in your music journey?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Were there any failures along the way?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550" y="1100540"/>
            <a:ext cx="2942450" cy="29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34461">
            <a:off x="847147" y="1380973"/>
            <a:ext cx="1386420" cy="238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4211" y="1436143"/>
            <a:ext cx="2875575" cy="227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3427825" y="3992675"/>
            <a:ext cx="2343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Confidence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555050" y="3889025"/>
            <a:ext cx="23430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Teamwork, enjoyment, emotion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6376275" y="3889025"/>
            <a:ext cx="23430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Approval leads to motivation</a:t>
            </a:r>
          </a:p>
        </p:txBody>
      </p:sp>
      <p:sp>
        <p:nvSpPr>
          <p:cNvPr id="118" name="Shape 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