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0F6"/>
    <a:srgbClr val="60B7F6"/>
    <a:srgbClr val="419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29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2202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9483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300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343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210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114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157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16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1454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7067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371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7606E1-2715-45C6-A27A-56D1AD67D0B5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9846B0-6107-4C10-9155-B0C9642448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2864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E80F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E26462BB-1624-486A-94EF-FD385A374E4F}"/>
              </a:ext>
            </a:extLst>
          </p:cNvPr>
          <p:cNvGrpSpPr/>
          <p:nvPr/>
        </p:nvGrpSpPr>
        <p:grpSpPr>
          <a:xfrm>
            <a:off x="1370714" y="297348"/>
            <a:ext cx="6402573" cy="1885287"/>
            <a:chOff x="273286" y="297348"/>
            <a:chExt cx="6402573" cy="1885287"/>
          </a:xfrm>
        </p:grpSpPr>
        <p:sp>
          <p:nvSpPr>
            <p:cNvPr id="5" name="Shape 57">
              <a:extLst>
                <a:ext uri="{FF2B5EF4-FFF2-40B4-BE49-F238E27FC236}">
                  <a16:creationId xmlns:a16="http://schemas.microsoft.com/office/drawing/2014/main" id="{B928A774-AE93-4226-8A1E-05D3F0A8EBC9}"/>
                </a:ext>
              </a:extLst>
            </p:cNvPr>
            <p:cNvSpPr txBox="1"/>
            <p:nvPr/>
          </p:nvSpPr>
          <p:spPr>
            <a:xfrm>
              <a:off x="1440042" y="297348"/>
              <a:ext cx="5235817" cy="139325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25" tIns="91425" rIns="91425" bIns="91425" anchor="t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rPr lang="en" sz="8000" b="1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"/>
                  <a:ea typeface="Open Sans"/>
                  <a:cs typeface="Open Sans"/>
                  <a:sym typeface="Open Sans"/>
                </a:rPr>
                <a:t>ClassLens</a:t>
              </a:r>
            </a:p>
          </p:txBody>
        </p:sp>
        <p:sp>
          <p:nvSpPr>
            <p:cNvPr id="6" name="Shape 58">
              <a:extLst>
                <a:ext uri="{FF2B5EF4-FFF2-40B4-BE49-F238E27FC236}">
                  <a16:creationId xmlns:a16="http://schemas.microsoft.com/office/drawing/2014/main" id="{BE4F8721-D09A-486B-BDB3-1B7A69611908}"/>
                </a:ext>
              </a:extLst>
            </p:cNvPr>
            <p:cNvSpPr txBox="1"/>
            <p:nvPr/>
          </p:nvSpPr>
          <p:spPr>
            <a:xfrm>
              <a:off x="1317724" y="1637426"/>
              <a:ext cx="4496077" cy="54520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25" tIns="91425" rIns="91425" bIns="91425" anchor="t" anchorCtr="0">
              <a:noAutofit/>
            </a:bodyPr>
            <a:lstStyle/>
            <a:p>
              <a:pPr lvl="0" algn="r" rtl="0">
                <a:spcBef>
                  <a:spcPts val="0"/>
                </a:spcBef>
                <a:buNone/>
              </a:pPr>
              <a:r>
                <a:rPr lang="en" sz="2000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 Light"/>
                  <a:ea typeface="Open Sans Light"/>
                  <a:cs typeface="Open Sans Light"/>
                  <a:sym typeface="Open Sans Light"/>
                </a:rPr>
                <a:t>Class feedback that’s </a:t>
              </a:r>
              <a:r>
                <a:rPr lang="en" sz="2000" i="1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 Light"/>
                  <a:ea typeface="Open Sans Light"/>
                  <a:cs typeface="Open Sans Light"/>
                  <a:sym typeface="Open Sans Light"/>
                </a:rPr>
                <a:t>actually </a:t>
              </a:r>
              <a:r>
                <a:rPr lang="en" sz="2000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 Light"/>
                  <a:ea typeface="Open Sans Light"/>
                  <a:cs typeface="Open Sans Light"/>
                  <a:sym typeface="Open Sans Light"/>
                </a:rPr>
                <a:t>useful</a:t>
              </a:r>
            </a:p>
          </p:txBody>
        </p:sp>
        <p:pic>
          <p:nvPicPr>
            <p:cNvPr id="7" name="Shape 61">
              <a:extLst>
                <a:ext uri="{FF2B5EF4-FFF2-40B4-BE49-F238E27FC236}">
                  <a16:creationId xmlns:a16="http://schemas.microsoft.com/office/drawing/2014/main" id="{EE478C3E-530E-482B-B4C2-DB14CEACB350}"/>
                </a:ext>
              </a:extLst>
            </p:cNvPr>
            <p:cNvPicPr preferRelativeResize="0"/>
            <p:nvPr/>
          </p:nvPicPr>
          <p:blipFill>
            <a:blip r:embed="rId2">
              <a:alphaModFix/>
            </a:blip>
            <a:stretch>
              <a:fillRect/>
            </a:stretch>
          </p:blipFill>
          <p:spPr>
            <a:xfrm>
              <a:off x="273286" y="603766"/>
              <a:ext cx="1044438" cy="1033660"/>
            </a:xfrm>
            <a:prstGeom prst="rect">
              <a:avLst/>
            </a:prstGeom>
            <a:noFill/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</p:pic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208B0C10-F2E5-468A-BB05-37B518CB2493}"/>
              </a:ext>
            </a:extLst>
          </p:cNvPr>
          <p:cNvGrpSpPr/>
          <p:nvPr/>
        </p:nvGrpSpPr>
        <p:grpSpPr>
          <a:xfrm>
            <a:off x="519381" y="2724263"/>
            <a:ext cx="8105238" cy="3171656"/>
            <a:chOff x="519381" y="2671086"/>
            <a:chExt cx="8105238" cy="3171656"/>
          </a:xfrm>
        </p:grpSpPr>
        <p:sp>
          <p:nvSpPr>
            <p:cNvPr id="9" name="Shape 58">
              <a:extLst>
                <a:ext uri="{FF2B5EF4-FFF2-40B4-BE49-F238E27FC236}">
                  <a16:creationId xmlns:a16="http://schemas.microsoft.com/office/drawing/2014/main" id="{8F8B66E9-10A5-40C6-91BF-02B242237443}"/>
                </a:ext>
              </a:extLst>
            </p:cNvPr>
            <p:cNvSpPr txBox="1"/>
            <p:nvPr/>
          </p:nvSpPr>
          <p:spPr>
            <a:xfrm>
              <a:off x="519381" y="2671086"/>
              <a:ext cx="3657600" cy="9144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25" tIns="91425" rIns="91425" bIns="91425" anchor="t" anchorCtr="0">
              <a:noAutofit/>
            </a:bodyPr>
            <a:lstStyle/>
            <a:p>
              <a:pPr lvl="0" rtl="0">
                <a:spcBef>
                  <a:spcPts val="0"/>
                </a:spcBef>
                <a:buNone/>
              </a:pPr>
              <a:r>
                <a:rPr lang="en-US" sz="2000" b="1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Open Sans Light"/>
                </a:rPr>
                <a:t>Former students </a:t>
              </a:r>
              <a:r>
                <a:rPr lang="en-US" sz="2000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Open Sans Light"/>
                </a:rPr>
                <a:t>review past classes</a:t>
              </a:r>
              <a:endParaRPr lang="en" sz="2000" dirty="0"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sym typeface="Open Sans Light"/>
              </a:endParaRPr>
            </a:p>
          </p:txBody>
        </p:sp>
        <p:sp>
          <p:nvSpPr>
            <p:cNvPr id="10" name="Shape 58">
              <a:extLst>
                <a:ext uri="{FF2B5EF4-FFF2-40B4-BE49-F238E27FC236}">
                  <a16:creationId xmlns:a16="http://schemas.microsoft.com/office/drawing/2014/main" id="{11257A6B-8362-4C2B-93F4-9F90A78ED2A8}"/>
                </a:ext>
              </a:extLst>
            </p:cNvPr>
            <p:cNvSpPr txBox="1"/>
            <p:nvPr/>
          </p:nvSpPr>
          <p:spPr>
            <a:xfrm>
              <a:off x="519381" y="3799714"/>
              <a:ext cx="3657600" cy="9144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25" tIns="91425" rIns="91425" bIns="91425" anchor="t" anchorCtr="0">
              <a:noAutofit/>
            </a:bodyPr>
            <a:lstStyle/>
            <a:p>
              <a:pPr lvl="0"/>
              <a:r>
                <a:rPr lang="en-US" sz="2000" b="1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Open Sans Light"/>
                </a:rPr>
                <a:t>Current students</a:t>
              </a:r>
              <a:r>
                <a:rPr lang="en-US" sz="2000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Open Sans Light"/>
                </a:rPr>
                <a:t> explore careers, skills and courses</a:t>
              </a:r>
            </a:p>
          </p:txBody>
        </p:sp>
        <p:sp>
          <p:nvSpPr>
            <p:cNvPr id="11" name="Shape 58">
              <a:extLst>
                <a:ext uri="{FF2B5EF4-FFF2-40B4-BE49-F238E27FC236}">
                  <a16:creationId xmlns:a16="http://schemas.microsoft.com/office/drawing/2014/main" id="{614155BF-D5C7-4AFD-A5C3-329A5C02DC63}"/>
                </a:ext>
              </a:extLst>
            </p:cNvPr>
            <p:cNvSpPr txBox="1"/>
            <p:nvPr/>
          </p:nvSpPr>
          <p:spPr>
            <a:xfrm>
              <a:off x="519381" y="4928342"/>
              <a:ext cx="3657600" cy="91440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lIns="91425" tIns="91425" rIns="91425" bIns="91425" anchor="t" anchorCtr="0">
              <a:noAutofit/>
            </a:bodyPr>
            <a:lstStyle/>
            <a:p>
              <a:pPr lvl="0"/>
              <a:r>
                <a:rPr lang="en-US" sz="2000" b="1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Open Sans Light"/>
                </a:rPr>
                <a:t>Teachers</a:t>
              </a:r>
              <a:r>
                <a:rPr lang="en-US" sz="2000" dirty="0">
                  <a:solidFill>
                    <a:srgbClr val="FFFFFF"/>
                  </a:solidFill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  <a:sym typeface="Open Sans Light"/>
                </a:rPr>
                <a:t> ​view feedback​ and revise courses</a:t>
              </a: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55BBED1B-A77D-4ECA-83B4-DE982CEAAF86}"/>
                </a:ext>
              </a:extLst>
            </p:cNvPr>
            <p:cNvGrpSpPr/>
            <p:nvPr/>
          </p:nvGrpSpPr>
          <p:grpSpPr>
            <a:xfrm>
              <a:off x="5099059" y="2868034"/>
              <a:ext cx="3525560" cy="2766652"/>
              <a:chOff x="2234984" y="2660780"/>
              <a:chExt cx="3525560" cy="2766652"/>
            </a:xfrm>
          </p:grpSpPr>
          <p:pic>
            <p:nvPicPr>
              <p:cNvPr id="14" name="Picture 13" descr="Illustration of Gradescope on a computer">
                <a:extLst>
                  <a:ext uri="{FF2B5EF4-FFF2-40B4-BE49-F238E27FC236}">
                    <a16:creationId xmlns:a16="http://schemas.microsoft.com/office/drawing/2014/main" id="{7F0C634E-DF90-4938-AC9F-C8B81A700A7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234984" y="2660780"/>
                <a:ext cx="3525560" cy="2766652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5" name="Picture 14">
                <a:extLst>
                  <a:ext uri="{FF2B5EF4-FFF2-40B4-BE49-F238E27FC236}">
                    <a16:creationId xmlns:a16="http://schemas.microsoft.com/office/drawing/2014/main" id="{9DC78664-8A01-4BE7-B337-C312D3D7180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/>
              <a:srcRect l="9445" t="9943" r="11009" b="9495"/>
              <a:stretch/>
            </p:blipFill>
            <p:spPr>
              <a:xfrm>
                <a:off x="2373832" y="2773019"/>
                <a:ext cx="3247863" cy="18685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  <a:scene3d>
                <a:camera prst="orthographicFront"/>
                <a:lightRig rig="twoPt" dir="t">
                  <a:rot lat="0" lon="0" rev="7200000"/>
                </a:lightRig>
              </a:scene3d>
              <a:sp3d>
                <a:bevelT w="25400" h="19050"/>
                <a:contourClr>
                  <a:srgbClr val="FFFFFF"/>
                </a:contourClr>
              </a:sp3d>
            </p:spPr>
          </p:pic>
        </p:grpSp>
      </p:grpSp>
    </p:spTree>
    <p:extLst>
      <p:ext uri="{BB962C8B-B14F-4D97-AF65-F5344CB8AC3E}">
        <p14:creationId xmlns:p14="http://schemas.microsoft.com/office/powerpoint/2010/main" val="180452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155</TotalTime>
  <Words>27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Open Sans</vt:lpstr>
      <vt:lpstr>Open Sans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Yash Ashish Tambawala</dc:creator>
  <cp:lastModifiedBy>Yash Ashish Tambawala</cp:lastModifiedBy>
  <cp:revision>13</cp:revision>
  <dcterms:created xsi:type="dcterms:W3CDTF">2017-12-03T23:55:08Z</dcterms:created>
  <dcterms:modified xsi:type="dcterms:W3CDTF">2017-12-07T00:10:48Z</dcterms:modified>
</cp:coreProperties>
</file>