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5143500" cx="9144000"/>
  <p:notesSz cx="6858000" cy="9144000"/>
  <p:embeddedFontLst>
    <p:embeddedFont>
      <p:font typeface="Oswald"/>
      <p:regular r:id="rId47"/>
      <p:bold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swald-bold.fntdata"/><Relationship Id="rId47" Type="http://schemas.openxmlformats.org/officeDocument/2006/relationships/font" Target="fonts/Oswald-regular.fntdata"/><Relationship Id="rId49"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search/?q=speak&amp;i=530975" TargetMode="External"/><Relationship Id="rId3" Type="http://schemas.openxmlformats.org/officeDocument/2006/relationships/hyperlink" Target="https://thenounproject.com/search/?q=think&amp;i=1132247" TargetMode="External"/><Relationship Id="rId4" Type="http://schemas.openxmlformats.org/officeDocument/2006/relationships/hyperlink" Target="https://thenounproject.com/search/?q=feeling&amp;i=1141056" TargetMode="External"/><Relationship Id="rId5" Type="http://schemas.openxmlformats.org/officeDocument/2006/relationships/hyperlink" Target="https://thenounproject.com/search/?q=walking&amp;i=95239"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lipartpanda.com/categories/idea-light-bulb-clip-art-black-and-white"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We interviewed educators in an academic setting, in industry, and in an informal learning setting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With more time, one area we could have done more needfinding in is people in the online education space. Specifically, talking to more online curriculum developers and students currently taking online classes.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Full list of questions we asked: </a:t>
            </a:r>
          </a:p>
          <a:p>
            <a:pPr lvl="0" rtl="0">
              <a:lnSpc>
                <a:spcPct val="115000"/>
              </a:lnSpc>
              <a:spcBef>
                <a:spcPts val="0"/>
              </a:spcBef>
              <a:buClr>
                <a:schemeClr val="dk1"/>
              </a:buClr>
              <a:buSzPct val="100000"/>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General:</a:t>
            </a:r>
          </a:p>
          <a:p>
            <a:pPr indent="-298450" lvl="0" marL="457200" rtl="0">
              <a:lnSpc>
                <a:spcPct val="115000"/>
              </a:lnSpc>
              <a:spcBef>
                <a:spcPts val="0"/>
              </a:spcBef>
              <a:buClr>
                <a:schemeClr val="dk1"/>
              </a:buClr>
              <a:buSzPct val="100000"/>
              <a:buChar char="●"/>
            </a:pPr>
            <a:r>
              <a:rPr lang="en">
                <a:solidFill>
                  <a:schemeClr val="dk1"/>
                </a:solidFill>
              </a:rPr>
              <a:t>Tell me about a time you had a great classroom (online) experience...what made it a good experience? </a:t>
            </a:r>
          </a:p>
          <a:p>
            <a:pPr indent="-298450" lvl="1" marL="914400" rtl="0">
              <a:lnSpc>
                <a:spcPct val="115000"/>
              </a:lnSpc>
              <a:spcBef>
                <a:spcPts val="0"/>
              </a:spcBef>
              <a:buClr>
                <a:schemeClr val="dk1"/>
              </a:buClr>
              <a:buSzPct val="100000"/>
              <a:buChar char="○"/>
            </a:pPr>
            <a:r>
              <a:rPr lang="en">
                <a:solidFill>
                  <a:schemeClr val="dk1"/>
                </a:solidFill>
              </a:rPr>
              <a:t>(students) </a:t>
            </a:r>
          </a:p>
          <a:p>
            <a:pPr indent="-298450" lvl="2" marL="1371600" rtl="0">
              <a:lnSpc>
                <a:spcPct val="115000"/>
              </a:lnSpc>
              <a:spcBef>
                <a:spcPts val="0"/>
              </a:spcBef>
              <a:buClr>
                <a:schemeClr val="dk1"/>
              </a:buClr>
              <a:buSzPct val="100000"/>
              <a:buChar char="■"/>
            </a:pPr>
            <a:r>
              <a:rPr lang="en">
                <a:solidFill>
                  <a:schemeClr val="dk1"/>
                </a:solidFill>
              </a:rPr>
              <a:t>Why did you decide to take this class?</a:t>
            </a:r>
          </a:p>
          <a:p>
            <a:pPr indent="-298450" lvl="2" marL="1371600" rtl="0">
              <a:lnSpc>
                <a:spcPct val="115000"/>
              </a:lnSpc>
              <a:spcBef>
                <a:spcPts val="0"/>
              </a:spcBef>
              <a:buClr>
                <a:schemeClr val="dk1"/>
              </a:buClr>
              <a:buSzPct val="100000"/>
              <a:buChar char="■"/>
            </a:pPr>
            <a:r>
              <a:rPr lang="en">
                <a:solidFill>
                  <a:schemeClr val="dk1"/>
                </a:solidFill>
              </a:rPr>
              <a:t>What were you hoping to gain from the course?</a:t>
            </a:r>
          </a:p>
          <a:p>
            <a:pPr indent="-298450" lvl="1" marL="914400" rtl="0">
              <a:lnSpc>
                <a:spcPct val="115000"/>
              </a:lnSpc>
              <a:spcBef>
                <a:spcPts val="0"/>
              </a:spcBef>
              <a:buClr>
                <a:schemeClr val="dk1"/>
              </a:buClr>
              <a:buSzPct val="100000"/>
              <a:buChar char="○"/>
            </a:pPr>
            <a:r>
              <a:rPr lang="en">
                <a:solidFill>
                  <a:schemeClr val="dk1"/>
                </a:solidFill>
              </a:rPr>
              <a:t>(educators) </a:t>
            </a:r>
          </a:p>
          <a:p>
            <a:pPr indent="-298450" lvl="2" marL="1371600" rtl="0">
              <a:lnSpc>
                <a:spcPct val="115000"/>
              </a:lnSpc>
              <a:spcBef>
                <a:spcPts val="0"/>
              </a:spcBef>
              <a:buClr>
                <a:schemeClr val="dk1"/>
              </a:buClr>
              <a:buSzPct val="100000"/>
              <a:buChar char="■"/>
            </a:pPr>
            <a:r>
              <a:rPr lang="en">
                <a:solidFill>
                  <a:schemeClr val="dk1"/>
                </a:solidFill>
              </a:rPr>
              <a:t>How did you decide on the format of your class?</a:t>
            </a:r>
          </a:p>
          <a:p>
            <a:pPr indent="-298450" lvl="2" marL="1371600" rtl="0">
              <a:lnSpc>
                <a:spcPct val="115000"/>
              </a:lnSpc>
              <a:spcBef>
                <a:spcPts val="0"/>
              </a:spcBef>
              <a:buClr>
                <a:schemeClr val="dk1"/>
              </a:buClr>
              <a:buSzPct val="100000"/>
              <a:buChar char="■"/>
            </a:pPr>
            <a:r>
              <a:rPr lang="en">
                <a:solidFill>
                  <a:schemeClr val="dk1"/>
                </a:solidFill>
              </a:rPr>
              <a:t>What were your learning objectives for the course?</a:t>
            </a:r>
          </a:p>
          <a:p>
            <a:pPr indent="-298450" lvl="2" marL="1371600" rtl="0">
              <a:lnSpc>
                <a:spcPct val="115000"/>
              </a:lnSpc>
              <a:spcBef>
                <a:spcPts val="0"/>
              </a:spcBef>
              <a:buClr>
                <a:schemeClr val="dk1"/>
              </a:buClr>
              <a:buSzPct val="100000"/>
              <a:buChar char="■"/>
            </a:pPr>
            <a:r>
              <a:rPr lang="en">
                <a:solidFill>
                  <a:schemeClr val="dk1"/>
                </a:solidFill>
              </a:rPr>
              <a:t>How does your ideal student engage with your course?</a:t>
            </a:r>
          </a:p>
          <a:p>
            <a:pPr indent="-298450" lvl="0" marL="457200" rtl="0">
              <a:lnSpc>
                <a:spcPct val="115000"/>
              </a:lnSpc>
              <a:spcBef>
                <a:spcPts val="0"/>
              </a:spcBef>
              <a:buClr>
                <a:schemeClr val="dk1"/>
              </a:buClr>
              <a:buSzPct val="100000"/>
              <a:buChar char="●"/>
            </a:pPr>
            <a:r>
              <a:rPr lang="en">
                <a:solidFill>
                  <a:schemeClr val="dk1"/>
                </a:solidFill>
              </a:rPr>
              <a:t>Tell me about a time you had a less than great classroom (online) experience...what made it a poor experience? </a:t>
            </a:r>
          </a:p>
          <a:p>
            <a:pPr indent="-298450" lvl="1" marL="914400" rtl="0">
              <a:lnSpc>
                <a:spcPct val="115000"/>
              </a:lnSpc>
              <a:spcBef>
                <a:spcPts val="0"/>
              </a:spcBef>
              <a:buClr>
                <a:schemeClr val="dk1"/>
              </a:buClr>
              <a:buSzPct val="100000"/>
              <a:buChar char="○"/>
            </a:pPr>
            <a:r>
              <a:rPr lang="en">
                <a:solidFill>
                  <a:schemeClr val="dk1"/>
                </a:solidFill>
              </a:rPr>
              <a:t>(Repeat above)</a:t>
            </a:r>
          </a:p>
          <a:p>
            <a:pPr indent="-298450" lvl="0" marL="457200" rtl="0">
              <a:lnSpc>
                <a:spcPct val="115000"/>
              </a:lnSpc>
              <a:spcBef>
                <a:spcPts val="0"/>
              </a:spcBef>
              <a:buClr>
                <a:schemeClr val="dk1"/>
              </a:buClr>
              <a:buSzPct val="100000"/>
              <a:buChar char="●"/>
            </a:pPr>
            <a:r>
              <a:rPr lang="en">
                <a:solidFill>
                  <a:schemeClr val="dk1"/>
                </a:solidFill>
              </a:rPr>
              <a:t>What’s your typical classroom experience (online)?</a:t>
            </a:r>
          </a:p>
          <a:p>
            <a:pPr indent="-298450" lvl="0" marL="457200" rtl="0">
              <a:lnSpc>
                <a:spcPct val="115000"/>
              </a:lnSpc>
              <a:spcBef>
                <a:spcPts val="0"/>
              </a:spcBef>
              <a:buClr>
                <a:schemeClr val="dk1"/>
              </a:buClr>
              <a:buSzPct val="100000"/>
              <a:buChar char="●"/>
            </a:pPr>
            <a:r>
              <a:rPr lang="en">
                <a:solidFill>
                  <a:schemeClr val="dk1"/>
                </a:solidFill>
              </a:rPr>
              <a:t>How would you describe your ideal classroom?</a:t>
            </a:r>
          </a:p>
          <a:p>
            <a:pPr lvl="0" rtl="0">
              <a:lnSpc>
                <a:spcPct val="115000"/>
              </a:lnSpc>
              <a:spcBef>
                <a:spcPts val="0"/>
              </a:spcBef>
              <a:buClr>
                <a:schemeClr val="dk1"/>
              </a:buClr>
              <a:buSzPct val="100000"/>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Students:</a:t>
            </a:r>
          </a:p>
          <a:p>
            <a:pPr indent="-298450" lvl="0" marL="457200" rtl="0">
              <a:lnSpc>
                <a:spcPct val="115000"/>
              </a:lnSpc>
              <a:spcBef>
                <a:spcPts val="0"/>
              </a:spcBef>
              <a:buClr>
                <a:schemeClr val="dk1"/>
              </a:buClr>
              <a:buSzPct val="100000"/>
              <a:buChar char="●"/>
            </a:pPr>
            <a:r>
              <a:rPr lang="en">
                <a:solidFill>
                  <a:schemeClr val="dk1"/>
                </a:solidFill>
              </a:rPr>
              <a:t>Tell me about a time you felt like you really learned in a classroom?</a:t>
            </a:r>
          </a:p>
          <a:p>
            <a:pPr indent="-298450" lvl="0" marL="457200" rtl="0">
              <a:lnSpc>
                <a:spcPct val="115000"/>
              </a:lnSpc>
              <a:spcBef>
                <a:spcPts val="0"/>
              </a:spcBef>
              <a:buClr>
                <a:schemeClr val="dk1"/>
              </a:buClr>
              <a:buSzPct val="100000"/>
              <a:buChar char="●"/>
            </a:pPr>
            <a:r>
              <a:rPr lang="en">
                <a:solidFill>
                  <a:schemeClr val="dk1"/>
                </a:solidFill>
              </a:rPr>
              <a:t>Tell me about a time you had a question about the course material. How did you resolve it? ...how did you feel?</a:t>
            </a:r>
          </a:p>
          <a:p>
            <a:pPr indent="-298450" lvl="0" marL="457200" rtl="0">
              <a:lnSpc>
                <a:spcPct val="115000"/>
              </a:lnSpc>
              <a:spcBef>
                <a:spcPts val="0"/>
              </a:spcBef>
              <a:buClr>
                <a:schemeClr val="dk1"/>
              </a:buClr>
              <a:buSzPct val="100000"/>
              <a:buChar char="●"/>
            </a:pPr>
            <a:r>
              <a:rPr lang="en">
                <a:solidFill>
                  <a:schemeClr val="dk1"/>
                </a:solidFill>
              </a:rPr>
              <a:t>What factors do you feel contribute most to your learning?</a:t>
            </a:r>
          </a:p>
          <a:p>
            <a:pPr indent="-298450" lvl="0" marL="457200" rtl="0">
              <a:lnSpc>
                <a:spcPct val="115000"/>
              </a:lnSpc>
              <a:spcBef>
                <a:spcPts val="0"/>
              </a:spcBef>
              <a:buClr>
                <a:schemeClr val="dk1"/>
              </a:buClr>
              <a:buSzPct val="100000"/>
              <a:buChar char="●"/>
            </a:pPr>
            <a:r>
              <a:rPr lang="en">
                <a:solidFill>
                  <a:schemeClr val="dk1"/>
                </a:solidFill>
              </a:rPr>
              <a:t>(If they haven’t mentioned class size) Do you think classroom size plays a factor in your learning experience?</a:t>
            </a:r>
          </a:p>
          <a:p>
            <a:pPr indent="-298450" lvl="0" marL="457200" rtl="0">
              <a:lnSpc>
                <a:spcPct val="115000"/>
              </a:lnSpc>
              <a:spcBef>
                <a:spcPts val="0"/>
              </a:spcBef>
              <a:buClr>
                <a:schemeClr val="dk1"/>
              </a:buClr>
              <a:buSzPct val="100000"/>
              <a:buChar char="●"/>
            </a:pPr>
            <a:r>
              <a:rPr lang="en">
                <a:solidFill>
                  <a:schemeClr val="dk1"/>
                </a:solidFill>
              </a:rPr>
              <a:t>How do you feel learning in a small classroom vs. a large classroom?</a:t>
            </a:r>
          </a:p>
          <a:p>
            <a:pPr indent="-298450" lvl="0" marL="457200" rtl="0">
              <a:lnSpc>
                <a:spcPct val="115000"/>
              </a:lnSpc>
              <a:spcBef>
                <a:spcPts val="0"/>
              </a:spcBef>
              <a:buClr>
                <a:schemeClr val="dk1"/>
              </a:buClr>
              <a:buSzPct val="100000"/>
              <a:buChar char="●"/>
            </a:pPr>
            <a:r>
              <a:rPr lang="en">
                <a:solidFill>
                  <a:schemeClr val="dk1"/>
                </a:solidFill>
              </a:rPr>
              <a:t>What aspects of a small classroom environment do you miss most in a large classroom? Vice-versa?</a:t>
            </a:r>
          </a:p>
          <a:p>
            <a:pPr lvl="0" rtl="0">
              <a:lnSpc>
                <a:spcPct val="115000"/>
              </a:lnSpc>
              <a:spcBef>
                <a:spcPts val="0"/>
              </a:spcBef>
              <a:buClr>
                <a:schemeClr val="dk1"/>
              </a:buClr>
              <a:buSzPct val="100000"/>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Educators: </a:t>
            </a:r>
          </a:p>
          <a:p>
            <a:pPr indent="-298450" lvl="0" marL="457200" rtl="0">
              <a:lnSpc>
                <a:spcPct val="115000"/>
              </a:lnSpc>
              <a:spcBef>
                <a:spcPts val="0"/>
              </a:spcBef>
              <a:buClr>
                <a:schemeClr val="dk1"/>
              </a:buClr>
              <a:buSzPct val="100000"/>
              <a:buChar char="●"/>
            </a:pPr>
            <a:r>
              <a:rPr lang="en">
                <a:solidFill>
                  <a:schemeClr val="dk1"/>
                </a:solidFill>
              </a:rPr>
              <a:t>Tell me about a time you felt your students were really understanding the material</a:t>
            </a:r>
          </a:p>
          <a:p>
            <a:pPr indent="-298450" lvl="0" marL="457200" rtl="0">
              <a:lnSpc>
                <a:spcPct val="115000"/>
              </a:lnSpc>
              <a:spcBef>
                <a:spcPts val="0"/>
              </a:spcBef>
              <a:buClr>
                <a:schemeClr val="dk1"/>
              </a:buClr>
              <a:buSzPct val="100000"/>
              <a:buChar char="●"/>
            </a:pPr>
            <a:r>
              <a:rPr lang="en">
                <a:solidFill>
                  <a:schemeClr val="dk1"/>
                </a:solidFill>
              </a:rPr>
              <a:t>Do you feel connected with online/remote students?</a:t>
            </a:r>
          </a:p>
          <a:p>
            <a:pPr indent="-298450" lvl="0" marL="457200" rtl="0">
              <a:lnSpc>
                <a:spcPct val="115000"/>
              </a:lnSpc>
              <a:spcBef>
                <a:spcPts val="0"/>
              </a:spcBef>
              <a:buClr>
                <a:schemeClr val="dk1"/>
              </a:buClr>
              <a:buSzPct val="100000"/>
              <a:buChar char="●"/>
            </a:pPr>
            <a:r>
              <a:rPr lang="en">
                <a:solidFill>
                  <a:schemeClr val="dk1"/>
                </a:solidFill>
              </a:rPr>
              <a:t>How do you evaluate whether or not students have met course objectives? </a:t>
            </a:r>
          </a:p>
          <a:p>
            <a:pPr indent="-298450" lvl="0" marL="457200" rtl="0">
              <a:lnSpc>
                <a:spcPct val="115000"/>
              </a:lnSpc>
              <a:spcBef>
                <a:spcPts val="0"/>
              </a:spcBef>
              <a:buClr>
                <a:schemeClr val="dk1"/>
              </a:buClr>
              <a:buSzPct val="100000"/>
              <a:buChar char="●"/>
            </a:pPr>
            <a:r>
              <a:rPr lang="en">
                <a:solidFill>
                  <a:schemeClr val="dk1"/>
                </a:solidFill>
              </a:rPr>
              <a:t>How do you evaluate a successful course?</a:t>
            </a:r>
          </a:p>
          <a:p>
            <a:pPr lvl="0" rtl="0">
              <a:lnSpc>
                <a:spcPct val="115000"/>
              </a:lnSpc>
              <a:spcBef>
                <a:spcPts val="0"/>
              </a:spcBef>
              <a:buClr>
                <a:schemeClr val="dk1"/>
              </a:buClr>
              <a:buSzPct val="100000"/>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Online education (like Coursera guy (domain expert for online), students taking online courses):</a:t>
            </a:r>
          </a:p>
          <a:p>
            <a:pPr indent="-298450" lvl="0" marL="457200" rtl="0">
              <a:lnSpc>
                <a:spcPct val="115000"/>
              </a:lnSpc>
              <a:spcBef>
                <a:spcPts val="0"/>
              </a:spcBef>
              <a:buClr>
                <a:schemeClr val="dk1"/>
              </a:buClr>
              <a:buSzPct val="100000"/>
              <a:buChar char="●"/>
            </a:pPr>
            <a:r>
              <a:rPr lang="en">
                <a:solidFill>
                  <a:schemeClr val="dk1"/>
                </a:solidFill>
              </a:rPr>
              <a:t>Why did you decide to take an online class?</a:t>
            </a:r>
          </a:p>
          <a:p>
            <a:pPr indent="-298450" lvl="0" marL="457200" rtl="0">
              <a:lnSpc>
                <a:spcPct val="115000"/>
              </a:lnSpc>
              <a:spcBef>
                <a:spcPts val="0"/>
              </a:spcBef>
              <a:buClr>
                <a:schemeClr val="dk1"/>
              </a:buClr>
              <a:buSzPct val="100000"/>
              <a:buChar char="●"/>
            </a:pPr>
            <a:r>
              <a:rPr lang="en">
                <a:solidFill>
                  <a:schemeClr val="dk1"/>
                </a:solidFill>
              </a:rPr>
              <a:t>Did you take the class for free or pay for it?</a:t>
            </a:r>
          </a:p>
          <a:p>
            <a:pPr indent="-298450" lvl="0" marL="457200" rtl="0">
              <a:lnSpc>
                <a:spcPct val="115000"/>
              </a:lnSpc>
              <a:spcBef>
                <a:spcPts val="0"/>
              </a:spcBef>
              <a:buClr>
                <a:schemeClr val="dk1"/>
              </a:buClr>
              <a:buSzPct val="100000"/>
              <a:buChar char="●"/>
            </a:pPr>
            <a:r>
              <a:rPr lang="en">
                <a:solidFill>
                  <a:schemeClr val="dk1"/>
                </a:solidFill>
              </a:rPr>
              <a:t>Tell me about a time you had a question about the course material. How did you resolve it? ...how did you feel?</a:t>
            </a:r>
          </a:p>
          <a:p>
            <a:pPr indent="-298450" lvl="0" marL="457200" rtl="0">
              <a:lnSpc>
                <a:spcPct val="115000"/>
              </a:lnSpc>
              <a:spcBef>
                <a:spcPts val="0"/>
              </a:spcBef>
              <a:buClr>
                <a:schemeClr val="dk1"/>
              </a:buClr>
              <a:buSzPct val="100000"/>
              <a:buChar char="●"/>
            </a:pPr>
            <a:r>
              <a:rPr lang="en">
                <a:solidFill>
                  <a:schemeClr val="dk1"/>
                </a:solidFill>
              </a:rPr>
              <a:t>Tell me about a time you felt like you really learned in an online classroom?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These interviews occurred in people’s homes/offices.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These interviews occurred in Tressider/White Plaza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Initial interview findings that helped frame later interviews/identify areas we could dig into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lang="en">
                <a:solidFill>
                  <a:schemeClr val="dk1"/>
                </a:solidFill>
              </a:rPr>
              <a:t>“When we first rolled out courses, they were scheduled at specific times. Ppl would get discouraged if they fell behind or couldn’t work ahead. So we did massive push for on demand. Sign up, can complete at your own pace. Everyone loved it but……..never finished a thing.”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Students aren’t necessarily opposed to making the material more challenging, it can actually drive engagement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Icons from The Noun Project: </a:t>
            </a:r>
          </a:p>
          <a:p>
            <a:pPr lvl="0">
              <a:spcBef>
                <a:spcPts val="0"/>
              </a:spcBef>
              <a:buNone/>
            </a:pPr>
            <a:r>
              <a:rPr lang="en" u="sng">
                <a:solidFill>
                  <a:schemeClr val="hlink"/>
                </a:solidFill>
                <a:hlinkClick r:id="rId2"/>
              </a:rPr>
              <a:t>https://thenounproject.com/search/?q=speak&amp;i=530975</a:t>
            </a:r>
          </a:p>
          <a:p>
            <a:pPr lvl="0">
              <a:spcBef>
                <a:spcPts val="0"/>
              </a:spcBef>
              <a:buNone/>
            </a:pPr>
            <a:r>
              <a:rPr lang="en" u="sng">
                <a:solidFill>
                  <a:schemeClr val="hlink"/>
                </a:solidFill>
                <a:hlinkClick r:id="rId3"/>
              </a:rPr>
              <a:t>https://thenounproject.com/search/?q=think&amp;i=1132247</a:t>
            </a:r>
          </a:p>
          <a:p>
            <a:pPr lvl="0">
              <a:spcBef>
                <a:spcPts val="0"/>
              </a:spcBef>
              <a:buNone/>
            </a:pPr>
            <a:r>
              <a:rPr lang="en" u="sng">
                <a:solidFill>
                  <a:schemeClr val="hlink"/>
                </a:solidFill>
                <a:hlinkClick r:id="rId4"/>
              </a:rPr>
              <a:t>https://thenounproject.com/search/?q=feeling&amp;i=1141056</a:t>
            </a:r>
          </a:p>
          <a:p>
            <a:pPr lvl="0">
              <a:spcBef>
                <a:spcPts val="0"/>
              </a:spcBef>
              <a:buNone/>
            </a:pPr>
            <a:r>
              <a:rPr lang="en" u="sng">
                <a:solidFill>
                  <a:schemeClr val="hlink"/>
                </a:solidFill>
                <a:hlinkClick r:id="rId5"/>
              </a:rPr>
              <a:t>https://thenounproject.com/search/?q=walking&amp;i=95239</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Motivation: reflecting on our own education, we remembered times where we felt like we really engaged in learning/connected with the professor and our peers, but also times where it felt like we were just a part of the system, churning out homework, etc.</a:t>
            </a:r>
          </a:p>
          <a:p>
            <a:pPr lvl="0">
              <a:spcBef>
                <a:spcPts val="0"/>
              </a:spcBef>
              <a:buNone/>
            </a:pPr>
            <a:r>
              <a:t/>
            </a:r>
            <a:endParaRPr/>
          </a:p>
          <a:p>
            <a:pPr lvl="0">
              <a:spcBef>
                <a:spcPts val="0"/>
              </a:spcBef>
              <a:buNone/>
            </a:pPr>
            <a:r>
              <a:rPr lang="en"/>
              <a:t>Image source: </a:t>
            </a:r>
            <a:r>
              <a:rPr lang="en" u="sng">
                <a:solidFill>
                  <a:schemeClr val="hlink"/>
                </a:solidFill>
                <a:hlinkClick r:id="rId2"/>
              </a:rPr>
              <a:t>http://www.clipartpanda.com/categories/idea-light-bulb-clip-art-black-and-white</a:t>
            </a:r>
            <a:r>
              <a:rPr lang="en"/>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Shape 4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1" name="Shape 4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Shape 4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2" name="Shape 4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8" name="Shape 4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Feedback as empowerment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We identified major stakeholders in our problem space and made sure that we covered all groups when deciding who to interview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We ended up interviewing 5 students from a wide variety of schools to capture a diverse set of experiences.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1524452" y="759613"/>
            <a:ext cx="6095100" cy="2052600"/>
          </a:xfrm>
          <a:prstGeom prst="rect">
            <a:avLst/>
          </a:prstGeom>
        </p:spPr>
        <p:txBody>
          <a:bodyPr anchorCtr="0" anchor="b" bIns="91425" lIns="91425" rIns="91425" wrap="square" tIns="91425">
            <a:noAutofit/>
          </a:bodyPr>
          <a:lstStyle/>
          <a:p>
            <a:pPr lvl="0">
              <a:spcBef>
                <a:spcPts val="0"/>
              </a:spcBef>
              <a:buNone/>
            </a:pPr>
            <a:r>
              <a:rPr lang="en">
                <a:latin typeface="Oswald"/>
                <a:ea typeface="Oswald"/>
                <a:cs typeface="Oswald"/>
                <a:sym typeface="Oswald"/>
              </a:rPr>
              <a:t>Making education more personal</a:t>
            </a:r>
          </a:p>
        </p:txBody>
      </p:sp>
      <p:sp>
        <p:nvSpPr>
          <p:cNvPr id="55" name="Shape 55"/>
          <p:cNvSpPr txBox="1"/>
          <p:nvPr>
            <p:ph idx="1" type="subTitle"/>
          </p:nvPr>
        </p:nvSpPr>
        <p:spPr>
          <a:xfrm>
            <a:off x="311700" y="2986525"/>
            <a:ext cx="8520600" cy="792600"/>
          </a:xfrm>
          <a:prstGeom prst="rect">
            <a:avLst/>
          </a:prstGeom>
        </p:spPr>
        <p:txBody>
          <a:bodyPr anchorCtr="0" anchor="t" bIns="91425" lIns="91425" rIns="91425" wrap="square" tIns="91425">
            <a:noAutofit/>
          </a:bodyPr>
          <a:lstStyle/>
          <a:p>
            <a:pPr lvl="0">
              <a:spcBef>
                <a:spcPts val="0"/>
              </a:spcBef>
              <a:buNone/>
            </a:pPr>
            <a:r>
              <a:rPr lang="en" sz="2000">
                <a:latin typeface="Open Sans"/>
                <a:ea typeface="Open Sans"/>
                <a:cs typeface="Open Sans"/>
                <a:sym typeface="Open Sans"/>
              </a:rPr>
              <a:t>Hope Casey-Allen, Amy Liu, Yash Tambawala</a:t>
            </a:r>
          </a:p>
        </p:txBody>
      </p:sp>
      <p:sp>
        <p:nvSpPr>
          <p:cNvPr id="56" name="Shape 56"/>
          <p:cNvSpPr/>
          <p:nvPr/>
        </p:nvSpPr>
        <p:spPr>
          <a:xfrm>
            <a:off x="0" y="4774800"/>
            <a:ext cx="3041100" cy="368700"/>
          </a:xfrm>
          <a:prstGeom prst="rect">
            <a:avLst/>
          </a:prstGeom>
          <a:solidFill>
            <a:srgbClr val="FFFF00"/>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p:nvPr/>
        </p:nvSpPr>
        <p:spPr>
          <a:xfrm>
            <a:off x="3041313" y="4774800"/>
            <a:ext cx="3041100" cy="368700"/>
          </a:xfrm>
          <a:prstGeom prst="rect">
            <a:avLst/>
          </a:prstGeom>
          <a:solidFill>
            <a:srgbClr val="D75051"/>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6082425" y="4774800"/>
            <a:ext cx="3061500" cy="368700"/>
          </a:xfrm>
          <a:prstGeom prst="rect">
            <a:avLst/>
          </a:prstGeom>
          <a:solidFill>
            <a:srgbClr val="0AFFC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idx="4294967295" type="ctrTitle"/>
          </p:nvPr>
        </p:nvSpPr>
        <p:spPr>
          <a:xfrm>
            <a:off x="2883750" y="404825"/>
            <a:ext cx="3376500" cy="735600"/>
          </a:xfrm>
          <a:prstGeom prst="rect">
            <a:avLst/>
          </a:prstGeom>
        </p:spPr>
        <p:txBody>
          <a:bodyPr anchorCtr="0" anchor="t" bIns="91425" lIns="91425" rIns="91425" wrap="square" tIns="91425">
            <a:noAutofit/>
          </a:bodyPr>
          <a:lstStyle/>
          <a:p>
            <a:pPr lvl="0" rtl="0">
              <a:spcBef>
                <a:spcPts val="0"/>
              </a:spcBef>
              <a:buNone/>
            </a:pPr>
            <a:r>
              <a:rPr lang="en" sz="4500">
                <a:latin typeface="Oswald"/>
                <a:ea typeface="Oswald"/>
                <a:cs typeface="Oswald"/>
                <a:sym typeface="Oswald"/>
              </a:rPr>
              <a:t>Stakeholders</a:t>
            </a:r>
          </a:p>
        </p:txBody>
      </p:sp>
      <p:sp>
        <p:nvSpPr>
          <p:cNvPr id="129" name="Shape 129"/>
          <p:cNvSpPr txBox="1"/>
          <p:nvPr>
            <p:ph idx="4294967295" type="ctrTitle"/>
          </p:nvPr>
        </p:nvSpPr>
        <p:spPr>
          <a:xfrm>
            <a:off x="481113" y="1600263"/>
            <a:ext cx="2316300" cy="735600"/>
          </a:xfrm>
          <a:prstGeom prst="rect">
            <a:avLst/>
          </a:prstGeom>
        </p:spPr>
        <p:txBody>
          <a:bodyPr anchorCtr="0" anchor="t" bIns="91425" lIns="91425" rIns="91425" wrap="square" tIns="91425">
            <a:noAutofit/>
          </a:bodyPr>
          <a:lstStyle/>
          <a:p>
            <a:pPr lvl="0" rtl="0">
              <a:spcBef>
                <a:spcPts val="0"/>
              </a:spcBef>
              <a:buNone/>
            </a:pPr>
            <a:r>
              <a:rPr b="1" lang="en" sz="2500">
                <a:solidFill>
                  <a:srgbClr val="D9D9D9"/>
                </a:solidFill>
                <a:latin typeface="Open Sans"/>
                <a:ea typeface="Open Sans"/>
                <a:cs typeface="Open Sans"/>
                <a:sym typeface="Open Sans"/>
              </a:rPr>
              <a:t>students</a:t>
            </a:r>
          </a:p>
        </p:txBody>
      </p:sp>
      <p:sp>
        <p:nvSpPr>
          <p:cNvPr id="130" name="Shape 130"/>
          <p:cNvSpPr txBox="1"/>
          <p:nvPr>
            <p:ph idx="4294967295" type="ctrTitle"/>
          </p:nvPr>
        </p:nvSpPr>
        <p:spPr>
          <a:xfrm>
            <a:off x="3151000" y="1402863"/>
            <a:ext cx="2547000" cy="9684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professors </a:t>
            </a:r>
          </a:p>
          <a:p>
            <a:pPr lvl="0" rtl="0">
              <a:spcBef>
                <a:spcPts val="0"/>
              </a:spcBef>
              <a:buNone/>
            </a:pPr>
            <a:r>
              <a:rPr b="1" lang="en" sz="2500">
                <a:solidFill>
                  <a:schemeClr val="dk2"/>
                </a:solidFill>
                <a:latin typeface="Open Sans"/>
                <a:ea typeface="Open Sans"/>
                <a:cs typeface="Open Sans"/>
                <a:sym typeface="Open Sans"/>
              </a:rPr>
              <a:t>&amp; educators</a:t>
            </a:r>
          </a:p>
        </p:txBody>
      </p:sp>
      <p:sp>
        <p:nvSpPr>
          <p:cNvPr id="131" name="Shape 131"/>
          <p:cNvSpPr txBox="1"/>
          <p:nvPr>
            <p:ph idx="4294967295" type="ctrTitle"/>
          </p:nvPr>
        </p:nvSpPr>
        <p:spPr>
          <a:xfrm>
            <a:off x="5939163" y="1402863"/>
            <a:ext cx="2803800" cy="1130400"/>
          </a:xfrm>
          <a:prstGeom prst="rect">
            <a:avLst/>
          </a:prstGeom>
        </p:spPr>
        <p:txBody>
          <a:bodyPr anchorCtr="0" anchor="t" bIns="91425" lIns="91425" rIns="91425" wrap="square" tIns="91425">
            <a:noAutofit/>
          </a:bodyPr>
          <a:lstStyle/>
          <a:p>
            <a:pPr lvl="0" rtl="0">
              <a:spcBef>
                <a:spcPts val="0"/>
              </a:spcBef>
              <a:buNone/>
            </a:pPr>
            <a:r>
              <a:rPr b="1" lang="en" sz="2500">
                <a:solidFill>
                  <a:srgbClr val="D9D9D9"/>
                </a:solidFill>
                <a:latin typeface="Open Sans"/>
                <a:ea typeface="Open Sans"/>
                <a:cs typeface="Open Sans"/>
                <a:sym typeface="Open Sans"/>
              </a:rPr>
              <a:t>people in online education space</a:t>
            </a:r>
          </a:p>
        </p:txBody>
      </p:sp>
      <p:sp>
        <p:nvSpPr>
          <p:cNvPr id="132" name="Shape 132"/>
          <p:cNvSpPr txBox="1"/>
          <p:nvPr>
            <p:ph idx="4294967295" type="ctrTitle"/>
          </p:nvPr>
        </p:nvSpPr>
        <p:spPr>
          <a:xfrm>
            <a:off x="1331647" y="4212950"/>
            <a:ext cx="1743300" cy="735600"/>
          </a:xfrm>
          <a:prstGeom prst="rect">
            <a:avLst/>
          </a:prstGeom>
        </p:spPr>
        <p:txBody>
          <a:bodyPr anchorCtr="0" anchor="t" bIns="91425" lIns="91425" rIns="91425" wrap="square" tIns="91425">
            <a:noAutofit/>
          </a:bodyPr>
          <a:lstStyle/>
          <a:p>
            <a:pPr lvl="0" rtl="0" algn="ctr">
              <a:spcBef>
                <a:spcPts val="0"/>
              </a:spcBef>
              <a:buNone/>
            </a:pPr>
            <a:r>
              <a:rPr lang="en" sz="1800">
                <a:solidFill>
                  <a:schemeClr val="dk2"/>
                </a:solidFill>
                <a:latin typeface="Open Sans"/>
                <a:ea typeface="Open Sans"/>
                <a:cs typeface="Open Sans"/>
                <a:sym typeface="Open Sans"/>
              </a:rPr>
              <a:t>Lecturer </a:t>
            </a:r>
          </a:p>
          <a:p>
            <a:pPr lvl="0" rtl="0" algn="ctr">
              <a:spcBef>
                <a:spcPts val="0"/>
              </a:spcBef>
              <a:buNone/>
            </a:pPr>
            <a:r>
              <a:rPr lang="en" sz="1800">
                <a:solidFill>
                  <a:schemeClr val="dk2"/>
                </a:solidFill>
                <a:latin typeface="Open Sans"/>
                <a:ea typeface="Open Sans"/>
                <a:cs typeface="Open Sans"/>
                <a:sym typeface="Open Sans"/>
              </a:rPr>
              <a:t>@ Stanford</a:t>
            </a:r>
          </a:p>
        </p:txBody>
      </p:sp>
      <p:pic>
        <p:nvPicPr>
          <p:cNvPr id="133" name="Shape 133"/>
          <p:cNvPicPr preferRelativeResize="0"/>
          <p:nvPr/>
        </p:nvPicPr>
        <p:blipFill>
          <a:blip r:embed="rId3">
            <a:alphaModFix/>
          </a:blip>
          <a:stretch>
            <a:fillRect/>
          </a:stretch>
        </p:blipFill>
        <p:spPr>
          <a:xfrm>
            <a:off x="1260322" y="2340663"/>
            <a:ext cx="1885950" cy="1905000"/>
          </a:xfrm>
          <a:prstGeom prst="rect">
            <a:avLst/>
          </a:prstGeom>
          <a:noFill/>
          <a:ln>
            <a:noFill/>
          </a:ln>
        </p:spPr>
      </p:pic>
      <p:pic>
        <p:nvPicPr>
          <p:cNvPr id="134" name="Shape 134"/>
          <p:cNvPicPr preferRelativeResize="0"/>
          <p:nvPr/>
        </p:nvPicPr>
        <p:blipFill>
          <a:blip r:embed="rId4">
            <a:alphaModFix/>
          </a:blip>
          <a:stretch>
            <a:fillRect/>
          </a:stretch>
        </p:blipFill>
        <p:spPr>
          <a:xfrm>
            <a:off x="3453772" y="2360588"/>
            <a:ext cx="1885950" cy="1905000"/>
          </a:xfrm>
          <a:prstGeom prst="rect">
            <a:avLst/>
          </a:prstGeom>
          <a:noFill/>
          <a:ln>
            <a:noFill/>
          </a:ln>
        </p:spPr>
      </p:pic>
      <p:sp>
        <p:nvSpPr>
          <p:cNvPr id="135" name="Shape 135"/>
          <p:cNvSpPr txBox="1"/>
          <p:nvPr>
            <p:ph idx="4294967295" type="ctrTitle"/>
          </p:nvPr>
        </p:nvSpPr>
        <p:spPr>
          <a:xfrm>
            <a:off x="3525097" y="4212950"/>
            <a:ext cx="1743300" cy="735600"/>
          </a:xfrm>
          <a:prstGeom prst="rect">
            <a:avLst/>
          </a:prstGeom>
        </p:spPr>
        <p:txBody>
          <a:bodyPr anchorCtr="0" anchor="t" bIns="91425" lIns="91425" rIns="91425" wrap="square" tIns="91425">
            <a:noAutofit/>
          </a:bodyPr>
          <a:lstStyle/>
          <a:p>
            <a:pPr lvl="0" rtl="0" algn="ctr">
              <a:spcBef>
                <a:spcPts val="0"/>
              </a:spcBef>
              <a:buNone/>
            </a:pPr>
            <a:r>
              <a:rPr lang="en" sz="1800">
                <a:solidFill>
                  <a:schemeClr val="dk2"/>
                </a:solidFill>
                <a:latin typeface="Open Sans"/>
                <a:ea typeface="Open Sans"/>
                <a:cs typeface="Open Sans"/>
                <a:sym typeface="Open Sans"/>
              </a:rPr>
              <a:t>Educato</a:t>
            </a:r>
            <a:r>
              <a:rPr lang="en" sz="1800">
                <a:solidFill>
                  <a:schemeClr val="dk2"/>
                </a:solidFill>
                <a:latin typeface="Open Sans"/>
                <a:ea typeface="Open Sans"/>
                <a:cs typeface="Open Sans"/>
                <a:sym typeface="Open Sans"/>
              </a:rPr>
              <a:t>r </a:t>
            </a:r>
          </a:p>
          <a:p>
            <a:pPr lvl="0" rtl="0" algn="ctr">
              <a:spcBef>
                <a:spcPts val="0"/>
              </a:spcBef>
              <a:buNone/>
            </a:pPr>
            <a:r>
              <a:rPr lang="en" sz="1800">
                <a:solidFill>
                  <a:schemeClr val="dk2"/>
                </a:solidFill>
                <a:latin typeface="Open Sans"/>
                <a:ea typeface="Open Sans"/>
                <a:cs typeface="Open Sans"/>
                <a:sym typeface="Open Sans"/>
              </a:rPr>
              <a:t>@ Palantir</a:t>
            </a:r>
          </a:p>
        </p:txBody>
      </p:sp>
      <p:pic>
        <p:nvPicPr>
          <p:cNvPr id="136" name="Shape 136"/>
          <p:cNvPicPr preferRelativeResize="0"/>
          <p:nvPr/>
        </p:nvPicPr>
        <p:blipFill>
          <a:blip r:embed="rId5">
            <a:alphaModFix/>
          </a:blip>
          <a:stretch>
            <a:fillRect/>
          </a:stretch>
        </p:blipFill>
        <p:spPr>
          <a:xfrm>
            <a:off x="5699785" y="2370725"/>
            <a:ext cx="1885950" cy="1905000"/>
          </a:xfrm>
          <a:prstGeom prst="rect">
            <a:avLst/>
          </a:prstGeom>
          <a:noFill/>
          <a:ln>
            <a:noFill/>
          </a:ln>
        </p:spPr>
      </p:pic>
      <p:sp>
        <p:nvSpPr>
          <p:cNvPr id="137" name="Shape 137"/>
          <p:cNvSpPr txBox="1"/>
          <p:nvPr>
            <p:ph idx="4294967295" type="ctrTitle"/>
          </p:nvPr>
        </p:nvSpPr>
        <p:spPr>
          <a:xfrm>
            <a:off x="5408413" y="4225038"/>
            <a:ext cx="2468700" cy="735600"/>
          </a:xfrm>
          <a:prstGeom prst="rect">
            <a:avLst/>
          </a:prstGeom>
        </p:spPr>
        <p:txBody>
          <a:bodyPr anchorCtr="0" anchor="t" bIns="91425" lIns="91425" rIns="91425" wrap="square" tIns="91425">
            <a:noAutofit/>
          </a:bodyPr>
          <a:lstStyle/>
          <a:p>
            <a:pPr lvl="0" rtl="0" algn="ctr">
              <a:spcBef>
                <a:spcPts val="0"/>
              </a:spcBef>
              <a:buNone/>
            </a:pPr>
            <a:r>
              <a:rPr lang="en" sz="1800">
                <a:solidFill>
                  <a:schemeClr val="dk2"/>
                </a:solidFill>
                <a:latin typeface="Open Sans"/>
                <a:ea typeface="Open Sans"/>
                <a:cs typeface="Open Sans"/>
                <a:sym typeface="Open Sans"/>
              </a:rPr>
              <a:t>(former) educator</a:t>
            </a:r>
            <a:r>
              <a:rPr lang="en" sz="1800">
                <a:solidFill>
                  <a:schemeClr val="dk2"/>
                </a:solidFill>
                <a:latin typeface="Open Sans"/>
                <a:ea typeface="Open Sans"/>
                <a:cs typeface="Open Sans"/>
                <a:sym typeface="Open Sans"/>
              </a:rPr>
              <a:t> </a:t>
            </a:r>
          </a:p>
          <a:p>
            <a:pPr lvl="0" rtl="0" algn="ctr">
              <a:spcBef>
                <a:spcPts val="0"/>
              </a:spcBef>
              <a:buNone/>
            </a:pPr>
            <a:r>
              <a:rPr lang="en" sz="1800">
                <a:solidFill>
                  <a:schemeClr val="dk2"/>
                </a:solidFill>
                <a:latin typeface="Open Sans"/>
                <a:ea typeface="Open Sans"/>
                <a:cs typeface="Open Sans"/>
                <a:sym typeface="Open Sans"/>
              </a:rPr>
              <a:t>@ the Exploratorium</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idx="4294967295" type="ctrTitle"/>
          </p:nvPr>
        </p:nvSpPr>
        <p:spPr>
          <a:xfrm>
            <a:off x="2883750" y="404825"/>
            <a:ext cx="3376500" cy="735600"/>
          </a:xfrm>
          <a:prstGeom prst="rect">
            <a:avLst/>
          </a:prstGeom>
        </p:spPr>
        <p:txBody>
          <a:bodyPr anchorCtr="0" anchor="t" bIns="91425" lIns="91425" rIns="91425" wrap="square" tIns="91425">
            <a:noAutofit/>
          </a:bodyPr>
          <a:lstStyle/>
          <a:p>
            <a:pPr lvl="0" rtl="0">
              <a:spcBef>
                <a:spcPts val="0"/>
              </a:spcBef>
              <a:buNone/>
            </a:pPr>
            <a:r>
              <a:rPr lang="en" sz="4500">
                <a:latin typeface="Oswald"/>
                <a:ea typeface="Oswald"/>
                <a:cs typeface="Oswald"/>
                <a:sym typeface="Oswald"/>
              </a:rPr>
              <a:t>Stakeholders</a:t>
            </a:r>
          </a:p>
        </p:txBody>
      </p:sp>
      <p:sp>
        <p:nvSpPr>
          <p:cNvPr id="143" name="Shape 143"/>
          <p:cNvSpPr txBox="1"/>
          <p:nvPr>
            <p:ph idx="4294967295" type="ctrTitle"/>
          </p:nvPr>
        </p:nvSpPr>
        <p:spPr>
          <a:xfrm>
            <a:off x="481113" y="1600263"/>
            <a:ext cx="2316300" cy="735600"/>
          </a:xfrm>
          <a:prstGeom prst="rect">
            <a:avLst/>
          </a:prstGeom>
        </p:spPr>
        <p:txBody>
          <a:bodyPr anchorCtr="0" anchor="t" bIns="91425" lIns="91425" rIns="91425" wrap="square" tIns="91425">
            <a:noAutofit/>
          </a:bodyPr>
          <a:lstStyle/>
          <a:p>
            <a:pPr lvl="0" rtl="0">
              <a:spcBef>
                <a:spcPts val="0"/>
              </a:spcBef>
              <a:buNone/>
            </a:pPr>
            <a:r>
              <a:rPr b="1" lang="en" sz="2500">
                <a:solidFill>
                  <a:srgbClr val="D9D9D9"/>
                </a:solidFill>
                <a:latin typeface="Open Sans"/>
                <a:ea typeface="Open Sans"/>
                <a:cs typeface="Open Sans"/>
                <a:sym typeface="Open Sans"/>
              </a:rPr>
              <a:t>students</a:t>
            </a:r>
          </a:p>
        </p:txBody>
      </p:sp>
      <p:sp>
        <p:nvSpPr>
          <p:cNvPr id="144" name="Shape 144"/>
          <p:cNvSpPr txBox="1"/>
          <p:nvPr>
            <p:ph idx="4294967295" type="ctrTitle"/>
          </p:nvPr>
        </p:nvSpPr>
        <p:spPr>
          <a:xfrm>
            <a:off x="3151000" y="1402863"/>
            <a:ext cx="2547000" cy="968400"/>
          </a:xfrm>
          <a:prstGeom prst="rect">
            <a:avLst/>
          </a:prstGeom>
        </p:spPr>
        <p:txBody>
          <a:bodyPr anchorCtr="0" anchor="t" bIns="91425" lIns="91425" rIns="91425" wrap="square" tIns="91425">
            <a:noAutofit/>
          </a:bodyPr>
          <a:lstStyle/>
          <a:p>
            <a:pPr lvl="0" rtl="0">
              <a:spcBef>
                <a:spcPts val="0"/>
              </a:spcBef>
              <a:buNone/>
            </a:pPr>
            <a:r>
              <a:rPr b="1" lang="en" sz="2500">
                <a:solidFill>
                  <a:srgbClr val="D9D9D9"/>
                </a:solidFill>
                <a:latin typeface="Open Sans"/>
                <a:ea typeface="Open Sans"/>
                <a:cs typeface="Open Sans"/>
                <a:sym typeface="Open Sans"/>
              </a:rPr>
              <a:t>professors </a:t>
            </a:r>
          </a:p>
          <a:p>
            <a:pPr lvl="0" rtl="0">
              <a:spcBef>
                <a:spcPts val="0"/>
              </a:spcBef>
              <a:buNone/>
            </a:pPr>
            <a:r>
              <a:rPr b="1" lang="en" sz="2500">
                <a:solidFill>
                  <a:srgbClr val="D9D9D9"/>
                </a:solidFill>
                <a:latin typeface="Open Sans"/>
                <a:ea typeface="Open Sans"/>
                <a:cs typeface="Open Sans"/>
                <a:sym typeface="Open Sans"/>
              </a:rPr>
              <a:t>&amp; educators</a:t>
            </a:r>
          </a:p>
        </p:txBody>
      </p:sp>
      <p:sp>
        <p:nvSpPr>
          <p:cNvPr id="145" name="Shape 145"/>
          <p:cNvSpPr txBox="1"/>
          <p:nvPr>
            <p:ph idx="4294967295" type="ctrTitle"/>
          </p:nvPr>
        </p:nvSpPr>
        <p:spPr>
          <a:xfrm>
            <a:off x="5939163" y="1402863"/>
            <a:ext cx="2803800" cy="11304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people in online education space</a:t>
            </a:r>
          </a:p>
        </p:txBody>
      </p:sp>
      <p:sp>
        <p:nvSpPr>
          <p:cNvPr id="146" name="Shape 146"/>
          <p:cNvSpPr txBox="1"/>
          <p:nvPr>
            <p:ph idx="4294967295" type="ctrTitle"/>
          </p:nvPr>
        </p:nvSpPr>
        <p:spPr>
          <a:xfrm>
            <a:off x="6928359" y="4281312"/>
            <a:ext cx="1743300" cy="735600"/>
          </a:xfrm>
          <a:prstGeom prst="rect">
            <a:avLst/>
          </a:prstGeom>
        </p:spPr>
        <p:txBody>
          <a:bodyPr anchorCtr="0" anchor="t" bIns="91425" lIns="91425" rIns="91425" wrap="square" tIns="91425">
            <a:noAutofit/>
          </a:bodyPr>
          <a:lstStyle/>
          <a:p>
            <a:pPr lvl="0" rtl="0" algn="ctr">
              <a:spcBef>
                <a:spcPts val="0"/>
              </a:spcBef>
              <a:buNone/>
            </a:pPr>
            <a:r>
              <a:rPr lang="en" sz="1800">
                <a:solidFill>
                  <a:schemeClr val="dk2"/>
                </a:solidFill>
                <a:latin typeface="Open Sans"/>
                <a:ea typeface="Open Sans"/>
                <a:cs typeface="Open Sans"/>
                <a:sym typeface="Open Sans"/>
              </a:rPr>
              <a:t>Developer </a:t>
            </a:r>
          </a:p>
          <a:p>
            <a:pPr lvl="0" rtl="0" algn="ctr">
              <a:spcBef>
                <a:spcPts val="0"/>
              </a:spcBef>
              <a:buNone/>
            </a:pPr>
            <a:r>
              <a:rPr lang="en" sz="1800">
                <a:solidFill>
                  <a:schemeClr val="dk2"/>
                </a:solidFill>
                <a:latin typeface="Open Sans"/>
                <a:ea typeface="Open Sans"/>
                <a:cs typeface="Open Sans"/>
                <a:sym typeface="Open Sans"/>
              </a:rPr>
              <a:t>@ Coursera</a:t>
            </a:r>
          </a:p>
        </p:txBody>
      </p:sp>
      <p:pic>
        <p:nvPicPr>
          <p:cNvPr id="147" name="Shape 147"/>
          <p:cNvPicPr preferRelativeResize="0"/>
          <p:nvPr/>
        </p:nvPicPr>
        <p:blipFill>
          <a:blip r:embed="rId3">
            <a:alphaModFix/>
          </a:blip>
          <a:stretch>
            <a:fillRect/>
          </a:stretch>
        </p:blipFill>
        <p:spPr>
          <a:xfrm>
            <a:off x="6857034" y="2411963"/>
            <a:ext cx="188595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p:nvPr/>
        </p:nvSpPr>
        <p:spPr>
          <a:xfrm>
            <a:off x="248862" y="10125"/>
            <a:ext cx="8647275" cy="5133375"/>
          </a:xfrm>
          <a:prstGeom prst="flowChartMerge">
            <a:avLst/>
          </a:prstGeom>
          <a:solidFill>
            <a:srgbClr val="FFF100">
              <a:alpha val="28080"/>
            </a:srgbClr>
          </a:solidFill>
          <a:ln>
            <a:noFill/>
          </a:ln>
        </p:spPr>
        <p:txBody>
          <a:bodyPr anchorCtr="0" anchor="ctr" bIns="91425" lIns="91425" rIns="91425" wrap="square" tIns="91425">
            <a:noAutofit/>
          </a:bodyPr>
          <a:lstStyle/>
          <a:p>
            <a:pPr lvl="0">
              <a:spcBef>
                <a:spcPts val="0"/>
              </a:spcBef>
              <a:buNone/>
            </a:pPr>
            <a:r>
              <a:t/>
            </a:r>
            <a:endParaRPr/>
          </a:p>
        </p:txBody>
      </p:sp>
      <p:sp>
        <p:nvSpPr>
          <p:cNvPr id="153" name="Shape 153"/>
          <p:cNvSpPr txBox="1"/>
          <p:nvPr>
            <p:ph idx="4294967295" type="ctrTitle"/>
          </p:nvPr>
        </p:nvSpPr>
        <p:spPr>
          <a:xfrm>
            <a:off x="2184250" y="308675"/>
            <a:ext cx="5317500" cy="735600"/>
          </a:xfrm>
          <a:prstGeom prst="rect">
            <a:avLst/>
          </a:prstGeom>
        </p:spPr>
        <p:txBody>
          <a:bodyPr anchorCtr="0" anchor="t" bIns="91425" lIns="91425" rIns="91425" wrap="square" tIns="91425">
            <a:noAutofit/>
          </a:bodyPr>
          <a:lstStyle/>
          <a:p>
            <a:pPr lvl="0" rtl="0">
              <a:spcBef>
                <a:spcPts val="0"/>
              </a:spcBef>
              <a:buNone/>
            </a:pPr>
            <a:r>
              <a:rPr lang="en" sz="4500">
                <a:latin typeface="Oswald"/>
                <a:ea typeface="Oswald"/>
                <a:cs typeface="Oswald"/>
                <a:sym typeface="Oswald"/>
              </a:rPr>
              <a:t>Interview questions</a:t>
            </a:r>
          </a:p>
        </p:txBody>
      </p:sp>
      <p:sp>
        <p:nvSpPr>
          <p:cNvPr id="154" name="Shape 154"/>
          <p:cNvSpPr txBox="1"/>
          <p:nvPr>
            <p:ph idx="4294967295" type="ctrTitle"/>
          </p:nvPr>
        </p:nvSpPr>
        <p:spPr>
          <a:xfrm>
            <a:off x="3791243" y="1423475"/>
            <a:ext cx="1561500" cy="735600"/>
          </a:xfrm>
          <a:prstGeom prst="rect">
            <a:avLst/>
          </a:prstGeom>
        </p:spPr>
        <p:txBody>
          <a:bodyPr anchorCtr="0" anchor="t" bIns="91425" lIns="91425" rIns="91425" wrap="square" tIns="91425">
            <a:noAutofit/>
          </a:bodyPr>
          <a:lstStyle/>
          <a:p>
            <a:pPr lvl="0" rtl="0" algn="ctr">
              <a:spcBef>
                <a:spcPts val="0"/>
              </a:spcBef>
              <a:buNone/>
            </a:pPr>
            <a:r>
              <a:rPr b="1" lang="en" sz="2500">
                <a:solidFill>
                  <a:schemeClr val="dk2"/>
                </a:solidFill>
                <a:latin typeface="Open Sans"/>
                <a:ea typeface="Open Sans"/>
                <a:cs typeface="Open Sans"/>
                <a:sym typeface="Open Sans"/>
              </a:rPr>
              <a:t>broad</a:t>
            </a:r>
          </a:p>
        </p:txBody>
      </p:sp>
      <p:sp>
        <p:nvSpPr>
          <p:cNvPr id="155" name="Shape 155"/>
          <p:cNvSpPr txBox="1"/>
          <p:nvPr>
            <p:ph idx="4294967295" type="ctrTitle"/>
          </p:nvPr>
        </p:nvSpPr>
        <p:spPr>
          <a:xfrm>
            <a:off x="3872343" y="3187725"/>
            <a:ext cx="1561500" cy="7356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focused</a:t>
            </a:r>
          </a:p>
        </p:txBody>
      </p:sp>
      <p:cxnSp>
        <p:nvCxnSpPr>
          <p:cNvPr id="156" name="Shape 156"/>
          <p:cNvCxnSpPr/>
          <p:nvPr/>
        </p:nvCxnSpPr>
        <p:spPr>
          <a:xfrm>
            <a:off x="4572000" y="2064900"/>
            <a:ext cx="0" cy="101370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p:nvPr/>
        </p:nvSpPr>
        <p:spPr>
          <a:xfrm>
            <a:off x="248862" y="10125"/>
            <a:ext cx="8647275" cy="5133375"/>
          </a:xfrm>
          <a:prstGeom prst="flowChartMerge">
            <a:avLst/>
          </a:prstGeom>
          <a:solidFill>
            <a:srgbClr val="FFF100">
              <a:alpha val="28080"/>
            </a:srgbClr>
          </a:solidFill>
          <a:ln>
            <a:noFill/>
          </a:ln>
        </p:spPr>
        <p:txBody>
          <a:bodyPr anchorCtr="0" anchor="ctr" bIns="91425" lIns="91425" rIns="91425" wrap="square" tIns="91425">
            <a:noAutofit/>
          </a:bodyPr>
          <a:lstStyle/>
          <a:p>
            <a:pPr lvl="0">
              <a:spcBef>
                <a:spcPts val="0"/>
              </a:spcBef>
              <a:buNone/>
            </a:pPr>
            <a:r>
              <a:t/>
            </a:r>
            <a:endParaRPr/>
          </a:p>
        </p:txBody>
      </p:sp>
      <p:sp>
        <p:nvSpPr>
          <p:cNvPr id="162" name="Shape 162"/>
          <p:cNvSpPr txBox="1"/>
          <p:nvPr>
            <p:ph idx="4294967295" type="ctrTitle"/>
          </p:nvPr>
        </p:nvSpPr>
        <p:spPr>
          <a:xfrm>
            <a:off x="1611440" y="328625"/>
            <a:ext cx="6225900" cy="11304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“Tell us about a time you had a great classroom experience…”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p:nvPr/>
        </p:nvSpPr>
        <p:spPr>
          <a:xfrm>
            <a:off x="248862" y="10125"/>
            <a:ext cx="8647275" cy="5133375"/>
          </a:xfrm>
          <a:prstGeom prst="flowChartMerge">
            <a:avLst/>
          </a:prstGeom>
          <a:solidFill>
            <a:srgbClr val="FFF100">
              <a:alpha val="28080"/>
            </a:srgbClr>
          </a:solidFill>
          <a:ln>
            <a:noFill/>
          </a:ln>
        </p:spPr>
        <p:txBody>
          <a:bodyPr anchorCtr="0" anchor="ctr" bIns="91425" lIns="91425" rIns="91425" wrap="square" tIns="91425">
            <a:noAutofit/>
          </a:bodyPr>
          <a:lstStyle/>
          <a:p>
            <a:pPr lvl="0">
              <a:spcBef>
                <a:spcPts val="0"/>
              </a:spcBef>
              <a:buNone/>
            </a:pPr>
            <a:r>
              <a:t/>
            </a:r>
            <a:endParaRPr/>
          </a:p>
        </p:txBody>
      </p:sp>
      <p:sp>
        <p:nvSpPr>
          <p:cNvPr id="168" name="Shape 168"/>
          <p:cNvSpPr txBox="1"/>
          <p:nvPr>
            <p:ph idx="4294967295" type="ctrTitle"/>
          </p:nvPr>
        </p:nvSpPr>
        <p:spPr>
          <a:xfrm>
            <a:off x="1611440" y="328625"/>
            <a:ext cx="6225900" cy="1130400"/>
          </a:xfrm>
          <a:prstGeom prst="rect">
            <a:avLst/>
          </a:prstGeom>
        </p:spPr>
        <p:txBody>
          <a:bodyPr anchorCtr="0" anchor="t" bIns="91425" lIns="91425" rIns="91425" wrap="square" tIns="91425">
            <a:noAutofit/>
          </a:bodyPr>
          <a:lstStyle/>
          <a:p>
            <a:pPr lvl="0" rtl="0">
              <a:spcBef>
                <a:spcPts val="0"/>
              </a:spcBef>
              <a:buNone/>
            </a:pPr>
            <a:r>
              <a:rPr b="1" lang="en" sz="2500">
                <a:solidFill>
                  <a:srgbClr val="B7B7B7"/>
                </a:solidFill>
                <a:latin typeface="Open Sans"/>
                <a:ea typeface="Open Sans"/>
                <a:cs typeface="Open Sans"/>
                <a:sym typeface="Open Sans"/>
              </a:rPr>
              <a:t>“Tell us about a time you had a great classroom experience…”</a:t>
            </a:r>
          </a:p>
        </p:txBody>
      </p:sp>
      <p:sp>
        <p:nvSpPr>
          <p:cNvPr id="169" name="Shape 169"/>
          <p:cNvSpPr txBox="1"/>
          <p:nvPr>
            <p:ph idx="4294967295" type="ctrTitle"/>
          </p:nvPr>
        </p:nvSpPr>
        <p:spPr>
          <a:xfrm>
            <a:off x="1631365" y="1621562"/>
            <a:ext cx="6225900" cy="11304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“What factors do you feel contribute most to your learning?”</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p:nvPr/>
        </p:nvSpPr>
        <p:spPr>
          <a:xfrm>
            <a:off x="248862" y="10125"/>
            <a:ext cx="8647275" cy="5133375"/>
          </a:xfrm>
          <a:prstGeom prst="flowChartMerge">
            <a:avLst/>
          </a:prstGeom>
          <a:solidFill>
            <a:srgbClr val="FFF100">
              <a:alpha val="28080"/>
            </a:srgbClr>
          </a:solidFill>
          <a:ln>
            <a:noFill/>
          </a:ln>
        </p:spPr>
        <p:txBody>
          <a:bodyPr anchorCtr="0" anchor="ctr" bIns="91425" lIns="91425" rIns="91425" wrap="square" tIns="91425">
            <a:noAutofit/>
          </a:bodyPr>
          <a:lstStyle/>
          <a:p>
            <a:pPr lvl="0">
              <a:spcBef>
                <a:spcPts val="0"/>
              </a:spcBef>
              <a:buNone/>
            </a:pPr>
            <a:r>
              <a:t/>
            </a:r>
            <a:endParaRPr/>
          </a:p>
        </p:txBody>
      </p:sp>
      <p:sp>
        <p:nvSpPr>
          <p:cNvPr id="175" name="Shape 175"/>
          <p:cNvSpPr txBox="1"/>
          <p:nvPr>
            <p:ph idx="4294967295" type="ctrTitle"/>
          </p:nvPr>
        </p:nvSpPr>
        <p:spPr>
          <a:xfrm>
            <a:off x="1611440" y="328625"/>
            <a:ext cx="6225900" cy="1130400"/>
          </a:xfrm>
          <a:prstGeom prst="rect">
            <a:avLst/>
          </a:prstGeom>
        </p:spPr>
        <p:txBody>
          <a:bodyPr anchorCtr="0" anchor="t" bIns="91425" lIns="91425" rIns="91425" wrap="square" tIns="91425">
            <a:noAutofit/>
          </a:bodyPr>
          <a:lstStyle/>
          <a:p>
            <a:pPr lvl="0" rtl="0">
              <a:spcBef>
                <a:spcPts val="0"/>
              </a:spcBef>
              <a:buNone/>
            </a:pPr>
            <a:r>
              <a:rPr b="1" lang="en" sz="2500">
                <a:solidFill>
                  <a:srgbClr val="D9D9D9"/>
                </a:solidFill>
                <a:latin typeface="Open Sans"/>
                <a:ea typeface="Open Sans"/>
                <a:cs typeface="Open Sans"/>
                <a:sym typeface="Open Sans"/>
              </a:rPr>
              <a:t>“Tell us about a time you had a great classroom experience…”</a:t>
            </a:r>
          </a:p>
        </p:txBody>
      </p:sp>
      <p:sp>
        <p:nvSpPr>
          <p:cNvPr id="176" name="Shape 176"/>
          <p:cNvSpPr txBox="1"/>
          <p:nvPr>
            <p:ph idx="4294967295" type="ctrTitle"/>
          </p:nvPr>
        </p:nvSpPr>
        <p:spPr>
          <a:xfrm>
            <a:off x="1631365" y="1621562"/>
            <a:ext cx="6225900" cy="1130400"/>
          </a:xfrm>
          <a:prstGeom prst="rect">
            <a:avLst/>
          </a:prstGeom>
        </p:spPr>
        <p:txBody>
          <a:bodyPr anchorCtr="0" anchor="t" bIns="91425" lIns="91425" rIns="91425" wrap="square" tIns="91425">
            <a:noAutofit/>
          </a:bodyPr>
          <a:lstStyle/>
          <a:p>
            <a:pPr lvl="0" rtl="0">
              <a:spcBef>
                <a:spcPts val="0"/>
              </a:spcBef>
              <a:buNone/>
            </a:pPr>
            <a:r>
              <a:rPr b="1" lang="en" sz="2500">
                <a:solidFill>
                  <a:srgbClr val="999999"/>
                </a:solidFill>
                <a:latin typeface="Open Sans"/>
                <a:ea typeface="Open Sans"/>
                <a:cs typeface="Open Sans"/>
                <a:sym typeface="Open Sans"/>
              </a:rPr>
              <a:t>“What factors do you feel contribute most to your learning?”</a:t>
            </a:r>
          </a:p>
        </p:txBody>
      </p:sp>
      <p:sp>
        <p:nvSpPr>
          <p:cNvPr id="177" name="Shape 177"/>
          <p:cNvSpPr txBox="1"/>
          <p:nvPr>
            <p:ph idx="4294967295" type="ctrTitle"/>
          </p:nvPr>
        </p:nvSpPr>
        <p:spPr>
          <a:xfrm>
            <a:off x="1591165" y="3056762"/>
            <a:ext cx="6225900" cy="11304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“In large classes, how do you evaluate whether or not students have met course objectives?”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p:nvPr/>
        </p:nvSpPr>
        <p:spPr>
          <a:xfrm>
            <a:off x="0" y="0"/>
            <a:ext cx="9144000" cy="1194300"/>
          </a:xfrm>
          <a:prstGeom prst="rect">
            <a:avLst/>
          </a:prstGeom>
          <a:solidFill>
            <a:srgbClr val="FFFF00"/>
          </a:solidFill>
          <a:ln>
            <a:noFill/>
          </a:ln>
        </p:spPr>
        <p:txBody>
          <a:bodyPr anchorCtr="0" anchor="ctr" bIns="91425" lIns="91425" rIns="91425" wrap="square" tIns="91425">
            <a:noAutofit/>
          </a:bodyPr>
          <a:lstStyle/>
          <a:p>
            <a:pPr lvl="0">
              <a:spcBef>
                <a:spcPts val="0"/>
              </a:spcBef>
              <a:buNone/>
            </a:pPr>
            <a:r>
              <a:t/>
            </a:r>
            <a:endParaRPr/>
          </a:p>
        </p:txBody>
      </p:sp>
      <p:sp>
        <p:nvSpPr>
          <p:cNvPr id="183" name="Shape 183"/>
          <p:cNvSpPr txBox="1"/>
          <p:nvPr>
            <p:ph idx="4294967295" type="ctrTitle"/>
          </p:nvPr>
        </p:nvSpPr>
        <p:spPr>
          <a:xfrm>
            <a:off x="2034900" y="197400"/>
            <a:ext cx="5074200" cy="735600"/>
          </a:xfrm>
          <a:prstGeom prst="rect">
            <a:avLst/>
          </a:prstGeom>
        </p:spPr>
        <p:txBody>
          <a:bodyPr anchorCtr="0" anchor="t" bIns="91425" lIns="91425" rIns="91425" wrap="square" tIns="91425">
            <a:noAutofit/>
          </a:bodyPr>
          <a:lstStyle/>
          <a:p>
            <a:pPr lvl="0" rtl="0">
              <a:spcBef>
                <a:spcPts val="0"/>
              </a:spcBef>
              <a:buNone/>
            </a:pPr>
            <a:r>
              <a:rPr lang="en" sz="4500">
                <a:latin typeface="Oswald"/>
                <a:ea typeface="Oswald"/>
                <a:cs typeface="Oswald"/>
                <a:sym typeface="Oswald"/>
              </a:rPr>
              <a:t>Interview techniques</a:t>
            </a:r>
          </a:p>
        </p:txBody>
      </p:sp>
      <p:pic>
        <p:nvPicPr>
          <p:cNvPr id="184" name="Shape 184"/>
          <p:cNvPicPr preferRelativeResize="0"/>
          <p:nvPr/>
        </p:nvPicPr>
        <p:blipFill rotWithShape="1">
          <a:blip r:embed="rId3">
            <a:alphaModFix/>
          </a:blip>
          <a:srcRect b="0" l="11538" r="14970" t="13412"/>
          <a:stretch/>
        </p:blipFill>
        <p:spPr>
          <a:xfrm>
            <a:off x="0" y="1187292"/>
            <a:ext cx="2518372" cy="3956208"/>
          </a:xfrm>
          <a:prstGeom prst="rect">
            <a:avLst/>
          </a:prstGeom>
          <a:noFill/>
          <a:ln>
            <a:noFill/>
          </a:ln>
        </p:spPr>
      </p:pic>
      <p:sp>
        <p:nvSpPr>
          <p:cNvPr id="185" name="Shape 185"/>
          <p:cNvSpPr txBox="1"/>
          <p:nvPr>
            <p:ph idx="4294967295" type="ctrTitle"/>
          </p:nvPr>
        </p:nvSpPr>
        <p:spPr>
          <a:xfrm>
            <a:off x="3774425" y="1993700"/>
            <a:ext cx="4676100" cy="2141700"/>
          </a:xfrm>
          <a:prstGeom prst="rect">
            <a:avLst/>
          </a:prstGeom>
        </p:spPr>
        <p:txBody>
          <a:bodyPr anchorCtr="0" anchor="t" bIns="91425" lIns="91425" rIns="91425" wrap="square" tIns="91425">
            <a:noAutofit/>
          </a:bodyPr>
          <a:lstStyle/>
          <a:p>
            <a:pPr lvl="0">
              <a:spcBef>
                <a:spcPts val="0"/>
              </a:spcBef>
              <a:buNone/>
            </a:pPr>
            <a:r>
              <a:rPr b="1" lang="en" sz="2500">
                <a:solidFill>
                  <a:schemeClr val="dk2"/>
                </a:solidFill>
                <a:latin typeface="Open Sans"/>
                <a:ea typeface="Open Sans"/>
                <a:cs typeface="Open Sans"/>
                <a:sym typeface="Open Sans"/>
              </a:rPr>
              <a:t>In person interviews</a:t>
            </a:r>
          </a:p>
          <a:p>
            <a:pPr lvl="0">
              <a:spcBef>
                <a:spcPts val="0"/>
              </a:spcBef>
              <a:buNone/>
            </a:pPr>
            <a:r>
              <a:rPr b="1" lang="en" sz="2500">
                <a:solidFill>
                  <a:schemeClr val="dk2"/>
                </a:solidFill>
                <a:latin typeface="Open Sans"/>
                <a:ea typeface="Open Sans"/>
                <a:cs typeface="Open Sans"/>
                <a:sym typeface="Open Sans"/>
              </a:rPr>
              <a:t> </a:t>
            </a:r>
          </a:p>
          <a:p>
            <a:pPr indent="-387350" lvl="0" marL="457200" rtl="0">
              <a:spcBef>
                <a:spcPts val="0"/>
              </a:spcBef>
              <a:spcAft>
                <a:spcPts val="0"/>
              </a:spcAft>
              <a:buClr>
                <a:schemeClr val="dk2"/>
              </a:buClr>
              <a:buSzPct val="100000"/>
              <a:buFont typeface="Open Sans"/>
              <a:buChar char="-"/>
            </a:pPr>
            <a:r>
              <a:rPr lang="en" sz="2500">
                <a:solidFill>
                  <a:schemeClr val="dk2"/>
                </a:solidFill>
                <a:latin typeface="Open Sans"/>
                <a:ea typeface="Open Sans"/>
                <a:cs typeface="Open Sans"/>
                <a:sym typeface="Open Sans"/>
              </a:rPr>
              <a:t>Existing connections</a:t>
            </a:r>
          </a:p>
          <a:p>
            <a:pPr indent="-387350" lvl="0" marL="457200" rtl="0">
              <a:spcBef>
                <a:spcPts val="0"/>
              </a:spcBef>
              <a:buClr>
                <a:schemeClr val="dk2"/>
              </a:buClr>
              <a:buSzPct val="100000"/>
              <a:buFont typeface="Open Sans"/>
              <a:buChar char="-"/>
            </a:pPr>
            <a:r>
              <a:rPr lang="en" sz="2500">
                <a:solidFill>
                  <a:schemeClr val="dk2"/>
                </a:solidFill>
                <a:latin typeface="Open Sans"/>
                <a:ea typeface="Open Sans"/>
                <a:cs typeface="Open Sans"/>
                <a:sym typeface="Open Sans"/>
              </a:rPr>
              <a:t>Snowball sampling</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p:nvPr/>
        </p:nvSpPr>
        <p:spPr>
          <a:xfrm>
            <a:off x="0" y="0"/>
            <a:ext cx="9144000" cy="1194300"/>
          </a:xfrm>
          <a:prstGeom prst="rect">
            <a:avLst/>
          </a:prstGeom>
          <a:solidFill>
            <a:srgbClr val="FFFF00"/>
          </a:solidFill>
          <a:ln>
            <a:noFill/>
          </a:ln>
        </p:spPr>
        <p:txBody>
          <a:bodyPr anchorCtr="0" anchor="ctr" bIns="91425" lIns="91425" rIns="91425" wrap="square" tIns="91425">
            <a:noAutofit/>
          </a:bodyPr>
          <a:lstStyle/>
          <a:p>
            <a:pPr lvl="0">
              <a:spcBef>
                <a:spcPts val="0"/>
              </a:spcBef>
              <a:buNone/>
            </a:pPr>
            <a:r>
              <a:t/>
            </a:r>
            <a:endParaRPr/>
          </a:p>
        </p:txBody>
      </p:sp>
      <p:sp>
        <p:nvSpPr>
          <p:cNvPr id="191" name="Shape 191"/>
          <p:cNvSpPr txBox="1"/>
          <p:nvPr>
            <p:ph idx="4294967295" type="ctrTitle"/>
          </p:nvPr>
        </p:nvSpPr>
        <p:spPr>
          <a:xfrm>
            <a:off x="2034900" y="197400"/>
            <a:ext cx="5074200" cy="735600"/>
          </a:xfrm>
          <a:prstGeom prst="rect">
            <a:avLst/>
          </a:prstGeom>
        </p:spPr>
        <p:txBody>
          <a:bodyPr anchorCtr="0" anchor="t" bIns="91425" lIns="91425" rIns="91425" wrap="square" tIns="91425">
            <a:noAutofit/>
          </a:bodyPr>
          <a:lstStyle/>
          <a:p>
            <a:pPr lvl="0" rtl="0">
              <a:spcBef>
                <a:spcPts val="0"/>
              </a:spcBef>
              <a:buNone/>
            </a:pPr>
            <a:r>
              <a:rPr lang="en" sz="4500">
                <a:latin typeface="Oswald"/>
                <a:ea typeface="Oswald"/>
                <a:cs typeface="Oswald"/>
                <a:sym typeface="Oswald"/>
              </a:rPr>
              <a:t>Interview techniques</a:t>
            </a:r>
          </a:p>
        </p:txBody>
      </p:sp>
      <p:pic>
        <p:nvPicPr>
          <p:cNvPr id="192" name="Shape 192"/>
          <p:cNvPicPr preferRelativeResize="0"/>
          <p:nvPr/>
        </p:nvPicPr>
        <p:blipFill rotWithShape="1">
          <a:blip r:embed="rId3">
            <a:alphaModFix/>
          </a:blip>
          <a:srcRect b="0" l="26303" r="17443" t="0"/>
          <a:stretch/>
        </p:blipFill>
        <p:spPr>
          <a:xfrm>
            <a:off x="0" y="1194300"/>
            <a:ext cx="2961897" cy="3949200"/>
          </a:xfrm>
          <a:prstGeom prst="rect">
            <a:avLst/>
          </a:prstGeom>
          <a:noFill/>
          <a:ln>
            <a:noFill/>
          </a:ln>
        </p:spPr>
      </p:pic>
      <p:sp>
        <p:nvSpPr>
          <p:cNvPr id="193" name="Shape 193"/>
          <p:cNvSpPr txBox="1"/>
          <p:nvPr>
            <p:ph idx="4294967295" type="ctrTitle"/>
          </p:nvPr>
        </p:nvSpPr>
        <p:spPr>
          <a:xfrm>
            <a:off x="3774425" y="1993700"/>
            <a:ext cx="4676100" cy="21417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Skype</a:t>
            </a:r>
            <a:r>
              <a:rPr b="1" lang="en" sz="2500">
                <a:solidFill>
                  <a:schemeClr val="dk2"/>
                </a:solidFill>
                <a:latin typeface="Open Sans"/>
                <a:ea typeface="Open Sans"/>
                <a:cs typeface="Open Sans"/>
                <a:sym typeface="Open Sans"/>
              </a:rPr>
              <a:t> interviews</a:t>
            </a:r>
          </a:p>
          <a:p>
            <a:pPr lvl="0" rtl="0">
              <a:spcBef>
                <a:spcPts val="0"/>
              </a:spcBef>
              <a:buNone/>
            </a:pPr>
            <a:r>
              <a:rPr b="1" lang="en" sz="2500">
                <a:solidFill>
                  <a:schemeClr val="dk2"/>
                </a:solidFill>
                <a:latin typeface="Open Sans"/>
                <a:ea typeface="Open Sans"/>
                <a:cs typeface="Open Sans"/>
                <a:sym typeface="Open Sans"/>
              </a:rPr>
              <a:t> </a:t>
            </a:r>
          </a:p>
          <a:p>
            <a:pPr indent="-387350" lvl="0" marL="457200" rtl="0">
              <a:spcBef>
                <a:spcPts val="0"/>
              </a:spcBef>
              <a:buClr>
                <a:schemeClr val="dk2"/>
              </a:buClr>
              <a:buSzPct val="100000"/>
              <a:buFont typeface="Open Sans"/>
              <a:buChar char="-"/>
            </a:pPr>
            <a:r>
              <a:rPr lang="en" sz="2500">
                <a:solidFill>
                  <a:schemeClr val="dk2"/>
                </a:solidFill>
                <a:latin typeface="Open Sans"/>
                <a:ea typeface="Open Sans"/>
                <a:cs typeface="Open Sans"/>
                <a:sym typeface="Open Sans"/>
              </a:rPr>
              <a:t>Allowed us to connect with people from diverse backgrounds/locations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p:nvPr/>
        </p:nvSpPr>
        <p:spPr>
          <a:xfrm>
            <a:off x="0" y="0"/>
            <a:ext cx="9144000" cy="1194300"/>
          </a:xfrm>
          <a:prstGeom prst="rect">
            <a:avLst/>
          </a:prstGeom>
          <a:solidFill>
            <a:srgbClr val="FFFF00"/>
          </a:solidFill>
          <a:ln>
            <a:noFill/>
          </a:ln>
        </p:spPr>
        <p:txBody>
          <a:bodyPr anchorCtr="0" anchor="ctr" bIns="91425" lIns="91425" rIns="91425" wrap="square" tIns="91425">
            <a:noAutofit/>
          </a:bodyPr>
          <a:lstStyle/>
          <a:p>
            <a:pPr lvl="0">
              <a:spcBef>
                <a:spcPts val="0"/>
              </a:spcBef>
              <a:buNone/>
            </a:pPr>
            <a:r>
              <a:t/>
            </a:r>
            <a:endParaRPr/>
          </a:p>
        </p:txBody>
      </p:sp>
      <p:sp>
        <p:nvSpPr>
          <p:cNvPr id="199" name="Shape 199"/>
          <p:cNvSpPr txBox="1"/>
          <p:nvPr>
            <p:ph idx="4294967295" type="ctrTitle"/>
          </p:nvPr>
        </p:nvSpPr>
        <p:spPr>
          <a:xfrm>
            <a:off x="2034900" y="197400"/>
            <a:ext cx="5074200" cy="735600"/>
          </a:xfrm>
          <a:prstGeom prst="rect">
            <a:avLst/>
          </a:prstGeom>
        </p:spPr>
        <p:txBody>
          <a:bodyPr anchorCtr="0" anchor="t" bIns="91425" lIns="91425" rIns="91425" wrap="square" tIns="91425">
            <a:noAutofit/>
          </a:bodyPr>
          <a:lstStyle/>
          <a:p>
            <a:pPr lvl="0" rtl="0">
              <a:spcBef>
                <a:spcPts val="0"/>
              </a:spcBef>
              <a:buNone/>
            </a:pPr>
            <a:r>
              <a:rPr lang="en" sz="4500">
                <a:latin typeface="Oswald"/>
                <a:ea typeface="Oswald"/>
                <a:cs typeface="Oswald"/>
                <a:sym typeface="Oswald"/>
              </a:rPr>
              <a:t>Interview techniques</a:t>
            </a:r>
          </a:p>
        </p:txBody>
      </p:sp>
      <p:pic>
        <p:nvPicPr>
          <p:cNvPr id="200" name="Shape 200"/>
          <p:cNvPicPr preferRelativeResize="0"/>
          <p:nvPr/>
        </p:nvPicPr>
        <p:blipFill rotWithShape="1">
          <a:blip r:embed="rId3">
            <a:alphaModFix/>
          </a:blip>
          <a:srcRect b="5240" l="4680" r="0" t="0"/>
          <a:stretch/>
        </p:blipFill>
        <p:spPr>
          <a:xfrm>
            <a:off x="0" y="1194300"/>
            <a:ext cx="2979502" cy="3949203"/>
          </a:xfrm>
          <a:prstGeom prst="rect">
            <a:avLst/>
          </a:prstGeom>
          <a:noFill/>
          <a:ln>
            <a:noFill/>
          </a:ln>
        </p:spPr>
      </p:pic>
      <p:sp>
        <p:nvSpPr>
          <p:cNvPr id="201" name="Shape 201"/>
          <p:cNvSpPr txBox="1"/>
          <p:nvPr>
            <p:ph idx="4294967295" type="ctrTitle"/>
          </p:nvPr>
        </p:nvSpPr>
        <p:spPr>
          <a:xfrm>
            <a:off x="3774425" y="1993700"/>
            <a:ext cx="4842900" cy="21417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(our favorite) Recruiting strangers w/ Hope’s puppy</a:t>
            </a:r>
          </a:p>
          <a:p>
            <a:pPr lvl="0" rtl="0">
              <a:spcBef>
                <a:spcPts val="0"/>
              </a:spcBef>
              <a:buNone/>
            </a:pPr>
            <a:r>
              <a:rPr b="1" lang="en" sz="2500">
                <a:solidFill>
                  <a:schemeClr val="dk2"/>
                </a:solidFill>
                <a:latin typeface="Open Sans"/>
                <a:ea typeface="Open Sans"/>
                <a:cs typeface="Open Sans"/>
                <a:sym typeface="Open Sans"/>
              </a:rPr>
              <a:t> </a:t>
            </a:r>
          </a:p>
          <a:p>
            <a:pPr indent="-387350" lvl="0" marL="457200" rtl="0">
              <a:spcBef>
                <a:spcPts val="0"/>
              </a:spcBef>
              <a:buClr>
                <a:schemeClr val="dk2"/>
              </a:buClr>
              <a:buSzPct val="100000"/>
              <a:buFont typeface="Open Sans"/>
              <a:buChar char="-"/>
            </a:pPr>
            <a:r>
              <a:rPr lang="en" sz="2500">
                <a:solidFill>
                  <a:schemeClr val="dk2"/>
                </a:solidFill>
                <a:latin typeface="Open Sans"/>
                <a:ea typeface="Open Sans"/>
                <a:cs typeface="Open Sans"/>
                <a:sym typeface="Open Sans"/>
              </a:rPr>
              <a:t>Sat in areas with lots of students, found that people </a:t>
            </a:r>
            <a:r>
              <a:rPr i="1" lang="en" sz="2500">
                <a:solidFill>
                  <a:schemeClr val="dk2"/>
                </a:solidFill>
                <a:latin typeface="Open Sans"/>
                <a:ea typeface="Open Sans"/>
                <a:cs typeface="Open Sans"/>
                <a:sym typeface="Open Sans"/>
              </a:rPr>
              <a:t>wanted </a:t>
            </a:r>
            <a:r>
              <a:rPr lang="en" sz="2500">
                <a:solidFill>
                  <a:schemeClr val="dk2"/>
                </a:solidFill>
                <a:latin typeface="Open Sans"/>
                <a:ea typeface="Open Sans"/>
                <a:cs typeface="Open Sans"/>
                <a:sym typeface="Open Sans"/>
              </a:rPr>
              <a:t>to approach us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idx="4294967295" type="ctrTitle"/>
          </p:nvPr>
        </p:nvSpPr>
        <p:spPr>
          <a:xfrm>
            <a:off x="1411650" y="1788700"/>
            <a:ext cx="63207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Interview findings</a:t>
            </a:r>
          </a:p>
        </p:txBody>
      </p:sp>
      <p:sp>
        <p:nvSpPr>
          <p:cNvPr id="207" name="Shape 207"/>
          <p:cNvSpPr/>
          <p:nvPr/>
        </p:nvSpPr>
        <p:spPr>
          <a:xfrm>
            <a:off x="0" y="4774800"/>
            <a:ext cx="9144000" cy="368700"/>
          </a:xfrm>
          <a:prstGeom prst="rect">
            <a:avLst/>
          </a:prstGeom>
          <a:solidFill>
            <a:srgbClr val="D7505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ctrTitle"/>
          </p:nvPr>
        </p:nvSpPr>
        <p:spPr>
          <a:xfrm>
            <a:off x="1524450" y="126629"/>
            <a:ext cx="6095100" cy="1405500"/>
          </a:xfrm>
          <a:prstGeom prst="rect">
            <a:avLst/>
          </a:prstGeom>
        </p:spPr>
        <p:txBody>
          <a:bodyPr anchorCtr="0" anchor="b" bIns="91425" lIns="91425" rIns="91425" wrap="square" tIns="91425">
            <a:noAutofit/>
          </a:bodyPr>
          <a:lstStyle/>
          <a:p>
            <a:pPr lvl="0" rtl="0">
              <a:spcBef>
                <a:spcPts val="0"/>
              </a:spcBef>
              <a:buNone/>
            </a:pPr>
            <a:r>
              <a:rPr lang="en">
                <a:latin typeface="Oswald"/>
                <a:ea typeface="Oswald"/>
                <a:cs typeface="Oswald"/>
                <a:sym typeface="Oswald"/>
              </a:rPr>
              <a:t>Our team</a:t>
            </a:r>
          </a:p>
        </p:txBody>
      </p:sp>
      <p:pic>
        <p:nvPicPr>
          <p:cNvPr id="64" name="Shape 64"/>
          <p:cNvPicPr preferRelativeResize="0"/>
          <p:nvPr/>
        </p:nvPicPr>
        <p:blipFill>
          <a:blip r:embed="rId3">
            <a:alphaModFix/>
          </a:blip>
          <a:stretch>
            <a:fillRect/>
          </a:stretch>
        </p:blipFill>
        <p:spPr>
          <a:xfrm>
            <a:off x="546275" y="1873475"/>
            <a:ext cx="2296584" cy="2296574"/>
          </a:xfrm>
          <a:prstGeom prst="rect">
            <a:avLst/>
          </a:prstGeom>
          <a:noFill/>
          <a:ln>
            <a:noFill/>
          </a:ln>
        </p:spPr>
      </p:pic>
      <p:pic>
        <p:nvPicPr>
          <p:cNvPr id="65" name="Shape 65"/>
          <p:cNvPicPr preferRelativeResize="0"/>
          <p:nvPr/>
        </p:nvPicPr>
        <p:blipFill>
          <a:blip r:embed="rId4">
            <a:alphaModFix/>
          </a:blip>
          <a:stretch>
            <a:fillRect/>
          </a:stretch>
        </p:blipFill>
        <p:spPr>
          <a:xfrm>
            <a:off x="3355229" y="1873475"/>
            <a:ext cx="2296584" cy="2296574"/>
          </a:xfrm>
          <a:prstGeom prst="rect">
            <a:avLst/>
          </a:prstGeom>
          <a:noFill/>
          <a:ln>
            <a:noFill/>
          </a:ln>
        </p:spPr>
      </p:pic>
      <p:pic>
        <p:nvPicPr>
          <p:cNvPr id="66" name="Shape 66"/>
          <p:cNvPicPr preferRelativeResize="0"/>
          <p:nvPr/>
        </p:nvPicPr>
        <p:blipFill>
          <a:blip r:embed="rId5">
            <a:alphaModFix/>
          </a:blip>
          <a:stretch>
            <a:fillRect/>
          </a:stretch>
        </p:blipFill>
        <p:spPr>
          <a:xfrm>
            <a:off x="6164202" y="1873476"/>
            <a:ext cx="2296573" cy="22965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idx="4294967295" type="ctrTitle"/>
          </p:nvPr>
        </p:nvSpPr>
        <p:spPr>
          <a:xfrm>
            <a:off x="3467825" y="932288"/>
            <a:ext cx="4842900" cy="1578000"/>
          </a:xfrm>
          <a:prstGeom prst="rect">
            <a:avLst/>
          </a:prstGeom>
        </p:spPr>
        <p:txBody>
          <a:bodyPr anchorCtr="0" anchor="t" bIns="91425" lIns="91425" rIns="91425" wrap="square" tIns="91425">
            <a:noAutofit/>
          </a:bodyPr>
          <a:lstStyle/>
          <a:p>
            <a:pPr lvl="0" rtl="0">
              <a:spcBef>
                <a:spcPts val="0"/>
              </a:spcBef>
              <a:buNone/>
            </a:pPr>
            <a:r>
              <a:rPr lang="en" sz="2500">
                <a:solidFill>
                  <a:schemeClr val="dk2"/>
                </a:solidFill>
                <a:latin typeface="Open Sans"/>
                <a:ea typeface="Open Sans"/>
                <a:cs typeface="Open Sans"/>
                <a:sym typeface="Open Sans"/>
              </a:rPr>
              <a:t>“Having a small class size doesn’t matter unless the professor is good.” </a:t>
            </a:r>
          </a:p>
        </p:txBody>
      </p:sp>
      <p:pic>
        <p:nvPicPr>
          <p:cNvPr id="213" name="Shape 213"/>
          <p:cNvPicPr preferRelativeResize="0"/>
          <p:nvPr/>
        </p:nvPicPr>
        <p:blipFill>
          <a:blip r:embed="rId3">
            <a:alphaModFix/>
          </a:blip>
          <a:stretch>
            <a:fillRect/>
          </a:stretch>
        </p:blipFill>
        <p:spPr>
          <a:xfrm>
            <a:off x="1308850" y="638458"/>
            <a:ext cx="1885950" cy="190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idx="4294967295" type="ctrTitle"/>
          </p:nvPr>
        </p:nvSpPr>
        <p:spPr>
          <a:xfrm>
            <a:off x="3467825" y="932288"/>
            <a:ext cx="4842900" cy="1578000"/>
          </a:xfrm>
          <a:prstGeom prst="rect">
            <a:avLst/>
          </a:prstGeom>
        </p:spPr>
        <p:txBody>
          <a:bodyPr anchorCtr="0" anchor="t" bIns="91425" lIns="91425" rIns="91425" wrap="square" tIns="91425">
            <a:noAutofit/>
          </a:bodyPr>
          <a:lstStyle/>
          <a:p>
            <a:pPr lvl="0" rtl="0">
              <a:spcBef>
                <a:spcPts val="0"/>
              </a:spcBef>
              <a:buNone/>
            </a:pPr>
            <a:r>
              <a:rPr lang="en" sz="2500">
                <a:solidFill>
                  <a:schemeClr val="dk2"/>
                </a:solidFill>
                <a:latin typeface="Open Sans"/>
                <a:ea typeface="Open Sans"/>
                <a:cs typeface="Open Sans"/>
                <a:sym typeface="Open Sans"/>
              </a:rPr>
              <a:t>“Having a small </a:t>
            </a:r>
            <a:r>
              <a:rPr b="1" lang="en" sz="2500">
                <a:solidFill>
                  <a:srgbClr val="D75051"/>
                </a:solidFill>
                <a:latin typeface="Open Sans"/>
                <a:ea typeface="Open Sans"/>
                <a:cs typeface="Open Sans"/>
                <a:sym typeface="Open Sans"/>
              </a:rPr>
              <a:t>class size</a:t>
            </a:r>
            <a:r>
              <a:rPr lang="en" sz="2500">
                <a:solidFill>
                  <a:schemeClr val="dk2"/>
                </a:solidFill>
                <a:latin typeface="Open Sans"/>
                <a:ea typeface="Open Sans"/>
                <a:cs typeface="Open Sans"/>
                <a:sym typeface="Open Sans"/>
              </a:rPr>
              <a:t> doesn’t matter unless the professor is good.” </a:t>
            </a:r>
          </a:p>
        </p:txBody>
      </p:sp>
      <p:pic>
        <p:nvPicPr>
          <p:cNvPr id="219" name="Shape 219"/>
          <p:cNvPicPr preferRelativeResize="0"/>
          <p:nvPr/>
        </p:nvPicPr>
        <p:blipFill>
          <a:blip r:embed="rId3">
            <a:alphaModFix/>
          </a:blip>
          <a:stretch>
            <a:fillRect/>
          </a:stretch>
        </p:blipFill>
        <p:spPr>
          <a:xfrm>
            <a:off x="1308850" y="638458"/>
            <a:ext cx="1885950" cy="1905000"/>
          </a:xfrm>
          <a:prstGeom prst="rect">
            <a:avLst/>
          </a:prstGeom>
          <a:noFill/>
          <a:ln>
            <a:noFill/>
          </a:ln>
        </p:spPr>
      </p:pic>
      <p:sp>
        <p:nvSpPr>
          <p:cNvPr id="220" name="Shape 220"/>
          <p:cNvSpPr txBox="1"/>
          <p:nvPr>
            <p:ph idx="4294967295" type="ctrTitle"/>
          </p:nvPr>
        </p:nvSpPr>
        <p:spPr>
          <a:xfrm>
            <a:off x="1195181" y="3102900"/>
            <a:ext cx="2149200" cy="890100"/>
          </a:xfrm>
          <a:prstGeom prst="rect">
            <a:avLst/>
          </a:prstGeom>
        </p:spPr>
        <p:txBody>
          <a:bodyPr anchorCtr="0" anchor="t" bIns="91425" lIns="91425" rIns="91425" wrap="square" tIns="91425">
            <a:noAutofit/>
          </a:bodyPr>
          <a:lstStyle/>
          <a:p>
            <a:pPr lvl="0" rtl="0" algn="l">
              <a:spcBef>
                <a:spcPts val="0"/>
              </a:spcBef>
              <a:buNone/>
            </a:pPr>
            <a:r>
              <a:rPr lang="en" sz="4500">
                <a:latin typeface="Oswald"/>
                <a:ea typeface="Oswald"/>
                <a:cs typeface="Oswald"/>
                <a:sym typeface="Oswald"/>
              </a:rPr>
              <a:t>F</a:t>
            </a:r>
            <a:r>
              <a:rPr lang="en" sz="4500">
                <a:latin typeface="Oswald"/>
                <a:ea typeface="Oswald"/>
                <a:cs typeface="Oswald"/>
                <a:sym typeface="Oswald"/>
              </a:rPr>
              <a:t>inding:</a:t>
            </a:r>
          </a:p>
        </p:txBody>
      </p:sp>
      <p:sp>
        <p:nvSpPr>
          <p:cNvPr id="221" name="Shape 221"/>
          <p:cNvSpPr txBox="1"/>
          <p:nvPr>
            <p:ph idx="4294967295" type="ctrTitle"/>
          </p:nvPr>
        </p:nvSpPr>
        <p:spPr>
          <a:xfrm>
            <a:off x="3344381" y="3102897"/>
            <a:ext cx="4842900" cy="11265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Class size isn’t as important as we originally thought.</a:t>
            </a:r>
          </a:p>
        </p:txBody>
      </p:sp>
      <p:sp>
        <p:nvSpPr>
          <p:cNvPr id="222" name="Shape 222"/>
          <p:cNvSpPr/>
          <p:nvPr/>
        </p:nvSpPr>
        <p:spPr>
          <a:xfrm>
            <a:off x="1022865" y="3080305"/>
            <a:ext cx="96900" cy="890100"/>
          </a:xfrm>
          <a:prstGeom prst="rect">
            <a:avLst/>
          </a:prstGeom>
          <a:solidFill>
            <a:srgbClr val="D7505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idx="4294967295" type="ctrTitle"/>
          </p:nvPr>
        </p:nvSpPr>
        <p:spPr>
          <a:xfrm>
            <a:off x="2985525" y="331675"/>
            <a:ext cx="4243500" cy="1578000"/>
          </a:xfrm>
          <a:prstGeom prst="rect">
            <a:avLst/>
          </a:prstGeom>
        </p:spPr>
        <p:txBody>
          <a:bodyPr anchorCtr="0" anchor="t" bIns="91425" lIns="91425" rIns="91425" wrap="square" tIns="91425">
            <a:noAutofit/>
          </a:bodyPr>
          <a:lstStyle/>
          <a:p>
            <a:pPr lvl="0">
              <a:spcBef>
                <a:spcPts val="0"/>
              </a:spcBef>
              <a:buNone/>
            </a:pPr>
            <a:r>
              <a:rPr lang="en" sz="2000">
                <a:solidFill>
                  <a:schemeClr val="dk2"/>
                </a:solidFill>
                <a:latin typeface="Open Sans"/>
                <a:ea typeface="Open Sans"/>
                <a:cs typeface="Open Sans"/>
                <a:sym typeface="Open Sans"/>
              </a:rPr>
              <a:t>“As you go from </a:t>
            </a:r>
          </a:p>
          <a:p>
            <a:pPr lvl="0" rtl="0">
              <a:spcBef>
                <a:spcPts val="0"/>
              </a:spcBef>
              <a:buNone/>
            </a:pPr>
            <a:r>
              <a:rPr lang="en" sz="2000">
                <a:solidFill>
                  <a:schemeClr val="dk2"/>
                </a:solidFill>
                <a:latin typeface="Open Sans"/>
                <a:ea typeface="Open Sans"/>
                <a:cs typeface="Open Sans"/>
                <a:sym typeface="Open Sans"/>
              </a:rPr>
              <a:t>5 → 50 → 500 → 5000 students, you completely lose the ability to give human feedback.” </a:t>
            </a:r>
          </a:p>
        </p:txBody>
      </p:sp>
      <p:sp>
        <p:nvSpPr>
          <p:cNvPr id="228" name="Shape 228"/>
          <p:cNvSpPr txBox="1"/>
          <p:nvPr>
            <p:ph idx="4294967295" type="ctrTitle"/>
          </p:nvPr>
        </p:nvSpPr>
        <p:spPr>
          <a:xfrm>
            <a:off x="3072475" y="3439742"/>
            <a:ext cx="37812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“Getting feedback throughout on how students were doing helped reassure me that they got the concepts.”</a:t>
            </a:r>
          </a:p>
        </p:txBody>
      </p:sp>
      <p:sp>
        <p:nvSpPr>
          <p:cNvPr id="229" name="Shape 229"/>
          <p:cNvSpPr txBox="1"/>
          <p:nvPr>
            <p:ph idx="4294967295" type="ctrTitle"/>
          </p:nvPr>
        </p:nvSpPr>
        <p:spPr>
          <a:xfrm>
            <a:off x="1963550" y="2029492"/>
            <a:ext cx="37812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“I really valued when my professors took the time to help me one-on-one.”</a:t>
            </a:r>
          </a:p>
        </p:txBody>
      </p:sp>
      <p:pic>
        <p:nvPicPr>
          <p:cNvPr id="230" name="Shape 230"/>
          <p:cNvPicPr preferRelativeResize="0"/>
          <p:nvPr/>
        </p:nvPicPr>
        <p:blipFill>
          <a:blip r:embed="rId3">
            <a:alphaModFix/>
          </a:blip>
          <a:stretch>
            <a:fillRect/>
          </a:stretch>
        </p:blipFill>
        <p:spPr>
          <a:xfrm>
            <a:off x="1230126" y="222317"/>
            <a:ext cx="1617606" cy="1619969"/>
          </a:xfrm>
          <a:prstGeom prst="rect">
            <a:avLst/>
          </a:prstGeom>
          <a:noFill/>
          <a:ln>
            <a:noFill/>
          </a:ln>
        </p:spPr>
      </p:pic>
      <p:pic>
        <p:nvPicPr>
          <p:cNvPr id="231" name="Shape 231"/>
          <p:cNvPicPr preferRelativeResize="0"/>
          <p:nvPr/>
        </p:nvPicPr>
        <p:blipFill>
          <a:blip r:embed="rId4">
            <a:alphaModFix/>
          </a:blip>
          <a:stretch>
            <a:fillRect/>
          </a:stretch>
        </p:blipFill>
        <p:spPr>
          <a:xfrm>
            <a:off x="150475" y="1833467"/>
            <a:ext cx="1617606" cy="1619969"/>
          </a:xfrm>
          <a:prstGeom prst="rect">
            <a:avLst/>
          </a:prstGeom>
          <a:noFill/>
          <a:ln>
            <a:noFill/>
          </a:ln>
        </p:spPr>
      </p:pic>
      <p:pic>
        <p:nvPicPr>
          <p:cNvPr id="232" name="Shape 232"/>
          <p:cNvPicPr preferRelativeResize="0"/>
          <p:nvPr/>
        </p:nvPicPr>
        <p:blipFill>
          <a:blip r:embed="rId5">
            <a:alphaModFix/>
          </a:blip>
          <a:stretch>
            <a:fillRect/>
          </a:stretch>
        </p:blipFill>
        <p:spPr>
          <a:xfrm>
            <a:off x="1285300" y="3307598"/>
            <a:ext cx="1617600" cy="16339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idx="4294967295" type="ctrTitle"/>
          </p:nvPr>
        </p:nvSpPr>
        <p:spPr>
          <a:xfrm>
            <a:off x="2985525" y="331675"/>
            <a:ext cx="42435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“As you go from </a:t>
            </a:r>
          </a:p>
          <a:p>
            <a:pPr lvl="0" rtl="0">
              <a:spcBef>
                <a:spcPts val="0"/>
              </a:spcBef>
              <a:buNone/>
            </a:pPr>
            <a:r>
              <a:rPr lang="en" sz="2000">
                <a:solidFill>
                  <a:schemeClr val="dk2"/>
                </a:solidFill>
                <a:latin typeface="Open Sans"/>
                <a:ea typeface="Open Sans"/>
                <a:cs typeface="Open Sans"/>
                <a:sym typeface="Open Sans"/>
              </a:rPr>
              <a:t>5 → 50 → 500 → 5000 students, you completely lose the ability to give human </a:t>
            </a:r>
            <a:r>
              <a:rPr b="1" lang="en" sz="2000">
                <a:solidFill>
                  <a:srgbClr val="D75051"/>
                </a:solidFill>
                <a:latin typeface="Open Sans"/>
                <a:ea typeface="Open Sans"/>
                <a:cs typeface="Open Sans"/>
                <a:sym typeface="Open Sans"/>
              </a:rPr>
              <a:t>feedback</a:t>
            </a:r>
            <a:r>
              <a:rPr lang="en" sz="2000">
                <a:solidFill>
                  <a:schemeClr val="dk2"/>
                </a:solidFill>
                <a:latin typeface="Open Sans"/>
                <a:ea typeface="Open Sans"/>
                <a:cs typeface="Open Sans"/>
                <a:sym typeface="Open Sans"/>
              </a:rPr>
              <a:t>.” </a:t>
            </a:r>
          </a:p>
        </p:txBody>
      </p:sp>
      <p:sp>
        <p:nvSpPr>
          <p:cNvPr id="238" name="Shape 238"/>
          <p:cNvSpPr txBox="1"/>
          <p:nvPr>
            <p:ph idx="4294967295" type="ctrTitle"/>
          </p:nvPr>
        </p:nvSpPr>
        <p:spPr>
          <a:xfrm>
            <a:off x="3072475" y="3439750"/>
            <a:ext cx="38661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“Getting </a:t>
            </a:r>
            <a:r>
              <a:rPr b="1" lang="en" sz="2000">
                <a:solidFill>
                  <a:srgbClr val="D75051"/>
                </a:solidFill>
                <a:latin typeface="Open Sans"/>
                <a:ea typeface="Open Sans"/>
                <a:cs typeface="Open Sans"/>
                <a:sym typeface="Open Sans"/>
              </a:rPr>
              <a:t>feedback</a:t>
            </a:r>
            <a:r>
              <a:rPr lang="en" sz="2000">
                <a:solidFill>
                  <a:schemeClr val="dk2"/>
                </a:solidFill>
                <a:latin typeface="Open Sans"/>
                <a:ea typeface="Open Sans"/>
                <a:cs typeface="Open Sans"/>
                <a:sym typeface="Open Sans"/>
              </a:rPr>
              <a:t> throughout on how students were doing helped reassure me that they got the concepts.”</a:t>
            </a:r>
          </a:p>
        </p:txBody>
      </p:sp>
      <p:sp>
        <p:nvSpPr>
          <p:cNvPr id="239" name="Shape 239"/>
          <p:cNvSpPr txBox="1"/>
          <p:nvPr>
            <p:ph idx="4294967295" type="ctrTitle"/>
          </p:nvPr>
        </p:nvSpPr>
        <p:spPr>
          <a:xfrm>
            <a:off x="1963550" y="2029492"/>
            <a:ext cx="37812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“I really valued when my professors took the time to help me </a:t>
            </a:r>
            <a:r>
              <a:rPr b="1" lang="en" sz="2000">
                <a:solidFill>
                  <a:srgbClr val="D75051"/>
                </a:solidFill>
                <a:latin typeface="Open Sans"/>
                <a:ea typeface="Open Sans"/>
                <a:cs typeface="Open Sans"/>
                <a:sym typeface="Open Sans"/>
              </a:rPr>
              <a:t>one-on-one</a:t>
            </a:r>
            <a:r>
              <a:rPr lang="en" sz="2000">
                <a:solidFill>
                  <a:schemeClr val="dk2"/>
                </a:solidFill>
                <a:latin typeface="Open Sans"/>
                <a:ea typeface="Open Sans"/>
                <a:cs typeface="Open Sans"/>
                <a:sym typeface="Open Sans"/>
              </a:rPr>
              <a:t>.”</a:t>
            </a:r>
          </a:p>
        </p:txBody>
      </p:sp>
      <p:pic>
        <p:nvPicPr>
          <p:cNvPr id="240" name="Shape 240"/>
          <p:cNvPicPr preferRelativeResize="0"/>
          <p:nvPr/>
        </p:nvPicPr>
        <p:blipFill>
          <a:blip r:embed="rId3">
            <a:alphaModFix/>
          </a:blip>
          <a:stretch>
            <a:fillRect/>
          </a:stretch>
        </p:blipFill>
        <p:spPr>
          <a:xfrm>
            <a:off x="1230126" y="222317"/>
            <a:ext cx="1617606" cy="1619969"/>
          </a:xfrm>
          <a:prstGeom prst="rect">
            <a:avLst/>
          </a:prstGeom>
          <a:noFill/>
          <a:ln>
            <a:noFill/>
          </a:ln>
        </p:spPr>
      </p:pic>
      <p:pic>
        <p:nvPicPr>
          <p:cNvPr id="241" name="Shape 241"/>
          <p:cNvPicPr preferRelativeResize="0"/>
          <p:nvPr/>
        </p:nvPicPr>
        <p:blipFill>
          <a:blip r:embed="rId4">
            <a:alphaModFix/>
          </a:blip>
          <a:stretch>
            <a:fillRect/>
          </a:stretch>
        </p:blipFill>
        <p:spPr>
          <a:xfrm>
            <a:off x="150475" y="1833467"/>
            <a:ext cx="1617606" cy="1619969"/>
          </a:xfrm>
          <a:prstGeom prst="rect">
            <a:avLst/>
          </a:prstGeom>
          <a:noFill/>
          <a:ln>
            <a:noFill/>
          </a:ln>
        </p:spPr>
      </p:pic>
      <p:pic>
        <p:nvPicPr>
          <p:cNvPr id="242" name="Shape 242"/>
          <p:cNvPicPr preferRelativeResize="0"/>
          <p:nvPr/>
        </p:nvPicPr>
        <p:blipFill>
          <a:blip r:embed="rId5">
            <a:alphaModFix/>
          </a:blip>
          <a:stretch>
            <a:fillRect/>
          </a:stretch>
        </p:blipFill>
        <p:spPr>
          <a:xfrm>
            <a:off x="1285300" y="3307598"/>
            <a:ext cx="1617600" cy="1633956"/>
          </a:xfrm>
          <a:prstGeom prst="rect">
            <a:avLst/>
          </a:prstGeom>
          <a:noFill/>
          <a:ln>
            <a:noFill/>
          </a:ln>
        </p:spPr>
      </p:pic>
      <p:sp>
        <p:nvSpPr>
          <p:cNvPr id="243" name="Shape 243"/>
          <p:cNvSpPr txBox="1"/>
          <p:nvPr>
            <p:ph idx="4294967295" type="ctrTitle"/>
          </p:nvPr>
        </p:nvSpPr>
        <p:spPr>
          <a:xfrm>
            <a:off x="6326575" y="1639835"/>
            <a:ext cx="2149200" cy="890100"/>
          </a:xfrm>
          <a:prstGeom prst="rect">
            <a:avLst/>
          </a:prstGeom>
        </p:spPr>
        <p:txBody>
          <a:bodyPr anchorCtr="0" anchor="t" bIns="91425" lIns="91425" rIns="91425" wrap="square" tIns="91425">
            <a:noAutofit/>
          </a:bodyPr>
          <a:lstStyle/>
          <a:p>
            <a:pPr lvl="0" rtl="0" algn="l">
              <a:spcBef>
                <a:spcPts val="0"/>
              </a:spcBef>
              <a:buNone/>
            </a:pPr>
            <a:r>
              <a:rPr lang="en" sz="4500">
                <a:latin typeface="Oswald"/>
                <a:ea typeface="Oswald"/>
                <a:cs typeface="Oswald"/>
                <a:sym typeface="Oswald"/>
              </a:rPr>
              <a:t>Finding:</a:t>
            </a:r>
          </a:p>
        </p:txBody>
      </p:sp>
      <p:sp>
        <p:nvSpPr>
          <p:cNvPr id="244" name="Shape 244"/>
          <p:cNvSpPr txBox="1"/>
          <p:nvPr>
            <p:ph idx="4294967295" type="ctrTitle"/>
          </p:nvPr>
        </p:nvSpPr>
        <p:spPr>
          <a:xfrm>
            <a:off x="6326575" y="2407650"/>
            <a:ext cx="2463300" cy="11265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Feedback is very valuable.</a:t>
            </a:r>
          </a:p>
        </p:txBody>
      </p:sp>
      <p:sp>
        <p:nvSpPr>
          <p:cNvPr id="245" name="Shape 245"/>
          <p:cNvSpPr/>
          <p:nvPr/>
        </p:nvSpPr>
        <p:spPr>
          <a:xfrm>
            <a:off x="6121092" y="1820760"/>
            <a:ext cx="96900" cy="1374300"/>
          </a:xfrm>
          <a:prstGeom prst="rect">
            <a:avLst/>
          </a:prstGeom>
          <a:solidFill>
            <a:srgbClr val="D7505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idx="4294967295" type="ctrTitle"/>
          </p:nvPr>
        </p:nvSpPr>
        <p:spPr>
          <a:xfrm>
            <a:off x="3391625" y="506753"/>
            <a:ext cx="4842900" cy="2036700"/>
          </a:xfrm>
          <a:prstGeom prst="rect">
            <a:avLst/>
          </a:prstGeom>
        </p:spPr>
        <p:txBody>
          <a:bodyPr anchorCtr="0" anchor="t" bIns="91425" lIns="91425" rIns="91425" wrap="square" tIns="91425">
            <a:noAutofit/>
          </a:bodyPr>
          <a:lstStyle/>
          <a:p>
            <a:pPr lvl="0">
              <a:spcBef>
                <a:spcPts val="0"/>
              </a:spcBef>
              <a:buNone/>
            </a:pPr>
            <a:r>
              <a:rPr lang="en" sz="2500">
                <a:solidFill>
                  <a:schemeClr val="dk2"/>
                </a:solidFill>
                <a:latin typeface="Open Sans"/>
                <a:ea typeface="Open Sans"/>
                <a:cs typeface="Open Sans"/>
                <a:sym typeface="Open Sans"/>
              </a:rPr>
              <a:t>“[In an online classroom experience] everyone can learn at their own pace. But we </a:t>
            </a:r>
          </a:p>
          <a:p>
            <a:pPr lvl="0" rtl="0">
              <a:spcBef>
                <a:spcPts val="0"/>
              </a:spcBef>
              <a:buNone/>
            </a:pPr>
            <a:r>
              <a:rPr lang="en" sz="2500">
                <a:solidFill>
                  <a:schemeClr val="dk2"/>
                </a:solidFill>
                <a:latin typeface="Open Sans"/>
                <a:ea typeface="Open Sans"/>
                <a:cs typeface="Open Sans"/>
                <a:sym typeface="Open Sans"/>
              </a:rPr>
              <a:t>have to keep up the illusion that they’re not.”</a:t>
            </a:r>
          </a:p>
        </p:txBody>
      </p:sp>
      <p:pic>
        <p:nvPicPr>
          <p:cNvPr id="251" name="Shape 251"/>
          <p:cNvPicPr preferRelativeResize="0"/>
          <p:nvPr/>
        </p:nvPicPr>
        <p:blipFill>
          <a:blip r:embed="rId3">
            <a:alphaModFix/>
          </a:blip>
          <a:stretch>
            <a:fillRect/>
          </a:stretch>
        </p:blipFill>
        <p:spPr>
          <a:xfrm>
            <a:off x="1240800" y="648800"/>
            <a:ext cx="1885950" cy="1905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idx="4294967295" type="ctrTitle"/>
          </p:nvPr>
        </p:nvSpPr>
        <p:spPr>
          <a:xfrm>
            <a:off x="3391625" y="506753"/>
            <a:ext cx="4842900" cy="2036700"/>
          </a:xfrm>
          <a:prstGeom prst="rect">
            <a:avLst/>
          </a:prstGeom>
        </p:spPr>
        <p:txBody>
          <a:bodyPr anchorCtr="0" anchor="t" bIns="91425" lIns="91425" rIns="91425" wrap="square" tIns="91425">
            <a:noAutofit/>
          </a:bodyPr>
          <a:lstStyle/>
          <a:p>
            <a:pPr lvl="0" rtl="0">
              <a:spcBef>
                <a:spcPts val="0"/>
              </a:spcBef>
              <a:buNone/>
            </a:pPr>
            <a:r>
              <a:rPr lang="en" sz="2500">
                <a:solidFill>
                  <a:schemeClr val="dk2"/>
                </a:solidFill>
                <a:latin typeface="Open Sans"/>
                <a:ea typeface="Open Sans"/>
                <a:cs typeface="Open Sans"/>
                <a:sym typeface="Open Sans"/>
              </a:rPr>
              <a:t>“[In an online classroom experience] everyone can learn </a:t>
            </a:r>
            <a:r>
              <a:rPr b="1" lang="en" sz="2500">
                <a:solidFill>
                  <a:srgbClr val="D75051"/>
                </a:solidFill>
                <a:latin typeface="Open Sans"/>
                <a:ea typeface="Open Sans"/>
                <a:cs typeface="Open Sans"/>
                <a:sym typeface="Open Sans"/>
              </a:rPr>
              <a:t>at their own pace</a:t>
            </a:r>
            <a:r>
              <a:rPr lang="en" sz="2500">
                <a:solidFill>
                  <a:schemeClr val="dk2"/>
                </a:solidFill>
                <a:latin typeface="Open Sans"/>
                <a:ea typeface="Open Sans"/>
                <a:cs typeface="Open Sans"/>
                <a:sym typeface="Open Sans"/>
              </a:rPr>
              <a:t>. But we have to keep up the illusion that they’re not.”</a:t>
            </a:r>
          </a:p>
        </p:txBody>
      </p:sp>
      <p:sp>
        <p:nvSpPr>
          <p:cNvPr id="257" name="Shape 257"/>
          <p:cNvSpPr txBox="1"/>
          <p:nvPr>
            <p:ph idx="4294967295" type="ctrTitle"/>
          </p:nvPr>
        </p:nvSpPr>
        <p:spPr>
          <a:xfrm>
            <a:off x="1195181" y="3102900"/>
            <a:ext cx="2149200" cy="890100"/>
          </a:xfrm>
          <a:prstGeom prst="rect">
            <a:avLst/>
          </a:prstGeom>
        </p:spPr>
        <p:txBody>
          <a:bodyPr anchorCtr="0" anchor="t" bIns="91425" lIns="91425" rIns="91425" wrap="square" tIns="91425">
            <a:noAutofit/>
          </a:bodyPr>
          <a:lstStyle/>
          <a:p>
            <a:pPr lvl="0" rtl="0" algn="l">
              <a:spcBef>
                <a:spcPts val="0"/>
              </a:spcBef>
              <a:buNone/>
            </a:pPr>
            <a:r>
              <a:rPr lang="en" sz="4500">
                <a:latin typeface="Oswald"/>
                <a:ea typeface="Oswald"/>
                <a:cs typeface="Oswald"/>
                <a:sym typeface="Oswald"/>
              </a:rPr>
              <a:t>Finding:</a:t>
            </a:r>
          </a:p>
        </p:txBody>
      </p:sp>
      <p:sp>
        <p:nvSpPr>
          <p:cNvPr id="258" name="Shape 258"/>
          <p:cNvSpPr txBox="1"/>
          <p:nvPr>
            <p:ph idx="4294967295" type="ctrTitle"/>
          </p:nvPr>
        </p:nvSpPr>
        <p:spPr>
          <a:xfrm>
            <a:off x="3344375" y="3102901"/>
            <a:ext cx="4842900" cy="13614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Students want flexibility in their learning, but too much can be detrimental.</a:t>
            </a:r>
          </a:p>
        </p:txBody>
      </p:sp>
      <p:sp>
        <p:nvSpPr>
          <p:cNvPr id="259" name="Shape 259"/>
          <p:cNvSpPr/>
          <p:nvPr/>
        </p:nvSpPr>
        <p:spPr>
          <a:xfrm>
            <a:off x="1022875" y="3232699"/>
            <a:ext cx="96900" cy="1104300"/>
          </a:xfrm>
          <a:prstGeom prst="rect">
            <a:avLst/>
          </a:prstGeom>
          <a:solidFill>
            <a:srgbClr val="D75051"/>
          </a:solidFill>
          <a:ln>
            <a:noFill/>
          </a:ln>
        </p:spPr>
        <p:txBody>
          <a:bodyPr anchorCtr="0" anchor="ctr" bIns="91425" lIns="91425" rIns="91425" wrap="square" tIns="91425">
            <a:noAutofit/>
          </a:bodyPr>
          <a:lstStyle/>
          <a:p>
            <a:pPr lvl="0">
              <a:spcBef>
                <a:spcPts val="0"/>
              </a:spcBef>
              <a:buNone/>
            </a:pPr>
            <a:r>
              <a:t/>
            </a:r>
            <a:endParaRPr/>
          </a:p>
        </p:txBody>
      </p:sp>
      <p:pic>
        <p:nvPicPr>
          <p:cNvPr id="260" name="Shape 260"/>
          <p:cNvPicPr preferRelativeResize="0"/>
          <p:nvPr/>
        </p:nvPicPr>
        <p:blipFill>
          <a:blip r:embed="rId3">
            <a:alphaModFix/>
          </a:blip>
          <a:stretch>
            <a:fillRect/>
          </a:stretch>
        </p:blipFill>
        <p:spPr>
          <a:xfrm>
            <a:off x="1240800" y="648800"/>
            <a:ext cx="1885950" cy="1905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idx="4294967295" type="ctrTitle"/>
          </p:nvPr>
        </p:nvSpPr>
        <p:spPr>
          <a:xfrm>
            <a:off x="4172325" y="484067"/>
            <a:ext cx="37812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“Everyone being somewhat </a:t>
            </a:r>
            <a:r>
              <a:rPr b="1" lang="en" sz="2000">
                <a:solidFill>
                  <a:srgbClr val="D75051"/>
                </a:solidFill>
                <a:latin typeface="Open Sans"/>
                <a:ea typeface="Open Sans"/>
                <a:cs typeface="Open Sans"/>
                <a:sym typeface="Open Sans"/>
              </a:rPr>
              <a:t>challenged</a:t>
            </a:r>
            <a:r>
              <a:rPr lang="en" sz="2000">
                <a:solidFill>
                  <a:schemeClr val="dk2"/>
                </a:solidFill>
                <a:latin typeface="Open Sans"/>
                <a:ea typeface="Open Sans"/>
                <a:cs typeface="Open Sans"/>
                <a:sym typeface="Open Sans"/>
              </a:rPr>
              <a:t> by material gave some sense of </a:t>
            </a:r>
            <a:r>
              <a:rPr b="1" lang="en" sz="2000">
                <a:solidFill>
                  <a:srgbClr val="D75051"/>
                </a:solidFill>
                <a:latin typeface="Open Sans"/>
                <a:ea typeface="Open Sans"/>
                <a:cs typeface="Open Sans"/>
                <a:sym typeface="Open Sans"/>
              </a:rPr>
              <a:t>community</a:t>
            </a:r>
            <a:r>
              <a:rPr lang="en" sz="2000">
                <a:solidFill>
                  <a:schemeClr val="dk2"/>
                </a:solidFill>
                <a:latin typeface="Open Sans"/>
                <a:ea typeface="Open Sans"/>
                <a:cs typeface="Open Sans"/>
                <a:sym typeface="Open Sans"/>
              </a:rPr>
              <a:t>.”</a:t>
            </a:r>
          </a:p>
          <a:p>
            <a:pPr lvl="0" rtl="0">
              <a:spcBef>
                <a:spcPts val="0"/>
              </a:spcBef>
              <a:buNone/>
            </a:pPr>
            <a:r>
              <a:t/>
            </a:r>
            <a:endParaRPr sz="2000">
              <a:solidFill>
                <a:schemeClr val="dk2"/>
              </a:solidFill>
              <a:latin typeface="Open Sans"/>
              <a:ea typeface="Open Sans"/>
              <a:cs typeface="Open Sans"/>
              <a:sym typeface="Open Sans"/>
            </a:endParaRPr>
          </a:p>
        </p:txBody>
      </p:sp>
      <p:sp>
        <p:nvSpPr>
          <p:cNvPr id="266" name="Shape 266"/>
          <p:cNvSpPr txBox="1"/>
          <p:nvPr>
            <p:ph idx="4294967295" type="ctrTitle"/>
          </p:nvPr>
        </p:nvSpPr>
        <p:spPr>
          <a:xfrm>
            <a:off x="2192150" y="2094935"/>
            <a:ext cx="37812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“My professor would </a:t>
            </a:r>
            <a:r>
              <a:rPr b="1" lang="en" sz="2000">
                <a:solidFill>
                  <a:srgbClr val="D75051"/>
                </a:solidFill>
                <a:latin typeface="Open Sans"/>
                <a:ea typeface="Open Sans"/>
                <a:cs typeface="Open Sans"/>
                <a:sym typeface="Open Sans"/>
              </a:rPr>
              <a:t>turn off the wifi</a:t>
            </a:r>
            <a:r>
              <a:rPr lang="en" sz="2000">
                <a:solidFill>
                  <a:schemeClr val="dk2"/>
                </a:solidFill>
                <a:latin typeface="Open Sans"/>
                <a:ea typeface="Open Sans"/>
                <a:cs typeface="Open Sans"/>
                <a:sym typeface="Open Sans"/>
              </a:rPr>
              <a:t> in the classroom to force us to stay </a:t>
            </a:r>
            <a:r>
              <a:rPr b="1" lang="en" sz="2000">
                <a:solidFill>
                  <a:srgbClr val="D75051"/>
                </a:solidFill>
                <a:latin typeface="Open Sans"/>
                <a:ea typeface="Open Sans"/>
                <a:cs typeface="Open Sans"/>
                <a:sym typeface="Open Sans"/>
              </a:rPr>
              <a:t>engaged</a:t>
            </a:r>
            <a:r>
              <a:rPr lang="en" sz="2000">
                <a:solidFill>
                  <a:schemeClr val="dk2"/>
                </a:solidFill>
                <a:latin typeface="Open Sans"/>
                <a:ea typeface="Open Sans"/>
                <a:cs typeface="Open Sans"/>
                <a:sym typeface="Open Sans"/>
              </a:rPr>
              <a:t>.”</a:t>
            </a:r>
          </a:p>
        </p:txBody>
      </p:sp>
      <p:pic>
        <p:nvPicPr>
          <p:cNvPr id="267" name="Shape 267"/>
          <p:cNvPicPr preferRelativeResize="0"/>
          <p:nvPr/>
        </p:nvPicPr>
        <p:blipFill>
          <a:blip r:embed="rId3">
            <a:alphaModFix/>
          </a:blip>
          <a:stretch>
            <a:fillRect/>
          </a:stretch>
        </p:blipFill>
        <p:spPr>
          <a:xfrm>
            <a:off x="379075" y="1833467"/>
            <a:ext cx="1617606" cy="1619969"/>
          </a:xfrm>
          <a:prstGeom prst="rect">
            <a:avLst/>
          </a:prstGeom>
          <a:noFill/>
          <a:ln>
            <a:noFill/>
          </a:ln>
        </p:spPr>
      </p:pic>
      <p:pic>
        <p:nvPicPr>
          <p:cNvPr id="268" name="Shape 268"/>
          <p:cNvPicPr preferRelativeResize="0"/>
          <p:nvPr/>
        </p:nvPicPr>
        <p:blipFill>
          <a:blip r:embed="rId4">
            <a:alphaModFix/>
          </a:blip>
          <a:stretch>
            <a:fillRect/>
          </a:stretch>
        </p:blipFill>
        <p:spPr>
          <a:xfrm>
            <a:off x="2385150" y="275737"/>
            <a:ext cx="1617600" cy="16339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idx="4294967295" type="ctrTitle"/>
          </p:nvPr>
        </p:nvSpPr>
        <p:spPr>
          <a:xfrm>
            <a:off x="4172325" y="484067"/>
            <a:ext cx="37812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“Everyone being somewhat </a:t>
            </a:r>
            <a:r>
              <a:rPr b="1" lang="en" sz="2000">
                <a:solidFill>
                  <a:srgbClr val="D75051"/>
                </a:solidFill>
                <a:latin typeface="Open Sans"/>
                <a:ea typeface="Open Sans"/>
                <a:cs typeface="Open Sans"/>
                <a:sym typeface="Open Sans"/>
              </a:rPr>
              <a:t>challenged</a:t>
            </a:r>
            <a:r>
              <a:rPr lang="en" sz="2000">
                <a:solidFill>
                  <a:schemeClr val="dk2"/>
                </a:solidFill>
                <a:latin typeface="Open Sans"/>
                <a:ea typeface="Open Sans"/>
                <a:cs typeface="Open Sans"/>
                <a:sym typeface="Open Sans"/>
              </a:rPr>
              <a:t> by material gave some sense of </a:t>
            </a:r>
            <a:r>
              <a:rPr b="1" lang="en" sz="2000">
                <a:solidFill>
                  <a:srgbClr val="D75051"/>
                </a:solidFill>
                <a:latin typeface="Open Sans"/>
                <a:ea typeface="Open Sans"/>
                <a:cs typeface="Open Sans"/>
                <a:sym typeface="Open Sans"/>
              </a:rPr>
              <a:t>community</a:t>
            </a:r>
            <a:r>
              <a:rPr lang="en" sz="2000">
                <a:solidFill>
                  <a:schemeClr val="dk2"/>
                </a:solidFill>
                <a:latin typeface="Open Sans"/>
                <a:ea typeface="Open Sans"/>
                <a:cs typeface="Open Sans"/>
                <a:sym typeface="Open Sans"/>
              </a:rPr>
              <a:t>.”</a:t>
            </a:r>
          </a:p>
          <a:p>
            <a:pPr lvl="0" rtl="0">
              <a:spcBef>
                <a:spcPts val="0"/>
              </a:spcBef>
              <a:buNone/>
            </a:pPr>
            <a:r>
              <a:t/>
            </a:r>
            <a:endParaRPr sz="2000">
              <a:solidFill>
                <a:schemeClr val="dk2"/>
              </a:solidFill>
              <a:latin typeface="Open Sans"/>
              <a:ea typeface="Open Sans"/>
              <a:cs typeface="Open Sans"/>
              <a:sym typeface="Open Sans"/>
            </a:endParaRPr>
          </a:p>
        </p:txBody>
      </p:sp>
      <p:sp>
        <p:nvSpPr>
          <p:cNvPr id="274" name="Shape 274"/>
          <p:cNvSpPr txBox="1"/>
          <p:nvPr>
            <p:ph idx="4294967295" type="ctrTitle"/>
          </p:nvPr>
        </p:nvSpPr>
        <p:spPr>
          <a:xfrm>
            <a:off x="2192150" y="2094935"/>
            <a:ext cx="3781200" cy="1578000"/>
          </a:xfrm>
          <a:prstGeom prst="rect">
            <a:avLst/>
          </a:prstGeom>
        </p:spPr>
        <p:txBody>
          <a:bodyPr anchorCtr="0" anchor="t" bIns="91425" lIns="91425" rIns="91425" wrap="square" tIns="91425">
            <a:noAutofit/>
          </a:bodyPr>
          <a:lstStyle/>
          <a:p>
            <a:pPr lvl="0" rtl="0">
              <a:spcBef>
                <a:spcPts val="0"/>
              </a:spcBef>
              <a:buNone/>
            </a:pPr>
            <a:r>
              <a:rPr lang="en" sz="2000">
                <a:solidFill>
                  <a:schemeClr val="dk2"/>
                </a:solidFill>
                <a:latin typeface="Open Sans"/>
                <a:ea typeface="Open Sans"/>
                <a:cs typeface="Open Sans"/>
                <a:sym typeface="Open Sans"/>
              </a:rPr>
              <a:t>“My professor would </a:t>
            </a:r>
            <a:r>
              <a:rPr b="1" lang="en" sz="2000">
                <a:solidFill>
                  <a:srgbClr val="D75051"/>
                </a:solidFill>
                <a:latin typeface="Open Sans"/>
                <a:ea typeface="Open Sans"/>
                <a:cs typeface="Open Sans"/>
                <a:sym typeface="Open Sans"/>
              </a:rPr>
              <a:t>turn off the wifi</a:t>
            </a:r>
            <a:r>
              <a:rPr lang="en" sz="2000">
                <a:solidFill>
                  <a:schemeClr val="dk2"/>
                </a:solidFill>
                <a:latin typeface="Open Sans"/>
                <a:ea typeface="Open Sans"/>
                <a:cs typeface="Open Sans"/>
                <a:sym typeface="Open Sans"/>
              </a:rPr>
              <a:t> in the classroom to force us to stay </a:t>
            </a:r>
            <a:r>
              <a:rPr b="1" lang="en" sz="2000">
                <a:solidFill>
                  <a:srgbClr val="D75051"/>
                </a:solidFill>
                <a:latin typeface="Open Sans"/>
                <a:ea typeface="Open Sans"/>
                <a:cs typeface="Open Sans"/>
                <a:sym typeface="Open Sans"/>
              </a:rPr>
              <a:t>engaged</a:t>
            </a:r>
            <a:r>
              <a:rPr lang="en" sz="2000">
                <a:solidFill>
                  <a:schemeClr val="dk2"/>
                </a:solidFill>
                <a:latin typeface="Open Sans"/>
                <a:ea typeface="Open Sans"/>
                <a:cs typeface="Open Sans"/>
                <a:sym typeface="Open Sans"/>
              </a:rPr>
              <a:t>.”</a:t>
            </a:r>
          </a:p>
        </p:txBody>
      </p:sp>
      <p:pic>
        <p:nvPicPr>
          <p:cNvPr id="275" name="Shape 275"/>
          <p:cNvPicPr preferRelativeResize="0"/>
          <p:nvPr/>
        </p:nvPicPr>
        <p:blipFill>
          <a:blip r:embed="rId3">
            <a:alphaModFix/>
          </a:blip>
          <a:stretch>
            <a:fillRect/>
          </a:stretch>
        </p:blipFill>
        <p:spPr>
          <a:xfrm>
            <a:off x="379075" y="1833467"/>
            <a:ext cx="1617606" cy="1619969"/>
          </a:xfrm>
          <a:prstGeom prst="rect">
            <a:avLst/>
          </a:prstGeom>
          <a:noFill/>
          <a:ln>
            <a:noFill/>
          </a:ln>
        </p:spPr>
      </p:pic>
      <p:pic>
        <p:nvPicPr>
          <p:cNvPr id="276" name="Shape 276"/>
          <p:cNvPicPr preferRelativeResize="0"/>
          <p:nvPr/>
        </p:nvPicPr>
        <p:blipFill>
          <a:blip r:embed="rId4">
            <a:alphaModFix/>
          </a:blip>
          <a:stretch>
            <a:fillRect/>
          </a:stretch>
        </p:blipFill>
        <p:spPr>
          <a:xfrm>
            <a:off x="2385150" y="275737"/>
            <a:ext cx="1617600" cy="1633938"/>
          </a:xfrm>
          <a:prstGeom prst="rect">
            <a:avLst/>
          </a:prstGeom>
          <a:noFill/>
          <a:ln>
            <a:noFill/>
          </a:ln>
        </p:spPr>
      </p:pic>
      <p:sp>
        <p:nvSpPr>
          <p:cNvPr id="277" name="Shape 277"/>
          <p:cNvSpPr txBox="1"/>
          <p:nvPr>
            <p:ph idx="4294967295" type="ctrTitle"/>
          </p:nvPr>
        </p:nvSpPr>
        <p:spPr>
          <a:xfrm>
            <a:off x="1443331" y="3716533"/>
            <a:ext cx="2149200" cy="890100"/>
          </a:xfrm>
          <a:prstGeom prst="rect">
            <a:avLst/>
          </a:prstGeom>
        </p:spPr>
        <p:txBody>
          <a:bodyPr anchorCtr="0" anchor="t" bIns="91425" lIns="91425" rIns="91425" wrap="square" tIns="91425">
            <a:noAutofit/>
          </a:bodyPr>
          <a:lstStyle/>
          <a:p>
            <a:pPr lvl="0" rtl="0" algn="l">
              <a:spcBef>
                <a:spcPts val="0"/>
              </a:spcBef>
              <a:buNone/>
            </a:pPr>
            <a:r>
              <a:rPr lang="en" sz="4500">
                <a:latin typeface="Oswald"/>
                <a:ea typeface="Oswald"/>
                <a:cs typeface="Oswald"/>
                <a:sym typeface="Oswald"/>
              </a:rPr>
              <a:t>Finding:</a:t>
            </a:r>
          </a:p>
        </p:txBody>
      </p:sp>
      <p:sp>
        <p:nvSpPr>
          <p:cNvPr id="278" name="Shape 278"/>
          <p:cNvSpPr txBox="1"/>
          <p:nvPr>
            <p:ph idx="4294967295" type="ctrTitle"/>
          </p:nvPr>
        </p:nvSpPr>
        <p:spPr>
          <a:xfrm>
            <a:off x="3592525" y="3716533"/>
            <a:ext cx="4842900" cy="13614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Adding challenges can drive </a:t>
            </a:r>
          </a:p>
          <a:p>
            <a:pPr lvl="0" rtl="0">
              <a:spcBef>
                <a:spcPts val="0"/>
              </a:spcBef>
              <a:buNone/>
            </a:pPr>
            <a:r>
              <a:rPr b="1" lang="en" sz="2500">
                <a:solidFill>
                  <a:schemeClr val="dk2"/>
                </a:solidFill>
                <a:latin typeface="Open Sans"/>
                <a:ea typeface="Open Sans"/>
                <a:cs typeface="Open Sans"/>
                <a:sym typeface="Open Sans"/>
              </a:rPr>
              <a:t>engagement.</a:t>
            </a:r>
          </a:p>
          <a:p>
            <a:pPr lvl="0" rtl="0">
              <a:spcBef>
                <a:spcPts val="0"/>
              </a:spcBef>
              <a:buNone/>
            </a:pPr>
            <a:r>
              <a:t/>
            </a:r>
            <a:endParaRPr b="1" sz="2500">
              <a:solidFill>
                <a:schemeClr val="dk2"/>
              </a:solidFill>
              <a:latin typeface="Open Sans"/>
              <a:ea typeface="Open Sans"/>
              <a:cs typeface="Open Sans"/>
              <a:sym typeface="Open Sans"/>
            </a:endParaRPr>
          </a:p>
        </p:txBody>
      </p:sp>
      <p:sp>
        <p:nvSpPr>
          <p:cNvPr id="279" name="Shape 279"/>
          <p:cNvSpPr/>
          <p:nvPr/>
        </p:nvSpPr>
        <p:spPr>
          <a:xfrm>
            <a:off x="1272100" y="3836038"/>
            <a:ext cx="96900" cy="890100"/>
          </a:xfrm>
          <a:prstGeom prst="rect">
            <a:avLst/>
          </a:prstGeom>
          <a:solidFill>
            <a:srgbClr val="D7505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idx="4294967295" type="ctrTitle"/>
          </p:nvPr>
        </p:nvSpPr>
        <p:spPr>
          <a:xfrm>
            <a:off x="1411650" y="1555525"/>
            <a:ext cx="63207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Analysis and interpretations</a:t>
            </a:r>
          </a:p>
        </p:txBody>
      </p:sp>
      <p:sp>
        <p:nvSpPr>
          <p:cNvPr id="285" name="Shape 285"/>
          <p:cNvSpPr/>
          <p:nvPr/>
        </p:nvSpPr>
        <p:spPr>
          <a:xfrm>
            <a:off x="0" y="4774800"/>
            <a:ext cx="9144000" cy="368700"/>
          </a:xfrm>
          <a:prstGeom prst="rect">
            <a:avLst/>
          </a:prstGeom>
          <a:solidFill>
            <a:srgbClr val="0AFFC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Shape 290"/>
          <p:cNvPicPr preferRelativeResize="0"/>
          <p:nvPr/>
        </p:nvPicPr>
        <p:blipFill>
          <a:blip r:embed="rId3">
            <a:alphaModFix/>
          </a:blip>
          <a:stretch>
            <a:fillRect/>
          </a:stretch>
        </p:blipFill>
        <p:spPr>
          <a:xfrm>
            <a:off x="413625" y="206200"/>
            <a:ext cx="1885950" cy="1905000"/>
          </a:xfrm>
          <a:prstGeom prst="rect">
            <a:avLst/>
          </a:prstGeom>
          <a:noFill/>
          <a:ln>
            <a:noFill/>
          </a:ln>
        </p:spPr>
      </p:pic>
      <p:pic>
        <p:nvPicPr>
          <p:cNvPr id="291" name="Shape 291"/>
          <p:cNvPicPr preferRelativeResize="0"/>
          <p:nvPr/>
        </p:nvPicPr>
        <p:blipFill>
          <a:blip r:embed="rId4">
            <a:alphaModFix/>
          </a:blip>
          <a:stretch>
            <a:fillRect/>
          </a:stretch>
        </p:blipFill>
        <p:spPr>
          <a:xfrm>
            <a:off x="4865579" y="304800"/>
            <a:ext cx="1885950" cy="1905000"/>
          </a:xfrm>
          <a:prstGeom prst="rect">
            <a:avLst/>
          </a:prstGeom>
          <a:noFill/>
          <a:ln>
            <a:noFill/>
          </a:ln>
        </p:spPr>
      </p:pic>
      <p:pic>
        <p:nvPicPr>
          <p:cNvPr id="292" name="Shape 292"/>
          <p:cNvPicPr preferRelativeResize="0"/>
          <p:nvPr/>
        </p:nvPicPr>
        <p:blipFill>
          <a:blip r:embed="rId5">
            <a:alphaModFix/>
          </a:blip>
          <a:stretch>
            <a:fillRect/>
          </a:stretch>
        </p:blipFill>
        <p:spPr>
          <a:xfrm>
            <a:off x="4866000" y="2901875"/>
            <a:ext cx="1885950" cy="1905000"/>
          </a:xfrm>
          <a:prstGeom prst="rect">
            <a:avLst/>
          </a:prstGeom>
          <a:noFill/>
          <a:ln>
            <a:noFill/>
          </a:ln>
        </p:spPr>
      </p:pic>
      <p:pic>
        <p:nvPicPr>
          <p:cNvPr id="293" name="Shape 293"/>
          <p:cNvPicPr preferRelativeResize="0"/>
          <p:nvPr/>
        </p:nvPicPr>
        <p:blipFill>
          <a:blip r:embed="rId6">
            <a:alphaModFix/>
          </a:blip>
          <a:stretch>
            <a:fillRect/>
          </a:stretch>
        </p:blipFill>
        <p:spPr>
          <a:xfrm>
            <a:off x="356783" y="2901885"/>
            <a:ext cx="1885950" cy="1905000"/>
          </a:xfrm>
          <a:prstGeom prst="rect">
            <a:avLst/>
          </a:prstGeom>
          <a:noFill/>
          <a:ln>
            <a:noFill/>
          </a:ln>
        </p:spPr>
      </p:pic>
      <p:sp>
        <p:nvSpPr>
          <p:cNvPr id="294" name="Shape 294"/>
          <p:cNvSpPr txBox="1"/>
          <p:nvPr>
            <p:ph idx="4294967295" type="ctrTitle"/>
          </p:nvPr>
        </p:nvSpPr>
        <p:spPr>
          <a:xfrm>
            <a:off x="2371233" y="695825"/>
            <a:ext cx="18861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Say</a:t>
            </a:r>
          </a:p>
        </p:txBody>
      </p:sp>
      <p:sp>
        <p:nvSpPr>
          <p:cNvPr id="295" name="Shape 295"/>
          <p:cNvSpPr txBox="1"/>
          <p:nvPr>
            <p:ph idx="4294967295" type="ctrTitle"/>
          </p:nvPr>
        </p:nvSpPr>
        <p:spPr>
          <a:xfrm>
            <a:off x="2295933" y="3334085"/>
            <a:ext cx="18861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Do</a:t>
            </a:r>
          </a:p>
        </p:txBody>
      </p:sp>
      <p:cxnSp>
        <p:nvCxnSpPr>
          <p:cNvPr id="296" name="Shape 296"/>
          <p:cNvCxnSpPr/>
          <p:nvPr/>
        </p:nvCxnSpPr>
        <p:spPr>
          <a:xfrm>
            <a:off x="4517963" y="6000"/>
            <a:ext cx="0" cy="5131500"/>
          </a:xfrm>
          <a:prstGeom prst="straightConnector1">
            <a:avLst/>
          </a:prstGeom>
          <a:noFill/>
          <a:ln cap="flat" cmpd="sng" w="28575">
            <a:solidFill>
              <a:schemeClr val="dk2"/>
            </a:solidFill>
            <a:prstDash val="solid"/>
            <a:round/>
            <a:headEnd len="lg" w="lg" type="none"/>
            <a:tailEnd len="lg" w="lg" type="none"/>
          </a:ln>
        </p:spPr>
      </p:cxnSp>
      <p:cxnSp>
        <p:nvCxnSpPr>
          <p:cNvPr id="297" name="Shape 297"/>
          <p:cNvCxnSpPr/>
          <p:nvPr/>
        </p:nvCxnSpPr>
        <p:spPr>
          <a:xfrm rot="10800000">
            <a:off x="-10725" y="2517300"/>
            <a:ext cx="9133200" cy="0"/>
          </a:xfrm>
          <a:prstGeom prst="straightConnector1">
            <a:avLst/>
          </a:prstGeom>
          <a:noFill/>
          <a:ln cap="flat" cmpd="sng" w="28575">
            <a:solidFill>
              <a:schemeClr val="dk2"/>
            </a:solidFill>
            <a:prstDash val="solid"/>
            <a:round/>
            <a:headEnd len="lg" w="lg" type="none"/>
            <a:tailEnd len="lg" w="lg" type="none"/>
          </a:ln>
        </p:spPr>
      </p:cxnSp>
      <p:sp>
        <p:nvSpPr>
          <p:cNvPr id="298" name="Shape 298"/>
          <p:cNvSpPr txBox="1"/>
          <p:nvPr>
            <p:ph idx="4294967295" type="ctrTitle"/>
          </p:nvPr>
        </p:nvSpPr>
        <p:spPr>
          <a:xfrm>
            <a:off x="6964733" y="782783"/>
            <a:ext cx="18861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Think</a:t>
            </a:r>
          </a:p>
        </p:txBody>
      </p:sp>
      <p:sp>
        <p:nvSpPr>
          <p:cNvPr id="299" name="Shape 299"/>
          <p:cNvSpPr txBox="1"/>
          <p:nvPr>
            <p:ph idx="4294967295" type="ctrTitle"/>
          </p:nvPr>
        </p:nvSpPr>
        <p:spPr>
          <a:xfrm>
            <a:off x="6964733" y="3322483"/>
            <a:ext cx="18861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Feel</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Shape 71"/>
          <p:cNvPicPr preferRelativeResize="0"/>
          <p:nvPr/>
        </p:nvPicPr>
        <p:blipFill>
          <a:blip r:embed="rId3">
            <a:alphaModFix/>
          </a:blip>
          <a:stretch>
            <a:fillRect/>
          </a:stretch>
        </p:blipFill>
        <p:spPr>
          <a:xfrm>
            <a:off x="2893987" y="587613"/>
            <a:ext cx="3356024" cy="396827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id="304" name="Shape 304"/>
          <p:cNvPicPr preferRelativeResize="0"/>
          <p:nvPr/>
        </p:nvPicPr>
        <p:blipFill>
          <a:blip r:embed="rId3">
            <a:alphaModFix/>
          </a:blip>
          <a:stretch>
            <a:fillRect/>
          </a:stretch>
        </p:blipFill>
        <p:spPr>
          <a:xfrm>
            <a:off x="326667" y="282400"/>
            <a:ext cx="1329475" cy="1342900"/>
          </a:xfrm>
          <a:prstGeom prst="rect">
            <a:avLst/>
          </a:prstGeom>
          <a:noFill/>
          <a:ln>
            <a:noFill/>
          </a:ln>
        </p:spPr>
      </p:pic>
      <p:sp>
        <p:nvSpPr>
          <p:cNvPr id="305" name="Shape 305"/>
          <p:cNvSpPr txBox="1"/>
          <p:nvPr>
            <p:ph idx="4294967295" type="ctrTitle"/>
          </p:nvPr>
        </p:nvSpPr>
        <p:spPr>
          <a:xfrm>
            <a:off x="1540217" y="444300"/>
            <a:ext cx="18861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Say</a:t>
            </a:r>
          </a:p>
        </p:txBody>
      </p:sp>
      <p:sp>
        <p:nvSpPr>
          <p:cNvPr id="306" name="Shape 306"/>
          <p:cNvSpPr txBox="1"/>
          <p:nvPr/>
        </p:nvSpPr>
        <p:spPr>
          <a:xfrm>
            <a:off x="3731992" y="217854"/>
            <a:ext cx="40557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like to feel like I contributed to the class discussion. I engage by saying meaningful stuff.”</a:t>
            </a:r>
          </a:p>
        </p:txBody>
      </p:sp>
      <p:sp>
        <p:nvSpPr>
          <p:cNvPr id="307" name="Shape 307"/>
          <p:cNvSpPr txBox="1"/>
          <p:nvPr/>
        </p:nvSpPr>
        <p:spPr>
          <a:xfrm>
            <a:off x="3295440" y="1323554"/>
            <a:ext cx="3214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“You lose the apprenticeship model in large classrooms.”</a:t>
            </a:r>
          </a:p>
        </p:txBody>
      </p:sp>
      <p:sp>
        <p:nvSpPr>
          <p:cNvPr id="308" name="Shape 308"/>
          <p:cNvSpPr txBox="1"/>
          <p:nvPr/>
        </p:nvSpPr>
        <p:spPr>
          <a:xfrm>
            <a:off x="326675" y="1868077"/>
            <a:ext cx="3214800" cy="13428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didn’t really enjoy going to lectures as a student. I didn’t find it as useful as independent study, working on projects.”</a:t>
            </a:r>
          </a:p>
        </p:txBody>
      </p:sp>
      <p:sp>
        <p:nvSpPr>
          <p:cNvPr id="309" name="Shape 309"/>
          <p:cNvSpPr txBox="1"/>
          <p:nvPr/>
        </p:nvSpPr>
        <p:spPr>
          <a:xfrm>
            <a:off x="572375" y="3243150"/>
            <a:ext cx="2020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like wrestling with the material.”</a:t>
            </a:r>
          </a:p>
        </p:txBody>
      </p:sp>
      <p:sp>
        <p:nvSpPr>
          <p:cNvPr id="310" name="Shape 310"/>
          <p:cNvSpPr txBox="1"/>
          <p:nvPr/>
        </p:nvSpPr>
        <p:spPr>
          <a:xfrm>
            <a:off x="6477892" y="1196754"/>
            <a:ext cx="22680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“If I feel stupid, it’s probably my own fault.”</a:t>
            </a:r>
          </a:p>
        </p:txBody>
      </p:sp>
      <p:sp>
        <p:nvSpPr>
          <p:cNvPr id="311" name="Shape 311"/>
          <p:cNvSpPr txBox="1"/>
          <p:nvPr/>
        </p:nvSpPr>
        <p:spPr>
          <a:xfrm>
            <a:off x="276125" y="4026400"/>
            <a:ext cx="3214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“The class was so large, I couldn’t find anyone to work with.”</a:t>
            </a:r>
          </a:p>
        </p:txBody>
      </p:sp>
      <p:sp>
        <p:nvSpPr>
          <p:cNvPr id="312" name="Shape 312"/>
          <p:cNvSpPr txBox="1"/>
          <p:nvPr/>
        </p:nvSpPr>
        <p:spPr>
          <a:xfrm>
            <a:off x="3507410" y="2175654"/>
            <a:ext cx="23751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can’t do online classes, I need to be with other people.”</a:t>
            </a:r>
          </a:p>
        </p:txBody>
      </p:sp>
      <p:sp>
        <p:nvSpPr>
          <p:cNvPr id="313" name="Shape 313"/>
          <p:cNvSpPr txBox="1"/>
          <p:nvPr/>
        </p:nvSpPr>
        <p:spPr>
          <a:xfrm>
            <a:off x="5893275" y="2276850"/>
            <a:ext cx="2979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don’t know if it was overwhelmed, but it was tending in that direction. There were a lot of people to help, and not enough of me.”</a:t>
            </a:r>
          </a:p>
        </p:txBody>
      </p:sp>
      <p:sp>
        <p:nvSpPr>
          <p:cNvPr id="314" name="Shape 314"/>
          <p:cNvSpPr txBox="1"/>
          <p:nvPr/>
        </p:nvSpPr>
        <p:spPr>
          <a:xfrm>
            <a:off x="3068135" y="3255754"/>
            <a:ext cx="23751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“My ideal classroom is very interactive and discussion based.”</a:t>
            </a:r>
          </a:p>
        </p:txBody>
      </p:sp>
      <p:sp>
        <p:nvSpPr>
          <p:cNvPr id="315" name="Shape 315"/>
          <p:cNvSpPr txBox="1"/>
          <p:nvPr/>
        </p:nvSpPr>
        <p:spPr>
          <a:xfrm>
            <a:off x="5210696" y="3950200"/>
            <a:ext cx="34377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need to have full attention, be captured and be looking forward to the next day.”</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pic>
        <p:nvPicPr>
          <p:cNvPr id="320" name="Shape 320"/>
          <p:cNvPicPr preferRelativeResize="0"/>
          <p:nvPr/>
        </p:nvPicPr>
        <p:blipFill>
          <a:blip r:embed="rId3">
            <a:alphaModFix/>
          </a:blip>
          <a:stretch>
            <a:fillRect/>
          </a:stretch>
        </p:blipFill>
        <p:spPr>
          <a:xfrm>
            <a:off x="326667" y="282400"/>
            <a:ext cx="1329475" cy="1342900"/>
          </a:xfrm>
          <a:prstGeom prst="rect">
            <a:avLst/>
          </a:prstGeom>
          <a:noFill/>
          <a:ln>
            <a:noFill/>
          </a:ln>
        </p:spPr>
      </p:pic>
      <p:sp>
        <p:nvSpPr>
          <p:cNvPr id="321" name="Shape 321"/>
          <p:cNvSpPr txBox="1"/>
          <p:nvPr>
            <p:ph idx="4294967295" type="ctrTitle"/>
          </p:nvPr>
        </p:nvSpPr>
        <p:spPr>
          <a:xfrm>
            <a:off x="1387817" y="444300"/>
            <a:ext cx="18861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Do</a:t>
            </a:r>
          </a:p>
        </p:txBody>
      </p:sp>
      <p:pic>
        <p:nvPicPr>
          <p:cNvPr id="322" name="Shape 322"/>
          <p:cNvPicPr preferRelativeResize="0"/>
          <p:nvPr/>
        </p:nvPicPr>
        <p:blipFill>
          <a:blip r:embed="rId4">
            <a:alphaModFix/>
          </a:blip>
          <a:stretch>
            <a:fillRect/>
          </a:stretch>
        </p:blipFill>
        <p:spPr>
          <a:xfrm>
            <a:off x="326675" y="282400"/>
            <a:ext cx="1329475" cy="1342906"/>
          </a:xfrm>
          <a:prstGeom prst="rect">
            <a:avLst/>
          </a:prstGeom>
          <a:noFill/>
          <a:ln>
            <a:noFill/>
          </a:ln>
        </p:spPr>
      </p:pic>
      <p:sp>
        <p:nvSpPr>
          <p:cNvPr id="323" name="Shape 323"/>
          <p:cNvSpPr txBox="1"/>
          <p:nvPr/>
        </p:nvSpPr>
        <p:spPr>
          <a:xfrm>
            <a:off x="3064036" y="1944400"/>
            <a:ext cx="30750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People’s eyes light up and they get excited when remembering a good educational experience</a:t>
            </a:r>
          </a:p>
        </p:txBody>
      </p:sp>
      <p:sp>
        <p:nvSpPr>
          <p:cNvPr id="324" name="Shape 324"/>
          <p:cNvSpPr txBox="1"/>
          <p:nvPr/>
        </p:nvSpPr>
        <p:spPr>
          <a:xfrm>
            <a:off x="5748148" y="3853925"/>
            <a:ext cx="30750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Read the students’ code over their shoulders as they were helping them to debug</a:t>
            </a:r>
          </a:p>
        </p:txBody>
      </p:sp>
      <p:sp>
        <p:nvSpPr>
          <p:cNvPr id="325" name="Shape 325"/>
          <p:cNvSpPr txBox="1"/>
          <p:nvPr/>
        </p:nvSpPr>
        <p:spPr>
          <a:xfrm>
            <a:off x="3228125" y="282400"/>
            <a:ext cx="2968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Make sure every single question is geared towards a particular concept in the problem set</a:t>
            </a:r>
          </a:p>
        </p:txBody>
      </p:sp>
      <p:sp>
        <p:nvSpPr>
          <p:cNvPr id="326" name="Shape 326"/>
          <p:cNvSpPr txBox="1"/>
          <p:nvPr/>
        </p:nvSpPr>
        <p:spPr>
          <a:xfrm>
            <a:off x="326675" y="1944400"/>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Reach out to course staff when they’re confused about a concept</a:t>
            </a:r>
          </a:p>
        </p:txBody>
      </p:sp>
      <p:sp>
        <p:nvSpPr>
          <p:cNvPr id="327" name="Shape 327"/>
          <p:cNvSpPr txBox="1"/>
          <p:nvPr/>
        </p:nvSpPr>
        <p:spPr>
          <a:xfrm>
            <a:off x="6329900" y="197225"/>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Refrain from asking questions in a large class if they think others know the material better</a:t>
            </a:r>
          </a:p>
        </p:txBody>
      </p:sp>
      <p:sp>
        <p:nvSpPr>
          <p:cNvPr id="328" name="Shape 328"/>
          <p:cNvSpPr txBox="1"/>
          <p:nvPr/>
        </p:nvSpPr>
        <p:spPr>
          <a:xfrm>
            <a:off x="5986525" y="1549100"/>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Stop going to lecture if they feel like it’s not useful</a:t>
            </a:r>
          </a:p>
        </p:txBody>
      </p:sp>
      <p:sp>
        <p:nvSpPr>
          <p:cNvPr id="329" name="Shape 329"/>
          <p:cNvSpPr txBox="1"/>
          <p:nvPr/>
        </p:nvSpPr>
        <p:spPr>
          <a:xfrm>
            <a:off x="5999700" y="2777713"/>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Try and give direct feedback when possible</a:t>
            </a:r>
          </a:p>
        </p:txBody>
      </p:sp>
      <p:sp>
        <p:nvSpPr>
          <p:cNvPr id="330" name="Shape 330"/>
          <p:cNvSpPr txBox="1"/>
          <p:nvPr/>
        </p:nvSpPr>
        <p:spPr>
          <a:xfrm>
            <a:off x="2633700" y="3528025"/>
            <a:ext cx="30750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Find or make friends with other students and work through the class together</a:t>
            </a:r>
          </a:p>
        </p:txBody>
      </p:sp>
      <p:sp>
        <p:nvSpPr>
          <p:cNvPr id="331" name="Shape 331"/>
          <p:cNvSpPr txBox="1"/>
          <p:nvPr/>
        </p:nvSpPr>
        <p:spPr>
          <a:xfrm>
            <a:off x="260100" y="3204363"/>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Reach out to individual students if they’re struggling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326667" y="282400"/>
            <a:ext cx="1329475" cy="1342900"/>
          </a:xfrm>
          <a:prstGeom prst="rect">
            <a:avLst/>
          </a:prstGeom>
          <a:noFill/>
          <a:ln>
            <a:noFill/>
          </a:ln>
        </p:spPr>
      </p:pic>
      <p:sp>
        <p:nvSpPr>
          <p:cNvPr id="337" name="Shape 337"/>
          <p:cNvSpPr txBox="1"/>
          <p:nvPr>
            <p:ph idx="4294967295" type="ctrTitle"/>
          </p:nvPr>
        </p:nvSpPr>
        <p:spPr>
          <a:xfrm>
            <a:off x="1830692" y="453800"/>
            <a:ext cx="18861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Think</a:t>
            </a:r>
          </a:p>
        </p:txBody>
      </p:sp>
      <p:pic>
        <p:nvPicPr>
          <p:cNvPr id="338" name="Shape 338"/>
          <p:cNvPicPr preferRelativeResize="0"/>
          <p:nvPr/>
        </p:nvPicPr>
        <p:blipFill>
          <a:blip r:embed="rId4">
            <a:alphaModFix/>
          </a:blip>
          <a:stretch>
            <a:fillRect/>
          </a:stretch>
        </p:blipFill>
        <p:spPr>
          <a:xfrm>
            <a:off x="326675" y="301400"/>
            <a:ext cx="1329475" cy="1342911"/>
          </a:xfrm>
          <a:prstGeom prst="rect">
            <a:avLst/>
          </a:prstGeom>
          <a:noFill/>
          <a:ln>
            <a:noFill/>
          </a:ln>
        </p:spPr>
      </p:pic>
      <p:sp>
        <p:nvSpPr>
          <p:cNvPr id="339" name="Shape 339"/>
          <p:cNvSpPr txBox="1"/>
          <p:nvPr/>
        </p:nvSpPr>
        <p:spPr>
          <a:xfrm>
            <a:off x="4054775" y="474675"/>
            <a:ext cx="2968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value the support system around my education, people care if I fall behind</a:t>
            </a:r>
          </a:p>
        </p:txBody>
      </p:sp>
      <p:sp>
        <p:nvSpPr>
          <p:cNvPr id="340" name="Shape 340"/>
          <p:cNvSpPr txBox="1"/>
          <p:nvPr/>
        </p:nvSpPr>
        <p:spPr>
          <a:xfrm>
            <a:off x="1629587" y="1568100"/>
            <a:ext cx="2968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wish I</a:t>
            </a:r>
            <a:r>
              <a:rPr lang="en" sz="1600">
                <a:solidFill>
                  <a:schemeClr val="dk1"/>
                </a:solidFill>
                <a:latin typeface="Open Sans"/>
                <a:ea typeface="Open Sans"/>
                <a:cs typeface="Open Sans"/>
                <a:sym typeface="Open Sans"/>
              </a:rPr>
              <a:t> could engage with more students one on one, too many students</a:t>
            </a:r>
          </a:p>
        </p:txBody>
      </p:sp>
      <p:sp>
        <p:nvSpPr>
          <p:cNvPr id="341" name="Shape 341"/>
          <p:cNvSpPr txBox="1"/>
          <p:nvPr/>
        </p:nvSpPr>
        <p:spPr>
          <a:xfrm>
            <a:off x="6946775" y="282400"/>
            <a:ext cx="19965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learn best when I’m working with other people</a:t>
            </a:r>
          </a:p>
        </p:txBody>
      </p:sp>
      <p:sp>
        <p:nvSpPr>
          <p:cNvPr id="342" name="Shape 342"/>
          <p:cNvSpPr txBox="1"/>
          <p:nvPr/>
        </p:nvSpPr>
        <p:spPr>
          <a:xfrm>
            <a:off x="458012" y="2607675"/>
            <a:ext cx="2968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want to make my professor think. I value contributing meaningfully to the class</a:t>
            </a:r>
          </a:p>
        </p:txBody>
      </p:sp>
      <p:sp>
        <p:nvSpPr>
          <p:cNvPr id="343" name="Shape 343"/>
          <p:cNvSpPr txBox="1"/>
          <p:nvPr/>
        </p:nvSpPr>
        <p:spPr>
          <a:xfrm>
            <a:off x="4460650" y="1568100"/>
            <a:ext cx="2968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want my students to care about the material - “What was the major turning point for a student?”</a:t>
            </a:r>
          </a:p>
        </p:txBody>
      </p:sp>
      <p:sp>
        <p:nvSpPr>
          <p:cNvPr id="344" name="Shape 344"/>
          <p:cNvSpPr txBox="1"/>
          <p:nvPr/>
        </p:nvSpPr>
        <p:spPr>
          <a:xfrm>
            <a:off x="229412" y="3742300"/>
            <a:ext cx="2968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shouldn’t waste other students’ time if I’m behind. I should put more work in to catch up.</a:t>
            </a:r>
          </a:p>
        </p:txBody>
      </p:sp>
      <p:sp>
        <p:nvSpPr>
          <p:cNvPr id="345" name="Shape 345"/>
          <p:cNvSpPr txBox="1"/>
          <p:nvPr/>
        </p:nvSpPr>
        <p:spPr>
          <a:xfrm>
            <a:off x="4172200" y="4117700"/>
            <a:ext cx="37383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A small classroom is more personal, but also more competitive</a:t>
            </a:r>
          </a:p>
        </p:txBody>
      </p:sp>
      <p:sp>
        <p:nvSpPr>
          <p:cNvPr id="346" name="Shape 346"/>
          <p:cNvSpPr txBox="1"/>
          <p:nvPr/>
        </p:nvSpPr>
        <p:spPr>
          <a:xfrm>
            <a:off x="6401100" y="2623200"/>
            <a:ext cx="2526900" cy="12213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prefer learning from others and collaborating rather than being subjected to a lecture</a:t>
            </a:r>
          </a:p>
        </p:txBody>
      </p:sp>
      <p:sp>
        <p:nvSpPr>
          <p:cNvPr id="347" name="Shape 347"/>
          <p:cNvSpPr txBox="1"/>
          <p:nvPr/>
        </p:nvSpPr>
        <p:spPr>
          <a:xfrm>
            <a:off x="3505762" y="3009800"/>
            <a:ext cx="2968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learn best when the professor engages the class with interactive activities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id="352" name="Shape 352"/>
          <p:cNvPicPr preferRelativeResize="0"/>
          <p:nvPr/>
        </p:nvPicPr>
        <p:blipFill>
          <a:blip r:embed="rId3">
            <a:alphaModFix/>
          </a:blip>
          <a:stretch>
            <a:fillRect/>
          </a:stretch>
        </p:blipFill>
        <p:spPr>
          <a:xfrm>
            <a:off x="326667" y="282400"/>
            <a:ext cx="1329475" cy="1342900"/>
          </a:xfrm>
          <a:prstGeom prst="rect">
            <a:avLst/>
          </a:prstGeom>
          <a:noFill/>
          <a:ln>
            <a:noFill/>
          </a:ln>
        </p:spPr>
      </p:pic>
      <p:sp>
        <p:nvSpPr>
          <p:cNvPr id="353" name="Shape 353"/>
          <p:cNvSpPr txBox="1"/>
          <p:nvPr>
            <p:ph idx="4294967295" type="ctrTitle"/>
          </p:nvPr>
        </p:nvSpPr>
        <p:spPr>
          <a:xfrm>
            <a:off x="1558165" y="453800"/>
            <a:ext cx="1886100" cy="1171500"/>
          </a:xfrm>
          <a:prstGeom prst="rect">
            <a:avLst/>
          </a:prstGeom>
        </p:spPr>
        <p:txBody>
          <a:bodyPr anchorCtr="0" anchor="t" bIns="91425" lIns="91425" rIns="91425" wrap="square" tIns="91425">
            <a:noAutofit/>
          </a:bodyPr>
          <a:lstStyle/>
          <a:p>
            <a:pPr lvl="0" rtl="0" algn="ctr">
              <a:spcBef>
                <a:spcPts val="0"/>
              </a:spcBef>
              <a:buNone/>
            </a:pPr>
            <a:r>
              <a:rPr lang="en" sz="6000">
                <a:latin typeface="Oswald"/>
                <a:ea typeface="Oswald"/>
                <a:cs typeface="Oswald"/>
                <a:sym typeface="Oswald"/>
              </a:rPr>
              <a:t>Feel</a:t>
            </a:r>
          </a:p>
        </p:txBody>
      </p:sp>
      <p:pic>
        <p:nvPicPr>
          <p:cNvPr id="354" name="Shape 354"/>
          <p:cNvPicPr preferRelativeResize="0"/>
          <p:nvPr/>
        </p:nvPicPr>
        <p:blipFill>
          <a:blip r:embed="rId4">
            <a:alphaModFix/>
          </a:blip>
          <a:stretch>
            <a:fillRect/>
          </a:stretch>
        </p:blipFill>
        <p:spPr>
          <a:xfrm>
            <a:off x="326675" y="301400"/>
            <a:ext cx="1329475" cy="1342911"/>
          </a:xfrm>
          <a:prstGeom prst="rect">
            <a:avLst/>
          </a:prstGeom>
          <a:noFill/>
          <a:ln>
            <a:noFill/>
          </a:ln>
        </p:spPr>
      </p:pic>
      <p:pic>
        <p:nvPicPr>
          <p:cNvPr id="355" name="Shape 355"/>
          <p:cNvPicPr preferRelativeResize="0"/>
          <p:nvPr/>
        </p:nvPicPr>
        <p:blipFill>
          <a:blip r:embed="rId5">
            <a:alphaModFix/>
          </a:blip>
          <a:stretch>
            <a:fillRect/>
          </a:stretch>
        </p:blipFill>
        <p:spPr>
          <a:xfrm>
            <a:off x="326675" y="294942"/>
            <a:ext cx="1329475" cy="1342913"/>
          </a:xfrm>
          <a:prstGeom prst="rect">
            <a:avLst/>
          </a:prstGeom>
          <a:noFill/>
          <a:ln>
            <a:noFill/>
          </a:ln>
        </p:spPr>
      </p:pic>
      <p:sp>
        <p:nvSpPr>
          <p:cNvPr id="356" name="Shape 356"/>
          <p:cNvSpPr txBox="1"/>
          <p:nvPr/>
        </p:nvSpPr>
        <p:spPr>
          <a:xfrm>
            <a:off x="3763025" y="282400"/>
            <a:ext cx="14967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Happy when students are engaged and learning</a:t>
            </a:r>
          </a:p>
        </p:txBody>
      </p:sp>
      <p:sp>
        <p:nvSpPr>
          <p:cNvPr id="357" name="Shape 357"/>
          <p:cNvSpPr txBox="1"/>
          <p:nvPr/>
        </p:nvSpPr>
        <p:spPr>
          <a:xfrm>
            <a:off x="5489100" y="282400"/>
            <a:ext cx="2875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Overwhelmed when helping large number of students </a:t>
            </a:r>
          </a:p>
        </p:txBody>
      </p:sp>
      <p:sp>
        <p:nvSpPr>
          <p:cNvPr id="358" name="Shape 358"/>
          <p:cNvSpPr txBox="1"/>
          <p:nvPr/>
        </p:nvSpPr>
        <p:spPr>
          <a:xfrm>
            <a:off x="5298998" y="1087360"/>
            <a:ext cx="2875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Bored in classes where the professor wasn’t engaging/didn’t care, regardless of class size</a:t>
            </a:r>
          </a:p>
        </p:txBody>
      </p:sp>
      <p:sp>
        <p:nvSpPr>
          <p:cNvPr id="359" name="Shape 359"/>
          <p:cNvSpPr txBox="1"/>
          <p:nvPr/>
        </p:nvSpPr>
        <p:spPr>
          <a:xfrm>
            <a:off x="2057675" y="1630550"/>
            <a:ext cx="3094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Stressed when having to balance school and working full time</a:t>
            </a:r>
          </a:p>
        </p:txBody>
      </p:sp>
      <p:sp>
        <p:nvSpPr>
          <p:cNvPr id="360" name="Shape 360"/>
          <p:cNvSpPr txBox="1"/>
          <p:nvPr/>
        </p:nvSpPr>
        <p:spPr>
          <a:xfrm>
            <a:off x="408750" y="1896850"/>
            <a:ext cx="16575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Confident when well prepared to teach a class</a:t>
            </a:r>
          </a:p>
        </p:txBody>
      </p:sp>
      <p:sp>
        <p:nvSpPr>
          <p:cNvPr id="361" name="Shape 361"/>
          <p:cNvSpPr txBox="1"/>
          <p:nvPr/>
        </p:nvSpPr>
        <p:spPr>
          <a:xfrm>
            <a:off x="196575" y="3246475"/>
            <a:ext cx="27900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Annoyed when they know the class material already and have to sit through lecture</a:t>
            </a:r>
          </a:p>
        </p:txBody>
      </p:sp>
      <p:sp>
        <p:nvSpPr>
          <p:cNvPr id="362" name="Shape 362"/>
          <p:cNvSpPr txBox="1"/>
          <p:nvPr/>
        </p:nvSpPr>
        <p:spPr>
          <a:xfrm>
            <a:off x="3024600" y="2501150"/>
            <a:ext cx="3094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Lost when they’re taking a class and they don’t know anyone </a:t>
            </a:r>
          </a:p>
        </p:txBody>
      </p:sp>
      <p:sp>
        <p:nvSpPr>
          <p:cNvPr id="363" name="Shape 363"/>
          <p:cNvSpPr txBox="1"/>
          <p:nvPr/>
        </p:nvSpPr>
        <p:spPr>
          <a:xfrm>
            <a:off x="5890425" y="2496175"/>
            <a:ext cx="3094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Ashamed when taking up lecture time with questions</a:t>
            </a:r>
          </a:p>
        </p:txBody>
      </p:sp>
      <p:sp>
        <p:nvSpPr>
          <p:cNvPr id="364" name="Shape 364"/>
          <p:cNvSpPr txBox="1"/>
          <p:nvPr/>
        </p:nvSpPr>
        <p:spPr>
          <a:xfrm>
            <a:off x="5394025" y="3430550"/>
            <a:ext cx="24744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Uncomfortable not paying attention to the professor in a small classroom</a:t>
            </a:r>
          </a:p>
        </p:txBody>
      </p:sp>
      <p:sp>
        <p:nvSpPr>
          <p:cNvPr id="365" name="Shape 365"/>
          <p:cNvSpPr txBox="1"/>
          <p:nvPr/>
        </p:nvSpPr>
        <p:spPr>
          <a:xfrm>
            <a:off x="2986571" y="3646350"/>
            <a:ext cx="20241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Nervous when put on the spot to solve a problem in front of the class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id="370" name="Shape 370"/>
          <p:cNvPicPr preferRelativeResize="0"/>
          <p:nvPr/>
        </p:nvPicPr>
        <p:blipFill>
          <a:blip r:embed="rId3">
            <a:alphaModFix/>
          </a:blip>
          <a:stretch>
            <a:fillRect/>
          </a:stretch>
        </p:blipFill>
        <p:spPr>
          <a:xfrm>
            <a:off x="237627" y="206200"/>
            <a:ext cx="1103266" cy="1114405"/>
          </a:xfrm>
          <a:prstGeom prst="rect">
            <a:avLst/>
          </a:prstGeom>
          <a:noFill/>
          <a:ln>
            <a:noFill/>
          </a:ln>
        </p:spPr>
      </p:pic>
      <p:pic>
        <p:nvPicPr>
          <p:cNvPr id="371" name="Shape 371"/>
          <p:cNvPicPr preferRelativeResize="0"/>
          <p:nvPr/>
        </p:nvPicPr>
        <p:blipFill>
          <a:blip r:embed="rId4">
            <a:alphaModFix/>
          </a:blip>
          <a:stretch>
            <a:fillRect/>
          </a:stretch>
        </p:blipFill>
        <p:spPr>
          <a:xfrm>
            <a:off x="4746987" y="187680"/>
            <a:ext cx="1103266" cy="1114405"/>
          </a:xfrm>
          <a:prstGeom prst="rect">
            <a:avLst/>
          </a:prstGeom>
          <a:noFill/>
          <a:ln>
            <a:noFill/>
          </a:ln>
        </p:spPr>
      </p:pic>
      <p:pic>
        <p:nvPicPr>
          <p:cNvPr id="372" name="Shape 372"/>
          <p:cNvPicPr preferRelativeResize="0"/>
          <p:nvPr/>
        </p:nvPicPr>
        <p:blipFill>
          <a:blip r:embed="rId5">
            <a:alphaModFix/>
          </a:blip>
          <a:stretch>
            <a:fillRect/>
          </a:stretch>
        </p:blipFill>
        <p:spPr>
          <a:xfrm>
            <a:off x="4747234" y="2697541"/>
            <a:ext cx="1103266" cy="1114404"/>
          </a:xfrm>
          <a:prstGeom prst="rect">
            <a:avLst/>
          </a:prstGeom>
          <a:noFill/>
          <a:ln>
            <a:noFill/>
          </a:ln>
        </p:spPr>
      </p:pic>
      <p:pic>
        <p:nvPicPr>
          <p:cNvPr id="373" name="Shape 373"/>
          <p:cNvPicPr preferRelativeResize="0"/>
          <p:nvPr/>
        </p:nvPicPr>
        <p:blipFill>
          <a:blip r:embed="rId6">
            <a:alphaModFix/>
          </a:blip>
          <a:stretch>
            <a:fillRect/>
          </a:stretch>
        </p:blipFill>
        <p:spPr>
          <a:xfrm>
            <a:off x="204375" y="2674570"/>
            <a:ext cx="1103266" cy="1114405"/>
          </a:xfrm>
          <a:prstGeom prst="rect">
            <a:avLst/>
          </a:prstGeom>
          <a:noFill/>
          <a:ln>
            <a:noFill/>
          </a:ln>
        </p:spPr>
      </p:pic>
      <p:cxnSp>
        <p:nvCxnSpPr>
          <p:cNvPr id="374" name="Shape 374"/>
          <p:cNvCxnSpPr/>
          <p:nvPr/>
        </p:nvCxnSpPr>
        <p:spPr>
          <a:xfrm>
            <a:off x="4517963" y="6000"/>
            <a:ext cx="0" cy="5131500"/>
          </a:xfrm>
          <a:prstGeom prst="straightConnector1">
            <a:avLst/>
          </a:prstGeom>
          <a:noFill/>
          <a:ln cap="flat" cmpd="sng" w="28575">
            <a:solidFill>
              <a:schemeClr val="dk2"/>
            </a:solidFill>
            <a:prstDash val="solid"/>
            <a:round/>
            <a:headEnd len="lg" w="lg" type="none"/>
            <a:tailEnd len="lg" w="lg" type="none"/>
          </a:ln>
        </p:spPr>
      </p:cxnSp>
      <p:cxnSp>
        <p:nvCxnSpPr>
          <p:cNvPr id="375" name="Shape 375"/>
          <p:cNvCxnSpPr/>
          <p:nvPr/>
        </p:nvCxnSpPr>
        <p:spPr>
          <a:xfrm rot="10800000">
            <a:off x="-10725" y="2517300"/>
            <a:ext cx="9133200" cy="0"/>
          </a:xfrm>
          <a:prstGeom prst="straightConnector1">
            <a:avLst/>
          </a:prstGeom>
          <a:noFill/>
          <a:ln cap="flat" cmpd="sng" w="28575">
            <a:solidFill>
              <a:schemeClr val="dk2"/>
            </a:solidFill>
            <a:prstDash val="solid"/>
            <a:round/>
            <a:headEnd len="lg" w="lg" type="none"/>
            <a:tailEnd len="lg" w="lg" type="none"/>
          </a:ln>
        </p:spPr>
      </p:cxnSp>
      <p:sp>
        <p:nvSpPr>
          <p:cNvPr id="376" name="Shape 376"/>
          <p:cNvSpPr txBox="1"/>
          <p:nvPr/>
        </p:nvSpPr>
        <p:spPr>
          <a:xfrm>
            <a:off x="1626863" y="2742313"/>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Try and give direct feedback when possible</a:t>
            </a:r>
          </a:p>
        </p:txBody>
      </p:sp>
      <p:sp>
        <p:nvSpPr>
          <p:cNvPr id="377" name="Shape 377"/>
          <p:cNvSpPr txBox="1"/>
          <p:nvPr/>
        </p:nvSpPr>
        <p:spPr>
          <a:xfrm>
            <a:off x="1493290" y="195729"/>
            <a:ext cx="3214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“You lose the apprenticeship model in large classrooms.”</a:t>
            </a:r>
          </a:p>
        </p:txBody>
      </p:sp>
      <p:sp>
        <p:nvSpPr>
          <p:cNvPr id="378" name="Shape 378"/>
          <p:cNvSpPr txBox="1"/>
          <p:nvPr/>
        </p:nvSpPr>
        <p:spPr>
          <a:xfrm>
            <a:off x="1307650" y="1099150"/>
            <a:ext cx="3214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“Getting feedback throughout on how students were doing helped reassure me that they got the concepts.”</a:t>
            </a:r>
          </a:p>
        </p:txBody>
      </p:sp>
      <p:sp>
        <p:nvSpPr>
          <p:cNvPr id="379" name="Shape 379"/>
          <p:cNvSpPr txBox="1"/>
          <p:nvPr/>
        </p:nvSpPr>
        <p:spPr>
          <a:xfrm>
            <a:off x="5979375" y="195725"/>
            <a:ext cx="28923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latin typeface="Open Sans"/>
                <a:ea typeface="Open Sans"/>
                <a:cs typeface="Open Sans"/>
                <a:sym typeface="Open Sans"/>
              </a:rPr>
              <a:t>When teachers reach out and tell me how I’m doing, it feels like my learning is important to them</a:t>
            </a:r>
          </a:p>
        </p:txBody>
      </p:sp>
      <p:sp>
        <p:nvSpPr>
          <p:cNvPr id="380" name="Shape 380"/>
          <p:cNvSpPr txBox="1"/>
          <p:nvPr/>
        </p:nvSpPr>
        <p:spPr>
          <a:xfrm>
            <a:off x="6079750" y="2765300"/>
            <a:ext cx="28923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latin typeface="Open Sans"/>
                <a:ea typeface="Open Sans"/>
                <a:cs typeface="Open Sans"/>
                <a:sym typeface="Open Sans"/>
              </a:rPr>
              <a:t>More confident when you know how you’re doing relative to other people </a:t>
            </a:r>
          </a:p>
        </p:txBody>
      </p:sp>
      <p:sp>
        <p:nvSpPr>
          <p:cNvPr id="381" name="Shape 381"/>
          <p:cNvSpPr txBox="1"/>
          <p:nvPr/>
        </p:nvSpPr>
        <p:spPr>
          <a:xfrm>
            <a:off x="5156400" y="3992200"/>
            <a:ext cx="26274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Happy when students are engaged and learning</a:t>
            </a:r>
          </a:p>
        </p:txBody>
      </p:sp>
      <p:sp>
        <p:nvSpPr>
          <p:cNvPr id="382" name="Shape 382"/>
          <p:cNvSpPr txBox="1"/>
          <p:nvPr/>
        </p:nvSpPr>
        <p:spPr>
          <a:xfrm>
            <a:off x="889798" y="3859975"/>
            <a:ext cx="30750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Read the students’ code over their shoulders as they were helping them to debug</a:t>
            </a:r>
          </a:p>
        </p:txBody>
      </p:sp>
      <p:sp>
        <p:nvSpPr>
          <p:cNvPr id="383" name="Shape 383"/>
          <p:cNvSpPr txBox="1"/>
          <p:nvPr/>
        </p:nvSpPr>
        <p:spPr>
          <a:xfrm>
            <a:off x="4882550" y="1590275"/>
            <a:ext cx="4137000" cy="7467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wish I could engage with more students one on one, too many students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Shape 388"/>
          <p:cNvSpPr/>
          <p:nvPr/>
        </p:nvSpPr>
        <p:spPr>
          <a:xfrm>
            <a:off x="0" y="3589038"/>
            <a:ext cx="9144000" cy="1246800"/>
          </a:xfrm>
          <a:prstGeom prst="rect">
            <a:avLst/>
          </a:prstGeom>
          <a:solidFill>
            <a:srgbClr val="0AFFC1"/>
          </a:solidFill>
          <a:ln>
            <a:noFill/>
          </a:ln>
        </p:spPr>
        <p:txBody>
          <a:bodyPr anchorCtr="0" anchor="ctr" bIns="91425" lIns="91425" rIns="91425" wrap="square" tIns="91425">
            <a:noAutofit/>
          </a:bodyPr>
          <a:lstStyle/>
          <a:p>
            <a:pPr lvl="0">
              <a:spcBef>
                <a:spcPts val="0"/>
              </a:spcBef>
              <a:buNone/>
            </a:pPr>
            <a:r>
              <a:t/>
            </a:r>
            <a:endParaRPr/>
          </a:p>
        </p:txBody>
      </p:sp>
      <p:sp>
        <p:nvSpPr>
          <p:cNvPr id="389" name="Shape 389"/>
          <p:cNvSpPr txBox="1"/>
          <p:nvPr>
            <p:ph idx="4294967295" type="ctrTitle"/>
          </p:nvPr>
        </p:nvSpPr>
        <p:spPr>
          <a:xfrm>
            <a:off x="685325" y="698979"/>
            <a:ext cx="33174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Observation:</a:t>
            </a:r>
          </a:p>
        </p:txBody>
      </p:sp>
      <p:sp>
        <p:nvSpPr>
          <p:cNvPr id="390" name="Shape 390"/>
          <p:cNvSpPr txBox="1"/>
          <p:nvPr>
            <p:ph idx="4294967295" type="ctrTitle"/>
          </p:nvPr>
        </p:nvSpPr>
        <p:spPr>
          <a:xfrm>
            <a:off x="258304" y="2146693"/>
            <a:ext cx="37356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Interpretation:</a:t>
            </a:r>
          </a:p>
        </p:txBody>
      </p:sp>
      <p:sp>
        <p:nvSpPr>
          <p:cNvPr id="391" name="Shape 391"/>
          <p:cNvSpPr txBox="1"/>
          <p:nvPr>
            <p:ph idx="4294967295" type="ctrTitle"/>
          </p:nvPr>
        </p:nvSpPr>
        <p:spPr>
          <a:xfrm>
            <a:off x="2297485" y="3742275"/>
            <a:ext cx="16593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Need:</a:t>
            </a:r>
          </a:p>
        </p:txBody>
      </p:sp>
      <p:sp>
        <p:nvSpPr>
          <p:cNvPr id="392" name="Shape 392"/>
          <p:cNvSpPr txBox="1"/>
          <p:nvPr/>
        </p:nvSpPr>
        <p:spPr>
          <a:xfrm>
            <a:off x="3993900" y="348829"/>
            <a:ext cx="4731600" cy="13248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Both students and teachers feel that constant feedback is important, but more difficult to achieve as class size increases</a:t>
            </a:r>
          </a:p>
        </p:txBody>
      </p:sp>
      <p:sp>
        <p:nvSpPr>
          <p:cNvPr id="393" name="Shape 393"/>
          <p:cNvSpPr txBox="1"/>
          <p:nvPr/>
        </p:nvSpPr>
        <p:spPr>
          <a:xfrm>
            <a:off x="4002725" y="2145100"/>
            <a:ext cx="45627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People learn more effectively when they care about how they’re doing  </a:t>
            </a:r>
          </a:p>
        </p:txBody>
      </p:sp>
      <p:sp>
        <p:nvSpPr>
          <p:cNvPr id="394" name="Shape 394"/>
          <p:cNvSpPr txBox="1"/>
          <p:nvPr/>
        </p:nvSpPr>
        <p:spPr>
          <a:xfrm>
            <a:off x="4005000" y="3742275"/>
            <a:ext cx="4666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Confidence that learning objectives are being met</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pic>
        <p:nvPicPr>
          <p:cNvPr id="399" name="Shape 399"/>
          <p:cNvPicPr preferRelativeResize="0"/>
          <p:nvPr/>
        </p:nvPicPr>
        <p:blipFill>
          <a:blip r:embed="rId3">
            <a:alphaModFix/>
          </a:blip>
          <a:stretch>
            <a:fillRect/>
          </a:stretch>
        </p:blipFill>
        <p:spPr>
          <a:xfrm>
            <a:off x="237627" y="206200"/>
            <a:ext cx="1103266" cy="1114405"/>
          </a:xfrm>
          <a:prstGeom prst="rect">
            <a:avLst/>
          </a:prstGeom>
          <a:noFill/>
          <a:ln>
            <a:noFill/>
          </a:ln>
        </p:spPr>
      </p:pic>
      <p:pic>
        <p:nvPicPr>
          <p:cNvPr id="400" name="Shape 400"/>
          <p:cNvPicPr preferRelativeResize="0"/>
          <p:nvPr/>
        </p:nvPicPr>
        <p:blipFill>
          <a:blip r:embed="rId4">
            <a:alphaModFix/>
          </a:blip>
          <a:stretch>
            <a:fillRect/>
          </a:stretch>
        </p:blipFill>
        <p:spPr>
          <a:xfrm>
            <a:off x="4746987" y="187680"/>
            <a:ext cx="1103266" cy="1114405"/>
          </a:xfrm>
          <a:prstGeom prst="rect">
            <a:avLst/>
          </a:prstGeom>
          <a:noFill/>
          <a:ln>
            <a:noFill/>
          </a:ln>
        </p:spPr>
      </p:pic>
      <p:pic>
        <p:nvPicPr>
          <p:cNvPr id="401" name="Shape 401"/>
          <p:cNvPicPr preferRelativeResize="0"/>
          <p:nvPr/>
        </p:nvPicPr>
        <p:blipFill>
          <a:blip r:embed="rId5">
            <a:alphaModFix/>
          </a:blip>
          <a:stretch>
            <a:fillRect/>
          </a:stretch>
        </p:blipFill>
        <p:spPr>
          <a:xfrm>
            <a:off x="4747234" y="2697541"/>
            <a:ext cx="1103266" cy="1114404"/>
          </a:xfrm>
          <a:prstGeom prst="rect">
            <a:avLst/>
          </a:prstGeom>
          <a:noFill/>
          <a:ln>
            <a:noFill/>
          </a:ln>
        </p:spPr>
      </p:pic>
      <p:pic>
        <p:nvPicPr>
          <p:cNvPr id="402" name="Shape 402"/>
          <p:cNvPicPr preferRelativeResize="0"/>
          <p:nvPr/>
        </p:nvPicPr>
        <p:blipFill>
          <a:blip r:embed="rId6">
            <a:alphaModFix/>
          </a:blip>
          <a:stretch>
            <a:fillRect/>
          </a:stretch>
        </p:blipFill>
        <p:spPr>
          <a:xfrm>
            <a:off x="204375" y="2674570"/>
            <a:ext cx="1103266" cy="1114405"/>
          </a:xfrm>
          <a:prstGeom prst="rect">
            <a:avLst/>
          </a:prstGeom>
          <a:noFill/>
          <a:ln>
            <a:noFill/>
          </a:ln>
        </p:spPr>
      </p:pic>
      <p:cxnSp>
        <p:nvCxnSpPr>
          <p:cNvPr id="403" name="Shape 403"/>
          <p:cNvCxnSpPr/>
          <p:nvPr/>
        </p:nvCxnSpPr>
        <p:spPr>
          <a:xfrm>
            <a:off x="4517963" y="6000"/>
            <a:ext cx="0" cy="5131500"/>
          </a:xfrm>
          <a:prstGeom prst="straightConnector1">
            <a:avLst/>
          </a:prstGeom>
          <a:noFill/>
          <a:ln cap="flat" cmpd="sng" w="28575">
            <a:solidFill>
              <a:schemeClr val="dk2"/>
            </a:solidFill>
            <a:prstDash val="solid"/>
            <a:round/>
            <a:headEnd len="lg" w="lg" type="none"/>
            <a:tailEnd len="lg" w="lg" type="none"/>
          </a:ln>
        </p:spPr>
      </p:cxnSp>
      <p:cxnSp>
        <p:nvCxnSpPr>
          <p:cNvPr id="404" name="Shape 404"/>
          <p:cNvCxnSpPr/>
          <p:nvPr/>
        </p:nvCxnSpPr>
        <p:spPr>
          <a:xfrm rot="10800000">
            <a:off x="-10725" y="2517300"/>
            <a:ext cx="9133200" cy="0"/>
          </a:xfrm>
          <a:prstGeom prst="straightConnector1">
            <a:avLst/>
          </a:prstGeom>
          <a:noFill/>
          <a:ln cap="flat" cmpd="sng" w="28575">
            <a:solidFill>
              <a:schemeClr val="dk2"/>
            </a:solidFill>
            <a:prstDash val="solid"/>
            <a:round/>
            <a:headEnd len="lg" w="lg" type="none"/>
            <a:tailEnd len="lg" w="lg" type="none"/>
          </a:ln>
        </p:spPr>
      </p:cxnSp>
      <p:sp>
        <p:nvSpPr>
          <p:cNvPr id="405" name="Shape 405"/>
          <p:cNvSpPr txBox="1"/>
          <p:nvPr/>
        </p:nvSpPr>
        <p:spPr>
          <a:xfrm>
            <a:off x="1626863" y="2810075"/>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Stop going to lecture if they feel like it’s not useful</a:t>
            </a:r>
          </a:p>
        </p:txBody>
      </p:sp>
      <p:sp>
        <p:nvSpPr>
          <p:cNvPr id="406" name="Shape 406"/>
          <p:cNvSpPr txBox="1"/>
          <p:nvPr/>
        </p:nvSpPr>
        <p:spPr>
          <a:xfrm>
            <a:off x="6088000" y="663400"/>
            <a:ext cx="2526900" cy="12213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prefer learning from others and collaborating rather than being subjected to a lecture</a:t>
            </a:r>
          </a:p>
        </p:txBody>
      </p:sp>
      <p:sp>
        <p:nvSpPr>
          <p:cNvPr id="407" name="Shape 407"/>
          <p:cNvSpPr txBox="1"/>
          <p:nvPr/>
        </p:nvSpPr>
        <p:spPr>
          <a:xfrm>
            <a:off x="6164250" y="3249275"/>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Discouraged if they fell behind or couldn’t work ahead (in an online course)</a:t>
            </a:r>
          </a:p>
        </p:txBody>
      </p:sp>
      <p:sp>
        <p:nvSpPr>
          <p:cNvPr id="408" name="Shape 408"/>
          <p:cNvSpPr txBox="1"/>
          <p:nvPr/>
        </p:nvSpPr>
        <p:spPr>
          <a:xfrm>
            <a:off x="192375" y="1353300"/>
            <a:ext cx="42666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“In a small classroom, I miss the ability to look at Facebook without the professor noticing.”</a:t>
            </a:r>
          </a:p>
        </p:txBody>
      </p:sp>
      <p:sp>
        <p:nvSpPr>
          <p:cNvPr id="409" name="Shape 409"/>
          <p:cNvSpPr txBox="1"/>
          <p:nvPr/>
        </p:nvSpPr>
        <p:spPr>
          <a:xfrm>
            <a:off x="1395475" y="462850"/>
            <a:ext cx="2893500" cy="7080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didn’t really enjoy going to lectures as a student.”</a:t>
            </a:r>
          </a:p>
        </p:txBody>
      </p:sp>
      <p:sp>
        <p:nvSpPr>
          <p:cNvPr id="410" name="Shape 410"/>
          <p:cNvSpPr txBox="1"/>
          <p:nvPr/>
        </p:nvSpPr>
        <p:spPr>
          <a:xfrm>
            <a:off x="789700" y="3975300"/>
            <a:ext cx="30126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Reach out to course staff when they’re confused about a concept</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Shape 415"/>
          <p:cNvSpPr/>
          <p:nvPr/>
        </p:nvSpPr>
        <p:spPr>
          <a:xfrm>
            <a:off x="0" y="3284238"/>
            <a:ext cx="9144000" cy="1246800"/>
          </a:xfrm>
          <a:prstGeom prst="rect">
            <a:avLst/>
          </a:prstGeom>
          <a:solidFill>
            <a:srgbClr val="0AFFC1"/>
          </a:solidFill>
          <a:ln>
            <a:noFill/>
          </a:ln>
        </p:spPr>
        <p:txBody>
          <a:bodyPr anchorCtr="0" anchor="ctr" bIns="91425" lIns="91425" rIns="91425" wrap="square" tIns="91425">
            <a:noAutofit/>
          </a:bodyPr>
          <a:lstStyle/>
          <a:p>
            <a:pPr lvl="0">
              <a:spcBef>
                <a:spcPts val="0"/>
              </a:spcBef>
              <a:buNone/>
            </a:pPr>
            <a:r>
              <a:t/>
            </a:r>
            <a:endParaRPr/>
          </a:p>
        </p:txBody>
      </p:sp>
      <p:sp>
        <p:nvSpPr>
          <p:cNvPr id="416" name="Shape 416"/>
          <p:cNvSpPr txBox="1"/>
          <p:nvPr>
            <p:ph idx="4294967295" type="ctrTitle"/>
          </p:nvPr>
        </p:nvSpPr>
        <p:spPr>
          <a:xfrm>
            <a:off x="685325" y="741225"/>
            <a:ext cx="33174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Observation:</a:t>
            </a:r>
          </a:p>
        </p:txBody>
      </p:sp>
      <p:sp>
        <p:nvSpPr>
          <p:cNvPr id="417" name="Shape 417"/>
          <p:cNvSpPr txBox="1"/>
          <p:nvPr>
            <p:ph idx="4294967295" type="ctrTitle"/>
          </p:nvPr>
        </p:nvSpPr>
        <p:spPr>
          <a:xfrm>
            <a:off x="258304" y="2123301"/>
            <a:ext cx="37356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Interpretation</a:t>
            </a:r>
            <a:r>
              <a:rPr lang="en" sz="4500">
                <a:latin typeface="Oswald"/>
                <a:ea typeface="Oswald"/>
                <a:cs typeface="Oswald"/>
                <a:sym typeface="Oswald"/>
              </a:rPr>
              <a:t>:</a:t>
            </a:r>
          </a:p>
        </p:txBody>
      </p:sp>
      <p:sp>
        <p:nvSpPr>
          <p:cNvPr id="418" name="Shape 418"/>
          <p:cNvSpPr txBox="1"/>
          <p:nvPr>
            <p:ph idx="4294967295" type="ctrTitle"/>
          </p:nvPr>
        </p:nvSpPr>
        <p:spPr>
          <a:xfrm>
            <a:off x="2297485" y="3437475"/>
            <a:ext cx="16593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Need</a:t>
            </a:r>
            <a:r>
              <a:rPr lang="en" sz="4500">
                <a:latin typeface="Oswald"/>
                <a:ea typeface="Oswald"/>
                <a:cs typeface="Oswald"/>
                <a:sym typeface="Oswald"/>
              </a:rPr>
              <a:t>:</a:t>
            </a:r>
          </a:p>
        </p:txBody>
      </p:sp>
      <p:sp>
        <p:nvSpPr>
          <p:cNvPr id="419" name="Shape 419"/>
          <p:cNvSpPr txBox="1"/>
          <p:nvPr/>
        </p:nvSpPr>
        <p:spPr>
          <a:xfrm>
            <a:off x="3992170" y="744162"/>
            <a:ext cx="49323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Students want to have the flexibility to do what they want in class</a:t>
            </a:r>
          </a:p>
        </p:txBody>
      </p:sp>
      <p:sp>
        <p:nvSpPr>
          <p:cNvPr id="420" name="Shape 420"/>
          <p:cNvSpPr txBox="1"/>
          <p:nvPr/>
        </p:nvSpPr>
        <p:spPr>
          <a:xfrm>
            <a:off x="4002731" y="2068900"/>
            <a:ext cx="49323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People value feeling in control of how they learn</a:t>
            </a:r>
          </a:p>
        </p:txBody>
      </p:sp>
      <p:sp>
        <p:nvSpPr>
          <p:cNvPr id="421" name="Shape 421"/>
          <p:cNvSpPr txBox="1"/>
          <p:nvPr/>
        </p:nvSpPr>
        <p:spPr>
          <a:xfrm>
            <a:off x="4005000" y="3437475"/>
            <a:ext cx="48246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A sense of agency over one’s own education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pic>
        <p:nvPicPr>
          <p:cNvPr id="426" name="Shape 426"/>
          <p:cNvPicPr preferRelativeResize="0"/>
          <p:nvPr/>
        </p:nvPicPr>
        <p:blipFill>
          <a:blip r:embed="rId3">
            <a:alphaModFix/>
          </a:blip>
          <a:stretch>
            <a:fillRect/>
          </a:stretch>
        </p:blipFill>
        <p:spPr>
          <a:xfrm>
            <a:off x="237627" y="206200"/>
            <a:ext cx="1103266" cy="1114405"/>
          </a:xfrm>
          <a:prstGeom prst="rect">
            <a:avLst/>
          </a:prstGeom>
          <a:noFill/>
          <a:ln>
            <a:noFill/>
          </a:ln>
        </p:spPr>
      </p:pic>
      <p:pic>
        <p:nvPicPr>
          <p:cNvPr id="427" name="Shape 427"/>
          <p:cNvPicPr preferRelativeResize="0"/>
          <p:nvPr/>
        </p:nvPicPr>
        <p:blipFill>
          <a:blip r:embed="rId4">
            <a:alphaModFix/>
          </a:blip>
          <a:stretch>
            <a:fillRect/>
          </a:stretch>
        </p:blipFill>
        <p:spPr>
          <a:xfrm>
            <a:off x="4746987" y="187680"/>
            <a:ext cx="1103266" cy="1114405"/>
          </a:xfrm>
          <a:prstGeom prst="rect">
            <a:avLst/>
          </a:prstGeom>
          <a:noFill/>
          <a:ln>
            <a:noFill/>
          </a:ln>
        </p:spPr>
      </p:pic>
      <p:pic>
        <p:nvPicPr>
          <p:cNvPr id="428" name="Shape 428"/>
          <p:cNvPicPr preferRelativeResize="0"/>
          <p:nvPr/>
        </p:nvPicPr>
        <p:blipFill>
          <a:blip r:embed="rId5">
            <a:alphaModFix/>
          </a:blip>
          <a:stretch>
            <a:fillRect/>
          </a:stretch>
        </p:blipFill>
        <p:spPr>
          <a:xfrm>
            <a:off x="4747234" y="2697541"/>
            <a:ext cx="1103266" cy="1114404"/>
          </a:xfrm>
          <a:prstGeom prst="rect">
            <a:avLst/>
          </a:prstGeom>
          <a:noFill/>
          <a:ln>
            <a:noFill/>
          </a:ln>
        </p:spPr>
      </p:pic>
      <p:pic>
        <p:nvPicPr>
          <p:cNvPr id="429" name="Shape 429"/>
          <p:cNvPicPr preferRelativeResize="0"/>
          <p:nvPr/>
        </p:nvPicPr>
        <p:blipFill>
          <a:blip r:embed="rId6">
            <a:alphaModFix/>
          </a:blip>
          <a:stretch>
            <a:fillRect/>
          </a:stretch>
        </p:blipFill>
        <p:spPr>
          <a:xfrm>
            <a:off x="204375" y="2674570"/>
            <a:ext cx="1103266" cy="1114405"/>
          </a:xfrm>
          <a:prstGeom prst="rect">
            <a:avLst/>
          </a:prstGeom>
          <a:noFill/>
          <a:ln>
            <a:noFill/>
          </a:ln>
        </p:spPr>
      </p:pic>
      <p:cxnSp>
        <p:nvCxnSpPr>
          <p:cNvPr id="430" name="Shape 430"/>
          <p:cNvCxnSpPr/>
          <p:nvPr/>
        </p:nvCxnSpPr>
        <p:spPr>
          <a:xfrm>
            <a:off x="4517963" y="6000"/>
            <a:ext cx="0" cy="5131500"/>
          </a:xfrm>
          <a:prstGeom prst="straightConnector1">
            <a:avLst/>
          </a:prstGeom>
          <a:noFill/>
          <a:ln cap="flat" cmpd="sng" w="28575">
            <a:solidFill>
              <a:schemeClr val="dk2"/>
            </a:solidFill>
            <a:prstDash val="solid"/>
            <a:round/>
            <a:headEnd len="lg" w="lg" type="none"/>
            <a:tailEnd len="lg" w="lg" type="none"/>
          </a:ln>
        </p:spPr>
      </p:cxnSp>
      <p:cxnSp>
        <p:nvCxnSpPr>
          <p:cNvPr id="431" name="Shape 431"/>
          <p:cNvCxnSpPr/>
          <p:nvPr/>
        </p:nvCxnSpPr>
        <p:spPr>
          <a:xfrm rot="10800000">
            <a:off x="-10725" y="2517300"/>
            <a:ext cx="9133200" cy="0"/>
          </a:xfrm>
          <a:prstGeom prst="straightConnector1">
            <a:avLst/>
          </a:prstGeom>
          <a:noFill/>
          <a:ln cap="flat" cmpd="sng" w="28575">
            <a:solidFill>
              <a:schemeClr val="dk2"/>
            </a:solidFill>
            <a:prstDash val="solid"/>
            <a:round/>
            <a:headEnd len="lg" w="lg" type="none"/>
            <a:tailEnd len="lg" w="lg" type="none"/>
          </a:ln>
        </p:spPr>
      </p:cxnSp>
      <p:sp>
        <p:nvSpPr>
          <p:cNvPr id="432" name="Shape 432"/>
          <p:cNvSpPr txBox="1"/>
          <p:nvPr/>
        </p:nvSpPr>
        <p:spPr>
          <a:xfrm>
            <a:off x="6079750" y="2833050"/>
            <a:ext cx="3094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Ashamed when taking up lecture time with questions</a:t>
            </a:r>
          </a:p>
        </p:txBody>
      </p:sp>
      <p:sp>
        <p:nvSpPr>
          <p:cNvPr id="433" name="Shape 433"/>
          <p:cNvSpPr txBox="1"/>
          <p:nvPr/>
        </p:nvSpPr>
        <p:spPr>
          <a:xfrm>
            <a:off x="1613648" y="111475"/>
            <a:ext cx="2773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like to feel like I contributed to the class discussion. I engage by saying meaningful stuff.”</a:t>
            </a:r>
          </a:p>
        </p:txBody>
      </p:sp>
      <p:sp>
        <p:nvSpPr>
          <p:cNvPr id="434" name="Shape 434"/>
          <p:cNvSpPr txBox="1"/>
          <p:nvPr/>
        </p:nvSpPr>
        <p:spPr>
          <a:xfrm>
            <a:off x="1534925" y="3084250"/>
            <a:ext cx="25719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Refrain from asking questions if they think others know the material better</a:t>
            </a:r>
          </a:p>
        </p:txBody>
      </p:sp>
      <p:sp>
        <p:nvSpPr>
          <p:cNvPr id="435" name="Shape 435"/>
          <p:cNvSpPr txBox="1"/>
          <p:nvPr/>
        </p:nvSpPr>
        <p:spPr>
          <a:xfrm>
            <a:off x="6003062" y="263875"/>
            <a:ext cx="29682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I want to make my professor think. I value contributing meaningfully to the class</a:t>
            </a:r>
          </a:p>
        </p:txBody>
      </p:sp>
      <p:sp>
        <p:nvSpPr>
          <p:cNvPr id="436" name="Shape 436"/>
          <p:cNvSpPr txBox="1"/>
          <p:nvPr/>
        </p:nvSpPr>
        <p:spPr>
          <a:xfrm>
            <a:off x="4689700" y="1434163"/>
            <a:ext cx="28830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A small classroom is more personal, but also more competitive</a:t>
            </a:r>
          </a:p>
        </p:txBody>
      </p:sp>
      <p:sp>
        <p:nvSpPr>
          <p:cNvPr id="437" name="Shape 437"/>
          <p:cNvSpPr txBox="1"/>
          <p:nvPr/>
        </p:nvSpPr>
        <p:spPr>
          <a:xfrm>
            <a:off x="5933246" y="3735750"/>
            <a:ext cx="20241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Nervous when put on the spot to solve a problem in front of the class</a:t>
            </a:r>
          </a:p>
        </p:txBody>
      </p:sp>
      <p:sp>
        <p:nvSpPr>
          <p:cNvPr id="438" name="Shape 438"/>
          <p:cNvSpPr txBox="1"/>
          <p:nvPr/>
        </p:nvSpPr>
        <p:spPr>
          <a:xfrm>
            <a:off x="688748" y="1429488"/>
            <a:ext cx="2773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600">
                <a:solidFill>
                  <a:schemeClr val="dk1"/>
                </a:solidFill>
                <a:latin typeface="Open Sans"/>
                <a:ea typeface="Open Sans"/>
                <a:cs typeface="Open Sans"/>
                <a:sym typeface="Open Sans"/>
              </a:rPr>
              <a:t>“Having a small class size doesn’t matter unless the professor is good.”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Shape 443"/>
          <p:cNvSpPr/>
          <p:nvPr/>
        </p:nvSpPr>
        <p:spPr>
          <a:xfrm>
            <a:off x="0" y="3284238"/>
            <a:ext cx="9144000" cy="1246800"/>
          </a:xfrm>
          <a:prstGeom prst="rect">
            <a:avLst/>
          </a:prstGeom>
          <a:solidFill>
            <a:srgbClr val="0AFFC1"/>
          </a:solidFill>
          <a:ln>
            <a:noFill/>
          </a:ln>
        </p:spPr>
        <p:txBody>
          <a:bodyPr anchorCtr="0" anchor="ctr" bIns="91425" lIns="91425" rIns="91425" wrap="square" tIns="91425">
            <a:noAutofit/>
          </a:bodyPr>
          <a:lstStyle/>
          <a:p>
            <a:pPr lvl="0">
              <a:spcBef>
                <a:spcPts val="0"/>
              </a:spcBef>
              <a:buNone/>
            </a:pPr>
            <a:r>
              <a:t/>
            </a:r>
            <a:endParaRPr/>
          </a:p>
        </p:txBody>
      </p:sp>
      <p:sp>
        <p:nvSpPr>
          <p:cNvPr id="444" name="Shape 444"/>
          <p:cNvSpPr txBox="1"/>
          <p:nvPr>
            <p:ph idx="4294967295" type="ctrTitle"/>
          </p:nvPr>
        </p:nvSpPr>
        <p:spPr>
          <a:xfrm>
            <a:off x="685325" y="512625"/>
            <a:ext cx="33174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Observation:</a:t>
            </a:r>
          </a:p>
        </p:txBody>
      </p:sp>
      <p:sp>
        <p:nvSpPr>
          <p:cNvPr id="445" name="Shape 445"/>
          <p:cNvSpPr txBox="1"/>
          <p:nvPr>
            <p:ph idx="4294967295" type="ctrTitle"/>
          </p:nvPr>
        </p:nvSpPr>
        <p:spPr>
          <a:xfrm>
            <a:off x="258304" y="1983731"/>
            <a:ext cx="37356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Interpretation:</a:t>
            </a:r>
          </a:p>
        </p:txBody>
      </p:sp>
      <p:sp>
        <p:nvSpPr>
          <p:cNvPr id="446" name="Shape 446"/>
          <p:cNvSpPr txBox="1"/>
          <p:nvPr>
            <p:ph idx="4294967295" type="ctrTitle"/>
          </p:nvPr>
        </p:nvSpPr>
        <p:spPr>
          <a:xfrm>
            <a:off x="2297485" y="3437475"/>
            <a:ext cx="1659300" cy="1171500"/>
          </a:xfrm>
          <a:prstGeom prst="rect">
            <a:avLst/>
          </a:prstGeom>
        </p:spPr>
        <p:txBody>
          <a:bodyPr anchorCtr="0" anchor="t" bIns="91425" lIns="91425" rIns="91425" wrap="square" tIns="91425">
            <a:noAutofit/>
          </a:bodyPr>
          <a:lstStyle/>
          <a:p>
            <a:pPr lvl="0" rtl="0" algn="ctr">
              <a:spcBef>
                <a:spcPts val="0"/>
              </a:spcBef>
              <a:buNone/>
            </a:pPr>
            <a:r>
              <a:rPr lang="en" sz="4500">
                <a:latin typeface="Oswald"/>
                <a:ea typeface="Oswald"/>
                <a:cs typeface="Oswald"/>
                <a:sym typeface="Oswald"/>
              </a:rPr>
              <a:t>Need:</a:t>
            </a:r>
          </a:p>
        </p:txBody>
      </p:sp>
      <p:sp>
        <p:nvSpPr>
          <p:cNvPr id="447" name="Shape 447"/>
          <p:cNvSpPr txBox="1"/>
          <p:nvPr/>
        </p:nvSpPr>
        <p:spPr>
          <a:xfrm>
            <a:off x="3992175" y="515550"/>
            <a:ext cx="4636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Students don’t ask questions if they feel others know the answer, even in small classrooms</a:t>
            </a:r>
          </a:p>
        </p:txBody>
      </p:sp>
      <p:sp>
        <p:nvSpPr>
          <p:cNvPr id="448" name="Shape 448"/>
          <p:cNvSpPr txBox="1"/>
          <p:nvPr/>
        </p:nvSpPr>
        <p:spPr>
          <a:xfrm>
            <a:off x="4002725" y="1992700"/>
            <a:ext cx="46368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Students want to contribute without feeling judged </a:t>
            </a:r>
          </a:p>
        </p:txBody>
      </p:sp>
      <p:sp>
        <p:nvSpPr>
          <p:cNvPr id="449" name="Shape 449"/>
          <p:cNvSpPr txBox="1"/>
          <p:nvPr/>
        </p:nvSpPr>
        <p:spPr>
          <a:xfrm>
            <a:off x="4005006" y="3437475"/>
            <a:ext cx="4932300" cy="9789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2200">
                <a:solidFill>
                  <a:schemeClr val="dk1"/>
                </a:solidFill>
                <a:latin typeface="Open Sans"/>
                <a:ea typeface="Open Sans"/>
                <a:cs typeface="Open Sans"/>
                <a:sym typeface="Open Sans"/>
              </a:rPr>
              <a:t>A way to build relationships and trust in classrooms of all sizes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idx="4294967295" type="ctrTitle"/>
          </p:nvPr>
        </p:nvSpPr>
        <p:spPr>
          <a:xfrm>
            <a:off x="1956275" y="1667050"/>
            <a:ext cx="5779500" cy="2610900"/>
          </a:xfrm>
          <a:prstGeom prst="rect">
            <a:avLst/>
          </a:prstGeom>
        </p:spPr>
        <p:txBody>
          <a:bodyPr anchorCtr="0" anchor="t" bIns="91425" lIns="91425" rIns="91425" wrap="square" tIns="91425">
            <a:noAutofit/>
          </a:bodyPr>
          <a:lstStyle/>
          <a:p>
            <a:pPr lvl="0" rtl="0">
              <a:spcBef>
                <a:spcPts val="0"/>
              </a:spcBef>
              <a:buNone/>
            </a:pPr>
            <a:r>
              <a:rPr lang="en" sz="6000">
                <a:latin typeface="Oswald"/>
                <a:ea typeface="Oswald"/>
                <a:cs typeface="Oswald"/>
                <a:sym typeface="Oswald"/>
              </a:rPr>
              <a:t>Scale meaningful interactions in education</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Shape 454"/>
          <p:cNvSpPr txBox="1"/>
          <p:nvPr>
            <p:ph idx="4294967295" type="ctrTitle"/>
          </p:nvPr>
        </p:nvSpPr>
        <p:spPr>
          <a:xfrm>
            <a:off x="1956275" y="1667050"/>
            <a:ext cx="5779500" cy="2610900"/>
          </a:xfrm>
          <a:prstGeom prst="rect">
            <a:avLst/>
          </a:prstGeom>
        </p:spPr>
        <p:txBody>
          <a:bodyPr anchorCtr="0" anchor="t" bIns="91425" lIns="91425" rIns="91425" wrap="square" tIns="91425">
            <a:noAutofit/>
          </a:bodyPr>
          <a:lstStyle/>
          <a:p>
            <a:pPr lvl="0" rtl="0">
              <a:spcBef>
                <a:spcPts val="0"/>
              </a:spcBef>
              <a:buNone/>
            </a:pPr>
            <a:r>
              <a:rPr lang="en" sz="6000">
                <a:solidFill>
                  <a:srgbClr val="CCCCCC"/>
                </a:solidFill>
                <a:latin typeface="Oswald"/>
                <a:ea typeface="Oswald"/>
                <a:cs typeface="Oswald"/>
                <a:sym typeface="Oswald"/>
              </a:rPr>
              <a:t>Scale</a:t>
            </a:r>
            <a:r>
              <a:rPr lang="en" sz="6000">
                <a:latin typeface="Oswald"/>
                <a:ea typeface="Oswald"/>
                <a:cs typeface="Oswald"/>
                <a:sym typeface="Oswald"/>
              </a:rPr>
              <a:t> </a:t>
            </a:r>
            <a:r>
              <a:rPr lang="en" sz="6000">
                <a:solidFill>
                  <a:srgbClr val="000000"/>
                </a:solidFill>
                <a:latin typeface="Oswald"/>
                <a:ea typeface="Oswald"/>
                <a:cs typeface="Oswald"/>
                <a:sym typeface="Oswald"/>
              </a:rPr>
              <a:t>meaningful interactions</a:t>
            </a:r>
            <a:r>
              <a:rPr lang="en" sz="6000">
                <a:solidFill>
                  <a:srgbClr val="CCCCCC"/>
                </a:solidFill>
                <a:latin typeface="Oswald"/>
                <a:ea typeface="Oswald"/>
                <a:cs typeface="Oswald"/>
                <a:sym typeface="Oswald"/>
              </a:rPr>
              <a:t> in education</a:t>
            </a:r>
          </a:p>
        </p:txBody>
      </p:sp>
      <p:sp>
        <p:nvSpPr>
          <p:cNvPr id="455" name="Shape 455"/>
          <p:cNvSpPr txBox="1"/>
          <p:nvPr>
            <p:ph idx="4294967295" type="subTitle"/>
          </p:nvPr>
        </p:nvSpPr>
        <p:spPr>
          <a:xfrm>
            <a:off x="3294400" y="360625"/>
            <a:ext cx="4856100" cy="927000"/>
          </a:xfrm>
          <a:prstGeom prst="rect">
            <a:avLst/>
          </a:prstGeom>
        </p:spPr>
        <p:txBody>
          <a:bodyPr anchorCtr="0" anchor="t" bIns="91425" lIns="91425" rIns="91425" wrap="square" tIns="91425">
            <a:noAutofit/>
          </a:bodyPr>
          <a:lstStyle/>
          <a:p>
            <a:pPr lvl="0" rtl="0">
              <a:spcBef>
                <a:spcPts val="0"/>
              </a:spcBef>
              <a:buNone/>
            </a:pPr>
            <a:r>
              <a:rPr b="1" lang="en" sz="2000">
                <a:latin typeface="Open Sans"/>
                <a:ea typeface="Open Sans"/>
                <a:cs typeface="Open Sans"/>
                <a:sym typeface="Open Sans"/>
              </a:rPr>
              <a:t>What do people value most about the educational experience?</a:t>
            </a:r>
          </a:p>
        </p:txBody>
      </p:sp>
      <p:sp>
        <p:nvSpPr>
          <p:cNvPr id="456" name="Shape 456"/>
          <p:cNvSpPr/>
          <p:nvPr/>
        </p:nvSpPr>
        <p:spPr>
          <a:xfrm>
            <a:off x="7296725" y="932625"/>
            <a:ext cx="362850" cy="1216500"/>
          </a:xfrm>
          <a:custGeom>
            <a:pathLst>
              <a:path extrusionOk="0" h="48660" w="14514">
                <a:moveTo>
                  <a:pt x="0" y="48660"/>
                </a:moveTo>
                <a:cubicBezTo>
                  <a:pt x="2411" y="45686"/>
                  <a:pt x="13727" y="38929"/>
                  <a:pt x="14471" y="30819"/>
                </a:cubicBezTo>
                <a:cubicBezTo>
                  <a:pt x="15214" y="22709"/>
                  <a:pt x="6129" y="5136"/>
                  <a:pt x="4461" y="0"/>
                </a:cubicBezTo>
              </a:path>
            </a:pathLst>
          </a:custGeom>
          <a:noFill/>
          <a:ln cap="flat" cmpd="sng" w="28575">
            <a:solidFill>
              <a:schemeClr val="dk2"/>
            </a:solidFill>
            <a:prstDash val="solid"/>
            <a:round/>
            <a:headEnd len="lg" w="lg" type="none"/>
            <a:tailEnd len="lg" w="lg" type="stealth"/>
          </a:ln>
        </p:spPr>
      </p:sp>
      <p:sp>
        <p:nvSpPr>
          <p:cNvPr id="457" name="Shape 457"/>
          <p:cNvSpPr/>
          <p:nvPr/>
        </p:nvSpPr>
        <p:spPr>
          <a:xfrm>
            <a:off x="0" y="4774800"/>
            <a:ext cx="9144000" cy="368700"/>
          </a:xfrm>
          <a:prstGeom prst="rect">
            <a:avLst/>
          </a:prstGeom>
          <a:solidFill>
            <a:srgbClr val="0AFFC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txBox="1"/>
          <p:nvPr>
            <p:ph idx="4294967295" type="ctrTitle"/>
          </p:nvPr>
        </p:nvSpPr>
        <p:spPr>
          <a:xfrm>
            <a:off x="1956275" y="1667050"/>
            <a:ext cx="5779500" cy="2610900"/>
          </a:xfrm>
          <a:prstGeom prst="rect">
            <a:avLst/>
          </a:prstGeom>
        </p:spPr>
        <p:txBody>
          <a:bodyPr anchorCtr="0" anchor="t" bIns="91425" lIns="91425" rIns="91425" wrap="square" tIns="91425">
            <a:noAutofit/>
          </a:bodyPr>
          <a:lstStyle/>
          <a:p>
            <a:pPr lvl="0" rtl="0">
              <a:spcBef>
                <a:spcPts val="0"/>
              </a:spcBef>
              <a:buNone/>
            </a:pPr>
            <a:r>
              <a:rPr lang="en" sz="6000">
                <a:solidFill>
                  <a:srgbClr val="CCCCCC"/>
                </a:solidFill>
                <a:latin typeface="Oswald"/>
                <a:ea typeface="Oswald"/>
                <a:cs typeface="Oswald"/>
                <a:sym typeface="Oswald"/>
              </a:rPr>
              <a:t>Scale</a:t>
            </a:r>
            <a:r>
              <a:rPr lang="en" sz="6000">
                <a:latin typeface="Oswald"/>
                <a:ea typeface="Oswald"/>
                <a:cs typeface="Oswald"/>
                <a:sym typeface="Oswald"/>
              </a:rPr>
              <a:t> </a:t>
            </a:r>
            <a:r>
              <a:rPr lang="en" sz="6000">
                <a:solidFill>
                  <a:srgbClr val="000000"/>
                </a:solidFill>
                <a:latin typeface="Oswald"/>
                <a:ea typeface="Oswald"/>
                <a:cs typeface="Oswald"/>
                <a:sym typeface="Oswald"/>
              </a:rPr>
              <a:t>meaningful interactions</a:t>
            </a:r>
            <a:r>
              <a:rPr lang="en" sz="6000">
                <a:solidFill>
                  <a:srgbClr val="CCCCCC"/>
                </a:solidFill>
                <a:latin typeface="Oswald"/>
                <a:ea typeface="Oswald"/>
                <a:cs typeface="Oswald"/>
                <a:sym typeface="Oswald"/>
              </a:rPr>
              <a:t> in education</a:t>
            </a:r>
          </a:p>
        </p:txBody>
      </p:sp>
      <p:sp>
        <p:nvSpPr>
          <p:cNvPr id="463" name="Shape 463"/>
          <p:cNvSpPr txBox="1"/>
          <p:nvPr>
            <p:ph idx="4294967295" type="subTitle"/>
          </p:nvPr>
        </p:nvSpPr>
        <p:spPr>
          <a:xfrm>
            <a:off x="3828525" y="286675"/>
            <a:ext cx="4132800" cy="927000"/>
          </a:xfrm>
          <a:prstGeom prst="rect">
            <a:avLst/>
          </a:prstGeom>
        </p:spPr>
        <p:txBody>
          <a:bodyPr anchorCtr="0" anchor="t" bIns="91425" lIns="91425" rIns="91425" wrap="square" tIns="91425">
            <a:noAutofit/>
          </a:bodyPr>
          <a:lstStyle/>
          <a:p>
            <a:pPr lvl="0" rtl="0">
              <a:spcBef>
                <a:spcPts val="0"/>
              </a:spcBef>
              <a:buNone/>
            </a:pPr>
            <a:r>
              <a:rPr b="1" lang="en" sz="2600">
                <a:latin typeface="Open Sans"/>
                <a:ea typeface="Open Sans"/>
                <a:cs typeface="Open Sans"/>
                <a:sym typeface="Open Sans"/>
              </a:rPr>
              <a:t>Feedback, sense of agency, community</a:t>
            </a:r>
          </a:p>
        </p:txBody>
      </p:sp>
      <p:sp>
        <p:nvSpPr>
          <p:cNvPr id="464" name="Shape 464"/>
          <p:cNvSpPr/>
          <p:nvPr/>
        </p:nvSpPr>
        <p:spPr>
          <a:xfrm>
            <a:off x="7296725" y="932625"/>
            <a:ext cx="362850" cy="1216500"/>
          </a:xfrm>
          <a:custGeom>
            <a:pathLst>
              <a:path extrusionOk="0" h="48660" w="14514">
                <a:moveTo>
                  <a:pt x="0" y="48660"/>
                </a:moveTo>
                <a:cubicBezTo>
                  <a:pt x="2411" y="45686"/>
                  <a:pt x="13727" y="38929"/>
                  <a:pt x="14471" y="30819"/>
                </a:cubicBezTo>
                <a:cubicBezTo>
                  <a:pt x="15214" y="22709"/>
                  <a:pt x="6129" y="5136"/>
                  <a:pt x="4461" y="0"/>
                </a:cubicBezTo>
              </a:path>
            </a:pathLst>
          </a:custGeom>
          <a:noFill/>
          <a:ln cap="flat" cmpd="sng" w="28575">
            <a:solidFill>
              <a:schemeClr val="dk2"/>
            </a:solidFill>
            <a:prstDash val="solid"/>
            <a:round/>
            <a:headEnd len="lg" w="lg" type="none"/>
            <a:tailEnd len="lg" w="lg" type="stealth"/>
          </a:ln>
        </p:spPr>
      </p:sp>
      <p:sp>
        <p:nvSpPr>
          <p:cNvPr id="465" name="Shape 465"/>
          <p:cNvSpPr/>
          <p:nvPr/>
        </p:nvSpPr>
        <p:spPr>
          <a:xfrm>
            <a:off x="0" y="4774800"/>
            <a:ext cx="9144000" cy="368700"/>
          </a:xfrm>
          <a:prstGeom prst="rect">
            <a:avLst/>
          </a:prstGeom>
          <a:solidFill>
            <a:srgbClr val="0AFFC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Shape 470"/>
          <p:cNvSpPr txBox="1"/>
          <p:nvPr>
            <p:ph idx="4294967295" type="ctrTitle"/>
          </p:nvPr>
        </p:nvSpPr>
        <p:spPr>
          <a:xfrm>
            <a:off x="2694000" y="1634775"/>
            <a:ext cx="3756000" cy="2610900"/>
          </a:xfrm>
          <a:prstGeom prst="rect">
            <a:avLst/>
          </a:prstGeom>
        </p:spPr>
        <p:txBody>
          <a:bodyPr anchorCtr="0" anchor="t" bIns="91425" lIns="91425" rIns="91425" wrap="square" tIns="91425">
            <a:noAutofit/>
          </a:bodyPr>
          <a:lstStyle/>
          <a:p>
            <a:pPr lvl="0">
              <a:spcBef>
                <a:spcPts val="0"/>
              </a:spcBef>
              <a:buNone/>
            </a:pPr>
            <a:r>
              <a:rPr lang="en" sz="6000">
                <a:latin typeface="Oswald"/>
                <a:ea typeface="Oswald"/>
                <a:cs typeface="Oswald"/>
                <a:sym typeface="Oswald"/>
              </a:rPr>
              <a:t>Thank you!</a:t>
            </a:r>
          </a:p>
          <a:p>
            <a:pPr lvl="0" rtl="0">
              <a:spcBef>
                <a:spcPts val="0"/>
              </a:spcBef>
              <a:buNone/>
            </a:pPr>
            <a:r>
              <a:rPr lang="en" sz="6000">
                <a:latin typeface="Oswald"/>
                <a:ea typeface="Oswald"/>
                <a:cs typeface="Oswald"/>
                <a:sym typeface="Oswald"/>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idx="4294967295" type="ctrTitle"/>
          </p:nvPr>
        </p:nvSpPr>
        <p:spPr>
          <a:xfrm>
            <a:off x="1956275" y="1667050"/>
            <a:ext cx="5779500" cy="2610900"/>
          </a:xfrm>
          <a:prstGeom prst="rect">
            <a:avLst/>
          </a:prstGeom>
        </p:spPr>
        <p:txBody>
          <a:bodyPr anchorCtr="0" anchor="t" bIns="91425" lIns="91425" rIns="91425" wrap="square" tIns="91425">
            <a:noAutofit/>
          </a:bodyPr>
          <a:lstStyle/>
          <a:p>
            <a:pPr lvl="0" rtl="0">
              <a:spcBef>
                <a:spcPts val="0"/>
              </a:spcBef>
              <a:buNone/>
            </a:pPr>
            <a:r>
              <a:rPr lang="en" sz="6000">
                <a:latin typeface="Oswald"/>
                <a:ea typeface="Oswald"/>
                <a:cs typeface="Oswald"/>
                <a:sym typeface="Oswald"/>
              </a:rPr>
              <a:t>Scale </a:t>
            </a:r>
            <a:r>
              <a:rPr lang="en" sz="6000">
                <a:solidFill>
                  <a:srgbClr val="CCCCCC"/>
                </a:solidFill>
                <a:latin typeface="Oswald"/>
                <a:ea typeface="Oswald"/>
                <a:cs typeface="Oswald"/>
                <a:sym typeface="Oswald"/>
              </a:rPr>
              <a:t>meaningful interactions in education</a:t>
            </a:r>
          </a:p>
        </p:txBody>
      </p:sp>
      <p:sp>
        <p:nvSpPr>
          <p:cNvPr id="82" name="Shape 82"/>
          <p:cNvSpPr txBox="1"/>
          <p:nvPr>
            <p:ph idx="4294967295" type="subTitle"/>
          </p:nvPr>
        </p:nvSpPr>
        <p:spPr>
          <a:xfrm>
            <a:off x="1287175" y="360613"/>
            <a:ext cx="4227600" cy="927000"/>
          </a:xfrm>
          <a:prstGeom prst="rect">
            <a:avLst/>
          </a:prstGeom>
        </p:spPr>
        <p:txBody>
          <a:bodyPr anchorCtr="0" anchor="t" bIns="91425" lIns="91425" rIns="91425" wrap="square" tIns="91425">
            <a:noAutofit/>
          </a:bodyPr>
          <a:lstStyle/>
          <a:p>
            <a:pPr lvl="0" rtl="0">
              <a:spcBef>
                <a:spcPts val="0"/>
              </a:spcBef>
              <a:buNone/>
            </a:pPr>
            <a:r>
              <a:rPr b="1" lang="en" sz="2000">
                <a:latin typeface="Open Sans"/>
                <a:ea typeface="Open Sans"/>
                <a:cs typeface="Open Sans"/>
                <a:sym typeface="Open Sans"/>
              </a:rPr>
              <a:t>How do people interact in large lectures or online courses?</a:t>
            </a:r>
          </a:p>
        </p:txBody>
      </p:sp>
      <p:sp>
        <p:nvSpPr>
          <p:cNvPr id="83" name="Shape 83"/>
          <p:cNvSpPr/>
          <p:nvPr/>
        </p:nvSpPr>
        <p:spPr>
          <a:xfrm>
            <a:off x="1377191" y="1246900"/>
            <a:ext cx="518275" cy="1094850"/>
          </a:xfrm>
          <a:custGeom>
            <a:pathLst>
              <a:path extrusionOk="0" h="43794" w="20731">
                <a:moveTo>
                  <a:pt x="20731" y="43794"/>
                </a:moveTo>
                <a:cubicBezTo>
                  <a:pt x="17388" y="41428"/>
                  <a:pt x="3341" y="36901"/>
                  <a:pt x="675" y="29602"/>
                </a:cubicBezTo>
                <a:cubicBezTo>
                  <a:pt x="-1991" y="22303"/>
                  <a:pt x="4054" y="4933"/>
                  <a:pt x="4730" y="0"/>
                </a:cubicBezTo>
              </a:path>
            </a:pathLst>
          </a:custGeom>
          <a:noFill/>
          <a:ln cap="flat" cmpd="sng" w="28575">
            <a:solidFill>
              <a:schemeClr val="dk2"/>
            </a:solidFill>
            <a:prstDash val="solid"/>
            <a:round/>
            <a:headEnd len="lg" w="lg" type="none"/>
            <a:tailEnd len="lg" w="lg" type="stealth"/>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idx="4294967295" type="ctrTitle"/>
          </p:nvPr>
        </p:nvSpPr>
        <p:spPr>
          <a:xfrm>
            <a:off x="1956275" y="1667050"/>
            <a:ext cx="5779500" cy="2610900"/>
          </a:xfrm>
          <a:prstGeom prst="rect">
            <a:avLst/>
          </a:prstGeom>
        </p:spPr>
        <p:txBody>
          <a:bodyPr anchorCtr="0" anchor="t" bIns="91425" lIns="91425" rIns="91425" wrap="square" tIns="91425">
            <a:noAutofit/>
          </a:bodyPr>
          <a:lstStyle/>
          <a:p>
            <a:pPr lvl="0" rtl="0">
              <a:spcBef>
                <a:spcPts val="0"/>
              </a:spcBef>
              <a:buNone/>
            </a:pPr>
            <a:r>
              <a:rPr lang="en" sz="6000">
                <a:solidFill>
                  <a:srgbClr val="CCCCCC"/>
                </a:solidFill>
                <a:latin typeface="Oswald"/>
                <a:ea typeface="Oswald"/>
                <a:cs typeface="Oswald"/>
                <a:sym typeface="Oswald"/>
              </a:rPr>
              <a:t>Scale</a:t>
            </a:r>
            <a:r>
              <a:rPr lang="en" sz="6000">
                <a:latin typeface="Oswald"/>
                <a:ea typeface="Oswald"/>
                <a:cs typeface="Oswald"/>
                <a:sym typeface="Oswald"/>
              </a:rPr>
              <a:t> </a:t>
            </a:r>
            <a:r>
              <a:rPr lang="en" sz="6000">
                <a:solidFill>
                  <a:srgbClr val="000000"/>
                </a:solidFill>
                <a:latin typeface="Oswald"/>
                <a:ea typeface="Oswald"/>
                <a:cs typeface="Oswald"/>
                <a:sym typeface="Oswald"/>
              </a:rPr>
              <a:t>meaningful interactions</a:t>
            </a:r>
            <a:r>
              <a:rPr lang="en" sz="6000">
                <a:solidFill>
                  <a:srgbClr val="CCCCCC"/>
                </a:solidFill>
                <a:latin typeface="Oswald"/>
                <a:ea typeface="Oswald"/>
                <a:cs typeface="Oswald"/>
                <a:sym typeface="Oswald"/>
              </a:rPr>
              <a:t> in education</a:t>
            </a:r>
          </a:p>
        </p:txBody>
      </p:sp>
      <p:sp>
        <p:nvSpPr>
          <p:cNvPr id="89" name="Shape 89"/>
          <p:cNvSpPr txBox="1"/>
          <p:nvPr>
            <p:ph idx="4294967295" type="subTitle"/>
          </p:nvPr>
        </p:nvSpPr>
        <p:spPr>
          <a:xfrm>
            <a:off x="3294400" y="360625"/>
            <a:ext cx="4856100" cy="927000"/>
          </a:xfrm>
          <a:prstGeom prst="rect">
            <a:avLst/>
          </a:prstGeom>
        </p:spPr>
        <p:txBody>
          <a:bodyPr anchorCtr="0" anchor="t" bIns="91425" lIns="91425" rIns="91425" wrap="square" tIns="91425">
            <a:noAutofit/>
          </a:bodyPr>
          <a:lstStyle/>
          <a:p>
            <a:pPr lvl="0" rtl="0">
              <a:spcBef>
                <a:spcPts val="0"/>
              </a:spcBef>
              <a:buNone/>
            </a:pPr>
            <a:r>
              <a:rPr b="1" lang="en" sz="2000">
                <a:latin typeface="Open Sans"/>
                <a:ea typeface="Open Sans"/>
                <a:cs typeface="Open Sans"/>
                <a:sym typeface="Open Sans"/>
              </a:rPr>
              <a:t>What do people value most about the educational experience?</a:t>
            </a:r>
          </a:p>
        </p:txBody>
      </p:sp>
      <p:sp>
        <p:nvSpPr>
          <p:cNvPr id="90" name="Shape 90"/>
          <p:cNvSpPr/>
          <p:nvPr/>
        </p:nvSpPr>
        <p:spPr>
          <a:xfrm>
            <a:off x="7296725" y="932625"/>
            <a:ext cx="362850" cy="1216500"/>
          </a:xfrm>
          <a:custGeom>
            <a:pathLst>
              <a:path extrusionOk="0" h="48660" w="14514">
                <a:moveTo>
                  <a:pt x="0" y="48660"/>
                </a:moveTo>
                <a:cubicBezTo>
                  <a:pt x="2411" y="45686"/>
                  <a:pt x="13727" y="38929"/>
                  <a:pt x="14471" y="30819"/>
                </a:cubicBezTo>
                <a:cubicBezTo>
                  <a:pt x="15214" y="22709"/>
                  <a:pt x="6129" y="5136"/>
                  <a:pt x="4461" y="0"/>
                </a:cubicBezTo>
              </a:path>
            </a:pathLst>
          </a:custGeom>
          <a:noFill/>
          <a:ln cap="flat" cmpd="sng" w="28575">
            <a:solidFill>
              <a:schemeClr val="dk2"/>
            </a:solidFill>
            <a:prstDash val="solid"/>
            <a:round/>
            <a:headEnd len="lg" w="lg" type="none"/>
            <a:tailEnd len="lg" w="lg" type="stealth"/>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idx="4294967295" type="ctrTitle"/>
          </p:nvPr>
        </p:nvSpPr>
        <p:spPr>
          <a:xfrm>
            <a:off x="1302600" y="1768425"/>
            <a:ext cx="6538800" cy="1171500"/>
          </a:xfrm>
          <a:prstGeom prst="rect">
            <a:avLst/>
          </a:prstGeom>
        </p:spPr>
        <p:txBody>
          <a:bodyPr anchorCtr="0" anchor="t" bIns="91425" lIns="91425" rIns="91425" wrap="square" tIns="91425">
            <a:noAutofit/>
          </a:bodyPr>
          <a:lstStyle/>
          <a:p>
            <a:pPr lvl="0" rtl="0">
              <a:spcBef>
                <a:spcPts val="0"/>
              </a:spcBef>
              <a:buNone/>
            </a:pPr>
            <a:r>
              <a:rPr lang="en" sz="6000">
                <a:latin typeface="Oswald"/>
                <a:ea typeface="Oswald"/>
                <a:cs typeface="Oswald"/>
                <a:sym typeface="Oswald"/>
              </a:rPr>
              <a:t>Needfinding process</a:t>
            </a:r>
          </a:p>
        </p:txBody>
      </p:sp>
      <p:sp>
        <p:nvSpPr>
          <p:cNvPr id="96" name="Shape 96"/>
          <p:cNvSpPr/>
          <p:nvPr/>
        </p:nvSpPr>
        <p:spPr>
          <a:xfrm>
            <a:off x="0" y="4774800"/>
            <a:ext cx="9144000" cy="368700"/>
          </a:xfrm>
          <a:prstGeom prst="rect">
            <a:avLst/>
          </a:prstGeom>
          <a:solidFill>
            <a:srgbClr val="FFFF00"/>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4294967295" type="ctrTitle"/>
          </p:nvPr>
        </p:nvSpPr>
        <p:spPr>
          <a:xfrm>
            <a:off x="2883750" y="404825"/>
            <a:ext cx="3376500" cy="735600"/>
          </a:xfrm>
          <a:prstGeom prst="rect">
            <a:avLst/>
          </a:prstGeom>
        </p:spPr>
        <p:txBody>
          <a:bodyPr anchorCtr="0" anchor="t" bIns="91425" lIns="91425" rIns="91425" wrap="square" tIns="91425">
            <a:noAutofit/>
          </a:bodyPr>
          <a:lstStyle/>
          <a:p>
            <a:pPr lvl="0" rtl="0">
              <a:spcBef>
                <a:spcPts val="0"/>
              </a:spcBef>
              <a:buNone/>
            </a:pPr>
            <a:r>
              <a:rPr lang="en" sz="4500">
                <a:latin typeface="Oswald"/>
                <a:ea typeface="Oswald"/>
                <a:cs typeface="Oswald"/>
                <a:sym typeface="Oswald"/>
              </a:rPr>
              <a:t>Stakeholders</a:t>
            </a:r>
          </a:p>
        </p:txBody>
      </p:sp>
      <p:sp>
        <p:nvSpPr>
          <p:cNvPr id="102" name="Shape 102"/>
          <p:cNvSpPr txBox="1"/>
          <p:nvPr>
            <p:ph idx="4294967295" type="ctrTitle"/>
          </p:nvPr>
        </p:nvSpPr>
        <p:spPr>
          <a:xfrm>
            <a:off x="481113" y="1600263"/>
            <a:ext cx="2316300" cy="7356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students</a:t>
            </a:r>
          </a:p>
        </p:txBody>
      </p:sp>
      <p:sp>
        <p:nvSpPr>
          <p:cNvPr id="103" name="Shape 103"/>
          <p:cNvSpPr txBox="1"/>
          <p:nvPr>
            <p:ph idx="4294967295" type="ctrTitle"/>
          </p:nvPr>
        </p:nvSpPr>
        <p:spPr>
          <a:xfrm>
            <a:off x="3151000" y="1402863"/>
            <a:ext cx="2547000" cy="968400"/>
          </a:xfrm>
          <a:prstGeom prst="rect">
            <a:avLst/>
          </a:prstGeom>
        </p:spPr>
        <p:txBody>
          <a:bodyPr anchorCtr="0" anchor="t" bIns="91425" lIns="91425" rIns="91425" wrap="square" tIns="91425">
            <a:noAutofit/>
          </a:bodyPr>
          <a:lstStyle/>
          <a:p>
            <a:pPr lvl="0">
              <a:spcBef>
                <a:spcPts val="0"/>
              </a:spcBef>
              <a:buNone/>
            </a:pPr>
            <a:r>
              <a:rPr b="1" lang="en" sz="2500">
                <a:solidFill>
                  <a:schemeClr val="dk2"/>
                </a:solidFill>
                <a:latin typeface="Open Sans"/>
                <a:ea typeface="Open Sans"/>
                <a:cs typeface="Open Sans"/>
                <a:sym typeface="Open Sans"/>
              </a:rPr>
              <a:t>professors </a:t>
            </a:r>
          </a:p>
          <a:p>
            <a:pPr lvl="0" rtl="0">
              <a:spcBef>
                <a:spcPts val="0"/>
              </a:spcBef>
              <a:buNone/>
            </a:pPr>
            <a:r>
              <a:rPr b="1" lang="en" sz="2500">
                <a:solidFill>
                  <a:schemeClr val="dk2"/>
                </a:solidFill>
                <a:latin typeface="Open Sans"/>
                <a:ea typeface="Open Sans"/>
                <a:cs typeface="Open Sans"/>
                <a:sym typeface="Open Sans"/>
              </a:rPr>
              <a:t>&amp; educators</a:t>
            </a:r>
          </a:p>
        </p:txBody>
      </p:sp>
      <p:sp>
        <p:nvSpPr>
          <p:cNvPr id="104" name="Shape 104"/>
          <p:cNvSpPr txBox="1"/>
          <p:nvPr>
            <p:ph idx="4294967295" type="ctrTitle"/>
          </p:nvPr>
        </p:nvSpPr>
        <p:spPr>
          <a:xfrm>
            <a:off x="5939163" y="1402863"/>
            <a:ext cx="2803800" cy="11304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people in online education space</a:t>
            </a:r>
          </a:p>
        </p:txBody>
      </p:sp>
      <p:sp>
        <p:nvSpPr>
          <p:cNvPr id="105" name="Shape 105"/>
          <p:cNvSpPr/>
          <p:nvPr/>
        </p:nvSpPr>
        <p:spPr>
          <a:xfrm>
            <a:off x="0" y="4774800"/>
            <a:ext cx="9144000" cy="368700"/>
          </a:xfrm>
          <a:prstGeom prst="rect">
            <a:avLst/>
          </a:prstGeom>
          <a:solidFill>
            <a:srgbClr val="FFFF00"/>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idx="4294967295" type="ctrTitle"/>
          </p:nvPr>
        </p:nvSpPr>
        <p:spPr>
          <a:xfrm>
            <a:off x="2883750" y="404825"/>
            <a:ext cx="3376500" cy="735600"/>
          </a:xfrm>
          <a:prstGeom prst="rect">
            <a:avLst/>
          </a:prstGeom>
        </p:spPr>
        <p:txBody>
          <a:bodyPr anchorCtr="0" anchor="t" bIns="91425" lIns="91425" rIns="91425" wrap="square" tIns="91425">
            <a:noAutofit/>
          </a:bodyPr>
          <a:lstStyle/>
          <a:p>
            <a:pPr lvl="0" rtl="0">
              <a:spcBef>
                <a:spcPts val="0"/>
              </a:spcBef>
              <a:buNone/>
            </a:pPr>
            <a:r>
              <a:rPr lang="en" sz="4500">
                <a:latin typeface="Oswald"/>
                <a:ea typeface="Oswald"/>
                <a:cs typeface="Oswald"/>
                <a:sym typeface="Oswald"/>
              </a:rPr>
              <a:t>Stakeholders</a:t>
            </a:r>
          </a:p>
        </p:txBody>
      </p:sp>
      <p:sp>
        <p:nvSpPr>
          <p:cNvPr id="111" name="Shape 111"/>
          <p:cNvSpPr txBox="1"/>
          <p:nvPr>
            <p:ph idx="4294967295" type="ctrTitle"/>
          </p:nvPr>
        </p:nvSpPr>
        <p:spPr>
          <a:xfrm>
            <a:off x="481113" y="1600263"/>
            <a:ext cx="2316300" cy="735600"/>
          </a:xfrm>
          <a:prstGeom prst="rect">
            <a:avLst/>
          </a:prstGeom>
        </p:spPr>
        <p:txBody>
          <a:bodyPr anchorCtr="0" anchor="t" bIns="91425" lIns="91425" rIns="91425" wrap="square" tIns="91425">
            <a:noAutofit/>
          </a:bodyPr>
          <a:lstStyle/>
          <a:p>
            <a:pPr lvl="0" rtl="0">
              <a:spcBef>
                <a:spcPts val="0"/>
              </a:spcBef>
              <a:buNone/>
            </a:pPr>
            <a:r>
              <a:rPr b="1" lang="en" sz="2500">
                <a:solidFill>
                  <a:schemeClr val="dk2"/>
                </a:solidFill>
                <a:latin typeface="Open Sans"/>
                <a:ea typeface="Open Sans"/>
                <a:cs typeface="Open Sans"/>
                <a:sym typeface="Open Sans"/>
              </a:rPr>
              <a:t>students</a:t>
            </a:r>
          </a:p>
        </p:txBody>
      </p:sp>
      <p:sp>
        <p:nvSpPr>
          <p:cNvPr id="112" name="Shape 112"/>
          <p:cNvSpPr txBox="1"/>
          <p:nvPr>
            <p:ph idx="4294967295" type="ctrTitle"/>
          </p:nvPr>
        </p:nvSpPr>
        <p:spPr>
          <a:xfrm>
            <a:off x="3151000" y="1402863"/>
            <a:ext cx="2547000" cy="968400"/>
          </a:xfrm>
          <a:prstGeom prst="rect">
            <a:avLst/>
          </a:prstGeom>
        </p:spPr>
        <p:txBody>
          <a:bodyPr anchorCtr="0" anchor="t" bIns="91425" lIns="91425" rIns="91425" wrap="square" tIns="91425">
            <a:noAutofit/>
          </a:bodyPr>
          <a:lstStyle/>
          <a:p>
            <a:pPr lvl="0">
              <a:spcBef>
                <a:spcPts val="0"/>
              </a:spcBef>
              <a:buNone/>
            </a:pPr>
            <a:r>
              <a:rPr b="1" lang="en" sz="2500">
                <a:solidFill>
                  <a:srgbClr val="D9D9D9"/>
                </a:solidFill>
                <a:latin typeface="Open Sans"/>
                <a:ea typeface="Open Sans"/>
                <a:cs typeface="Open Sans"/>
                <a:sym typeface="Open Sans"/>
              </a:rPr>
              <a:t>professors</a:t>
            </a:r>
            <a:r>
              <a:rPr b="1" lang="en" sz="2500">
                <a:solidFill>
                  <a:srgbClr val="D9D9D9"/>
                </a:solidFill>
                <a:latin typeface="Open Sans"/>
                <a:ea typeface="Open Sans"/>
                <a:cs typeface="Open Sans"/>
                <a:sym typeface="Open Sans"/>
              </a:rPr>
              <a:t> </a:t>
            </a:r>
          </a:p>
          <a:p>
            <a:pPr lvl="0" rtl="0">
              <a:spcBef>
                <a:spcPts val="0"/>
              </a:spcBef>
              <a:buNone/>
            </a:pPr>
            <a:r>
              <a:rPr b="1" lang="en" sz="2500">
                <a:solidFill>
                  <a:srgbClr val="D9D9D9"/>
                </a:solidFill>
                <a:latin typeface="Open Sans"/>
                <a:ea typeface="Open Sans"/>
                <a:cs typeface="Open Sans"/>
                <a:sym typeface="Open Sans"/>
              </a:rPr>
              <a:t>&amp; educators</a:t>
            </a:r>
          </a:p>
        </p:txBody>
      </p:sp>
      <p:sp>
        <p:nvSpPr>
          <p:cNvPr id="113" name="Shape 113"/>
          <p:cNvSpPr txBox="1"/>
          <p:nvPr>
            <p:ph idx="4294967295" type="ctrTitle"/>
          </p:nvPr>
        </p:nvSpPr>
        <p:spPr>
          <a:xfrm>
            <a:off x="5939163" y="1402863"/>
            <a:ext cx="2803800" cy="1130400"/>
          </a:xfrm>
          <a:prstGeom prst="rect">
            <a:avLst/>
          </a:prstGeom>
        </p:spPr>
        <p:txBody>
          <a:bodyPr anchorCtr="0" anchor="t" bIns="91425" lIns="91425" rIns="91425" wrap="square" tIns="91425">
            <a:noAutofit/>
          </a:bodyPr>
          <a:lstStyle/>
          <a:p>
            <a:pPr lvl="0" rtl="0">
              <a:spcBef>
                <a:spcPts val="0"/>
              </a:spcBef>
              <a:buNone/>
            </a:pPr>
            <a:r>
              <a:rPr b="1" lang="en" sz="2500">
                <a:solidFill>
                  <a:srgbClr val="D9D9D9"/>
                </a:solidFill>
                <a:latin typeface="Open Sans"/>
                <a:ea typeface="Open Sans"/>
                <a:cs typeface="Open Sans"/>
                <a:sym typeface="Open Sans"/>
              </a:rPr>
              <a:t>people in online education space</a:t>
            </a:r>
          </a:p>
        </p:txBody>
      </p:sp>
      <p:pic>
        <p:nvPicPr>
          <p:cNvPr id="114" name="Shape 114"/>
          <p:cNvPicPr preferRelativeResize="0"/>
          <p:nvPr/>
        </p:nvPicPr>
        <p:blipFill>
          <a:blip r:embed="rId3">
            <a:alphaModFix/>
          </a:blip>
          <a:stretch>
            <a:fillRect/>
          </a:stretch>
        </p:blipFill>
        <p:spPr>
          <a:xfrm>
            <a:off x="288175" y="2533275"/>
            <a:ext cx="1494294" cy="1509375"/>
          </a:xfrm>
          <a:prstGeom prst="rect">
            <a:avLst/>
          </a:prstGeom>
          <a:noFill/>
          <a:ln>
            <a:noFill/>
          </a:ln>
        </p:spPr>
      </p:pic>
      <p:sp>
        <p:nvSpPr>
          <p:cNvPr id="115" name="Shape 115"/>
          <p:cNvSpPr txBox="1"/>
          <p:nvPr>
            <p:ph idx="4294967295" type="ctrTitle"/>
          </p:nvPr>
        </p:nvSpPr>
        <p:spPr>
          <a:xfrm>
            <a:off x="163684" y="3985000"/>
            <a:ext cx="1743300" cy="735600"/>
          </a:xfrm>
          <a:prstGeom prst="rect">
            <a:avLst/>
          </a:prstGeom>
        </p:spPr>
        <p:txBody>
          <a:bodyPr anchorCtr="0" anchor="t" bIns="91425" lIns="91425" rIns="91425" wrap="square" tIns="91425">
            <a:noAutofit/>
          </a:bodyPr>
          <a:lstStyle/>
          <a:p>
            <a:pPr lvl="0" rtl="0" algn="ctr">
              <a:spcBef>
                <a:spcPts val="0"/>
              </a:spcBef>
              <a:buNone/>
            </a:pPr>
            <a:r>
              <a:rPr lang="en" sz="1800">
                <a:solidFill>
                  <a:schemeClr val="dk2"/>
                </a:solidFill>
                <a:latin typeface="Open Sans"/>
                <a:ea typeface="Open Sans"/>
                <a:cs typeface="Open Sans"/>
                <a:sym typeface="Open Sans"/>
              </a:rPr>
              <a:t>PhD student @ Berkeley</a:t>
            </a:r>
          </a:p>
        </p:txBody>
      </p:sp>
      <p:pic>
        <p:nvPicPr>
          <p:cNvPr id="116" name="Shape 116"/>
          <p:cNvPicPr preferRelativeResize="0"/>
          <p:nvPr/>
        </p:nvPicPr>
        <p:blipFill>
          <a:blip r:embed="rId4">
            <a:alphaModFix/>
          </a:blip>
          <a:stretch>
            <a:fillRect/>
          </a:stretch>
        </p:blipFill>
        <p:spPr>
          <a:xfrm>
            <a:off x="2006450" y="2564670"/>
            <a:ext cx="1494300" cy="1509392"/>
          </a:xfrm>
          <a:prstGeom prst="rect">
            <a:avLst/>
          </a:prstGeom>
          <a:noFill/>
          <a:ln>
            <a:noFill/>
          </a:ln>
        </p:spPr>
      </p:pic>
      <p:sp>
        <p:nvSpPr>
          <p:cNvPr id="117" name="Shape 117"/>
          <p:cNvSpPr txBox="1"/>
          <p:nvPr>
            <p:ph idx="4294967295" type="ctrTitle"/>
          </p:nvPr>
        </p:nvSpPr>
        <p:spPr>
          <a:xfrm>
            <a:off x="1963772" y="4039550"/>
            <a:ext cx="1743300" cy="735600"/>
          </a:xfrm>
          <a:prstGeom prst="rect">
            <a:avLst/>
          </a:prstGeom>
        </p:spPr>
        <p:txBody>
          <a:bodyPr anchorCtr="0" anchor="t" bIns="91425" lIns="91425" rIns="91425" wrap="square" tIns="91425">
            <a:noAutofit/>
          </a:bodyPr>
          <a:lstStyle/>
          <a:p>
            <a:pPr lvl="0" algn="ctr">
              <a:spcBef>
                <a:spcPts val="0"/>
              </a:spcBef>
              <a:buNone/>
            </a:pPr>
            <a:r>
              <a:rPr lang="en" sz="1800">
                <a:solidFill>
                  <a:schemeClr val="dk2"/>
                </a:solidFill>
                <a:latin typeface="Open Sans"/>
                <a:ea typeface="Open Sans"/>
                <a:cs typeface="Open Sans"/>
                <a:sym typeface="Open Sans"/>
              </a:rPr>
              <a:t>MBA student</a:t>
            </a:r>
          </a:p>
          <a:p>
            <a:pPr lvl="0" rtl="0" algn="ctr">
              <a:spcBef>
                <a:spcPts val="0"/>
              </a:spcBef>
              <a:buNone/>
            </a:pPr>
            <a:r>
              <a:rPr lang="en" sz="1800">
                <a:solidFill>
                  <a:schemeClr val="dk2"/>
                </a:solidFill>
                <a:latin typeface="Open Sans"/>
                <a:ea typeface="Open Sans"/>
                <a:cs typeface="Open Sans"/>
                <a:sym typeface="Open Sans"/>
              </a:rPr>
              <a:t>@ SF state</a:t>
            </a:r>
          </a:p>
        </p:txBody>
      </p:sp>
      <p:pic>
        <p:nvPicPr>
          <p:cNvPr id="118" name="Shape 118"/>
          <p:cNvPicPr preferRelativeResize="0"/>
          <p:nvPr/>
        </p:nvPicPr>
        <p:blipFill>
          <a:blip r:embed="rId5">
            <a:alphaModFix/>
          </a:blip>
          <a:stretch>
            <a:fillRect/>
          </a:stretch>
        </p:blipFill>
        <p:spPr>
          <a:xfrm>
            <a:off x="3763875" y="2539224"/>
            <a:ext cx="1526989" cy="1542400"/>
          </a:xfrm>
          <a:prstGeom prst="rect">
            <a:avLst/>
          </a:prstGeom>
          <a:noFill/>
          <a:ln>
            <a:noFill/>
          </a:ln>
        </p:spPr>
      </p:pic>
      <p:sp>
        <p:nvSpPr>
          <p:cNvPr id="119" name="Shape 119"/>
          <p:cNvSpPr txBox="1"/>
          <p:nvPr>
            <p:ph idx="4294967295" type="ctrTitle"/>
          </p:nvPr>
        </p:nvSpPr>
        <p:spPr>
          <a:xfrm>
            <a:off x="3639510" y="4039538"/>
            <a:ext cx="1743300" cy="735600"/>
          </a:xfrm>
          <a:prstGeom prst="rect">
            <a:avLst/>
          </a:prstGeom>
        </p:spPr>
        <p:txBody>
          <a:bodyPr anchorCtr="0" anchor="t" bIns="91425" lIns="91425" rIns="91425" wrap="square" tIns="91425">
            <a:noAutofit/>
          </a:bodyPr>
          <a:lstStyle/>
          <a:p>
            <a:pPr lvl="0" rtl="0" algn="ctr">
              <a:spcBef>
                <a:spcPts val="0"/>
              </a:spcBef>
              <a:buNone/>
            </a:pPr>
            <a:r>
              <a:rPr lang="en" sz="1800">
                <a:solidFill>
                  <a:schemeClr val="dk2"/>
                </a:solidFill>
                <a:latin typeface="Open Sans"/>
                <a:ea typeface="Open Sans"/>
                <a:cs typeface="Open Sans"/>
                <a:sym typeface="Open Sans"/>
              </a:rPr>
              <a:t>(former) student @ UC Riverside</a:t>
            </a:r>
          </a:p>
        </p:txBody>
      </p:sp>
      <p:pic>
        <p:nvPicPr>
          <p:cNvPr id="120" name="Shape 120"/>
          <p:cNvPicPr preferRelativeResize="0"/>
          <p:nvPr/>
        </p:nvPicPr>
        <p:blipFill>
          <a:blip r:embed="rId6">
            <a:alphaModFix/>
          </a:blip>
          <a:stretch>
            <a:fillRect/>
          </a:stretch>
        </p:blipFill>
        <p:spPr>
          <a:xfrm>
            <a:off x="5540701" y="2516752"/>
            <a:ext cx="1527000" cy="1542411"/>
          </a:xfrm>
          <a:prstGeom prst="rect">
            <a:avLst/>
          </a:prstGeom>
          <a:noFill/>
          <a:ln>
            <a:noFill/>
          </a:ln>
        </p:spPr>
      </p:pic>
      <p:pic>
        <p:nvPicPr>
          <p:cNvPr id="121" name="Shape 121"/>
          <p:cNvPicPr preferRelativeResize="0"/>
          <p:nvPr/>
        </p:nvPicPr>
        <p:blipFill>
          <a:blip r:embed="rId7">
            <a:alphaModFix/>
          </a:blip>
          <a:stretch>
            <a:fillRect/>
          </a:stretch>
        </p:blipFill>
        <p:spPr>
          <a:xfrm>
            <a:off x="7317525" y="2516752"/>
            <a:ext cx="1527000" cy="1542411"/>
          </a:xfrm>
          <a:prstGeom prst="rect">
            <a:avLst/>
          </a:prstGeom>
          <a:noFill/>
          <a:ln>
            <a:noFill/>
          </a:ln>
        </p:spPr>
      </p:pic>
      <p:sp>
        <p:nvSpPr>
          <p:cNvPr id="122" name="Shape 122"/>
          <p:cNvSpPr txBox="1"/>
          <p:nvPr>
            <p:ph idx="4294967295" type="ctrTitle"/>
          </p:nvPr>
        </p:nvSpPr>
        <p:spPr>
          <a:xfrm>
            <a:off x="5454372" y="4031963"/>
            <a:ext cx="1743300" cy="735600"/>
          </a:xfrm>
          <a:prstGeom prst="rect">
            <a:avLst/>
          </a:prstGeom>
        </p:spPr>
        <p:txBody>
          <a:bodyPr anchorCtr="0" anchor="t" bIns="91425" lIns="91425" rIns="91425" wrap="square" tIns="91425">
            <a:noAutofit/>
          </a:bodyPr>
          <a:lstStyle/>
          <a:p>
            <a:pPr lvl="0" rtl="0" algn="ctr">
              <a:spcBef>
                <a:spcPts val="0"/>
              </a:spcBef>
              <a:buNone/>
            </a:pPr>
            <a:r>
              <a:rPr lang="en" sz="1800">
                <a:solidFill>
                  <a:schemeClr val="dk2"/>
                </a:solidFill>
                <a:latin typeface="Open Sans"/>
                <a:ea typeface="Open Sans"/>
                <a:cs typeface="Open Sans"/>
                <a:sym typeface="Open Sans"/>
              </a:rPr>
              <a:t>(former) student @ MIT</a:t>
            </a:r>
          </a:p>
        </p:txBody>
      </p:sp>
      <p:sp>
        <p:nvSpPr>
          <p:cNvPr id="123" name="Shape 123"/>
          <p:cNvSpPr txBox="1"/>
          <p:nvPr>
            <p:ph idx="4294967295" type="ctrTitle"/>
          </p:nvPr>
        </p:nvSpPr>
        <p:spPr>
          <a:xfrm>
            <a:off x="7209372" y="4031963"/>
            <a:ext cx="1743300" cy="735600"/>
          </a:xfrm>
          <a:prstGeom prst="rect">
            <a:avLst/>
          </a:prstGeom>
        </p:spPr>
        <p:txBody>
          <a:bodyPr anchorCtr="0" anchor="t" bIns="91425" lIns="91425" rIns="91425" wrap="square" tIns="91425">
            <a:noAutofit/>
          </a:bodyPr>
          <a:lstStyle/>
          <a:p>
            <a:pPr lvl="0" rtl="0" algn="ctr">
              <a:spcBef>
                <a:spcPts val="0"/>
              </a:spcBef>
              <a:buNone/>
            </a:pPr>
            <a:r>
              <a:rPr lang="en" sz="1800">
                <a:solidFill>
                  <a:schemeClr val="dk2"/>
                </a:solidFill>
                <a:latin typeface="Open Sans"/>
                <a:ea typeface="Open Sans"/>
                <a:cs typeface="Open Sans"/>
                <a:sym typeface="Open Sans"/>
              </a:rPr>
              <a:t>(former) </a:t>
            </a:r>
          </a:p>
          <a:p>
            <a:pPr lvl="0" rtl="0" algn="ctr">
              <a:spcBef>
                <a:spcPts val="0"/>
              </a:spcBef>
              <a:buNone/>
            </a:pPr>
            <a:r>
              <a:rPr lang="en" sz="1800">
                <a:solidFill>
                  <a:schemeClr val="dk2"/>
                </a:solidFill>
                <a:latin typeface="Open Sans"/>
                <a:ea typeface="Open Sans"/>
                <a:cs typeface="Open Sans"/>
                <a:sym typeface="Open Sans"/>
              </a:rPr>
              <a:t>post-doc </a:t>
            </a:r>
          </a:p>
          <a:p>
            <a:pPr lvl="0" rtl="0" algn="ctr">
              <a:spcBef>
                <a:spcPts val="0"/>
              </a:spcBef>
              <a:buNone/>
            </a:pPr>
            <a:r>
              <a:rPr lang="en" sz="1800">
                <a:solidFill>
                  <a:schemeClr val="dk2"/>
                </a:solidFill>
                <a:latin typeface="Open Sans"/>
                <a:ea typeface="Open Sans"/>
                <a:cs typeface="Open Sans"/>
                <a:sym typeface="Open Sans"/>
              </a:rPr>
              <a:t>@ Oxford</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