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  <p:embeddedFont>
      <p:font typeface="Source Sans Pro"/>
      <p:regular r:id="rId34"/>
      <p:bold r:id="rId35"/>
      <p:italic r:id="rId36"/>
      <p:boldItalic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6.xml"/><Relationship Id="rId41" Type="http://schemas.openxmlformats.org/officeDocument/2006/relationships/font" Target="fonts/OpenSans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35" Type="http://schemas.openxmlformats.org/officeDocument/2006/relationships/font" Target="fonts/SourceSansPro-bold.fntdata"/><Relationship Id="rId12" Type="http://schemas.openxmlformats.org/officeDocument/2006/relationships/slide" Target="slides/slide8.xml"/><Relationship Id="rId34" Type="http://schemas.openxmlformats.org/officeDocument/2006/relationships/font" Target="fonts/SourceSansPro-regular.fntdata"/><Relationship Id="rId15" Type="http://schemas.openxmlformats.org/officeDocument/2006/relationships/slide" Target="slides/slide11.xml"/><Relationship Id="rId37" Type="http://schemas.openxmlformats.org/officeDocument/2006/relationships/font" Target="fonts/SourceSansPro-boldItalic.fntdata"/><Relationship Id="rId14" Type="http://schemas.openxmlformats.org/officeDocument/2006/relationships/slide" Target="slides/slide10.xml"/><Relationship Id="rId36" Type="http://schemas.openxmlformats.org/officeDocument/2006/relationships/font" Target="fonts/SourceSansPro-italic.fntdata"/><Relationship Id="rId17" Type="http://schemas.openxmlformats.org/officeDocument/2006/relationships/slide" Target="slides/slide13.xml"/><Relationship Id="rId39" Type="http://schemas.openxmlformats.org/officeDocument/2006/relationships/font" Target="fonts/OpenSans-bold.fntdata"/><Relationship Id="rId16" Type="http://schemas.openxmlformats.org/officeDocument/2006/relationships/slide" Target="slides/slide12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 sz="4200"/>
            </a:lvl1pPr>
            <a:lvl2pPr lvl="1">
              <a:spcBef>
                <a:spcPts val="0"/>
              </a:spcBef>
              <a:buSzPts val="4200"/>
              <a:buNone/>
              <a:defRPr sz="4200"/>
            </a:lvl2pPr>
            <a:lvl3pPr lvl="2">
              <a:spcBef>
                <a:spcPts val="0"/>
              </a:spcBef>
              <a:buSzPts val="4200"/>
              <a:buNone/>
              <a:defRPr sz="4200"/>
            </a:lvl3pPr>
            <a:lvl4pPr lvl="3">
              <a:spcBef>
                <a:spcPts val="0"/>
              </a:spcBef>
              <a:buSzPts val="4200"/>
              <a:buNone/>
              <a:defRPr sz="4200"/>
            </a:lvl4pPr>
            <a:lvl5pPr lvl="4">
              <a:spcBef>
                <a:spcPts val="0"/>
              </a:spcBef>
              <a:buSzPts val="4200"/>
              <a:buNone/>
              <a:defRPr sz="4200"/>
            </a:lvl5pPr>
            <a:lvl6pPr lvl="5">
              <a:spcBef>
                <a:spcPts val="0"/>
              </a:spcBef>
              <a:buSzPts val="4200"/>
              <a:buNone/>
              <a:defRPr sz="4200"/>
            </a:lvl6pPr>
            <a:lvl7pPr lvl="6">
              <a:spcBef>
                <a:spcPts val="0"/>
              </a:spcBef>
              <a:buSzPts val="4200"/>
              <a:buNone/>
              <a:defRPr sz="4200"/>
            </a:lvl7pPr>
            <a:lvl8pPr lvl="7">
              <a:spcBef>
                <a:spcPts val="0"/>
              </a:spcBef>
              <a:buSzPts val="4200"/>
              <a:buNone/>
              <a:defRPr sz="4200"/>
            </a:lvl8pPr>
            <a:lvl9pPr lvl="8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200"/>
              <a:buNone/>
              <a:defRPr/>
            </a:lvl1pPr>
            <a:lvl2pPr lvl="1">
              <a:spcBef>
                <a:spcPts val="0"/>
              </a:spcBef>
              <a:buSzPts val="3200"/>
              <a:buNone/>
              <a:defRPr/>
            </a:lvl2pPr>
            <a:lvl3pPr lvl="2">
              <a:spcBef>
                <a:spcPts val="0"/>
              </a:spcBef>
              <a:buSzPts val="3200"/>
              <a:buNone/>
              <a:defRPr/>
            </a:lvl3pPr>
            <a:lvl4pPr lvl="3">
              <a:spcBef>
                <a:spcPts val="0"/>
              </a:spcBef>
              <a:buSzPts val="3200"/>
              <a:buNone/>
              <a:defRPr/>
            </a:lvl4pPr>
            <a:lvl5pPr lvl="4">
              <a:spcBef>
                <a:spcPts val="0"/>
              </a:spcBef>
              <a:buSzPts val="3200"/>
              <a:buNone/>
              <a:defRPr/>
            </a:lvl5pPr>
            <a:lvl6pPr lvl="5">
              <a:spcBef>
                <a:spcPts val="0"/>
              </a:spcBef>
              <a:buSzPts val="3200"/>
              <a:buNone/>
              <a:defRPr/>
            </a:lvl6pPr>
            <a:lvl7pPr lvl="6">
              <a:spcBef>
                <a:spcPts val="0"/>
              </a:spcBef>
              <a:buSzPts val="3200"/>
              <a:buNone/>
              <a:defRPr/>
            </a:lvl7pPr>
            <a:lvl8pPr lvl="7">
              <a:spcBef>
                <a:spcPts val="0"/>
              </a:spcBef>
              <a:buSzPts val="3200"/>
              <a:buNone/>
              <a:defRPr/>
            </a:lvl8pPr>
            <a:lvl9pPr lvl="8">
              <a:spcBef>
                <a:spcPts val="0"/>
              </a:spcBef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None/>
              <a:defRPr sz="1800"/>
            </a:lvl1pPr>
            <a:lvl2pPr lvl="1">
              <a:spcBef>
                <a:spcPts val="0"/>
              </a:spcBef>
              <a:buSzPts val="1800"/>
              <a:buNone/>
              <a:defRPr sz="1800"/>
            </a:lvl2pPr>
            <a:lvl3pPr lvl="2">
              <a:spcBef>
                <a:spcPts val="0"/>
              </a:spcBef>
              <a:buSzPts val="1800"/>
              <a:buNone/>
              <a:defRPr sz="1800"/>
            </a:lvl3pPr>
            <a:lvl4pPr lvl="3">
              <a:spcBef>
                <a:spcPts val="0"/>
              </a:spcBef>
              <a:buSzPts val="1800"/>
              <a:buNone/>
              <a:defRPr sz="1800"/>
            </a:lvl4pPr>
            <a:lvl5pPr lvl="4">
              <a:spcBef>
                <a:spcPts val="0"/>
              </a:spcBef>
              <a:buSzPts val="1800"/>
              <a:buNone/>
              <a:defRPr sz="1800"/>
            </a:lvl5pPr>
            <a:lvl6pPr lvl="5">
              <a:spcBef>
                <a:spcPts val="0"/>
              </a:spcBef>
              <a:buSzPts val="1800"/>
              <a:buNone/>
              <a:defRPr sz="1800"/>
            </a:lvl6pPr>
            <a:lvl7pPr lvl="6">
              <a:spcBef>
                <a:spcPts val="0"/>
              </a:spcBef>
              <a:buSzPts val="1800"/>
              <a:buNone/>
              <a:defRPr sz="1800"/>
            </a:lvl7pPr>
            <a:lvl8pPr lvl="7">
              <a:spcBef>
                <a:spcPts val="0"/>
              </a:spcBef>
              <a:buSzPts val="1800"/>
              <a:buNone/>
              <a:defRPr sz="1800"/>
            </a:lvl8pPr>
            <a:lvl9pPr lvl="8">
              <a:spcBef>
                <a:spcPts val="0"/>
              </a:spcBef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6000"/>
              <a:buNone/>
              <a:defRPr sz="6000"/>
            </a:lvl1pPr>
            <a:lvl2pPr lvl="1">
              <a:spcBef>
                <a:spcPts val="0"/>
              </a:spcBef>
              <a:buSzPts val="6000"/>
              <a:buNone/>
              <a:defRPr sz="6000"/>
            </a:lvl2pPr>
            <a:lvl3pPr lvl="2">
              <a:spcBef>
                <a:spcPts val="0"/>
              </a:spcBef>
              <a:buSzPts val="6000"/>
              <a:buNone/>
              <a:defRPr sz="6000"/>
            </a:lvl3pPr>
            <a:lvl4pPr lvl="3">
              <a:spcBef>
                <a:spcPts val="0"/>
              </a:spcBef>
              <a:buSzPts val="6000"/>
              <a:buNone/>
              <a:defRPr sz="6000"/>
            </a:lvl4pPr>
            <a:lvl5pPr lvl="4">
              <a:spcBef>
                <a:spcPts val="0"/>
              </a:spcBef>
              <a:buSzPts val="6000"/>
              <a:buNone/>
              <a:defRPr sz="6000"/>
            </a:lvl5pPr>
            <a:lvl6pPr lvl="5">
              <a:spcBef>
                <a:spcPts val="0"/>
              </a:spcBef>
              <a:buSzPts val="6000"/>
              <a:buNone/>
              <a:defRPr sz="6000"/>
            </a:lvl6pPr>
            <a:lvl7pPr lvl="6">
              <a:spcBef>
                <a:spcPts val="0"/>
              </a:spcBef>
              <a:buSzPts val="6000"/>
              <a:buNone/>
              <a:defRPr sz="6000"/>
            </a:lvl7pPr>
            <a:lvl8pPr lvl="7">
              <a:spcBef>
                <a:spcPts val="0"/>
              </a:spcBef>
              <a:buSzPts val="6000"/>
              <a:buNone/>
              <a:defRPr sz="6000"/>
            </a:lvl8pPr>
            <a:lvl9pPr lvl="8">
              <a:spcBef>
                <a:spcPts val="0"/>
              </a:spcBef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3200"/>
              <a:buFont typeface="Source Sans Pro"/>
              <a:buNone/>
              <a:defRPr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hyperlink" Target="https://github.com/hcaseyal/cs147-final-project/projects/3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460950" y="1971675"/>
            <a:ext cx="8222100" cy="933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ClassLens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460950" y="2941521"/>
            <a:ext cx="8222100" cy="72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Midway Milestone Presentation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CS 147 - Fall 2017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038" y="623905"/>
            <a:ext cx="9239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Heuristic Evaluation Results</a:t>
            </a:r>
          </a:p>
        </p:txBody>
      </p:sp>
      <p:sp>
        <p:nvSpPr>
          <p:cNvPr id="147" name="Shape 147"/>
          <p:cNvSpPr txBox="1"/>
          <p:nvPr>
            <p:ph idx="4294967295" type="body"/>
          </p:nvPr>
        </p:nvSpPr>
        <p:spPr>
          <a:xfrm>
            <a:off x="460950" y="3078150"/>
            <a:ext cx="8222100" cy="52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ts val="1800"/>
              <a:buAutoNum type="arabicPeriod" startAt="2"/>
            </a:pPr>
            <a:r>
              <a:rPr lang="en">
                <a:solidFill>
                  <a:srgbClr val="FFFFFF"/>
                </a:solidFill>
              </a:rPr>
              <a:t>Top Right Menu Bar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935D8C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More Personalization Required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0" l="-58002" r="0" t="0"/>
          <a:stretch/>
        </p:blipFill>
        <p:spPr>
          <a:xfrm>
            <a:off x="1673950" y="155513"/>
            <a:ext cx="7391400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7770275" y="573025"/>
            <a:ext cx="1210200" cy="785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61300" y="372475"/>
            <a:ext cx="3603000" cy="687600"/>
          </a:xfrm>
          <a:prstGeom prst="wedgeRoundRectCallout">
            <a:avLst>
              <a:gd fmla="val 156882" name="adj1"/>
              <a:gd fmla="val 15169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No way to read what you have written</a:t>
            </a:r>
          </a:p>
        </p:txBody>
      </p:sp>
      <p:sp>
        <p:nvSpPr>
          <p:cNvPr id="156" name="Shape 156"/>
          <p:cNvSpPr/>
          <p:nvPr/>
        </p:nvSpPr>
        <p:spPr>
          <a:xfrm>
            <a:off x="261300" y="2113800"/>
            <a:ext cx="3603000" cy="687600"/>
          </a:xfrm>
          <a:prstGeom prst="wedgeRoundRectCallout">
            <a:avLst>
              <a:gd fmla="val 157450" name="adj1"/>
              <a:gd fmla="val -143786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No way to set current career through a profile page</a:t>
            </a:r>
          </a:p>
        </p:txBody>
      </p:sp>
      <p:sp>
        <p:nvSpPr>
          <p:cNvPr id="157" name="Shape 157"/>
          <p:cNvSpPr/>
          <p:nvPr/>
        </p:nvSpPr>
        <p:spPr>
          <a:xfrm>
            <a:off x="7336025" y="4766575"/>
            <a:ext cx="1103100" cy="303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BEFORE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More Personalization Required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-58002" r="0" t="0"/>
          <a:stretch/>
        </p:blipFill>
        <p:spPr>
          <a:xfrm>
            <a:off x="1673950" y="155513"/>
            <a:ext cx="7391400" cy="44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7770275" y="573025"/>
            <a:ext cx="1210200" cy="785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61300" y="372475"/>
            <a:ext cx="3603000" cy="687600"/>
          </a:xfrm>
          <a:prstGeom prst="wedgeRoundRectCallout">
            <a:avLst>
              <a:gd fmla="val 156882" name="adj1"/>
              <a:gd fmla="val 15169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No way to read what you have written</a:t>
            </a:r>
          </a:p>
        </p:txBody>
      </p:sp>
      <p:sp>
        <p:nvSpPr>
          <p:cNvPr id="166" name="Shape 166"/>
          <p:cNvSpPr/>
          <p:nvPr/>
        </p:nvSpPr>
        <p:spPr>
          <a:xfrm>
            <a:off x="261300" y="2113800"/>
            <a:ext cx="3603000" cy="687600"/>
          </a:xfrm>
          <a:prstGeom prst="wedgeRoundRectCallout">
            <a:avLst>
              <a:gd fmla="val 157450" name="adj1"/>
              <a:gd fmla="val -143786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No way to set current career through a profile page</a:t>
            </a:r>
          </a:p>
        </p:txBody>
      </p:sp>
      <p:sp>
        <p:nvSpPr>
          <p:cNvPr id="167" name="Shape 167"/>
          <p:cNvSpPr/>
          <p:nvPr/>
        </p:nvSpPr>
        <p:spPr>
          <a:xfrm>
            <a:off x="261300" y="1060075"/>
            <a:ext cx="3603000" cy="44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Added a “My reviews” page</a:t>
            </a:r>
          </a:p>
        </p:txBody>
      </p:sp>
      <p:sp>
        <p:nvSpPr>
          <p:cNvPr id="168" name="Shape 168"/>
          <p:cNvSpPr/>
          <p:nvPr/>
        </p:nvSpPr>
        <p:spPr>
          <a:xfrm>
            <a:off x="261300" y="2801400"/>
            <a:ext cx="3603000" cy="44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Added a “My Profile” page</a:t>
            </a:r>
          </a:p>
        </p:txBody>
      </p:sp>
      <p:sp>
        <p:nvSpPr>
          <p:cNvPr id="169" name="Shape 169"/>
          <p:cNvSpPr/>
          <p:nvPr/>
        </p:nvSpPr>
        <p:spPr>
          <a:xfrm>
            <a:off x="7336025" y="4766575"/>
            <a:ext cx="1103100" cy="303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AFTER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Heuristic Evaluation Results</a:t>
            </a:r>
          </a:p>
        </p:txBody>
      </p:sp>
      <p:sp>
        <p:nvSpPr>
          <p:cNvPr id="175" name="Shape 175"/>
          <p:cNvSpPr txBox="1"/>
          <p:nvPr>
            <p:ph idx="4294967295" type="body"/>
          </p:nvPr>
        </p:nvSpPr>
        <p:spPr>
          <a:xfrm>
            <a:off x="460950" y="3078150"/>
            <a:ext cx="8222100" cy="52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ts val="1800"/>
              <a:buAutoNum type="arabicPeriod" startAt="3"/>
            </a:pPr>
            <a:r>
              <a:rPr lang="en">
                <a:solidFill>
                  <a:srgbClr val="FFFFFF"/>
                </a:solidFill>
              </a:rPr>
              <a:t>Pinning Feedback Action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935D8C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Pinning Feedback action needs changes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28764"/>
          <a:stretch/>
        </p:blipFill>
        <p:spPr>
          <a:xfrm>
            <a:off x="4869375" y="244800"/>
            <a:ext cx="3735875" cy="13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6327325" y="1304850"/>
            <a:ext cx="1140300" cy="237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14726"/>
          <a:stretch/>
        </p:blipFill>
        <p:spPr>
          <a:xfrm>
            <a:off x="5048900" y="1694048"/>
            <a:ext cx="3287226" cy="16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5812325" y="2567900"/>
            <a:ext cx="1760400" cy="630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350" y="3618435"/>
            <a:ext cx="4352249" cy="10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261300" y="3666250"/>
            <a:ext cx="3845400" cy="446700"/>
          </a:xfrm>
          <a:prstGeom prst="wedgeRoundRectCallout">
            <a:avLst>
              <a:gd fmla="val 101088" name="adj1"/>
              <a:gd fmla="val 22610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Cannot edit the pinned feedback list</a:t>
            </a:r>
          </a:p>
        </p:txBody>
      </p:sp>
      <p:sp>
        <p:nvSpPr>
          <p:cNvPr id="187" name="Shape 187"/>
          <p:cNvSpPr/>
          <p:nvPr/>
        </p:nvSpPr>
        <p:spPr>
          <a:xfrm>
            <a:off x="261300" y="220075"/>
            <a:ext cx="3845400" cy="446700"/>
          </a:xfrm>
          <a:prstGeom prst="wedgeRoundRectCallout">
            <a:avLst>
              <a:gd fmla="val 111841" name="adj1"/>
              <a:gd fmla="val 95172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Status of pinned feedback doesn’t change after pinning</a:t>
            </a:r>
          </a:p>
        </p:txBody>
      </p:sp>
      <p:sp>
        <p:nvSpPr>
          <p:cNvPr id="188" name="Shape 188"/>
          <p:cNvSpPr/>
          <p:nvPr/>
        </p:nvSpPr>
        <p:spPr>
          <a:xfrm>
            <a:off x="261300" y="1389746"/>
            <a:ext cx="3845400" cy="446700"/>
          </a:xfrm>
          <a:prstGeom prst="wedgeRoundRectCallout">
            <a:avLst>
              <a:gd fmla="val 93283" name="adj1"/>
              <a:gd fmla="val 184056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+ and - button doesn’t make sense</a:t>
            </a:r>
          </a:p>
        </p:txBody>
      </p:sp>
      <p:sp>
        <p:nvSpPr>
          <p:cNvPr id="189" name="Shape 189"/>
          <p:cNvSpPr/>
          <p:nvPr/>
        </p:nvSpPr>
        <p:spPr>
          <a:xfrm>
            <a:off x="261300" y="2491700"/>
            <a:ext cx="3845400" cy="446700"/>
          </a:xfrm>
          <a:prstGeom prst="wedgeRoundRectCallout">
            <a:avLst>
              <a:gd fmla="val 90444" name="adj1"/>
              <a:gd fmla="val -2815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Feedback can be pinned without choosing a polarity</a:t>
            </a:r>
          </a:p>
        </p:txBody>
      </p:sp>
      <p:sp>
        <p:nvSpPr>
          <p:cNvPr id="190" name="Shape 190"/>
          <p:cNvSpPr/>
          <p:nvPr/>
        </p:nvSpPr>
        <p:spPr>
          <a:xfrm>
            <a:off x="7336025" y="4766575"/>
            <a:ext cx="1103100" cy="303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BEFORE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Pinning Feedback action needs changes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28764"/>
          <a:stretch/>
        </p:blipFill>
        <p:spPr>
          <a:xfrm>
            <a:off x="4869375" y="244800"/>
            <a:ext cx="3735875" cy="138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6327325" y="1304850"/>
            <a:ext cx="1140300" cy="237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0" l="0" r="0" t="14726"/>
          <a:stretch/>
        </p:blipFill>
        <p:spPr>
          <a:xfrm>
            <a:off x="5048900" y="1694048"/>
            <a:ext cx="3287226" cy="165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5812325" y="2567900"/>
            <a:ext cx="1760400" cy="630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350" y="3618435"/>
            <a:ext cx="4352249" cy="10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261300" y="3666250"/>
            <a:ext cx="3845400" cy="446700"/>
          </a:xfrm>
          <a:prstGeom prst="wedgeRoundRectCallout">
            <a:avLst>
              <a:gd fmla="val 101088" name="adj1"/>
              <a:gd fmla="val 22610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Cannot edit the pinned feedback list</a:t>
            </a:r>
          </a:p>
        </p:txBody>
      </p:sp>
      <p:sp>
        <p:nvSpPr>
          <p:cNvPr id="202" name="Shape 202"/>
          <p:cNvSpPr/>
          <p:nvPr/>
        </p:nvSpPr>
        <p:spPr>
          <a:xfrm>
            <a:off x="261300" y="220075"/>
            <a:ext cx="3845400" cy="446700"/>
          </a:xfrm>
          <a:prstGeom prst="wedgeRoundRectCallout">
            <a:avLst>
              <a:gd fmla="val 111841" name="adj1"/>
              <a:gd fmla="val 95172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Status of pinned feedback doesn’t change after pinning</a:t>
            </a:r>
          </a:p>
        </p:txBody>
      </p:sp>
      <p:sp>
        <p:nvSpPr>
          <p:cNvPr id="203" name="Shape 203"/>
          <p:cNvSpPr/>
          <p:nvPr/>
        </p:nvSpPr>
        <p:spPr>
          <a:xfrm>
            <a:off x="261300" y="1389746"/>
            <a:ext cx="3845400" cy="446700"/>
          </a:xfrm>
          <a:prstGeom prst="wedgeRoundRectCallout">
            <a:avLst>
              <a:gd fmla="val 93283" name="adj1"/>
              <a:gd fmla="val 184056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+ and - button doesn’t make sense</a:t>
            </a:r>
          </a:p>
        </p:txBody>
      </p:sp>
      <p:sp>
        <p:nvSpPr>
          <p:cNvPr id="204" name="Shape 204"/>
          <p:cNvSpPr/>
          <p:nvPr/>
        </p:nvSpPr>
        <p:spPr>
          <a:xfrm>
            <a:off x="261300" y="2491700"/>
            <a:ext cx="3845400" cy="446700"/>
          </a:xfrm>
          <a:prstGeom prst="wedgeRoundRectCallout">
            <a:avLst>
              <a:gd fmla="val 90444" name="adj1"/>
              <a:gd fmla="val -2815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Severity 3</a:t>
            </a:r>
            <a:b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Feedback can be pinned without choosing a polarity</a:t>
            </a:r>
          </a:p>
        </p:txBody>
      </p:sp>
      <p:sp>
        <p:nvSpPr>
          <p:cNvPr id="205" name="Shape 205"/>
          <p:cNvSpPr/>
          <p:nvPr/>
        </p:nvSpPr>
        <p:spPr>
          <a:xfrm>
            <a:off x="261300" y="666775"/>
            <a:ext cx="3845400" cy="44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Resolved. Change the color of the icon and call it “Feedback Pinned”</a:t>
            </a:r>
          </a:p>
        </p:txBody>
      </p:sp>
      <p:sp>
        <p:nvSpPr>
          <p:cNvPr id="206" name="Shape 206"/>
          <p:cNvSpPr/>
          <p:nvPr/>
        </p:nvSpPr>
        <p:spPr>
          <a:xfrm>
            <a:off x="261300" y="1836450"/>
            <a:ext cx="3845400" cy="44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Change the positive and negative to happy, sad and neutral smileys</a:t>
            </a:r>
          </a:p>
        </p:txBody>
      </p:sp>
      <p:sp>
        <p:nvSpPr>
          <p:cNvPr id="207" name="Shape 207"/>
          <p:cNvSpPr/>
          <p:nvPr/>
        </p:nvSpPr>
        <p:spPr>
          <a:xfrm>
            <a:off x="261300" y="2938400"/>
            <a:ext cx="3845400" cy="44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Grey out the save button until a polarity hasn’t been chosen</a:t>
            </a:r>
          </a:p>
        </p:txBody>
      </p:sp>
      <p:sp>
        <p:nvSpPr>
          <p:cNvPr id="208" name="Shape 208"/>
          <p:cNvSpPr/>
          <p:nvPr/>
        </p:nvSpPr>
        <p:spPr>
          <a:xfrm>
            <a:off x="261300" y="4112950"/>
            <a:ext cx="3845400" cy="44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Add a cross sign next to each feedback to remove it</a:t>
            </a:r>
          </a:p>
        </p:txBody>
      </p:sp>
      <p:sp>
        <p:nvSpPr>
          <p:cNvPr id="209" name="Shape 209"/>
          <p:cNvSpPr/>
          <p:nvPr/>
        </p:nvSpPr>
        <p:spPr>
          <a:xfrm>
            <a:off x="7336025" y="4766575"/>
            <a:ext cx="1103100" cy="303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AFTER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Summary of Changes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the “write a review” experience easy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more personalization related features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Making the feedback pinning interactions more familiar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Prototype Implementation Status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Tools used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71900" y="1919075"/>
            <a:ext cx="366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Front-end: Angular, Node.JS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D3.js for visualizing career graph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Backend based on dynamic JSON files 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8875" y="1871188"/>
            <a:ext cx="4607327" cy="280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Implemented Features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Front-end: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Write a review page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 review homepage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Login page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Top bar component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Back-end: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Reviews Data Model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Skill and career tags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Teacher’s pinned feedback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Team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275" y="1873475"/>
            <a:ext cx="2296584" cy="229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229" y="1873475"/>
            <a:ext cx="2296584" cy="229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202" y="1873476"/>
            <a:ext cx="2296573" cy="229657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938113" y="4231250"/>
            <a:ext cx="15129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Hope Casey-Allen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826488" y="4231250"/>
            <a:ext cx="15129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Yash Tambawala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6925338" y="4231250"/>
            <a:ext cx="774300" cy="4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Amy Liu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Unimplemented Features</a:t>
            </a: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71900" y="1919075"/>
            <a:ext cx="36099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Front-end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 explore courses task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Teacher view feedback task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Back-end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UserID and password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User Profile Information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4225" y="1919075"/>
            <a:ext cx="4757401" cy="206774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4386500" y="4151675"/>
            <a:ext cx="47574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>
                <a:latin typeface="Source Sans Pro"/>
                <a:ea typeface="Source Sans Pro"/>
                <a:cs typeface="Source Sans Pro"/>
                <a:sym typeface="Source Sans Pro"/>
              </a:rPr>
              <a:t>Using </a:t>
            </a:r>
            <a:r>
              <a:rPr i="1" lang="en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GitHub Project</a:t>
            </a:r>
            <a:r>
              <a:rPr i="1" lang="en">
                <a:latin typeface="Source Sans Pro"/>
                <a:ea typeface="Source Sans Pro"/>
                <a:cs typeface="Source Sans Pro"/>
                <a:sym typeface="Source Sans Pro"/>
              </a:rPr>
              <a:t> to keep a track of the unimplemented features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Hard Coded Data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Importing Course Information from Explore Courses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Skills in courses (Based on ExploreCourses Information)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Course reviews 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Skills required for various careers based on reviewer profession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Issues in Implementation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of Career graph on the student home page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Currently using D3.js for this. However, we are facing many issues in implementing it exactly according to our requirement.  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D3 cluster layout doesn’t allow multi-parent nodes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i="1" lang="en"/>
              <a:t>Suggestions would be welcome!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Demo!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Resolving all possible issues of severity 2,3 and 4 from the heuristic evaluation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additional pages related to personalized user settings - Profile page, my reviews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On track to finish - using GitHub Projects and issues for project management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Value Proposition</a:t>
            </a:r>
          </a:p>
        </p:txBody>
      </p:sp>
      <p:sp>
        <p:nvSpPr>
          <p:cNvPr id="86" name="Shape 86"/>
          <p:cNvSpPr txBox="1"/>
          <p:nvPr>
            <p:ph idx="4294967295" type="body"/>
          </p:nvPr>
        </p:nvSpPr>
        <p:spPr>
          <a:xfrm>
            <a:off x="460950" y="3078150"/>
            <a:ext cx="8222100" cy="52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Making downstream feedback accessible to teachers and students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935D8C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71900" y="1690475"/>
            <a:ext cx="8441100" cy="288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br>
              <a:rPr lang="en"/>
            </a:br>
            <a:r>
              <a:rPr lang="en"/>
              <a:t>Currently, there's no organized way for teachers and students to understand if and how specific course objectives are useful in downstream classes or jobs.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3636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94757"/>
              </a:solidFill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71900" y="1690475"/>
            <a:ext cx="8441100" cy="288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ClassLens is a ​web-based ​platform ​for ​former ​students ​to ​give ​feedback ​on ​skills ​gained ​in ​a ​class ​ and how ​those ​skills are ​ being ​used ​in ​downstream ​classes ​and ​jobs.</a:t>
            </a: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rPr lang="en"/>
              <a:t>​Teachers ​can ​use ​this feedback ​to ​see ​how ​to ​revise their courses, ​and ​students ​can ​ see ​whether ​a course ​is ​valuable ​for ​their ​short ​and ​long-term ​goals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36363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94757"/>
              </a:solidFill>
              <a:highlight>
                <a:srgbClr val="FEFEF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Heuristic</a:t>
            </a:r>
            <a:r>
              <a:rPr lang="en"/>
              <a:t> Evaluation Results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Heuristic Evaluation Results</a:t>
            </a:r>
          </a:p>
        </p:txBody>
      </p:sp>
      <p:sp>
        <p:nvSpPr>
          <p:cNvPr id="109" name="Shape 109"/>
          <p:cNvSpPr txBox="1"/>
          <p:nvPr>
            <p:ph idx="4294967295" type="body"/>
          </p:nvPr>
        </p:nvSpPr>
        <p:spPr>
          <a:xfrm>
            <a:off x="460950" y="3078150"/>
            <a:ext cx="8222100" cy="524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ts val="1800"/>
              <a:buAutoNum type="arabicPeriod"/>
            </a:pPr>
            <a:r>
              <a:rPr lang="en">
                <a:solidFill>
                  <a:srgbClr val="FFFFFF"/>
                </a:solidFill>
              </a:rPr>
              <a:t>“Write a Review” Page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935D8C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775" y="192525"/>
            <a:ext cx="4862699" cy="44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“Write a review” page</a:t>
            </a:r>
          </a:p>
        </p:txBody>
      </p:sp>
      <p:sp>
        <p:nvSpPr>
          <p:cNvPr id="116" name="Shape 116"/>
          <p:cNvSpPr/>
          <p:nvPr/>
        </p:nvSpPr>
        <p:spPr>
          <a:xfrm>
            <a:off x="7165150" y="4121200"/>
            <a:ext cx="687600" cy="38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61300" y="3667297"/>
            <a:ext cx="3603000" cy="540900"/>
          </a:xfrm>
          <a:prstGeom prst="wedgeRoundRectCallout">
            <a:avLst>
              <a:gd fmla="val 137238" name="adj1"/>
              <a:gd fmla="val 69182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Severity 3</a:t>
            </a:r>
            <a:br>
              <a:rPr b="1" lang="en" sz="1200"/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Clicking on submit leads to review page. No option to go back</a:t>
            </a:r>
          </a:p>
        </p:txBody>
      </p:sp>
      <p:sp>
        <p:nvSpPr>
          <p:cNvPr id="118" name="Shape 118"/>
          <p:cNvSpPr/>
          <p:nvPr/>
        </p:nvSpPr>
        <p:spPr>
          <a:xfrm>
            <a:off x="261300" y="1309750"/>
            <a:ext cx="3603000" cy="540900"/>
          </a:xfrm>
          <a:prstGeom prst="wedgeRoundRectCallout">
            <a:avLst>
              <a:gd fmla="val 85893" name="adj1"/>
              <a:gd fmla="val 225203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FF0000"/>
                </a:solidFill>
              </a:rPr>
              <a:t>Severity 4</a:t>
            </a:r>
            <a:br>
              <a:rPr b="1" lang="en" sz="1200"/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Unclear that tag is about skills</a:t>
            </a:r>
            <a:r>
              <a:rPr b="1" lang="en" sz="1200"/>
              <a:t> </a:t>
            </a:r>
          </a:p>
        </p:txBody>
      </p:sp>
      <p:sp>
        <p:nvSpPr>
          <p:cNvPr id="119" name="Shape 119"/>
          <p:cNvSpPr/>
          <p:nvPr/>
        </p:nvSpPr>
        <p:spPr>
          <a:xfrm>
            <a:off x="261300" y="2573725"/>
            <a:ext cx="3603000" cy="446700"/>
          </a:xfrm>
          <a:prstGeom prst="wedgeRoundRectCallout">
            <a:avLst>
              <a:gd fmla="val 82781" name="adj1"/>
              <a:gd fmla="val 113230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FF0000"/>
                </a:solidFill>
              </a:rPr>
              <a:t>Severity 4</a:t>
            </a:r>
            <a:br>
              <a:rPr b="1" lang="en" sz="1200"/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Replace word “anecdote” - unclear</a:t>
            </a:r>
          </a:p>
        </p:txBody>
      </p:sp>
      <p:sp>
        <p:nvSpPr>
          <p:cNvPr id="120" name="Shape 120"/>
          <p:cNvSpPr/>
          <p:nvPr/>
        </p:nvSpPr>
        <p:spPr>
          <a:xfrm>
            <a:off x="261300" y="134125"/>
            <a:ext cx="3603000" cy="540900"/>
          </a:xfrm>
          <a:prstGeom prst="wedgeRoundRectCallout">
            <a:avLst>
              <a:gd fmla="val 82068" name="adj1"/>
              <a:gd fmla="val -8831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Severity 3</a:t>
            </a:r>
            <a:br>
              <a:rPr b="1" lang="en" sz="1200"/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No Indication of Required Fields</a:t>
            </a:r>
          </a:p>
        </p:txBody>
      </p:sp>
      <p:sp>
        <p:nvSpPr>
          <p:cNvPr id="121" name="Shape 121"/>
          <p:cNvSpPr/>
          <p:nvPr/>
        </p:nvSpPr>
        <p:spPr>
          <a:xfrm>
            <a:off x="5117125" y="2915550"/>
            <a:ext cx="1140300" cy="60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5117125" y="285325"/>
            <a:ext cx="2735700" cy="38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7336025" y="4766575"/>
            <a:ext cx="1103100" cy="303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BEFORE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775" y="192525"/>
            <a:ext cx="4862699" cy="443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/>
              <a:t>Changes Made - </a:t>
            </a:r>
            <a:r>
              <a:rPr b="1" lang="en" sz="1800"/>
              <a:t>“Write a review” page</a:t>
            </a:r>
          </a:p>
        </p:txBody>
      </p:sp>
      <p:sp>
        <p:nvSpPr>
          <p:cNvPr id="130" name="Shape 130"/>
          <p:cNvSpPr/>
          <p:nvPr/>
        </p:nvSpPr>
        <p:spPr>
          <a:xfrm>
            <a:off x="7165150" y="4121200"/>
            <a:ext cx="687600" cy="38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261300" y="3667297"/>
            <a:ext cx="3603000" cy="540900"/>
          </a:xfrm>
          <a:prstGeom prst="wedgeRoundRectCallout">
            <a:avLst>
              <a:gd fmla="val 137238" name="adj1"/>
              <a:gd fmla="val 69182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Severity 3</a:t>
            </a:r>
            <a:br>
              <a:rPr b="1" lang="en" sz="1200"/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Clicking on submit leads to review page. No option to go back</a:t>
            </a:r>
          </a:p>
        </p:txBody>
      </p:sp>
      <p:sp>
        <p:nvSpPr>
          <p:cNvPr id="132" name="Shape 132"/>
          <p:cNvSpPr/>
          <p:nvPr/>
        </p:nvSpPr>
        <p:spPr>
          <a:xfrm>
            <a:off x="261300" y="1309750"/>
            <a:ext cx="3603000" cy="540900"/>
          </a:xfrm>
          <a:prstGeom prst="wedgeRoundRectCallout">
            <a:avLst>
              <a:gd fmla="val 85893" name="adj1"/>
              <a:gd fmla="val 225203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FF0000"/>
                </a:solidFill>
              </a:rPr>
              <a:t>Severity 4</a:t>
            </a:r>
            <a:br>
              <a:rPr b="1" lang="en" sz="1200"/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Unclear that tag is about skills</a:t>
            </a:r>
            <a:r>
              <a:rPr b="1" lang="en" sz="1200"/>
              <a:t> </a:t>
            </a:r>
          </a:p>
        </p:txBody>
      </p:sp>
      <p:sp>
        <p:nvSpPr>
          <p:cNvPr id="133" name="Shape 133"/>
          <p:cNvSpPr/>
          <p:nvPr/>
        </p:nvSpPr>
        <p:spPr>
          <a:xfrm>
            <a:off x="261300" y="2573725"/>
            <a:ext cx="3603000" cy="446700"/>
          </a:xfrm>
          <a:prstGeom prst="wedgeRoundRectCallout">
            <a:avLst>
              <a:gd fmla="val 82781" name="adj1"/>
              <a:gd fmla="val 113230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>
                <a:solidFill>
                  <a:srgbClr val="FF0000"/>
                </a:solidFill>
              </a:rPr>
              <a:t>Severity 4</a:t>
            </a:r>
            <a:br>
              <a:rPr b="1" lang="en" sz="1200"/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Replace word “anecdote” - unclear</a:t>
            </a:r>
          </a:p>
        </p:txBody>
      </p:sp>
      <p:sp>
        <p:nvSpPr>
          <p:cNvPr id="134" name="Shape 134"/>
          <p:cNvSpPr/>
          <p:nvPr/>
        </p:nvSpPr>
        <p:spPr>
          <a:xfrm>
            <a:off x="261300" y="134125"/>
            <a:ext cx="3603000" cy="540900"/>
          </a:xfrm>
          <a:prstGeom prst="wedgeRoundRectCallout">
            <a:avLst>
              <a:gd fmla="val 82068" name="adj1"/>
              <a:gd fmla="val -8831" name="adj2"/>
              <a:gd fmla="val 0" name="adj3"/>
            </a:avLst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200"/>
              <a:t>Severity 3</a:t>
            </a:r>
            <a:br>
              <a:rPr b="1" lang="en" sz="1200"/>
            </a:b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No Indication of Required Fields</a:t>
            </a:r>
          </a:p>
        </p:txBody>
      </p:sp>
      <p:sp>
        <p:nvSpPr>
          <p:cNvPr id="135" name="Shape 135"/>
          <p:cNvSpPr/>
          <p:nvPr/>
        </p:nvSpPr>
        <p:spPr>
          <a:xfrm>
            <a:off x="5117125" y="2915550"/>
            <a:ext cx="1140300" cy="6006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5117125" y="285325"/>
            <a:ext cx="2735700" cy="38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261300" y="1853988"/>
            <a:ext cx="3603000" cy="44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Fixed it. We rename it as “Which skills does your feedback apply to?”</a:t>
            </a:r>
          </a:p>
        </p:txBody>
      </p:sp>
      <p:sp>
        <p:nvSpPr>
          <p:cNvPr id="138" name="Shape 138"/>
          <p:cNvSpPr/>
          <p:nvPr/>
        </p:nvSpPr>
        <p:spPr>
          <a:xfrm>
            <a:off x="261300" y="3023248"/>
            <a:ext cx="3603000" cy="385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Removed - add another anecdote</a:t>
            </a:r>
          </a:p>
        </p:txBody>
      </p:sp>
      <p:sp>
        <p:nvSpPr>
          <p:cNvPr id="139" name="Shape 139"/>
          <p:cNvSpPr/>
          <p:nvPr/>
        </p:nvSpPr>
        <p:spPr>
          <a:xfrm>
            <a:off x="261300" y="4208199"/>
            <a:ext cx="3603000" cy="3852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Will fix it in the hi-fi prototype. This was an issue with the medium-fi prototype tool</a:t>
            </a:r>
          </a:p>
        </p:txBody>
      </p:sp>
      <p:sp>
        <p:nvSpPr>
          <p:cNvPr id="140" name="Shape 140"/>
          <p:cNvSpPr/>
          <p:nvPr/>
        </p:nvSpPr>
        <p:spPr>
          <a:xfrm>
            <a:off x="7336025" y="4766575"/>
            <a:ext cx="1103100" cy="3033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AFTER</a:t>
            </a:r>
          </a:p>
        </p:txBody>
      </p:sp>
      <p:sp>
        <p:nvSpPr>
          <p:cNvPr id="141" name="Shape 141"/>
          <p:cNvSpPr/>
          <p:nvPr/>
        </p:nvSpPr>
        <p:spPr>
          <a:xfrm>
            <a:off x="261300" y="675025"/>
            <a:ext cx="3603000" cy="446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Fixed it. Marked the required fields with asterix and the text “required”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