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8" r:id="rId1"/>
  </p:sldMasterIdLst>
  <p:notesMasterIdLst>
    <p:notesMasterId r:id="rId57"/>
  </p:notesMasterIdLst>
  <p:handoutMasterIdLst>
    <p:handoutMasterId r:id="rId58"/>
  </p:handoutMasterIdLst>
  <p:sldIdLst>
    <p:sldId id="532" r:id="rId2"/>
    <p:sldId id="570" r:id="rId3"/>
    <p:sldId id="590" r:id="rId4"/>
    <p:sldId id="592" r:id="rId5"/>
    <p:sldId id="591" r:id="rId6"/>
    <p:sldId id="574" r:id="rId7"/>
    <p:sldId id="614" r:id="rId8"/>
    <p:sldId id="325" r:id="rId9"/>
    <p:sldId id="464" r:id="rId10"/>
    <p:sldId id="454" r:id="rId11"/>
    <p:sldId id="471" r:id="rId12"/>
    <p:sldId id="448" r:id="rId13"/>
    <p:sldId id="480" r:id="rId14"/>
    <p:sldId id="449" r:id="rId15"/>
    <p:sldId id="469" r:id="rId16"/>
    <p:sldId id="597" r:id="rId17"/>
    <p:sldId id="473" r:id="rId18"/>
    <p:sldId id="452" r:id="rId19"/>
    <p:sldId id="615" r:id="rId20"/>
    <p:sldId id="455" r:id="rId21"/>
    <p:sldId id="456" r:id="rId22"/>
    <p:sldId id="483" r:id="rId23"/>
    <p:sldId id="606" r:id="rId24"/>
    <p:sldId id="610" r:id="rId25"/>
    <p:sldId id="595" r:id="rId26"/>
    <p:sldId id="617" r:id="rId27"/>
    <p:sldId id="616" r:id="rId28"/>
    <p:sldId id="493" r:id="rId29"/>
    <p:sldId id="579" r:id="rId30"/>
    <p:sldId id="495" r:id="rId31"/>
    <p:sldId id="585" r:id="rId32"/>
    <p:sldId id="494" r:id="rId33"/>
    <p:sldId id="496" r:id="rId34"/>
    <p:sldId id="603" r:id="rId35"/>
    <p:sldId id="497" r:id="rId36"/>
    <p:sldId id="587" r:id="rId37"/>
    <p:sldId id="586" r:id="rId38"/>
    <p:sldId id="578" r:id="rId39"/>
    <p:sldId id="583" r:id="rId40"/>
    <p:sldId id="607" r:id="rId41"/>
    <p:sldId id="500" r:id="rId42"/>
    <p:sldId id="501" r:id="rId43"/>
    <p:sldId id="569" r:id="rId44"/>
    <p:sldId id="506" r:id="rId45"/>
    <p:sldId id="613" r:id="rId46"/>
    <p:sldId id="507" r:id="rId47"/>
    <p:sldId id="528" r:id="rId48"/>
    <p:sldId id="599" r:id="rId49"/>
    <p:sldId id="598" r:id="rId50"/>
    <p:sldId id="508" r:id="rId51"/>
    <p:sldId id="509" r:id="rId52"/>
    <p:sldId id="514" r:id="rId53"/>
    <p:sldId id="516" r:id="rId54"/>
    <p:sldId id="534" r:id="rId55"/>
    <p:sldId id="546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1">
          <p15:clr>
            <a:srgbClr val="A4A3A4"/>
          </p15:clr>
        </p15:guide>
        <p15:guide id="2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2">
          <p15:clr>
            <a:srgbClr val="A4A3A4"/>
          </p15:clr>
        </p15:guide>
        <p15:guide id="2" pos="30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Landay" initials="JAL" lastIdx="2" clrIdx="0"/>
  <p:cmAuthor id="1" name="James Landa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E6AA00"/>
    <a:srgbClr val="0C94F8"/>
    <a:srgbClr val="0B47BD"/>
    <a:srgbClr val="24D511"/>
    <a:srgbClr val="6293CD"/>
    <a:srgbClr val="4AD2E4"/>
    <a:srgbClr val="0D2ED1"/>
    <a:srgbClr val="E26274"/>
    <a:srgbClr val="C8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1" autoAdjust="0"/>
    <p:restoredTop sz="70777" autoAdjust="0"/>
  </p:normalViewPr>
  <p:slideViewPr>
    <p:cSldViewPr snapToGrid="0">
      <p:cViewPr varScale="1">
        <p:scale>
          <a:sx n="65" d="100"/>
          <a:sy n="65" d="100"/>
        </p:scale>
        <p:origin x="2352" y="208"/>
      </p:cViewPr>
      <p:guideLst>
        <p:guide orient="horz" pos="2401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249" d="100"/>
          <a:sy n="249" d="100"/>
        </p:scale>
        <p:origin x="298" y="72"/>
      </p:cViewPr>
      <p:guideLst>
        <p:guide orient="horz" pos="2242"/>
        <p:guide pos="30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64" Type="http://schemas.microsoft.com/office/2015/10/relationships/revisionInfo" Target="revisionInfo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commentAuthors" Target="commentAuthor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3374" y="227011"/>
            <a:ext cx="4811120" cy="6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t" anchorCtr="0" compatLnSpc="1">
            <a:prstTxWarp prst="textNoShape">
              <a:avLst/>
            </a:prstTxWarp>
          </a:bodyPr>
          <a:lstStyle>
            <a:lvl1pPr defTabSz="1006475" eaLnBrk="0" hangingPunct="0">
              <a:defRPr sz="1000" i="1"/>
            </a:lvl1pPr>
          </a:lstStyle>
          <a:p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CS 147: </a:t>
            </a:r>
            <a:r>
              <a:rPr lang="en-US" sz="900" dirty="0" err="1">
                <a:latin typeface="Helvetica" panose="020B0604020202020204" pitchFamily="34" charset="0"/>
                <a:cs typeface="Helvetica" panose="020B0604020202020204" pitchFamily="34" charset="0"/>
              </a:rPr>
              <a:t>dt+UX</a:t>
            </a: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 – Design Thinking for User Experience Design, Prototyping &amp; Evaluation</a:t>
            </a:r>
            <a:b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Autumn 2017</a:t>
            </a:r>
          </a:p>
          <a:p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Prof. James A. Landay</a:t>
            </a:r>
          </a:p>
          <a:p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Stanford University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4" y="9051925"/>
            <a:ext cx="28072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b" anchorCtr="0" compatLnSpc="1">
            <a:prstTxWarp prst="textNoShape">
              <a:avLst/>
            </a:prstTxWarp>
          </a:bodyPr>
          <a:lstStyle>
            <a:lvl1pPr algn="r" defTabSz="1006475" eaLnBrk="0" hangingPunct="0">
              <a:defRPr sz="1000" i="1"/>
            </a:lvl1pPr>
          </a:lstStyle>
          <a:p>
            <a:pPr>
              <a:defRPr/>
            </a:pPr>
            <a:fld id="{5E0CD677-C707-4984-8583-788FA704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007" y="227011"/>
            <a:ext cx="157435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November 6, 2017</a:t>
            </a:r>
          </a:p>
        </p:txBody>
      </p:sp>
    </p:spTree>
    <p:extLst>
      <p:ext uri="{BB962C8B-B14F-4D97-AF65-F5344CB8AC3E}">
        <p14:creationId xmlns:p14="http://schemas.microsoft.com/office/powerpoint/2010/main" val="173199521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27" tIns="49743" rIns="97827" bIns="4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fld id="{BCD31DAA-8C22-4560-9478-FEE05A8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9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1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baseline="0" dirty="0"/>
              <a:t>1:55 min with 5 min for quiz and only one in class experiments.  </a:t>
            </a:r>
            <a:endParaRPr lang="en-US" baseline="0" dirty="0" smtClean="0"/>
          </a:p>
          <a:p>
            <a:r>
              <a:rPr lang="en-US" baseline="0" dirty="0" smtClean="0"/>
              <a:t>2 min over. Skipped through summary slides. Start on time and we will be fine!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 smtClean="0"/>
              <a:t>broke at 40 minutes in (started 5 min late </a:t>
            </a:r>
            <a:r>
              <a:rPr lang="mr-IN" dirty="0" smtClean="0"/>
              <a:t>–</a:t>
            </a:r>
            <a:r>
              <a:rPr lang="en-US" dirty="0" smtClean="0"/>
              <a:t> TA</a:t>
            </a:r>
            <a:r>
              <a:rPr lang="en-US" baseline="0" dirty="0" smtClean="0"/>
              <a:t> took questions)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smtClean="0"/>
              <a:t>15 minutes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958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BD32E-ACF1-46FE-849B-6A9D05337C13}" type="slidenum">
              <a:rPr lang="en-US" sz="1000" smtClean="0"/>
              <a:pPr/>
              <a:t>10</a:t>
            </a:fld>
            <a:endParaRPr lang="en-US" sz="10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19128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DEA913-0F6E-4043-B796-96D81EDF4A63}" type="slidenum">
              <a:rPr lang="en-US" sz="1000" smtClean="0"/>
              <a:pPr/>
              <a:t>11</a:t>
            </a:fld>
            <a:endParaRPr lang="en-US" sz="10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6608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5969D9-8BDC-4985-A68E-D0456F665CA2}" type="slidenum">
              <a:rPr lang="en-US" sz="1000" smtClean="0"/>
              <a:pPr/>
              <a:t>12</a:t>
            </a:fld>
            <a:endParaRPr lang="en-US" sz="10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22841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AAB38-D9E9-4E55-B5C3-104C839EB7AC}" type="slidenum">
              <a:rPr lang="en-US" sz="1000" smtClean="0"/>
              <a:pPr/>
              <a:t>13</a:t>
            </a:fld>
            <a:endParaRPr lang="en-US" sz="10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86771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B79CDD-3724-458D-B7E4-DAEC3C84E992}" type="slidenum">
              <a:rPr lang="en-US" sz="1000" smtClean="0"/>
              <a:pPr/>
              <a:t>14</a:t>
            </a:fld>
            <a:endParaRPr lang="en-US" sz="10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56587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DBF294-EBF8-48E4-9F49-BD2E73EEC5B6}" type="slidenum">
              <a:rPr lang="en-US" sz="1000" smtClean="0"/>
              <a:pPr/>
              <a:t>15</a:t>
            </a:fld>
            <a:endParaRPr lang="en-US" sz="10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See anything interesting here?</a:t>
            </a:r>
          </a:p>
          <a:p>
            <a:endParaRPr lang="en-US" dirty="0"/>
          </a:p>
          <a:p>
            <a:r>
              <a:rPr lang="en-US" dirty="0"/>
              <a:t>We are NOT as sensitive to blue</a:t>
            </a:r>
          </a:p>
          <a:p>
            <a:r>
              <a:rPr lang="en-US" dirty="0"/>
              <a:t>There is lots of overlap between the 3 </a:t>
            </a:r>
            <a:r>
              <a:rPr lang="en-US" dirty="0" err="1"/>
              <a:t>photopigments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 from: http://archive.cnx.org/contents/d42c807d-a9fa-4e3d-83d0-0f7c745b51a0@4/color-and-color-vision#import-auto-id1844887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18965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CFB4C7-6B56-4E34-A2E5-1A904A266E44}" type="slidenum">
              <a:rPr lang="en-US" sz="1000" smtClean="0"/>
              <a:pPr/>
              <a:t>16</a:t>
            </a:fld>
            <a:endParaRPr lang="en-US" sz="10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34361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CC9C2-5826-497E-A73E-D0344F53A8D0}" type="slidenum">
              <a:rPr lang="en-US" sz="1000" smtClean="0"/>
              <a:pPr/>
              <a:t>17</a:t>
            </a:fld>
            <a:endParaRPr lang="en-US" sz="10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2000" dirty="0"/>
              <a:t>Original</a:t>
            </a:r>
            <a:r>
              <a:rPr lang="en-US" sz="2000" baseline="0" dirty="0"/>
              <a:t> choice of blue links on the web was a bad idea!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943632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18</a:t>
            </a:fld>
            <a:endParaRPr lang="en-US" sz="10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Left image saturated, right </a:t>
            </a:r>
            <a:r>
              <a:rPr lang="en-US" dirty="0" err="1"/>
              <a:t>desaturated</a:t>
            </a:r>
            <a:r>
              <a:rPr lang="en-US" dirty="0"/>
              <a:t> (how much gray)</a:t>
            </a:r>
          </a:p>
          <a:p>
            <a:r>
              <a:rPr lang="en-US" dirty="0"/>
              <a:t>Decreasing lightness helps, but much better on right with </a:t>
            </a:r>
            <a:r>
              <a:rPr lang="en-US" dirty="0" err="1"/>
              <a:t>desaturated</a:t>
            </a:r>
            <a:r>
              <a:rPr lang="en-US" dirty="0"/>
              <a:t> colors than</a:t>
            </a:r>
            <a:r>
              <a:rPr lang="en-US" baseline="0" dirty="0"/>
              <a:t> saturated</a:t>
            </a:r>
          </a:p>
          <a:p>
            <a:r>
              <a:rPr lang="en-US" baseline="0" dirty="0"/>
              <a:t>(sweater will still “pop”)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18562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19</a:t>
            </a:fld>
            <a:endParaRPr lang="en-US" sz="10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Left image saturated, right </a:t>
            </a:r>
            <a:r>
              <a:rPr lang="en-US" dirty="0" err="1"/>
              <a:t>desaturated</a:t>
            </a:r>
            <a:r>
              <a:rPr lang="en-US" dirty="0"/>
              <a:t> (how much gray)</a:t>
            </a:r>
          </a:p>
          <a:p>
            <a:r>
              <a:rPr lang="en-US" dirty="0"/>
              <a:t>Decreasing lightness helps, but much better on right with </a:t>
            </a:r>
            <a:r>
              <a:rPr lang="en-US" dirty="0" err="1"/>
              <a:t>desaturated</a:t>
            </a:r>
            <a:r>
              <a:rPr lang="en-US" dirty="0"/>
              <a:t> colors than</a:t>
            </a:r>
            <a:r>
              <a:rPr lang="en-US" baseline="0" dirty="0"/>
              <a:t> saturated</a:t>
            </a:r>
          </a:p>
          <a:p>
            <a:r>
              <a:rPr lang="en-US" baseline="0" dirty="0"/>
              <a:t>(sweater will still “pop”)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24919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142521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B7FF37-165E-4CB7-8172-D51D0985D950}" type="slidenum">
              <a:rPr lang="en-US" sz="1000" smtClean="0"/>
              <a:pPr/>
              <a:t>20</a:t>
            </a:fld>
            <a:endParaRPr lang="en-US" sz="10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39630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9A6374-ACD2-44A6-AA96-3809D12B5EF6}" type="slidenum">
              <a:rPr lang="en-US" sz="1000" smtClean="0"/>
              <a:pPr/>
              <a:t>21</a:t>
            </a:fld>
            <a:endParaRPr lang="en-US" sz="10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92809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B6160E-CE08-43B8-9BE6-D0453AD73957}" type="slidenum">
              <a:rPr lang="en-US" sz="1000" smtClean="0"/>
              <a:pPr/>
              <a:t>22</a:t>
            </a:fld>
            <a:endParaRPr lang="en-US" sz="10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We will cover more of this in the visual design lecture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758186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23</a:t>
            </a:fld>
            <a:endParaRPr lang="en-US" sz="10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/>
              <a:t>Mainly an issue for lots of text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blue makes a fine background color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083899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24</a:t>
            </a:fld>
            <a:endParaRPr lang="en-US" sz="10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/>
              <a:t>blue makes a fine background color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13575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broke at </a:t>
            </a:r>
            <a:r>
              <a:rPr lang="en-US" dirty="0" smtClean="0"/>
              <a:t>40 minutes in (started 5 min late </a:t>
            </a:r>
            <a:r>
              <a:rPr lang="mr-IN" dirty="0" smtClean="0"/>
              <a:t>–</a:t>
            </a:r>
            <a:r>
              <a:rPr lang="en-US" dirty="0" smtClean="0"/>
              <a:t> TA</a:t>
            </a:r>
            <a:r>
              <a:rPr lang="en-US" baseline="0" dirty="0" smtClean="0"/>
              <a:t> took questions)</a:t>
            </a:r>
            <a:endParaRPr lang="en-US" dirty="0"/>
          </a:p>
          <a:p>
            <a:r>
              <a:rPr lang="en-US" dirty="0" smtClean="0"/>
              <a:t>For 15 </a:t>
            </a:r>
            <a:r>
              <a:rPr lang="en-US" dirty="0"/>
              <a:t>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7440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7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NOT one of the processing stages of the Model Human Processor (MHP)?
https://www.polleverywhere.com/multiple_choice_polls/FIPK55Q9tSIgTAx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50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28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We model human performance to test understanding and</a:t>
            </a:r>
          </a:p>
          <a:p>
            <a:r>
              <a:rPr lang="en-US" dirty="0"/>
              <a:t>To predict the influence of new technology.</a:t>
            </a:r>
          </a:p>
          <a:p>
            <a:r>
              <a:rPr lang="en-US" dirty="0"/>
              <a:t>This is the classic image form the book “The Psychology of Human-Computer Interaction”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444447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29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699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3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50148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22B6D-1D93-4C06-B53B-49709B45E727}" type="slidenum">
              <a:rPr lang="en-US" sz="1000" smtClean="0"/>
              <a:pPr/>
              <a:t>30</a:t>
            </a:fld>
            <a:endParaRPr lang="en-US" sz="10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25878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31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Haptic</a:t>
            </a:r>
            <a:r>
              <a:rPr lang="en-US" baseline="0" dirty="0"/>
              <a:t> memory</a:t>
            </a:r>
          </a:p>
          <a:p>
            <a:endParaRPr lang="en-US" baseline="0" dirty="0"/>
          </a:p>
          <a:p>
            <a:r>
              <a:rPr lang="en-US" baseline="0" dirty="0"/>
              <a:t>Moving from sensory memory to working memory</a:t>
            </a:r>
          </a:p>
          <a:p>
            <a:endParaRPr lang="en-US" baseline="0" dirty="0"/>
          </a:p>
          <a:p>
            <a:r>
              <a:rPr lang="en-US" baseline="0" dirty="0"/>
              <a:t>Moving from working memory to long-term memory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628275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581A7-C073-4BF9-82B2-525F228AA44F}" type="slidenum">
              <a:rPr lang="en-US" sz="1000" smtClean="0"/>
              <a:pPr/>
              <a:t>32</a:t>
            </a:fld>
            <a:endParaRPr lang="en-US" sz="10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Perception of Touch… Smell… Taste….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90762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33</a:t>
            </a:fld>
            <a:endParaRPr lang="en-US" sz="10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Why do we care about memory…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413419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34</a:t>
            </a:fld>
            <a:endParaRPr lang="en-US" sz="10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504083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35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004412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36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44165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37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63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38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Now do it 24"</a:t>
            </a:r>
            <a:r>
              <a:rPr lang="en-US" baseline="0" dirty="0" smtClean="0"/>
              <a:t> apart and still 1" diameter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762861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39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162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4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8804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40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900187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87943-CA16-4D1A-A8A2-4EB73FB23589}" type="slidenum">
              <a:rPr lang="en-US" sz="1000" smtClean="0"/>
              <a:pPr/>
              <a:t>41</a:t>
            </a:fld>
            <a:endParaRPr lang="en-US" sz="10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417478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B660B-072B-4BD6-8F7B-C06A0202CAB6}" type="slidenum">
              <a:rPr lang="en-US" sz="1000" smtClean="0"/>
              <a:pPr/>
              <a:t>42</a:t>
            </a:fld>
            <a:endParaRPr lang="en-US" sz="10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lvl="1"/>
            <a:r>
              <a:rPr lang="en-US" dirty="0"/>
              <a:t>Outer edge of screen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3658950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know of good examples?</a:t>
            </a:r>
          </a:p>
          <a:p>
            <a:endParaRPr lang="en-US" dirty="0"/>
          </a:p>
          <a:p>
            <a:r>
              <a:rPr lang="en-US" dirty="0"/>
              <a:t>In many pieces of software, but still haven’t reached ubiquity…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514310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44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Very hard to accurate</a:t>
            </a:r>
            <a:r>
              <a:rPr lang="en-US" baseline="0" dirty="0"/>
              <a:t> tap on icons</a:t>
            </a:r>
            <a:r>
              <a:rPr lang="mr-IN" baseline="0" dirty="0"/>
              <a:t>…</a:t>
            </a:r>
            <a:r>
              <a:rPr lang="en-US" baseline="0" dirty="0"/>
              <a:t> leads to errors</a:t>
            </a:r>
            <a:r>
              <a:rPr lang="mr-IN" baseline="0" dirty="0"/>
              <a:t>…</a:t>
            </a:r>
            <a:r>
              <a:rPr lang="en-US" baseline="0" dirty="0"/>
              <a:t> example of Fitts’ Law in action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725234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45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35590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46</a:t>
            </a:fld>
            <a:endParaRPr lang="en-US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205962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47</a:t>
            </a:fld>
            <a:endParaRPr lang="en-US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0612559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48</a:t>
            </a:fld>
            <a:endParaRPr lang="en-US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091998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49</a:t>
            </a:fld>
            <a:endParaRPr lang="en-US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70836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5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736123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4A8327-FC53-4EB9-9AAA-8EE0817E41FA}" type="slidenum">
              <a:rPr lang="en-US" sz="1000" smtClean="0"/>
              <a:pPr/>
              <a:t>50</a:t>
            </a:fld>
            <a:endParaRPr lang="en-US" sz="10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071116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6C18E2-9453-474F-BC90-9542102B089E}" type="slidenum">
              <a:rPr lang="en-US" sz="1000" smtClean="0"/>
              <a:pPr/>
              <a:t>51</a:t>
            </a:fld>
            <a:endParaRPr lang="en-US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0126463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E0B4EB-2CBC-4FB2-859C-CFE73BC69037}" type="slidenum">
              <a:rPr lang="en-US" sz="1000" smtClean="0"/>
              <a:pPr/>
              <a:t>52</a:t>
            </a:fld>
            <a:endParaRPr lang="en-US" sz="10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991440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6740C1-EBB4-4E27-836A-17F5FA186AF0}" type="slidenum">
              <a:rPr lang="en-US" sz="1000" smtClean="0"/>
              <a:pPr/>
              <a:t>53</a:t>
            </a:fld>
            <a:endParaRPr lang="en-US" sz="10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5833530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84B31A-723A-43AF-AF80-F77557DEDFCE}" type="slidenum">
              <a:rPr lang="en-US" sz="1000" smtClean="0"/>
              <a:pPr/>
              <a:t>54</a:t>
            </a:fld>
            <a:endParaRPr lang="en-US" sz="10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37" tIns="47418" rIns="94837" bIns="4741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762463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4DE261-AE97-4CF7-9F4E-3E37DB2959F3}" type="slidenum">
              <a:rPr lang="en-US" sz="1000" smtClean="0"/>
              <a:pPr/>
              <a:t>55</a:t>
            </a:fld>
            <a:endParaRPr lang="en-US" sz="10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7713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 minutes over and skipped color experiment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11325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6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02396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7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08262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C95BDF-CB86-4F39-BE16-2A34845669C8}" type="slidenum">
              <a:rPr lang="en-US" sz="1000" smtClean="0"/>
              <a:pPr/>
              <a:t>8</a:t>
            </a:fld>
            <a:endParaRPr lang="en-US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8300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E49AF-B2FE-465E-995B-FCDA8340A10C}" type="slidenum">
              <a:rPr lang="en-US" sz="1000" smtClean="0"/>
              <a:pPr/>
              <a:t>9</a:t>
            </a:fld>
            <a:endParaRPr lang="en-US" sz="10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2312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2017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82029" y="34740"/>
            <a:ext cx="8023884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1500" baseline="0" dirty="0"/>
              <a:t>DESIGN THINKING FOR USER EXPERIENCE </a:t>
            </a:r>
            <a:r>
              <a:rPr lang="en-US" sz="1500" dirty="0"/>
              <a:t>DESIGN +</a:t>
            </a:r>
            <a:r>
              <a:rPr lang="en-US" sz="1500" baseline="0" dirty="0"/>
              <a:t> PROTOTYPING + EVALUATION</a:t>
            </a:r>
            <a:endParaRPr lang="en-US" sz="1500" dirty="0"/>
          </a:p>
        </p:txBody>
      </p:sp>
      <p:pic>
        <p:nvPicPr>
          <p:cNvPr id="2" name="Picture 1" descr="dt+ux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61" y="-339692"/>
            <a:ext cx="1539417" cy="1154563"/>
          </a:xfrm>
          <a:prstGeom prst="rect">
            <a:avLst/>
          </a:prstGeom>
        </p:spPr>
      </p:pic>
      <p:sp>
        <p:nvSpPr>
          <p:cNvPr id="10" name="Shape 309"/>
          <p:cNvSpPr/>
          <p:nvPr/>
        </p:nvSpPr>
        <p:spPr>
          <a:xfrm>
            <a:off x="8950313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" name="Shape 310"/>
          <p:cNvSpPr/>
          <p:nvPr/>
        </p:nvSpPr>
        <p:spPr>
          <a:xfrm rot="16200000">
            <a:off x="-108778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2" name="Shape 311"/>
          <p:cNvSpPr/>
          <p:nvPr/>
        </p:nvSpPr>
        <p:spPr>
          <a:xfrm rot="10800000">
            <a:off x="-61913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3" name="Shape 312"/>
          <p:cNvSpPr/>
          <p:nvPr/>
        </p:nvSpPr>
        <p:spPr>
          <a:xfrm rot="5400000">
            <a:off x="8942295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41448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410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ED28-6736-45DB-8425-5DDB4DCD86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263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411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8775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664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3150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85763" y="2281237"/>
            <a:ext cx="8385175" cy="1116013"/>
          </a:xfrm>
          <a:prstGeom prst="rect">
            <a:avLst/>
          </a:prstGeom>
        </p:spPr>
        <p:txBody>
          <a:bodyPr/>
          <a:lstStyle>
            <a:lvl1pPr algn="ctr">
              <a:defRPr sz="8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8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031530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4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93336" indent="-92309">
              <a:spcBef>
                <a:spcPts val="485"/>
              </a:spcBef>
              <a:defRPr sz="2300"/>
            </a:lvl2pPr>
            <a:lvl3pPr marL="457440" indent="-71796">
              <a:spcBef>
                <a:spcPts val="404"/>
              </a:spcBef>
              <a:defRPr sz="2100"/>
            </a:lvl3pPr>
            <a:lvl4pPr marL="642058" indent="-71796">
              <a:spcBef>
                <a:spcPts val="323"/>
              </a:spcBef>
              <a:defRPr sz="1700"/>
            </a:lvl4pPr>
            <a:lvl5pPr marL="826675" indent="-71796">
              <a:spcBef>
                <a:spcPts val="323"/>
              </a:spcBef>
              <a:defRPr sz="17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17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928898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10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856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176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535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125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221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67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657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527202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hape 309"/>
          <p:cNvSpPr/>
          <p:nvPr/>
        </p:nvSpPr>
        <p:spPr>
          <a:xfrm>
            <a:off x="8950313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8" name="Shape 310"/>
          <p:cNvSpPr/>
          <p:nvPr/>
        </p:nvSpPr>
        <p:spPr>
          <a:xfrm rot="16200000">
            <a:off x="-108778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" name="Shape 311"/>
          <p:cNvSpPr/>
          <p:nvPr/>
        </p:nvSpPr>
        <p:spPr>
          <a:xfrm rot="10800000">
            <a:off x="-61913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" name="Shape 312"/>
          <p:cNvSpPr/>
          <p:nvPr/>
        </p:nvSpPr>
        <p:spPr>
          <a:xfrm rot="5400000">
            <a:off x="8942492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3533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5" r:id="rId16"/>
    <p:sldLayoutId id="2147483896" r:id="rId17"/>
    <p:sldLayoutId id="2147483897" r:id="rId18"/>
    <p:sldLayoutId id="2147483898" r:id="rId19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25.png"/><Relationship Id="rId5" Type="http://schemas.openxmlformats.org/officeDocument/2006/relationships/hyperlink" Target="https://www.liveslides.com/download" TargetMode="External"/><Relationship Id="rId6" Type="http://schemas.openxmlformats.org/officeDocument/2006/relationships/hyperlink" Target="https://www.polleverywhere.com/multiple_choice_polls/FIPK55Q9tSIgTAx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hci.stanford.edu/courses/cs147/2016/au/readings/restricted/Rogers_InteractionDesign_CognitiveAspects_Chapter3.pdf" TargetMode="External"/><Relationship Id="rId4" Type="http://schemas.openxmlformats.org/officeDocument/2006/relationships/hyperlink" Target="https://webdesign.tutsplus.com/articles/applying-fitts-law-to-mobile-interface-design--webdesign-691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://hci.stanford.edu/courses/cs147/2017/au/readings/restricted/Norman-Ch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Human Abilities: </a:t>
            </a:r>
            <a:br>
              <a:rPr lang="en-US"/>
            </a:br>
            <a:r>
              <a:rPr lang="en-US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878787"/>
                </a:solidFill>
                <a:latin typeface="Helvetica"/>
                <a:cs typeface="Helvetica"/>
              </a:rPr>
              <a:t>November 6,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Visible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6479D-94D4-4B35-A3C8-CA4BDF98860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0245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2040857"/>
            <a:ext cx="81041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Human Visual System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736336"/>
            <a:ext cx="7772400" cy="94488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Light passes through lens</a:t>
            </a:r>
          </a:p>
          <a:p>
            <a:pPr eaLnBrk="1" hangingPunct="1"/>
            <a:r>
              <a:rPr lang="en-US" dirty="0"/>
              <a:t>Focused on retina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EB4D7-9B77-49C5-9853-567584E3023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9076944" y="-620331"/>
            <a:ext cx="5259388" cy="3829050"/>
            <a:chOff x="1238" y="810"/>
            <a:chExt cx="3313" cy="2412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1352" y="906"/>
              <a:ext cx="3064" cy="20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1238" y="810"/>
              <a:ext cx="3313" cy="2412"/>
              <a:chOff x="1204" y="776"/>
              <a:chExt cx="3313" cy="2412"/>
            </a:xfrm>
          </p:grpSpPr>
          <p:pic>
            <p:nvPicPr>
              <p:cNvPr id="11274" name="Picture 5" descr="ey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4" y="776"/>
                <a:ext cx="3313" cy="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6"/>
              <p:cNvSpPr>
                <a:spLocks noChangeArrowheads="1"/>
              </p:cNvSpPr>
              <p:nvPr/>
            </p:nvSpPr>
            <p:spPr bwMode="auto">
              <a:xfrm>
                <a:off x="1536" y="1530"/>
                <a:ext cx="40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26" name="Picture 2" descr="https://upload.wikimedia.org/wikipedia/commons/thumb/f/f5/Eyesection.svg/1280px-Eyesection.svg.png">
            <a:extLst>
              <a:ext uri="{FF2B5EF4-FFF2-40B4-BE49-F238E27FC236}">
                <a16:creationId xmlns="" xmlns:a16="http://schemas.microsoft.com/office/drawing/2014/main" id="{17BE5AE3-4E24-4712-9145-4892FE43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89644"/>
            <a:ext cx="4211053" cy="28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bsessive-coffee-disorder.com/wp-content/uploads/2014/11/eye1.jpg">
            <a:extLst>
              <a:ext uri="{FF2B5EF4-FFF2-40B4-BE49-F238E27FC236}">
                <a16:creationId xmlns="" xmlns:a16="http://schemas.microsoft.com/office/drawing/2014/main" id="{37CAC1D0-7CCC-4888-95F9-39FBE0F56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t="1200" r="9991" b="6484"/>
          <a:stretch/>
        </p:blipFill>
        <p:spPr bwMode="auto">
          <a:xfrm>
            <a:off x="803275" y="968464"/>
            <a:ext cx="7370763" cy="46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CFBACA-CE6D-4EEC-958A-CBF1FB10683E}"/>
              </a:ext>
            </a:extLst>
          </p:cNvPr>
          <p:cNvSpPr txBox="1"/>
          <p:nvPr/>
        </p:nvSpPr>
        <p:spPr>
          <a:xfrm>
            <a:off x="2774072" y="5417255"/>
            <a:ext cx="3595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http://obsessive-coffee-disorder.com/wp-content/uploads/2014/11/eye1.jpg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Retina</a:t>
            </a:r>
          </a:p>
        </p:txBody>
      </p:sp>
      <p:sp>
        <p:nvSpPr>
          <p:cNvPr id="791562" name="Rectangle 10"/>
          <p:cNvSpPr>
            <a:spLocks noGrp="1" noChangeArrowheads="1"/>
          </p:cNvSpPr>
          <p:nvPr>
            <p:ph idx="1"/>
          </p:nvPr>
        </p:nvSpPr>
        <p:spPr>
          <a:xfrm>
            <a:off x="519113" y="1600200"/>
            <a:ext cx="8512175" cy="4724400"/>
          </a:xfrm>
        </p:spPr>
        <p:txBody>
          <a:bodyPr/>
          <a:lstStyle/>
          <a:p>
            <a:pPr eaLnBrk="1" hangingPunct="1"/>
            <a:r>
              <a:rPr lang="en-US" dirty="0"/>
              <a:t>Retina covered with two types of light-sensitive receptors called</a:t>
            </a:r>
            <a:r>
              <a:rPr lang="en-US" sz="1200" dirty="0"/>
              <a:t>?</a:t>
            </a:r>
          </a:p>
          <a:p>
            <a:pPr lvl="1" eaLnBrk="1" hangingPunct="1"/>
            <a:r>
              <a:rPr lang="en-US" dirty="0"/>
              <a:t>rods</a:t>
            </a:r>
          </a:p>
          <a:p>
            <a:pPr lvl="2" eaLnBrk="1" hangingPunct="1"/>
            <a:r>
              <a:rPr lang="en-US" dirty="0"/>
              <a:t>primarily for night vision &amp; perceiving movement</a:t>
            </a:r>
          </a:p>
          <a:p>
            <a:pPr lvl="2" eaLnBrk="1" hangingPunct="1"/>
            <a:r>
              <a:rPr lang="en-US" dirty="0"/>
              <a:t>sensitive to broad spectrum of light</a:t>
            </a:r>
          </a:p>
          <a:p>
            <a:pPr lvl="2" eaLnBrk="1" hangingPunct="1"/>
            <a:r>
              <a:rPr lang="en-US" dirty="0"/>
              <a:t>can’t discriminate between colors</a:t>
            </a:r>
          </a:p>
          <a:p>
            <a:pPr lvl="2" eaLnBrk="1" hangingPunct="1"/>
            <a:r>
              <a:rPr lang="en-US" dirty="0"/>
              <a:t>sense intensity or shades of gray</a:t>
            </a:r>
          </a:p>
          <a:p>
            <a:pPr lvl="1" eaLnBrk="1" hangingPunct="1"/>
            <a:r>
              <a:rPr lang="en-US" dirty="0"/>
              <a:t>cones</a:t>
            </a:r>
          </a:p>
          <a:p>
            <a:pPr lvl="2" eaLnBrk="1" hangingPunct="1"/>
            <a:r>
              <a:rPr lang="en-US" dirty="0"/>
              <a:t>used to sense color</a:t>
            </a:r>
          </a:p>
          <a:p>
            <a:pPr eaLnBrk="1" hangingPunct="1"/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671BC-5703-4275-A90B-0E168A67E92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Retina</a:t>
            </a:r>
          </a:p>
        </p:txBody>
      </p:sp>
      <p:sp>
        <p:nvSpPr>
          <p:cNvPr id="877573" name="Rectangle 5"/>
          <p:cNvSpPr>
            <a:spLocks noGrp="1" noChangeArrowheads="1"/>
          </p:cNvSpPr>
          <p:nvPr>
            <p:ph idx="1"/>
          </p:nvPr>
        </p:nvSpPr>
        <p:spPr>
          <a:xfrm>
            <a:off x="876300" y="1141499"/>
            <a:ext cx="7985125" cy="526015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Center of retina has most of the cones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</a:t>
            </a:r>
            <a:endParaRPr lang="en-US" sz="2800" dirty="0">
              <a:sym typeface="ZapfDingbats" pitchFamily="82" charset="2"/>
            </a:endParaRPr>
          </a:p>
          <a:p>
            <a:pPr lvl="1" eaLnBrk="1" hangingPunct="1"/>
            <a:r>
              <a:rPr lang="en-US" sz="2400" dirty="0"/>
              <a:t>allows for high acuity of objects focused at center</a:t>
            </a:r>
            <a:endParaRPr lang="en-US" sz="2400" dirty="0">
              <a:sym typeface="ZapfDingbats" pitchFamily="82" charset="2"/>
            </a:endParaRP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Edge of retina is dominated by rods 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</a:t>
            </a:r>
            <a:endParaRPr lang="en-US" sz="2800" dirty="0">
              <a:sym typeface="ZapfDingbats" pitchFamily="82" charset="2"/>
            </a:endParaRPr>
          </a:p>
          <a:p>
            <a:pPr lvl="1" eaLnBrk="1" hangingPunct="1"/>
            <a:r>
              <a:rPr lang="en-US" sz="2400" dirty="0"/>
              <a:t>allows detecting motion of threats in periphery</a:t>
            </a:r>
            <a:endParaRPr lang="en-US" sz="2400" dirty="0">
              <a:sym typeface="ZapfDingbats" pitchFamily="82" charset="2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E70B0-422F-456D-B650-D4607ABD304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35" y="2370497"/>
            <a:ext cx="2833884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963" y="2370656"/>
            <a:ext cx="294534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9628" y="4595685"/>
            <a:ext cx="25149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  <a:latin typeface="Helvetica Light"/>
                <a:cs typeface="Helvetica Light"/>
              </a:rPr>
              <a:t>http://webvision.med.utah.edu/imageswv/Ostergr.jpeg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2857"/>
          <a:stretch/>
        </p:blipFill>
        <p:spPr>
          <a:xfrm>
            <a:off x="1034154" y="2370415"/>
            <a:ext cx="2139823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7133" y="4595685"/>
            <a:ext cx="2723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Helvetica Light"/>
                <a:cs typeface="Helvetica Light"/>
              </a:rPr>
              <a:t>http://</a:t>
            </a:r>
            <a:r>
              <a:rPr lang="en-US" sz="750" dirty="0" err="1">
                <a:latin typeface="Helvetica Light"/>
                <a:cs typeface="Helvetica Light"/>
              </a:rPr>
              <a:t>www.webexhibits.org</a:t>
            </a:r>
            <a:r>
              <a:rPr lang="en-US" sz="750" dirty="0">
                <a:latin typeface="Helvetica Light"/>
                <a:cs typeface="Helvetica Light"/>
              </a:rPr>
              <a:t>/</a:t>
            </a:r>
            <a:r>
              <a:rPr lang="en-US" sz="750" dirty="0" err="1">
                <a:latin typeface="Helvetica Light"/>
                <a:cs typeface="Helvetica Light"/>
              </a:rPr>
              <a:t>causesofcolor</a:t>
            </a:r>
            <a:r>
              <a:rPr lang="en-US" sz="750" dirty="0">
                <a:latin typeface="Helvetica Light"/>
                <a:cs typeface="Helvetica Light"/>
              </a:rPr>
              <a:t>/1G.html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Perception via Cones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320843" y="1828800"/>
            <a:ext cx="8823158" cy="4114800"/>
          </a:xfrm>
        </p:spPr>
        <p:txBody>
          <a:bodyPr/>
          <a:lstStyle/>
          <a:p>
            <a:pPr eaLnBrk="1" hangingPunct="1"/>
            <a:r>
              <a:rPr lang="en-US" dirty="0"/>
              <a:t>“</a:t>
            </a:r>
            <a:r>
              <a:rPr lang="en-US" dirty="0" err="1"/>
              <a:t>Photopigments</a:t>
            </a:r>
            <a:r>
              <a:rPr lang="en-US" dirty="0"/>
              <a:t>” used to sense color</a:t>
            </a:r>
          </a:p>
          <a:p>
            <a:pPr eaLnBrk="1" hangingPunct="1"/>
            <a:r>
              <a:rPr lang="en-US" dirty="0"/>
              <a:t>3 types: </a:t>
            </a:r>
            <a:r>
              <a:rPr lang="en-US" dirty="0">
                <a:solidFill>
                  <a:srgbClr val="0C94F8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24D511"/>
                </a:solidFill>
              </a:rPr>
              <a:t>green</a:t>
            </a:r>
            <a:r>
              <a:rPr lang="en-US" dirty="0"/>
              <a:t>, “</a:t>
            </a:r>
            <a:r>
              <a:rPr lang="en-US" dirty="0">
                <a:solidFill>
                  <a:srgbClr val="FF2121"/>
                </a:solidFill>
              </a:rPr>
              <a:t>red</a:t>
            </a:r>
            <a:r>
              <a:rPr lang="en-US" dirty="0"/>
              <a:t>” (really </a:t>
            </a:r>
            <a:r>
              <a:rPr lang="en-US" dirty="0">
                <a:solidFill>
                  <a:srgbClr val="E8E428"/>
                </a:solidFill>
              </a:rPr>
              <a:t>yellow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each sensitive to different band of spectrum </a:t>
            </a:r>
          </a:p>
          <a:p>
            <a:pPr lvl="1" eaLnBrk="1" hangingPunct="1"/>
            <a:r>
              <a:rPr lang="en-US" dirty="0"/>
              <a:t>ratio of neural activity of the 3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color</a:t>
            </a:r>
          </a:p>
          <a:p>
            <a:pPr lvl="2" eaLnBrk="1" hangingPunct="1"/>
            <a:r>
              <a:rPr lang="en-US" sz="2500" dirty="0"/>
              <a:t>other colors are perceived by combining stimulation</a:t>
            </a:r>
          </a:p>
          <a:p>
            <a:pPr lvl="1" eaLnBrk="1" hangingPunct="1">
              <a:buFontTx/>
              <a:buNone/>
            </a:pP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27009-D47B-4120-841C-E9C8746C39F0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chive.cnx.org/resources/f60d65bfa727f56494b68c941587875d7a763eda/Figure_27_0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76" y="1185153"/>
            <a:ext cx="5058096" cy="49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Sensitivity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9AD2B-B5E2-4BDC-933A-C97753F4BBC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9490260" y="1900088"/>
            <a:ext cx="6815138" cy="4559300"/>
            <a:chOff x="806" y="850"/>
            <a:chExt cx="4293" cy="2872"/>
          </a:xfrm>
        </p:grpSpPr>
        <p:pic>
          <p:nvPicPr>
            <p:cNvPr id="15376" name="Picture 3" descr="color-sensitivit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850"/>
              <a:ext cx="3991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4"/>
            <p:cNvSpPr txBox="1">
              <a:spLocks noChangeArrowheads="1"/>
            </p:cNvSpPr>
            <p:nvPr/>
          </p:nvSpPr>
          <p:spPr bwMode="auto">
            <a:xfrm>
              <a:off x="806" y="3528"/>
              <a:ext cx="42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>
                  <a:latin typeface="+mn-lt"/>
                </a:rPr>
                <a:t>https://</a:t>
              </a:r>
              <a:r>
                <a:rPr lang="en-US" sz="1400" dirty="0" err="1">
                  <a:latin typeface="+mn-lt"/>
                </a:rPr>
                <a:t>www.siggraph.org</a:t>
              </a:r>
              <a:r>
                <a:rPr lang="en-US" sz="1400" dirty="0">
                  <a:latin typeface="+mn-lt"/>
                </a:rPr>
                <a:t>/education/materials/</a:t>
              </a:r>
              <a:r>
                <a:rPr lang="en-US" sz="1400" dirty="0" err="1">
                  <a:latin typeface="+mn-lt"/>
                </a:rPr>
                <a:t>HyperGraph</a:t>
              </a:r>
              <a:r>
                <a:rPr lang="en-US" sz="1400" dirty="0">
                  <a:latin typeface="+mn-lt"/>
                </a:rPr>
                <a:t>/color/images/</a:t>
              </a:r>
              <a:r>
                <a:rPr lang="en-US" sz="1400" dirty="0" err="1">
                  <a:latin typeface="+mn-lt"/>
                </a:rPr>
                <a:t>colorspc.gif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297721" y="1693929"/>
            <a:ext cx="12474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AKA Red</a:t>
            </a:r>
            <a:endParaRPr lang="en-US" sz="1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532" y="2068238"/>
            <a:ext cx="5240781" cy="3142167"/>
            <a:chOff x="-67532" y="2430049"/>
            <a:chExt cx="5240781" cy="3142167"/>
          </a:xfrm>
        </p:grpSpPr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-67532" y="4741219"/>
              <a:ext cx="26278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C00000"/>
                  </a:solidFill>
                  <a:latin typeface="Arial" charset="0"/>
                </a:rPr>
                <a:t>not as sensitive to blue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 flipV="1">
              <a:off x="2424676" y="4584526"/>
              <a:ext cx="1552338" cy="3618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V="1">
              <a:off x="2424676" y="2430049"/>
              <a:ext cx="2748573" cy="25163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6590" y="3190326"/>
            <a:ext cx="3153235" cy="1199816"/>
            <a:chOff x="5846590" y="3552137"/>
            <a:chExt cx="3153235" cy="1199816"/>
          </a:xfrm>
        </p:grpSpPr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7637750" y="3921690"/>
              <a:ext cx="13620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C00000"/>
                  </a:solidFill>
                  <a:latin typeface="Arial" charset="0"/>
                </a:rPr>
                <a:t>lots of </a:t>
              </a:r>
              <a:br>
                <a:rPr lang="en-US" b="1" dirty="0">
                  <a:solidFill>
                    <a:srgbClr val="C00000"/>
                  </a:solidFill>
                  <a:latin typeface="Arial" charset="0"/>
                </a:rPr>
              </a:br>
              <a:r>
                <a:rPr lang="en-US" b="1" dirty="0">
                  <a:solidFill>
                    <a:srgbClr val="C00000"/>
                  </a:solidFill>
                  <a:latin typeface="Arial" charset="0"/>
                </a:rPr>
                <a:t>overlap</a:t>
              </a:r>
            </a:p>
          </p:txBody>
        </p:sp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 rot="12381688">
              <a:off x="5846590" y="3552137"/>
              <a:ext cx="2062691" cy="23597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48940" y="6117249"/>
            <a:ext cx="6425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http://archive.cnx.org/contents/d42c807d-a9fa-4e3d-83d0-0f7c745b51a0@4/color-and-color-vision#import-auto-id1844887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17842"/>
          <a:stretch/>
        </p:blipFill>
        <p:spPr>
          <a:xfrm>
            <a:off x="1329956" y="1765539"/>
            <a:ext cx="7162800" cy="4152780"/>
          </a:xfrm>
          <a:prstGeom prst="rect">
            <a:avLst/>
          </a:prstGeom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Sensitivity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500C-0593-4D8C-8AA3-7A4E4650508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58925" y="6034087"/>
            <a:ext cx="6257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2000" dirty="0">
                <a:latin typeface="+mn-lt"/>
              </a:rPr>
              <a:t>http://</a:t>
            </a:r>
            <a:r>
              <a:rPr kumimoji="1" lang="en-US" sz="2000" dirty="0" err="1">
                <a:latin typeface="+mn-lt"/>
              </a:rPr>
              <a:t>retina.umh.es</a:t>
            </a:r>
            <a:r>
              <a:rPr kumimoji="1" lang="en-US" sz="2000" dirty="0">
                <a:latin typeface="+mn-lt"/>
              </a:rPr>
              <a:t>/</a:t>
            </a:r>
            <a:r>
              <a:rPr kumimoji="1" lang="en-US" sz="2000" dirty="0" err="1">
                <a:latin typeface="+mn-lt"/>
              </a:rPr>
              <a:t>webvision</a:t>
            </a:r>
            <a:r>
              <a:rPr kumimoji="1" lang="en-US" sz="2000" dirty="0">
                <a:latin typeface="+mn-lt"/>
              </a:rPr>
              <a:t>/imageswv/</a:t>
            </a:r>
            <a:r>
              <a:rPr kumimoji="1" lang="en-US" sz="2000" dirty="0" err="1">
                <a:latin typeface="+mn-lt"/>
              </a:rPr>
              <a:t>spectra.jpeg</a:t>
            </a:r>
            <a:endParaRPr kumimoji="1" lang="en-US" sz="2000" dirty="0">
              <a:latin typeface="+mn-lt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907839" y="1246021"/>
            <a:ext cx="25361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latin typeface="Arial" charset="0"/>
              </a:rPr>
              <a:t>Centered on yellow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542755" y="1607018"/>
            <a:ext cx="767848" cy="841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18513" cy="1143000"/>
          </a:xfrm>
        </p:spPr>
        <p:txBody>
          <a:bodyPr/>
          <a:lstStyle/>
          <a:p>
            <a:pPr eaLnBrk="1" hangingPunct="1"/>
            <a:r>
              <a:rPr lang="en-US"/>
              <a:t>Distribution of Photopigments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121982" y="1469831"/>
            <a:ext cx="8859592" cy="52320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Not distributed evenly – mainly reds (64%) &amp;</a:t>
            </a:r>
            <a:br>
              <a:rPr lang="en-US" sz="2600" dirty="0"/>
            </a:br>
            <a:r>
              <a:rPr lang="en-US" sz="2600" dirty="0"/>
              <a:t>very few blues (4%) </a:t>
            </a:r>
            <a:r>
              <a:rPr lang="en-US" sz="2600" dirty="0">
                <a:sym typeface="Symbol" pitchFamily="18" charset="2"/>
              </a:rPr>
              <a:t></a:t>
            </a:r>
            <a:endParaRPr lang="en-US" sz="2600" dirty="0">
              <a:sym typeface="ZapfDingbats" pitchFamily="8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insensitivity to short wavelengths (blue)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Few blue cones in retina center (high acuity) </a:t>
            </a:r>
            <a:r>
              <a:rPr lang="en-US" sz="2600" dirty="0">
                <a:sym typeface="Symbol" pitchFamily="18" charset="2"/>
              </a:rPr>
              <a:t></a:t>
            </a:r>
            <a:r>
              <a:rPr lang="en-US" sz="26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“disappearance” of small blue objects you fixate on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As we age lens yellows &amp; absorbs shorter wavelengths </a:t>
            </a:r>
            <a:r>
              <a:rPr lang="en-US" sz="2600" dirty="0">
                <a:sym typeface="Symbol" pitchFamily="18" charset="2"/>
              </a:rPr>
              <a:t></a:t>
            </a:r>
            <a:endParaRPr lang="en-US" sz="2600" dirty="0"/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sensitivity to blue is even more reduced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Implication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don’t rely on blue for text or small objects!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4FB3-C2BD-4229-B651-1ADD5167CB3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571" r="95285"/>
                    </a14:imgEffect>
                  </a14:imgLayer>
                </a14:imgProps>
              </a:ext>
            </a:extLst>
          </a:blip>
          <a:srcRect l="52857"/>
          <a:stretch/>
        </p:blipFill>
        <p:spPr>
          <a:xfrm>
            <a:off x="7372954" y="1034717"/>
            <a:ext cx="1920940" cy="2052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6795" y="2809884"/>
            <a:ext cx="27238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Helvetica Light"/>
                <a:cs typeface="Helvetica Light"/>
              </a:rPr>
              <a:t>http://</a:t>
            </a:r>
            <a:r>
              <a:rPr lang="en-US" sz="600" dirty="0" err="1">
                <a:latin typeface="Helvetica Light"/>
                <a:cs typeface="Helvetica Light"/>
              </a:rPr>
              <a:t>www.webexhibits.org</a:t>
            </a:r>
            <a:r>
              <a:rPr lang="en-US" sz="600" dirty="0">
                <a:latin typeface="Helvetica Light"/>
                <a:cs typeface="Helvetica Light"/>
              </a:rPr>
              <a:t>/</a:t>
            </a:r>
            <a:r>
              <a:rPr lang="en-US" sz="600" dirty="0" err="1">
                <a:latin typeface="Helvetica Light"/>
                <a:cs typeface="Helvetica Light"/>
              </a:rPr>
              <a:t>causesofcolor</a:t>
            </a:r>
            <a:r>
              <a:rPr lang="en-US" sz="600" dirty="0">
                <a:latin typeface="Helvetica Light"/>
                <a:cs typeface="Helvetica Light"/>
              </a:rPr>
              <a:t>/1G.html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085441"/>
            <a:ext cx="8299450" cy="180815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Different wavelengths of light focused at different distances behind eye’s lens</a:t>
            </a:r>
          </a:p>
          <a:p>
            <a:pPr lvl="1" eaLnBrk="1" hangingPunct="1"/>
            <a:r>
              <a:rPr lang="en-US" sz="2400" dirty="0"/>
              <a:t>need for constant refocusing </a:t>
            </a:r>
            <a:r>
              <a:rPr lang="en-US" sz="2400" dirty="0">
                <a:sym typeface="Symbol" pitchFamily="18" charset="2"/>
              </a:rPr>
              <a:t> ?</a:t>
            </a:r>
          </a:p>
          <a:p>
            <a:pPr lvl="2" eaLnBrk="1" hangingPunct="1"/>
            <a:r>
              <a:rPr lang="en-US" sz="2000" dirty="0"/>
              <a:t>causes fatigue</a:t>
            </a:r>
          </a:p>
          <a:p>
            <a:pPr lvl="1" eaLnBrk="1" hangingPunct="1"/>
            <a:r>
              <a:rPr lang="en-US" sz="2400" dirty="0"/>
              <a:t>be careful about color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38BC3-F37E-4379-957C-CB54C383D1A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4" descr="http://obsessive-coffee-disorder.com/wp-content/uploads/2014/11/eye1.jpg">
            <a:extLst>
              <a:ext uri="{FF2B5EF4-FFF2-40B4-BE49-F238E27FC236}">
                <a16:creationId xmlns="" xmlns:a16="http://schemas.microsoft.com/office/drawing/2014/main" id="{E79AC5F5-BAE1-4CAF-9C31-2D91C1F73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7" t="8959" r="45014" b="21919"/>
          <a:stretch/>
        </p:blipFill>
        <p:spPr bwMode="auto">
          <a:xfrm>
            <a:off x="1506830" y="2844474"/>
            <a:ext cx="2544679" cy="348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uiExpand="1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085440"/>
            <a:ext cx="8299450" cy="315106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Different wavelengths of light focused at different distances behind eye’s lens</a:t>
            </a:r>
          </a:p>
          <a:p>
            <a:pPr lvl="1" eaLnBrk="1" hangingPunct="1"/>
            <a:r>
              <a:rPr lang="en-US" sz="2400" dirty="0"/>
              <a:t>need for constant refocusing </a:t>
            </a:r>
            <a:r>
              <a:rPr lang="en-US" sz="2400" dirty="0">
                <a:sym typeface="Symbol" pitchFamily="18" charset="2"/>
              </a:rPr>
              <a:t> ?</a:t>
            </a:r>
          </a:p>
          <a:p>
            <a:pPr lvl="2" eaLnBrk="1" hangingPunct="1"/>
            <a:r>
              <a:rPr lang="en-US" sz="2000" dirty="0"/>
              <a:t>causes fatigue</a:t>
            </a:r>
          </a:p>
          <a:p>
            <a:pPr lvl="1" eaLnBrk="1" hangingPunct="1"/>
            <a:r>
              <a:rPr lang="en-US" sz="2400" dirty="0"/>
              <a:t>be careful about color combinations</a:t>
            </a:r>
            <a:endParaRPr lang="en-US" sz="2800" dirty="0"/>
          </a:p>
          <a:p>
            <a:pPr eaLnBrk="1" hangingPunct="1"/>
            <a:r>
              <a:rPr lang="en-US" sz="2800" dirty="0"/>
              <a:t>Pure (saturated) colors require more focusing than less pure (desaturated)</a:t>
            </a:r>
            <a:endParaRPr lang="en-US" sz="1800" dirty="0">
              <a:sym typeface="Symbol" pitchFamily="18" charset="2"/>
            </a:endParaRPr>
          </a:p>
          <a:p>
            <a:pPr lvl="1" eaLnBrk="1" hangingPunct="1"/>
            <a:r>
              <a:rPr lang="en-US" sz="2400" dirty="0">
                <a:sym typeface="Symbol" pitchFamily="18" charset="2"/>
              </a:rPr>
              <a:t>don’t use saturated colors in UIs unless you really need something to stand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38BC3-F37E-4379-957C-CB54C383D1A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 descr="Using color examp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66" y="4129687"/>
            <a:ext cx="4248589" cy="22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2416" y="6327731"/>
            <a:ext cx="265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http://www.pallasweb.com/color.html</a:t>
            </a:r>
          </a:p>
        </p:txBody>
      </p:sp>
    </p:spTree>
    <p:extLst>
      <p:ext uri="{BB962C8B-B14F-4D97-AF65-F5344CB8AC3E}">
        <p14:creationId xmlns:p14="http://schemas.microsoft.com/office/powerpoint/2010/main" val="36189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pic>
        <p:nvPicPr>
          <p:cNvPr id="2" name="Picture 1" descr="Screen Shot 2014-10-13 at 5.2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657"/>
            <a:ext cx="9144000" cy="1159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47942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Color Deficiency </a:t>
            </a:r>
            <a:br>
              <a:rPr lang="en-US" dirty="0"/>
            </a:br>
            <a:r>
              <a:rPr lang="en-US" sz="3300" dirty="0"/>
              <a:t>(Also known as “color blindness”)</a:t>
            </a:r>
          </a:p>
        </p:txBody>
      </p:sp>
      <p:sp>
        <p:nvSpPr>
          <p:cNvPr id="806920" name="Rectangle 8"/>
          <p:cNvSpPr>
            <a:spLocks noGrp="1" noChangeArrowheads="1"/>
          </p:cNvSpPr>
          <p:nvPr>
            <p:ph idx="1"/>
          </p:nvPr>
        </p:nvSpPr>
        <p:spPr>
          <a:xfrm>
            <a:off x="256558" y="1828800"/>
            <a:ext cx="888744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Trouble discriminating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besets about 9% of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Two main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/>
              <a:t>different </a:t>
            </a:r>
            <a:r>
              <a:rPr lang="en-US" b="1" i="1" dirty="0" err="1"/>
              <a:t>photopigment</a:t>
            </a:r>
            <a:r>
              <a:rPr lang="en-US" b="1" i="1" dirty="0"/>
              <a:t> response</a:t>
            </a:r>
            <a:r>
              <a:rPr lang="en-US" b="1" dirty="0"/>
              <a:t> </a:t>
            </a:r>
            <a:r>
              <a:rPr lang="en-US" dirty="0"/>
              <a:t>most common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reduces capability to discern small color diffs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b="1" i="1" dirty="0"/>
              <a:t>red-green deficiency</a:t>
            </a:r>
            <a:r>
              <a:rPr lang="en-US" b="1" dirty="0"/>
              <a:t> </a:t>
            </a:r>
            <a:r>
              <a:rPr lang="en-US" dirty="0"/>
              <a:t>is best known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lack of either green or red photopigment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can’t discriminate colors dependent on R &amp; 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59A21-F069-43FF-B5AC-B2C399A1EED1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Guidelines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383459" y="1194010"/>
            <a:ext cx="8707448" cy="525213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Avoid simultaneous display of highly saturated, spectrally extreme colors</a:t>
            </a:r>
          </a:p>
          <a:p>
            <a:pPr lvl="1" eaLnBrk="1" hangingPunct="1"/>
            <a:r>
              <a:rPr lang="en-US" sz="2400" dirty="0"/>
              <a:t>e.g., no </a:t>
            </a:r>
            <a:r>
              <a:rPr lang="en-US" sz="2400" dirty="0" err="1"/>
              <a:t>cyans</a:t>
            </a:r>
            <a:r>
              <a:rPr lang="en-US" sz="2400" dirty="0"/>
              <a:t>/blues at the same time as reds, why?</a:t>
            </a:r>
          </a:p>
          <a:p>
            <a:pPr lvl="2" eaLnBrk="1" hangingPunct="1"/>
            <a:r>
              <a:rPr lang="en-US" sz="2000" dirty="0"/>
              <a:t>refocusing!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marL="457200" lvl="1" indent="0" eaLnBrk="1" hangingPunct="1">
              <a:buNone/>
            </a:pPr>
            <a:endParaRPr lang="en-US" sz="2400" dirty="0"/>
          </a:p>
          <a:p>
            <a:pPr lvl="1" eaLnBrk="1" hangingPunct="1"/>
            <a:r>
              <a:rPr lang="en-US" sz="2400" dirty="0" err="1"/>
              <a:t>desaturated</a:t>
            </a:r>
            <a:r>
              <a:rPr lang="en-US" sz="2400" dirty="0"/>
              <a:t> combinations are better </a:t>
            </a:r>
            <a:r>
              <a:rPr lang="en-US" sz="2400" dirty="0">
                <a:sym typeface="Symbol" pitchFamily="18" charset="2"/>
              </a:rPr>
              <a:t> pastels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2E670-6B3D-494E-BA17-3FD5C1A0F03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2846779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void%20chromosteriopsi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4071633"/>
            <a:ext cx="4603750" cy="10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1" y="128263"/>
            <a:ext cx="8961120" cy="1143000"/>
          </a:xfrm>
        </p:spPr>
        <p:txBody>
          <a:bodyPr/>
          <a:lstStyle/>
          <a:p>
            <a:pPr eaLnBrk="1" hangingPunct="1"/>
            <a:r>
              <a:rPr lang="en-US" dirty="0"/>
              <a:t>Use the Hue Circle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2213" y="1368311"/>
            <a:ext cx="4417167" cy="4239789"/>
          </a:xfrm>
        </p:spPr>
        <p:txBody>
          <a:bodyPr/>
          <a:lstStyle/>
          <a:p>
            <a:pPr eaLnBrk="1" hangingPunct="1"/>
            <a:r>
              <a:rPr lang="en-US" sz="2800" dirty="0"/>
              <a:t>Pick non-adjacent colors</a:t>
            </a:r>
          </a:p>
          <a:p>
            <a:pPr lvl="1" eaLnBrk="1" hangingPunct="1"/>
            <a:r>
              <a:rPr lang="en-US" sz="2400" dirty="0"/>
              <a:t>opponent colors </a:t>
            </a:r>
            <a:br>
              <a:rPr lang="en-US" sz="2400" dirty="0"/>
            </a:br>
            <a:r>
              <a:rPr lang="en-US" sz="2400" dirty="0"/>
              <a:t>go well together</a:t>
            </a:r>
          </a:p>
          <a:p>
            <a:pPr lvl="2" eaLnBrk="1" hangingPunct="1"/>
            <a:r>
              <a:rPr lang="en-US" sz="2000" dirty="0"/>
              <a:t>(red &amp; green) or </a:t>
            </a:r>
            <a:br>
              <a:rPr lang="en-US" sz="2000" dirty="0"/>
            </a:br>
            <a:r>
              <a:rPr lang="en-US" sz="2000" dirty="0"/>
              <a:t>(yellow &amp; blue)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70398-DB65-4EE2-8235-41975C8725F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22535" name="Picture 3" descr="contr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4540250" y="1058807"/>
            <a:ext cx="4603750" cy="44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isible-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520893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3339343" y="1395509"/>
            <a:ext cx="5653845" cy="472755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Avoid pure blue for text, lines &amp; small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also avoid adjacent colors that differ only in blue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blue makes a great background color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436953"/>
            <a:ext cx="3291283" cy="4548569"/>
            <a:chOff x="0" y="1891673"/>
            <a:chExt cx="3291283" cy="45485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91673"/>
              <a:ext cx="3291283" cy="38398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0" y="5593527"/>
              <a:ext cx="3290029" cy="846715"/>
            </a:xfrm>
            <a:prstGeom prst="rect">
              <a:avLst/>
            </a:prstGeom>
            <a:solidFill>
              <a:srgbClr val="0B47BD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400" b="1" dirty="0">
                  <a:latin typeface="Arial"/>
                  <a:cs typeface="Arial"/>
                </a:rPr>
                <a:t>TO BLUE</a:t>
              </a: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1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466725" y="1008790"/>
            <a:ext cx="8526463" cy="55689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Size of detectable changes in color varies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hard to detect changes in reds, purples, &amp; 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easier to detect changes in yellows &amp; blue-greens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older users need higher brightness levels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Hard to focus on edges created by only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use both brightness &amp; color differences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Avoid single-color distinctions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mixtures of colors should differ in 2 or 3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helps color-deficient observers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87198" y="2601711"/>
            <a:ext cx="37183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Helvetica Light"/>
                <a:cs typeface="Helvetica Light"/>
              </a:rPr>
              <a:t>T E A M </a:t>
            </a:r>
            <a:br>
              <a:rPr lang="en-US" sz="6000" b="1" dirty="0">
                <a:latin typeface="Helvetica Light"/>
                <a:cs typeface="Helvetica Light"/>
              </a:rPr>
            </a:br>
            <a:r>
              <a:rPr lang="en-US" sz="6000" b="1" dirty="0">
                <a:latin typeface="Helvetica Light"/>
                <a:cs typeface="Helvetica Light"/>
              </a:rPr>
              <a:t>B R E A K</a:t>
            </a:r>
          </a:p>
        </p:txBody>
      </p:sp>
    </p:spTree>
    <p:extLst>
      <p:ext uri="{BB962C8B-B14F-4D97-AF65-F5344CB8AC3E}">
        <p14:creationId xmlns:p14="http://schemas.microsoft.com/office/powerpoint/2010/main" val="5865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2 grades</a:t>
            </a:r>
          </a:p>
          <a:p>
            <a:pPr lvl="1"/>
            <a:r>
              <a:rPr lang="en-US" dirty="0" smtClean="0"/>
              <a:t>Average: 3.25 / 4</a:t>
            </a:r>
          </a:p>
          <a:p>
            <a:pPr lvl="1"/>
            <a:r>
              <a:rPr lang="en-US" dirty="0" smtClean="0"/>
              <a:t>Median: 3 / 4</a:t>
            </a:r>
          </a:p>
          <a:p>
            <a:pPr lvl="1"/>
            <a:r>
              <a:rPr lang="en-US" dirty="0" smtClean="0"/>
              <a:t>Std. Dev.: .5</a:t>
            </a:r>
          </a:p>
          <a:p>
            <a:pPr lvl="1"/>
            <a:r>
              <a:rPr lang="en-US" dirty="0" smtClean="0"/>
              <a:t>Range 2-4</a:t>
            </a:r>
          </a:p>
          <a:p>
            <a:pPr lvl="1"/>
            <a:endParaRPr lang="en-US" dirty="0"/>
          </a:p>
          <a:p>
            <a:r>
              <a:rPr lang="en-US" dirty="0" smtClean="0"/>
              <a:t>Have your Heuristic Evaluation ready to go when you arrive in studio </a:t>
            </a:r>
            <a:r>
              <a:rPr lang="en-US" dirty="0" err="1" smtClean="0"/>
              <a:t>Thur</a:t>
            </a:r>
            <a:r>
              <a:rPr lang="en-US" dirty="0" smtClean="0"/>
              <a:t>/Fri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6,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7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314700" y="4876799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1739900" y="622300"/>
            <a:ext cx="5638800" cy="391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4390798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dirty="0"/>
              <a:t>Developed by Card, </a:t>
            </a:r>
            <a:br>
              <a:rPr lang="en-US" sz="2500" dirty="0"/>
            </a:br>
            <a:r>
              <a:rPr lang="en-US" sz="2500" dirty="0"/>
              <a:t>Moran &amp; Newell (’83)</a:t>
            </a:r>
          </a:p>
          <a:p>
            <a:pPr lvl="1" eaLnBrk="1" hangingPunct="1"/>
            <a:r>
              <a:rPr lang="en-US" sz="2100" dirty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50" y="1142999"/>
            <a:ext cx="4651750" cy="5950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8077200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dirty="0"/>
              <a:t>Developed by Card, Moran &amp; Newell (’83)</a:t>
            </a:r>
          </a:p>
          <a:p>
            <a:pPr lvl="1" eaLnBrk="1" hangingPunct="1"/>
            <a:r>
              <a:rPr lang="en-US" sz="2100" dirty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42899" y="2024063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5" y="2012"/>
                  <a:ext cx="1092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72" y="2012"/>
                  <a:ext cx="110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43" y="65532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89537" y="6553200"/>
            <a:ext cx="6239612" cy="457200"/>
          </a:xfrm>
        </p:spPr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1188797"/>
            <a:ext cx="9144000" cy="11999635"/>
          </a:xfrm>
          <a:prstGeom prst="rect">
            <a:avLst/>
          </a:prstGeom>
        </p:spPr>
      </p:pic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MHP Basics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17832" cy="4724400"/>
          </a:xfrm>
        </p:spPr>
        <p:txBody>
          <a:bodyPr/>
          <a:lstStyle/>
          <a:p>
            <a:pPr eaLnBrk="1" hangingPunct="1"/>
            <a:r>
              <a:rPr lang="en-US" sz="2800" dirty="0"/>
              <a:t>Sometimes serial, sometimes parallel</a:t>
            </a:r>
          </a:p>
          <a:p>
            <a:pPr lvl="1" eaLnBrk="1" hangingPunct="1"/>
            <a:r>
              <a:rPr lang="en-US" sz="2400" dirty="0"/>
              <a:t>serial in action &amp; parallel in recognition</a:t>
            </a:r>
          </a:p>
          <a:p>
            <a:pPr lvl="2" eaLnBrk="1" hangingPunct="1"/>
            <a:r>
              <a:rPr lang="en-US" dirty="0"/>
              <a:t>pressing key in response to light (serial)</a:t>
            </a:r>
          </a:p>
          <a:p>
            <a:pPr lvl="2" eaLnBrk="1" hangingPunct="1"/>
            <a:r>
              <a:rPr lang="en-US" dirty="0"/>
              <a:t>driving, reading signs &amp; hearing at once (parallel)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sz="2800" dirty="0"/>
              <a:t>Parameters</a:t>
            </a:r>
          </a:p>
          <a:p>
            <a:pPr lvl="1" eaLnBrk="1" hangingPunct="1"/>
            <a:r>
              <a:rPr lang="en-US" sz="2400" dirty="0"/>
              <a:t>processors have cycle time (T) </a:t>
            </a:r>
            <a:r>
              <a:rPr lang="en-US" sz="2400" b="1" dirty="0">
                <a:solidFill>
                  <a:srgbClr val="E6AA00"/>
                </a:solidFill>
              </a:rPr>
              <a:t>~ 100 </a:t>
            </a:r>
            <a:r>
              <a:rPr lang="en-US" sz="2400" b="1" dirty="0" err="1">
                <a:solidFill>
                  <a:srgbClr val="E6AA00"/>
                </a:solidFill>
              </a:rPr>
              <a:t>ms</a:t>
            </a:r>
            <a:endParaRPr lang="en-US" sz="2400" b="1" dirty="0">
              <a:solidFill>
                <a:srgbClr val="E6AA00"/>
              </a:solidFill>
            </a:endParaRPr>
          </a:p>
          <a:p>
            <a:pPr lvl="1" eaLnBrk="1" hangingPunct="1"/>
            <a:r>
              <a:rPr lang="en-US" sz="2400" dirty="0"/>
              <a:t>memories have capacity, decay time &amp;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20B7A-B72D-4FED-882E-6960727D8E96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What is missing from MHP?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09478" y="1141747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6" y="2012"/>
                  <a:ext cx="109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68" y="2012"/>
                  <a:ext cx="111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What is missing from MHP?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Haptic memory</a:t>
            </a:r>
          </a:p>
          <a:p>
            <a:pPr lvl="1" eaLnBrk="1" hangingPunct="1"/>
            <a:r>
              <a:rPr lang="en-US" dirty="0"/>
              <a:t>for touch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Moving from sensory memory to WM</a:t>
            </a:r>
          </a:p>
          <a:p>
            <a:pPr lvl="1" eaLnBrk="1" hangingPunct="1"/>
            <a:r>
              <a:rPr lang="en-US" dirty="0"/>
              <a:t>attention filters stimuli &amp; passes to WM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Moving from WM to LTM</a:t>
            </a:r>
          </a:p>
          <a:p>
            <a:pPr lvl="1" eaLnBrk="1" hangingPunct="1"/>
            <a:r>
              <a:rPr lang="en-US" dirty="0"/>
              <a:t>elaboration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E3D4-C91B-42C1-A37D-0E383008799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5" y="946053"/>
            <a:ext cx="4010217" cy="2282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67" y="0"/>
            <a:ext cx="7427033" cy="650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Memory</a:t>
            </a:r>
          </a:p>
        </p:txBody>
      </p:sp>
      <p:sp>
        <p:nvSpPr>
          <p:cNvPr id="914437" name="Rectangle 5"/>
          <p:cNvSpPr>
            <a:spLocks noGrp="1" noChangeArrowheads="1"/>
          </p:cNvSpPr>
          <p:nvPr>
            <p:ph idx="1"/>
          </p:nvPr>
        </p:nvSpPr>
        <p:spPr>
          <a:xfrm>
            <a:off x="463942" y="1600200"/>
            <a:ext cx="8360971" cy="4724400"/>
          </a:xfrm>
        </p:spPr>
        <p:txBody>
          <a:bodyPr/>
          <a:lstStyle/>
          <a:p>
            <a:pPr eaLnBrk="1" hangingPunct="1"/>
            <a:r>
              <a:rPr lang="en-US" sz="2800" dirty="0"/>
              <a:t>Working memory (short term)</a:t>
            </a:r>
          </a:p>
          <a:p>
            <a:pPr lvl="1" eaLnBrk="1" hangingPunct="1"/>
            <a:r>
              <a:rPr lang="en-US" sz="2400" dirty="0"/>
              <a:t>small capacity (7 ± 2 “chunks”)</a:t>
            </a:r>
          </a:p>
          <a:p>
            <a:pPr lvl="2" eaLnBrk="1" hangingPunct="1"/>
            <a:r>
              <a:rPr lang="en-US" sz="2000" dirty="0"/>
              <a:t>6174591765 vs. (617) 459-1765</a:t>
            </a:r>
          </a:p>
          <a:p>
            <a:pPr lvl="2" eaLnBrk="1" hangingPunct="1"/>
            <a:r>
              <a:rPr lang="en-US" sz="2000" dirty="0"/>
              <a:t>NBCIBMGMC vs. NBC IBM GMC</a:t>
            </a:r>
          </a:p>
          <a:p>
            <a:pPr lvl="1" eaLnBrk="1" hangingPunct="1"/>
            <a:r>
              <a:rPr lang="en-US" sz="2400" dirty="0"/>
              <a:t>rapid access (</a:t>
            </a:r>
            <a:r>
              <a:rPr lang="en-US" sz="2400" b="1" dirty="0">
                <a:solidFill>
                  <a:srgbClr val="E6AA00"/>
                </a:solidFill>
              </a:rPr>
              <a:t>~ 70ms</a:t>
            </a:r>
            <a:r>
              <a:rPr lang="en-US" sz="2400" dirty="0"/>
              <a:t>) &amp; decay </a:t>
            </a:r>
            <a:r>
              <a:rPr lang="en-US" sz="2400" b="1" dirty="0">
                <a:solidFill>
                  <a:srgbClr val="E6AA00"/>
                </a:solidFill>
              </a:rPr>
              <a:t>(~200 </a:t>
            </a:r>
            <a:r>
              <a:rPr lang="en-US" sz="2400" b="1" dirty="0" err="1">
                <a:solidFill>
                  <a:srgbClr val="E6AA00"/>
                </a:solidFill>
              </a:rPr>
              <a:t>ms</a:t>
            </a:r>
            <a:r>
              <a:rPr lang="en-US" sz="2400" dirty="0"/>
              <a:t>)</a:t>
            </a:r>
          </a:p>
          <a:p>
            <a:pPr lvl="2" eaLnBrk="1" hangingPunct="1"/>
            <a:r>
              <a:rPr lang="en-US" sz="2000" dirty="0"/>
              <a:t>pass to LTM after a few seconds of continued storage</a:t>
            </a:r>
          </a:p>
          <a:p>
            <a:pPr lvl="2" eaLnBrk="1" hangingPunct="1"/>
            <a:endParaRPr lang="en-US" sz="2000" dirty="0"/>
          </a:p>
          <a:p>
            <a:pPr eaLnBrk="1" hangingPunct="1"/>
            <a:r>
              <a:rPr lang="en-US" sz="2800" dirty="0"/>
              <a:t>Long-term memory</a:t>
            </a:r>
          </a:p>
          <a:p>
            <a:pPr lvl="1" eaLnBrk="1" hangingPunct="1"/>
            <a:r>
              <a:rPr lang="en-US" sz="2400" dirty="0"/>
              <a:t>huge (if not “unlimited”)</a:t>
            </a:r>
          </a:p>
          <a:p>
            <a:pPr lvl="1" eaLnBrk="1" hangingPunct="1"/>
            <a:r>
              <a:rPr lang="en-US" sz="2400" dirty="0"/>
              <a:t>slower access time (</a:t>
            </a:r>
            <a:r>
              <a:rPr lang="en-US" sz="2400" b="1" dirty="0">
                <a:solidFill>
                  <a:srgbClr val="E6AA00"/>
                </a:solidFill>
              </a:rPr>
              <a:t>~100 </a:t>
            </a:r>
            <a:r>
              <a:rPr lang="en-US" sz="2400" b="1" dirty="0" err="1">
                <a:solidFill>
                  <a:srgbClr val="E6AA00"/>
                </a:solidFill>
              </a:rPr>
              <a:t>ms</a:t>
            </a:r>
            <a:r>
              <a:rPr lang="en-US" sz="2400" dirty="0"/>
              <a:t>) w/ little decay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7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/>
              <a:t>Recognize-Act Cycle of the CP</a:t>
            </a:r>
          </a:p>
          <a:p>
            <a:pPr lvl="1" eaLnBrk="1" hangingPunct="1"/>
            <a:r>
              <a:rPr lang="en-US" sz="2400" dirty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dirty="0"/>
              <a:t>actions modify the contents of WM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MHP Principles of Operation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09478" y="1141747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43" y="1296"/>
                <a:ext cx="3360" cy="1159"/>
                <a:chOff x="1543" y="1296"/>
                <a:chExt cx="3360" cy="1159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3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43" y="2012"/>
                  <a:ext cx="110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68" y="2012"/>
                  <a:ext cx="111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/>
              <a:t>Recognize-Act Cycle of the CP</a:t>
            </a:r>
          </a:p>
          <a:p>
            <a:pPr lvl="1" eaLnBrk="1" hangingPunct="1"/>
            <a:r>
              <a:rPr lang="en-US" sz="2400" dirty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dirty="0"/>
              <a:t>actions modify the contents of WM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Discrimination Principle</a:t>
            </a:r>
          </a:p>
          <a:p>
            <a:pPr lvl="1" eaLnBrk="1" hangingPunct="1"/>
            <a:r>
              <a:rPr lang="en-US" sz="2400" dirty="0"/>
              <a:t>retrieval is determined by candidates that exist in memory relative to retrieval cues</a:t>
            </a:r>
          </a:p>
          <a:p>
            <a:pPr lvl="1" eaLnBrk="1" hangingPunct="1"/>
            <a:r>
              <a:rPr lang="en-US" sz="2400" dirty="0"/>
              <a:t>interference by strongly activated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37" y="1065541"/>
            <a:ext cx="8781264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</a:p>
          <a:p>
            <a:endParaRPr lang="en-US" sz="2800" dirty="0"/>
          </a:p>
          <a:p>
            <a:r>
              <a:rPr lang="en-US" sz="2800" dirty="0"/>
              <a:t>Conditions: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Two ½” diameter targets 6”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Two ½”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Two 2”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Two 2” diameter targets 24” apart (no accuracy required)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dirty="0"/>
              <a:t>Turn to neighbor: discuss what will happen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nday\AppData\Local\Microsoft\Windows\Temporary Internet Files\Content.Outlook\UVEMF6PJ\photo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28667" b="16326"/>
          <a:stretch/>
        </p:blipFill>
        <p:spPr bwMode="auto">
          <a:xfrm>
            <a:off x="20360" y="2341917"/>
            <a:ext cx="9123640" cy="460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50427"/>
            <a:ext cx="8985303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</a:p>
          <a:p>
            <a:endParaRPr lang="en-US" sz="2800" dirty="0"/>
          </a:p>
          <a:p>
            <a:pPr marL="4117975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21 sec (lots of spread)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Hall of Fame!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7960" y="1600200"/>
            <a:ext cx="319955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Clearly highlights error (red text &amp; box)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Tells me what I did wrong/how to fix it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user’s language</a:t>
            </a:r>
          </a:p>
          <a:p>
            <a:pPr marL="0" indent="0">
              <a:buNone/>
            </a:pPr>
            <a:r>
              <a:rPr lang="en-US" sz="2400" dirty="0"/>
              <a:t>(careful w/ humor)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 may be issue, more later..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1188797"/>
            <a:ext cx="5567975" cy="7306831"/>
          </a:xfrm>
          <a:prstGeom prst="rect">
            <a:avLst/>
          </a:prstGeom>
        </p:spPr>
      </p:pic>
      <p:pic>
        <p:nvPicPr>
          <p:cNvPr id="9" name="Picture 8" descr="f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57" y="253672"/>
            <a:ext cx="802907" cy="8267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50427"/>
            <a:ext cx="8985303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</a:p>
          <a:p>
            <a:endParaRPr lang="en-US" sz="2800" dirty="0"/>
          </a:p>
          <a:p>
            <a:pPr marL="4117975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21 sec (lots of spread)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 descr="IMG_02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1"/>
          <a:stretch/>
        </p:blipFill>
        <p:spPr>
          <a:xfrm>
            <a:off x="0" y="2617527"/>
            <a:ext cx="9144000" cy="3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4708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Principles of Operation (cont.)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562100"/>
            <a:ext cx="8461375" cy="48879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err="1"/>
              <a:t>Fitts</a:t>
            </a:r>
            <a:r>
              <a:rPr lang="en-US" dirty="0"/>
              <a:t>’ Law</a:t>
            </a:r>
          </a:p>
          <a:p>
            <a:pPr lvl="1" eaLnBrk="1" hangingPunct="1"/>
            <a:r>
              <a:rPr lang="en-US" dirty="0"/>
              <a:t>moving hand is a series of </a:t>
            </a:r>
            <a:r>
              <a:rPr lang="en-US" dirty="0" err="1"/>
              <a:t>microcorrections</a:t>
            </a:r>
            <a:endParaRPr lang="en-US" dirty="0"/>
          </a:p>
          <a:p>
            <a:pPr lvl="2" eaLnBrk="1" hangingPunct="1"/>
            <a:r>
              <a:rPr lang="en-US" dirty="0"/>
              <a:t>correction takes </a:t>
            </a:r>
            <a:r>
              <a:rPr lang="en-US" dirty="0" err="1"/>
              <a:t>T</a:t>
            </a:r>
            <a:r>
              <a:rPr lang="en-US" sz="2800" baseline="-18000" dirty="0" err="1"/>
              <a:t>p</a:t>
            </a:r>
            <a:r>
              <a:rPr lang="en-US" sz="2800" baseline="-18000" dirty="0"/>
              <a:t> + </a:t>
            </a:r>
            <a:r>
              <a:rPr lang="en-US" dirty="0" err="1"/>
              <a:t>T</a:t>
            </a:r>
            <a:r>
              <a:rPr lang="en-US" sz="2800" baseline="-18000" dirty="0" err="1"/>
              <a:t>c</a:t>
            </a:r>
            <a:r>
              <a:rPr lang="en-US" sz="2800" baseline="-18000" dirty="0"/>
              <a:t> + </a:t>
            </a:r>
            <a:r>
              <a:rPr lang="en-US" dirty="0"/>
              <a:t>T</a:t>
            </a:r>
            <a:r>
              <a:rPr lang="en-US" sz="2800" baseline="-18000" dirty="0"/>
              <a:t>m </a:t>
            </a:r>
            <a:r>
              <a:rPr lang="en-US" dirty="0"/>
              <a:t>= 240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time </a:t>
            </a:r>
            <a:r>
              <a:rPr lang="en-US" dirty="0" err="1"/>
              <a:t>T</a:t>
            </a:r>
            <a:r>
              <a:rPr lang="en-US" sz="3200" baseline="-18000" dirty="0" err="1"/>
              <a:t>pos</a:t>
            </a:r>
            <a:r>
              <a:rPr lang="en-US" dirty="0"/>
              <a:t> to move the hand to target size S which is distance D away is given by:</a:t>
            </a:r>
          </a:p>
          <a:p>
            <a:pPr lvl="2" eaLnBrk="1" hangingPunct="1"/>
            <a:r>
              <a:rPr lang="en-US" b="1" dirty="0" err="1"/>
              <a:t>T</a:t>
            </a:r>
            <a:r>
              <a:rPr lang="en-US" b="1" baseline="-18000" dirty="0" err="1"/>
              <a:t>pos</a:t>
            </a:r>
            <a:r>
              <a:rPr lang="en-US" b="1" dirty="0"/>
              <a:t> = a + b</a:t>
            </a:r>
            <a:r>
              <a:rPr lang="en-US" b="1" baseline="-18000" dirty="0"/>
              <a:t> </a:t>
            </a:r>
            <a:r>
              <a:rPr lang="en-US" b="1" dirty="0"/>
              <a:t>log</a:t>
            </a:r>
            <a:r>
              <a:rPr lang="en-US" b="1" baseline="-18000" dirty="0"/>
              <a:t>2</a:t>
            </a:r>
            <a:r>
              <a:rPr lang="en-US" b="1" dirty="0"/>
              <a:t> (</a:t>
            </a:r>
            <a:r>
              <a:rPr lang="en-US" b="1" dirty="0">
                <a:solidFill>
                  <a:srgbClr val="E6AA00"/>
                </a:solidFill>
              </a:rPr>
              <a:t>D/S</a:t>
            </a:r>
            <a:r>
              <a:rPr lang="en-US" b="1" dirty="0"/>
              <a:t> + 1)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summary</a:t>
            </a:r>
          </a:p>
          <a:p>
            <a:pPr lvl="2" eaLnBrk="1" hangingPunct="1"/>
            <a:r>
              <a:rPr lang="en-US" dirty="0"/>
              <a:t>time to move the hand depends only on the </a:t>
            </a:r>
            <a:r>
              <a:rPr lang="en-US" b="1" i="1" dirty="0">
                <a:solidFill>
                  <a:srgbClr val="FFC000"/>
                </a:solidFill>
              </a:rPr>
              <a:t>relative precision</a:t>
            </a:r>
            <a:r>
              <a:rPr lang="en-US" b="1" dirty="0"/>
              <a:t> </a:t>
            </a:r>
            <a:r>
              <a:rPr lang="en-US" dirty="0"/>
              <a:t>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7444-6BBF-46D3-B333-3622DC898846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Fitts’ Law 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73700"/>
            <a:ext cx="7772400" cy="8509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Which will be faster on average?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pie menu (bigger targets &amp; less distance)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F11A9-0022-4619-AAA2-06B114A1DAD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grpSp>
        <p:nvGrpSpPr>
          <p:cNvPr id="32789" name="Group 8"/>
          <p:cNvGrpSpPr>
            <a:grpSpLocks/>
          </p:cNvGrpSpPr>
          <p:nvPr/>
        </p:nvGrpSpPr>
        <p:grpSpPr bwMode="auto">
          <a:xfrm>
            <a:off x="1447800" y="2329991"/>
            <a:ext cx="2289175" cy="2441575"/>
            <a:chOff x="912" y="1440"/>
            <a:chExt cx="1442" cy="1538"/>
          </a:xfrm>
        </p:grpSpPr>
        <p:sp>
          <p:nvSpPr>
            <p:cNvPr id="32791" name="Rectangle 9"/>
            <p:cNvSpPr>
              <a:spLocks noChangeArrowheads="1"/>
            </p:cNvSpPr>
            <p:nvPr/>
          </p:nvSpPr>
          <p:spPr bwMode="auto">
            <a:xfrm>
              <a:off x="913" y="1441"/>
              <a:ext cx="1440" cy="153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/>
            <a:lstStyle/>
            <a:p>
              <a:endParaRPr lang="en-US"/>
            </a:p>
          </p:txBody>
        </p:sp>
        <p:sp>
          <p:nvSpPr>
            <p:cNvPr id="32792" name="Rectangle 10"/>
            <p:cNvSpPr>
              <a:spLocks noChangeArrowheads="1"/>
            </p:cNvSpPr>
            <p:nvPr/>
          </p:nvSpPr>
          <p:spPr bwMode="auto">
            <a:xfrm>
              <a:off x="912" y="144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Today</a:t>
              </a:r>
            </a:p>
          </p:txBody>
        </p:sp>
        <p:sp>
          <p:nvSpPr>
            <p:cNvPr id="32793" name="Rectangle 11"/>
            <p:cNvSpPr>
              <a:spLocks noChangeArrowheads="1"/>
            </p:cNvSpPr>
            <p:nvPr/>
          </p:nvSpPr>
          <p:spPr bwMode="auto">
            <a:xfrm>
              <a:off x="912" y="163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Sunday</a:t>
              </a:r>
            </a:p>
          </p:txBody>
        </p:sp>
        <p:sp>
          <p:nvSpPr>
            <p:cNvPr id="32794" name="Rectangle 12"/>
            <p:cNvSpPr>
              <a:spLocks noChangeArrowheads="1"/>
            </p:cNvSpPr>
            <p:nvPr/>
          </p:nvSpPr>
          <p:spPr bwMode="auto">
            <a:xfrm>
              <a:off x="912" y="182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Monday</a:t>
              </a:r>
            </a:p>
          </p:txBody>
        </p:sp>
        <p:sp>
          <p:nvSpPr>
            <p:cNvPr id="32795" name="Rectangle 13"/>
            <p:cNvSpPr>
              <a:spLocks noChangeArrowheads="1"/>
            </p:cNvSpPr>
            <p:nvPr/>
          </p:nvSpPr>
          <p:spPr bwMode="auto">
            <a:xfrm>
              <a:off x="912" y="2016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Tuesday</a:t>
              </a:r>
            </a:p>
          </p:txBody>
        </p:sp>
        <p:sp>
          <p:nvSpPr>
            <p:cNvPr id="32796" name="Rectangle 14"/>
            <p:cNvSpPr>
              <a:spLocks noChangeArrowheads="1"/>
            </p:cNvSpPr>
            <p:nvPr/>
          </p:nvSpPr>
          <p:spPr bwMode="auto">
            <a:xfrm>
              <a:off x="912" y="2208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Wednesday</a:t>
              </a:r>
            </a:p>
          </p:txBody>
        </p:sp>
        <p:sp>
          <p:nvSpPr>
            <p:cNvPr id="32797" name="Rectangle 15"/>
            <p:cNvSpPr>
              <a:spLocks noChangeArrowheads="1"/>
            </p:cNvSpPr>
            <p:nvPr/>
          </p:nvSpPr>
          <p:spPr bwMode="auto">
            <a:xfrm>
              <a:off x="912" y="240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Thursday</a:t>
              </a:r>
            </a:p>
          </p:txBody>
        </p:sp>
        <p:sp>
          <p:nvSpPr>
            <p:cNvPr id="32798" name="Rectangle 16"/>
            <p:cNvSpPr>
              <a:spLocks noChangeArrowheads="1"/>
            </p:cNvSpPr>
            <p:nvPr/>
          </p:nvSpPr>
          <p:spPr bwMode="auto">
            <a:xfrm>
              <a:off x="912" y="259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Friday</a:t>
              </a:r>
            </a:p>
          </p:txBody>
        </p:sp>
        <p:sp>
          <p:nvSpPr>
            <p:cNvPr id="32799" name="Rectangle 17"/>
            <p:cNvSpPr>
              <a:spLocks noChangeArrowheads="1"/>
            </p:cNvSpPr>
            <p:nvPr/>
          </p:nvSpPr>
          <p:spPr bwMode="auto">
            <a:xfrm>
              <a:off x="912" y="278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Saturday</a:t>
              </a:r>
              <a:endParaRPr lang="en-US" sz="1800" dirty="0">
                <a:solidFill>
                  <a:schemeClr val="tx2">
                    <a:lumMod val="50000"/>
                  </a:schemeClr>
                </a:solidFill>
                <a:latin typeface="Geneva"/>
                <a:cs typeface="Geneva"/>
              </a:endParaRPr>
            </a:p>
          </p:txBody>
        </p:sp>
      </p:grpSp>
      <p:sp>
        <p:nvSpPr>
          <p:cNvPr id="32790" name="Rectangle 18"/>
          <p:cNvSpPr>
            <a:spLocks noChangeArrowheads="1"/>
          </p:cNvSpPr>
          <p:nvPr/>
        </p:nvSpPr>
        <p:spPr bwMode="auto">
          <a:xfrm>
            <a:off x="1295400" y="1676400"/>
            <a:ext cx="316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Linear Menu</a:t>
            </a:r>
          </a:p>
        </p:txBody>
      </p:sp>
      <p:sp>
        <p:nvSpPr>
          <p:cNvPr id="32788" name="Rectangle 6"/>
          <p:cNvSpPr>
            <a:spLocks noChangeArrowheads="1"/>
          </p:cNvSpPr>
          <p:nvPr/>
        </p:nvSpPr>
        <p:spPr bwMode="auto">
          <a:xfrm>
            <a:off x="5181600" y="1676400"/>
            <a:ext cx="2743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Pie Menu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71" y="2242678"/>
            <a:ext cx="2628900" cy="2616200"/>
          </a:xfrm>
          <a:prstGeom prst="rect">
            <a:avLst/>
          </a:prstGeom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277327" y="2098175"/>
            <a:ext cx="2222500" cy="2878138"/>
            <a:chOff x="3388" y="1350"/>
            <a:chExt cx="1400" cy="1813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V="1">
              <a:off x="4176" y="135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3715" y="244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H="1" flipV="1">
              <a:off x="4170" y="246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H="1" flipV="1">
              <a:off x="3709" y="135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rot="-2633876" flipH="1" flipV="1">
              <a:off x="4492" y="215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rot="-2633876" flipH="1" flipV="1">
              <a:off x="3388" y="166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rot="2633876" flipV="1">
              <a:off x="4500" y="166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rot="2633876" flipV="1">
              <a:off x="3397" y="2152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Menus in Use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008B-AA11-403D-938D-8B429BB15E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18848"/>
            <a:ext cx="2511893" cy="334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338263"/>
            <a:ext cx="2797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608388"/>
            <a:ext cx="34702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1111964" y="4239636"/>
            <a:ext cx="1268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Helvetica" pitchFamily="34" charset="0"/>
              </a:rPr>
              <a:t>The Sims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7183438" y="2044700"/>
            <a:ext cx="1666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Rainbow 6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7478713" y="5033963"/>
            <a:ext cx="1665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Maya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0" y="4810916"/>
            <a:ext cx="3247181" cy="1965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Apple Watch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034269"/>
            <a:ext cx="8255000" cy="529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Simple Experiment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Volunteer</a:t>
            </a:r>
          </a:p>
          <a:p>
            <a:pPr eaLnBrk="1" hangingPunct="1"/>
            <a:r>
              <a:rPr lang="en-US" dirty="0"/>
              <a:t>Start saying </a:t>
            </a:r>
            <a:r>
              <a:rPr lang="en-US" b="1" i="1" dirty="0">
                <a:solidFill>
                  <a:srgbClr val="E6AA00"/>
                </a:solidFill>
              </a:rPr>
              <a:t>colors</a:t>
            </a:r>
            <a:r>
              <a:rPr lang="en-US" dirty="0">
                <a:solidFill>
                  <a:srgbClr val="E6AA00"/>
                </a:solidFill>
              </a:rPr>
              <a:t> </a:t>
            </a:r>
            <a:r>
              <a:rPr lang="en-US" dirty="0"/>
              <a:t>you see in list of words</a:t>
            </a:r>
          </a:p>
          <a:p>
            <a:pPr lvl="1" eaLnBrk="1" hangingPunct="1"/>
            <a:r>
              <a:rPr lang="en-US" dirty="0"/>
              <a:t>when slide comes up</a:t>
            </a:r>
          </a:p>
          <a:p>
            <a:pPr lvl="1" eaLnBrk="1" hangingPunct="1"/>
            <a:r>
              <a:rPr lang="en-US" dirty="0"/>
              <a:t>as fast as you can</a:t>
            </a:r>
          </a:p>
          <a:p>
            <a:pPr eaLnBrk="1" hangingPunct="1"/>
            <a:r>
              <a:rPr lang="en-US" dirty="0"/>
              <a:t>Say “done” when finished</a:t>
            </a:r>
          </a:p>
          <a:p>
            <a:pPr eaLnBrk="1" hangingPunct="1"/>
            <a:r>
              <a:rPr lang="en-US" dirty="0"/>
              <a:t>Everyone else time it…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Paper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Home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Back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Schedule</a:t>
            </a:r>
          </a:p>
          <a:p>
            <a:pPr eaLnBrk="1" hangingPunct="1">
              <a:buFontTx/>
              <a:buNone/>
            </a:pPr>
            <a:r>
              <a:rPr lang="en-US" dirty="0"/>
              <a:t>Page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2121"/>
                </a:solidFill>
              </a:rPr>
              <a:t>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Do it again</a:t>
            </a:r>
          </a:p>
          <a:p>
            <a:pPr eaLnBrk="1" hangingPunct="1"/>
            <a:r>
              <a:rPr lang="en-US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Bandana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Forward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Home</a:t>
            </a:r>
          </a:p>
          <a:p>
            <a:pPr>
              <a:buNone/>
            </a:pPr>
            <a:r>
              <a:rPr lang="en-US" dirty="0">
                <a:solidFill>
                  <a:srgbClr val="FF2121"/>
                </a:solidFill>
              </a:rPr>
              <a:t>Test</a:t>
            </a:r>
          </a:p>
          <a:p>
            <a:pPr>
              <a:buNone/>
            </a:pPr>
            <a:r>
              <a:rPr lang="en-US" dirty="0">
                <a:solidFill>
                  <a:srgbClr val="66FF33"/>
                </a:solidFill>
              </a:rPr>
              <a:t>Basket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Do it again</a:t>
            </a:r>
          </a:p>
          <a:p>
            <a:pPr eaLnBrk="1" hangingPunct="1"/>
            <a:r>
              <a:rPr lang="en-US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2121"/>
                </a:solidFill>
              </a:rPr>
              <a:t>Yellow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White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Black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Blue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Red</a:t>
            </a:r>
          </a:p>
          <a:p>
            <a:pPr eaLnBrk="1" hangingPunct="1">
              <a:buFontTx/>
              <a:buNone/>
            </a:pPr>
            <a:r>
              <a:rPr lang="en-US" dirty="0"/>
              <a:t>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C6DE-0770-461C-8F82-B5ABD4803E8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Memory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/>
              <a:t>Interference</a:t>
            </a:r>
          </a:p>
          <a:p>
            <a:pPr lvl="1" eaLnBrk="1" hangingPunct="1"/>
            <a:r>
              <a:rPr lang="en-US" sz="2400" dirty="0"/>
              <a:t>two strong cues in working memory</a:t>
            </a:r>
          </a:p>
          <a:p>
            <a:pPr lvl="1" eaLnBrk="1" hangingPunct="1"/>
            <a:r>
              <a:rPr lang="en-US" sz="2400" dirty="0"/>
              <a:t>link to different chunks in long term memory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Why learn about memory?</a:t>
            </a:r>
          </a:p>
          <a:p>
            <a:pPr lvl="1" eaLnBrk="1" hangingPunct="1"/>
            <a:r>
              <a:rPr lang="en-US" sz="2400" dirty="0"/>
              <a:t>know what’s behind many HCI techniques</a:t>
            </a:r>
          </a:p>
          <a:p>
            <a:pPr lvl="1" eaLnBrk="1" hangingPunct="1"/>
            <a:r>
              <a:rPr lang="en-US" sz="2400" dirty="0"/>
              <a:t>helps you understand what users will “get”</a:t>
            </a:r>
          </a:p>
          <a:p>
            <a:pPr lvl="1" eaLnBrk="1" hangingPunct="1"/>
            <a:r>
              <a:rPr lang="en-US" sz="2400" dirty="0"/>
              <a:t>aging population of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A1008-69C8-4C6C-A83F-E93D6A6FCE75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61"/>
            <a:ext cx="9059863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300" dirty="0"/>
              <a:t>Design UIs for Recognition over Recall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2759874"/>
            <a:ext cx="8547100" cy="3708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Recall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info reproduced from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e.g., command name &amp; semantics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Recognition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presentation of info provides knowledge that info has been seen before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e.g., command in menu reminds you of semantics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easier because of cues to retrieval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cue is anything related to item or situation where learned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e.g., giving hints, icons, labels, menu names, etc.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0B457-ED37-4B66-883B-8F5E3DFCFBE6}" type="slidenum">
              <a:rPr lang="en-US"/>
              <a:pPr>
                <a:defRPr/>
              </a:pPr>
              <a:t>52</a:t>
            </a:fld>
            <a:endParaRPr lang="en-US"/>
          </a:p>
        </p:txBody>
      </p:sp>
      <p:pic>
        <p:nvPicPr>
          <p:cNvPr id="43014" name="Picture 5" descr="examp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874723"/>
            <a:ext cx="469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Human Abilities Summary</a:t>
            </a:r>
          </a:p>
        </p:txBody>
      </p:sp>
      <p:sp>
        <p:nvSpPr>
          <p:cNvPr id="955397" name="Rectangle 5"/>
          <p:cNvSpPr>
            <a:spLocks noGrp="1" noChangeArrowheads="1"/>
          </p:cNvSpPr>
          <p:nvPr>
            <p:ph idx="1"/>
          </p:nvPr>
        </p:nvSpPr>
        <p:spPr>
          <a:xfrm>
            <a:off x="695325" y="1182990"/>
            <a:ext cx="8448675" cy="54162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Color can be helpful, but pay attention 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how colors combine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limitations of human perception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people with color deficiency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Model Human Processor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perceptual, motor, cognitive processors +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model allows us to make predictions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three types: sensor, WM &amp;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interference can make hard to access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cues in WM can make it easier to access LTM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E6AA00"/>
                </a:solidFill>
              </a:rPr>
              <a:t>Key time to remember from MHP: </a:t>
            </a:r>
            <a:r>
              <a:rPr lang="en-US" sz="2800" b="1" dirty="0">
                <a:solidFill>
                  <a:srgbClr val="E6AA00"/>
                </a:solidFill>
              </a:rPr>
              <a:t>~100 </a:t>
            </a:r>
            <a:r>
              <a:rPr lang="en-US" sz="2800" b="1" dirty="0" err="1">
                <a:solidFill>
                  <a:srgbClr val="E6AA00"/>
                </a:solidFill>
              </a:rPr>
              <a:t>ms</a:t>
            </a:r>
            <a:r>
              <a:rPr lang="en-US" sz="2800" b="1" dirty="0">
                <a:solidFill>
                  <a:srgbClr val="E6AA00"/>
                </a:solidFill>
              </a:rPr>
              <a:t/>
            </a:r>
            <a:br>
              <a:rPr lang="en-US" sz="2800" b="1" dirty="0">
                <a:solidFill>
                  <a:srgbClr val="E6AA00"/>
                </a:solidFill>
              </a:rPr>
            </a:br>
            <a:r>
              <a:rPr lang="en-US" sz="2800" dirty="0">
                <a:solidFill>
                  <a:srgbClr val="E6AA00"/>
                </a:solidFill>
              </a:rPr>
              <a:t>cycle time and memory access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E7163-8A16-4010-B450-66840EB101B9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125413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dirty="0"/>
              <a:t>Further Reading</a:t>
            </a:r>
            <a:br>
              <a:rPr lang="en-US" dirty="0"/>
            </a:br>
            <a:r>
              <a:rPr lang="en-US" sz="2900" i="1" dirty="0"/>
              <a:t>Vision and Cognition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512277"/>
            <a:ext cx="8194675" cy="444539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Books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/>
              <a:t>The Psychology Of Human-Computer Interaction</a:t>
            </a:r>
            <a:r>
              <a:rPr lang="en-US" sz="2400" dirty="0"/>
              <a:t>, by Card, Moran, &amp; Newell, Erlbaum, 1983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/>
              <a:t>Human-Computer Interaction</a:t>
            </a:r>
            <a:r>
              <a:rPr lang="en-US" sz="2400" dirty="0"/>
              <a:t>, by Dix, Finlay, </a:t>
            </a:r>
            <a:r>
              <a:rPr lang="en-US" sz="2400" dirty="0" err="1"/>
              <a:t>Abowd</a:t>
            </a:r>
            <a:r>
              <a:rPr lang="en-US" sz="2400" dirty="0"/>
              <a:t>, and Beale, 1998.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/>
              <a:t>Perception</a:t>
            </a:r>
            <a:r>
              <a:rPr lang="en-US" sz="2400" dirty="0"/>
              <a:t>, Irvin Rock, 1995.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>
                <a:hlinkClick r:id="rId3"/>
              </a:rPr>
              <a:t>Pages 66-99 of “Cognitive Aspects in Interaction Design</a:t>
            </a:r>
            <a:r>
              <a:rPr lang="en-US" sz="2800" dirty="0"/>
              <a:t>”, from </a:t>
            </a:r>
            <a:r>
              <a:rPr lang="en-US" sz="2800" i="1" dirty="0"/>
              <a:t>Interaction Design</a:t>
            </a:r>
            <a:r>
              <a:rPr lang="en-US" sz="2800" dirty="0"/>
              <a:t>, 3rd Edition by Rogers, Sharp, &amp; </a:t>
            </a:r>
            <a:r>
              <a:rPr lang="en-US" sz="2800" dirty="0" err="1"/>
              <a:t>Preece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hlinkClick r:id="rId4"/>
              </a:rPr>
              <a:t>Applying </a:t>
            </a:r>
            <a:r>
              <a:rPr lang="en-US" sz="2800" dirty="0" err="1">
                <a:hlinkClick r:id="rId4"/>
              </a:rPr>
              <a:t>Fitts</a:t>
            </a:r>
            <a:r>
              <a:rPr lang="en-US" sz="2800" dirty="0">
                <a:hlinkClick r:id="rId4"/>
              </a:rPr>
              <a:t>’ Law to Mobile Interface Design </a:t>
            </a:r>
            <a:r>
              <a:rPr lang="en-US" sz="2800" dirty="0"/>
              <a:t>by Justin Smith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70CB5-5048-4182-8642-D3EAC88DE901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68300"/>
            <a:ext cx="8664575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Next Time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199"/>
            <a:ext cx="8197516" cy="503084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Conceptual Models &amp; Interface Metaphors</a:t>
            </a:r>
          </a:p>
          <a:p>
            <a:pPr lvl="1"/>
            <a:r>
              <a:rPr lang="en-US" dirty="0"/>
              <a:t>Read </a:t>
            </a:r>
            <a:r>
              <a:rPr lang="en-US" dirty="0">
                <a:hlinkClick r:id="rId3"/>
              </a:rPr>
              <a:t>"The Psychology of Everyday Things" (Ch. 1)</a:t>
            </a:r>
            <a:r>
              <a:rPr lang="en-US" dirty="0"/>
              <a:t>, from </a:t>
            </a:r>
            <a:r>
              <a:rPr lang="en-US" i="1" dirty="0"/>
              <a:t>The Design of Everyday Things </a:t>
            </a:r>
            <a:r>
              <a:rPr lang="en-US" dirty="0"/>
              <a:t>by Donald Norman</a:t>
            </a:r>
          </a:p>
          <a:p>
            <a:endParaRPr lang="en-US" dirty="0"/>
          </a:p>
          <a:p>
            <a:r>
              <a:rPr lang="en-US" dirty="0"/>
              <a:t>Studio</a:t>
            </a:r>
          </a:p>
          <a:p>
            <a:pPr lvl="1"/>
            <a:r>
              <a:rPr lang="en-US" dirty="0"/>
              <a:t>Ad-hoc group heuristic evaluation</a:t>
            </a:r>
          </a:p>
          <a:p>
            <a:pPr lvl="1"/>
            <a:r>
              <a:rPr lang="en-US" dirty="0"/>
              <a:t>Must be present to get credit on assignment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B7EE-7F70-4F67-AEEB-7D29BA50B8C2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Hall of Shame!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1120" y="1600200"/>
            <a:ext cx="4653330" cy="4724400"/>
          </a:xfrm>
        </p:spPr>
        <p:txBody>
          <a:bodyPr/>
          <a:lstStyle/>
          <a:p>
            <a:r>
              <a:rPr lang="en-US" dirty="0"/>
              <a:t>Error Messages</a:t>
            </a:r>
          </a:p>
          <a:p>
            <a:pPr lvl="1"/>
            <a:r>
              <a:rPr lang="en-US" dirty="0"/>
              <a:t>where is the error?</a:t>
            </a:r>
          </a:p>
          <a:p>
            <a:pPr lvl="1"/>
            <a:r>
              <a:rPr lang="en-US" dirty="0"/>
              <a:t>what’s wrong with it?</a:t>
            </a:r>
          </a:p>
          <a:p>
            <a:pPr lvl="1"/>
            <a:r>
              <a:rPr lang="en-US" dirty="0"/>
              <a:t>parse &amp; fix it yourself!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4914900" cy="36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Human Abilities: </a:t>
            </a:r>
            <a:br>
              <a:rPr lang="en-US"/>
            </a:br>
            <a:r>
              <a:rPr lang="en-US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878787"/>
                </a:solidFill>
                <a:latin typeface="Helvetica"/>
                <a:cs typeface="Helvetica"/>
              </a:rPr>
              <a:t>November 6, 2017</a:t>
            </a:r>
          </a:p>
        </p:txBody>
      </p:sp>
    </p:spTree>
    <p:extLst>
      <p:ext uri="{BB962C8B-B14F-4D97-AF65-F5344CB8AC3E}">
        <p14:creationId xmlns:p14="http://schemas.microsoft.com/office/powerpoint/2010/main" val="42579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64186" cy="4724400"/>
          </a:xfrm>
        </p:spPr>
        <p:txBody>
          <a:bodyPr/>
          <a:lstStyle/>
          <a:p>
            <a:pPr eaLnBrk="1" hangingPunct="1"/>
            <a:r>
              <a:rPr lang="en-US" dirty="0"/>
              <a:t>Human visual system</a:t>
            </a:r>
          </a:p>
          <a:p>
            <a:pPr eaLnBrk="1" hangingPunct="1"/>
            <a:r>
              <a:rPr lang="en-US" dirty="0"/>
              <a:t>Guidelines for design</a:t>
            </a:r>
          </a:p>
          <a:p>
            <a:pPr eaLnBrk="1" hangingPunct="1"/>
            <a:r>
              <a:rPr lang="en-US" dirty="0"/>
              <a:t>Team Break</a:t>
            </a:r>
          </a:p>
          <a:p>
            <a:pPr eaLnBrk="1" hangingPunct="1"/>
            <a:r>
              <a:rPr lang="en-US" dirty="0" smtClean="0"/>
              <a:t>Two </a:t>
            </a:r>
            <a:r>
              <a:rPr lang="en-US" smtClean="0"/>
              <a:t>in class experiments</a:t>
            </a:r>
          </a:p>
          <a:p>
            <a:pPr eaLnBrk="1" hangingPunct="1"/>
            <a:r>
              <a:rPr lang="en-US" dirty="0" smtClean="0"/>
              <a:t>Models </a:t>
            </a:r>
            <a:r>
              <a:rPr lang="en-US" dirty="0"/>
              <a:t>of human performance (MHP)</a:t>
            </a:r>
          </a:p>
          <a:p>
            <a:pPr eaLnBrk="1" hangingPunct="1"/>
            <a:r>
              <a:rPr lang="en-US" dirty="0"/>
              <a:t>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0E26-F162-4CC3-9492-3D11CA1B1DD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Study Color?</a:t>
            </a:r>
          </a:p>
        </p:txBody>
      </p:sp>
      <p:sp>
        <p:nvSpPr>
          <p:cNvPr id="8243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dirty="0"/>
              <a:t>Color can be a powerful tool to </a:t>
            </a:r>
            <a:r>
              <a:rPr lang="en-US" b="1" i="1" dirty="0">
                <a:solidFill>
                  <a:srgbClr val="E6AA00"/>
                </a:solidFill>
              </a:rPr>
              <a:t>improve</a:t>
            </a:r>
            <a:r>
              <a:rPr lang="en-US" dirty="0">
                <a:solidFill>
                  <a:srgbClr val="6293CD"/>
                </a:solidFill>
              </a:rPr>
              <a:t> </a:t>
            </a:r>
            <a:r>
              <a:rPr lang="en-US" dirty="0"/>
              <a:t>user interfaces by communicating key information</a:t>
            </a:r>
          </a:p>
          <a:p>
            <a:pPr marL="609600" indent="-609600" eaLnBrk="1" hangingPunct="1">
              <a:buFontTx/>
              <a:buAutoNum type="arabicParenR"/>
            </a:pPr>
            <a:endParaRPr lang="en-US" dirty="0"/>
          </a:p>
          <a:p>
            <a:pPr marL="609600" indent="-609600" eaLnBrk="1" hangingPunct="1">
              <a:buFontTx/>
              <a:buAutoNum type="arabicParenR"/>
            </a:pPr>
            <a:r>
              <a:rPr lang="en-US" dirty="0"/>
              <a:t>Inappropriate use of color can severely </a:t>
            </a:r>
            <a:r>
              <a:rPr lang="en-US" i="1" dirty="0"/>
              <a:t>reduce</a:t>
            </a:r>
            <a:r>
              <a:rPr lang="en-US" dirty="0"/>
              <a:t> </a:t>
            </a:r>
            <a:r>
              <a:rPr lang="en-US" b="1" i="1" dirty="0">
                <a:solidFill>
                  <a:srgbClr val="E6AA00"/>
                </a:solidFill>
              </a:rPr>
              <a:t>the performance</a:t>
            </a:r>
            <a:r>
              <a:rPr lang="en-US" b="1" dirty="0">
                <a:solidFill>
                  <a:srgbClr val="E6AA00"/>
                </a:solidFill>
              </a:rPr>
              <a:t> </a:t>
            </a:r>
            <a:r>
              <a:rPr lang="en-US" dirty="0"/>
              <a:t>of systems we build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6,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CA48F-D00F-4B9A-B21D-65A1B1A5E667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7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theme1.xml><?xml version="1.0" encoding="utf-8"?>
<a:theme xmlns:a="http://schemas.openxmlformats.org/drawingml/2006/main" name="2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26317</TotalTime>
  <Words>4310</Words>
  <Application>Microsoft Macintosh PowerPoint</Application>
  <PresentationFormat>On-screen Show (4:3)</PresentationFormat>
  <Paragraphs>834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Arial Black</vt:lpstr>
      <vt:lpstr>Comic Sans MS</vt:lpstr>
      <vt:lpstr>Geneva</vt:lpstr>
      <vt:lpstr>Gill Sans Light</vt:lpstr>
      <vt:lpstr>Helvetica</vt:lpstr>
      <vt:lpstr>Helvetica Light</vt:lpstr>
      <vt:lpstr>Mangal</vt:lpstr>
      <vt:lpstr>ＭＳ Ｐゴシック</vt:lpstr>
      <vt:lpstr>Symbol</vt:lpstr>
      <vt:lpstr>Times New Roman</vt:lpstr>
      <vt:lpstr>Verdana</vt:lpstr>
      <vt:lpstr>ZapfDingbats</vt:lpstr>
      <vt:lpstr>Arial</vt:lpstr>
      <vt:lpstr>2_Summer HCI</vt:lpstr>
      <vt:lpstr>Human Abilities:  Vision &amp; Cognition</vt:lpstr>
      <vt:lpstr>Hall of Fame or Shame?</vt:lpstr>
      <vt:lpstr>Hall of Fame or Shame?</vt:lpstr>
      <vt:lpstr>Hall of Fame!</vt:lpstr>
      <vt:lpstr>Hall of Fame or Shame?</vt:lpstr>
      <vt:lpstr>Hall of Shame!</vt:lpstr>
      <vt:lpstr>Human Abilities:  Vision &amp; Cognition</vt:lpstr>
      <vt:lpstr>Outline</vt:lpstr>
      <vt:lpstr>Why Study Color?</vt:lpstr>
      <vt:lpstr>Visible Spectrum</vt:lpstr>
      <vt:lpstr>Human Visual System</vt:lpstr>
      <vt:lpstr>Retina</vt:lpstr>
      <vt:lpstr>Retina</vt:lpstr>
      <vt:lpstr>Color Perception via Cones</vt:lpstr>
      <vt:lpstr>Color Sensitivity</vt:lpstr>
      <vt:lpstr>Color Sensitivity</vt:lpstr>
      <vt:lpstr>Distribution of Photopigments</vt:lpstr>
      <vt:lpstr>Focus</vt:lpstr>
      <vt:lpstr>Focus</vt:lpstr>
      <vt:lpstr>Color Deficiency  (Also known as “color blindness”)</vt:lpstr>
      <vt:lpstr>Color Guidelines</vt:lpstr>
      <vt:lpstr>Use the Hue Circle</vt:lpstr>
      <vt:lpstr>Color Guidelines (cont.)</vt:lpstr>
      <vt:lpstr>Color Guidelines (cont.)</vt:lpstr>
      <vt:lpstr>PowerPoint Presentation</vt:lpstr>
      <vt:lpstr>Administrivia</vt:lpstr>
      <vt:lpstr>PowerPoint Presentation</vt:lpstr>
      <vt:lpstr>The Model Human Processor</vt:lpstr>
      <vt:lpstr>The Model Human Processor</vt:lpstr>
      <vt:lpstr>MHP Basics</vt:lpstr>
      <vt:lpstr>What is missing from MHP?</vt:lpstr>
      <vt:lpstr>What is missing from MHP?</vt:lpstr>
      <vt:lpstr>PowerPoint Presentation</vt:lpstr>
      <vt:lpstr>Memory</vt:lpstr>
      <vt:lpstr>MHP Principles of Operation</vt:lpstr>
      <vt:lpstr>MHP Principles of Operation</vt:lpstr>
      <vt:lpstr>MHP Principles of Operation</vt:lpstr>
      <vt:lpstr>Experiment</vt:lpstr>
      <vt:lpstr>Experimental Results</vt:lpstr>
      <vt:lpstr>Experimental Results</vt:lpstr>
      <vt:lpstr>Principles of Operation (cont.)</vt:lpstr>
      <vt:lpstr>Fitts’ Law Example</vt:lpstr>
      <vt:lpstr>Pie Menus in Use Today</vt:lpstr>
      <vt:lpstr>Apple Watch</vt:lpstr>
      <vt:lpstr>Simple Experiment</vt:lpstr>
      <vt:lpstr>PowerPoint Presentation</vt:lpstr>
      <vt:lpstr>Simple Experiment</vt:lpstr>
      <vt:lpstr>PowerPoint Presentation</vt:lpstr>
      <vt:lpstr>Simple Experiment</vt:lpstr>
      <vt:lpstr>PowerPoint Presentation</vt:lpstr>
      <vt:lpstr>Memory</vt:lpstr>
      <vt:lpstr>Design UIs for Recognition over Recall</vt:lpstr>
      <vt:lpstr>Human Abilities Summary</vt:lpstr>
      <vt:lpstr>Further Reading Vision and Cognition</vt:lpstr>
      <vt:lpstr>Next Time</vt:lpstr>
    </vt:vector>
  </TitlesOfParts>
  <Company>Berkeley Summer Engineering Institute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Abilities: Vision and Cognition</dc:title>
  <dc:subject>User Interface Design, Prototyping, and Evaluation</dc:subject>
  <dc:creator>James Landay</dc:creator>
  <cp:keywords>usability, interface design, interaction design, user interface, user interface design, color, perception, vision, cognition</cp:keywords>
  <cp:lastModifiedBy>James A Landay</cp:lastModifiedBy>
  <cp:revision>505</cp:revision>
  <cp:lastPrinted>2015-10-27T04:48:28Z</cp:lastPrinted>
  <dcterms:created xsi:type="dcterms:W3CDTF">1997-02-10T23:02:31Z</dcterms:created>
  <dcterms:modified xsi:type="dcterms:W3CDTF">2017-11-06T21:25:12Z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