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mp4" ContentType="video/mp4"/>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24" r:id="rId1"/>
  </p:sldMasterIdLst>
  <p:notesMasterIdLst>
    <p:notesMasterId r:id="rId54"/>
  </p:notesMasterIdLst>
  <p:handoutMasterIdLst>
    <p:handoutMasterId r:id="rId55"/>
  </p:handoutMasterIdLst>
  <p:sldIdLst>
    <p:sldId id="751" r:id="rId2"/>
    <p:sldId id="772" r:id="rId3"/>
    <p:sldId id="773" r:id="rId4"/>
    <p:sldId id="774" r:id="rId5"/>
    <p:sldId id="758" r:id="rId6"/>
    <p:sldId id="759" r:id="rId7"/>
    <p:sldId id="775" r:id="rId8"/>
    <p:sldId id="771" r:id="rId9"/>
    <p:sldId id="761" r:id="rId10"/>
    <p:sldId id="777" r:id="rId11"/>
    <p:sldId id="778" r:id="rId12"/>
    <p:sldId id="779" r:id="rId13"/>
    <p:sldId id="782" r:id="rId14"/>
    <p:sldId id="787" r:id="rId15"/>
    <p:sldId id="788" r:id="rId16"/>
    <p:sldId id="789" r:id="rId17"/>
    <p:sldId id="790" r:id="rId18"/>
    <p:sldId id="792" r:id="rId19"/>
    <p:sldId id="793" r:id="rId20"/>
    <p:sldId id="795" r:id="rId21"/>
    <p:sldId id="797" r:id="rId22"/>
    <p:sldId id="798" r:id="rId23"/>
    <p:sldId id="799" r:id="rId24"/>
    <p:sldId id="800" r:id="rId25"/>
    <p:sldId id="762" r:id="rId26"/>
    <p:sldId id="763" r:id="rId27"/>
    <p:sldId id="764" r:id="rId28"/>
    <p:sldId id="802" r:id="rId29"/>
    <p:sldId id="616" r:id="rId30"/>
    <p:sldId id="617" r:id="rId31"/>
    <p:sldId id="618" r:id="rId32"/>
    <p:sldId id="619" r:id="rId33"/>
    <p:sldId id="597" r:id="rId34"/>
    <p:sldId id="598" r:id="rId35"/>
    <p:sldId id="594" r:id="rId36"/>
    <p:sldId id="595" r:id="rId37"/>
    <p:sldId id="600" r:id="rId38"/>
    <p:sldId id="602" r:id="rId39"/>
    <p:sldId id="652" r:id="rId40"/>
    <p:sldId id="801" r:id="rId41"/>
    <p:sldId id="767" r:id="rId42"/>
    <p:sldId id="589" r:id="rId43"/>
    <p:sldId id="642" r:id="rId44"/>
    <p:sldId id="654" r:id="rId45"/>
    <p:sldId id="590" r:id="rId46"/>
    <p:sldId id="623" r:id="rId47"/>
    <p:sldId id="621" r:id="rId48"/>
    <p:sldId id="712" r:id="rId49"/>
    <p:sldId id="749" r:id="rId50"/>
    <p:sldId id="713" r:id="rId51"/>
    <p:sldId id="520" r:id="rId52"/>
    <p:sldId id="620" r:id="rId53"/>
  </p:sldIdLst>
  <p:sldSz cx="9144000" cy="6858000" type="screen4x3"/>
  <p:notesSz cx="7200900" cy="95123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19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38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57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76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5950" algn="l" defTabSz="457190" rtl="0" eaLnBrk="1" latinLnBrk="0" hangingPunct="1">
      <a:defRPr sz="2400" kern="1200">
        <a:solidFill>
          <a:schemeClr val="tx1"/>
        </a:solidFill>
        <a:latin typeface="Times New Roman" charset="0"/>
        <a:ea typeface="ＭＳ Ｐゴシック" charset="0"/>
        <a:cs typeface="+mn-cs"/>
      </a:defRPr>
    </a:lvl6pPr>
    <a:lvl7pPr marL="2743140" algn="l" defTabSz="457190" rtl="0" eaLnBrk="1" latinLnBrk="0" hangingPunct="1">
      <a:defRPr sz="2400" kern="1200">
        <a:solidFill>
          <a:schemeClr val="tx1"/>
        </a:solidFill>
        <a:latin typeface="Times New Roman" charset="0"/>
        <a:ea typeface="ＭＳ Ｐゴシック" charset="0"/>
        <a:cs typeface="+mn-cs"/>
      </a:defRPr>
    </a:lvl7pPr>
    <a:lvl8pPr marL="3200329" algn="l" defTabSz="457190" rtl="0" eaLnBrk="1" latinLnBrk="0" hangingPunct="1">
      <a:defRPr sz="2400" kern="1200">
        <a:solidFill>
          <a:schemeClr val="tx1"/>
        </a:solidFill>
        <a:latin typeface="Times New Roman" charset="0"/>
        <a:ea typeface="ＭＳ Ｐゴシック" charset="0"/>
        <a:cs typeface="+mn-cs"/>
      </a:defRPr>
    </a:lvl8pPr>
    <a:lvl9pPr marL="3657520" algn="l" defTabSz="45719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49">
          <p15:clr>
            <a:srgbClr val="A4A3A4"/>
          </p15:clr>
        </p15:guide>
        <p15:guide id="2" pos="2881">
          <p15:clr>
            <a:srgbClr val="A4A3A4"/>
          </p15:clr>
        </p15:guide>
      </p15:sldGuideLst>
    </p:ext>
    <p:ext uri="{2D200454-40CA-4A62-9FC3-DE9A4176ACB9}">
      <p15:notesGuideLst xmlns:p15="http://schemas.microsoft.com/office/powerpoint/2012/main">
        <p15:guide id="1" orient="horz" pos="2221">
          <p15:clr>
            <a:srgbClr val="A4A3A4"/>
          </p15:clr>
        </p15:guide>
        <p15:guide id="2" pos="297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se" initial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1190A"/>
    <a:srgbClr val="E3482C"/>
    <a:srgbClr val="E5642F"/>
    <a:srgbClr val="184DA5"/>
    <a:srgbClr val="1A2F9E"/>
    <a:srgbClr val="3D699D"/>
    <a:srgbClr val="000000"/>
    <a:srgbClr val="7888A6"/>
    <a:srgbClr val="F7D7C7"/>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177" autoAdjust="0"/>
    <p:restoredTop sz="86466" autoAdjust="0"/>
  </p:normalViewPr>
  <p:slideViewPr>
    <p:cSldViewPr snapToGrid="0" showGuides="1">
      <p:cViewPr varScale="1">
        <p:scale>
          <a:sx n="182" d="100"/>
          <a:sy n="182" d="100"/>
        </p:scale>
        <p:origin x="2200" y="176"/>
      </p:cViewPr>
      <p:guideLst>
        <p:guide orient="horz" pos="2149"/>
        <p:guide pos="2881"/>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149" d="100"/>
        <a:sy n="149" d="100"/>
      </p:scale>
      <p:origin x="0" y="-2184"/>
    </p:cViewPr>
  </p:sorterViewPr>
  <p:notesViewPr>
    <p:cSldViewPr snapToGrid="0" showGuides="1">
      <p:cViewPr>
        <p:scale>
          <a:sx n="120" d="100"/>
          <a:sy n="120" d="100"/>
        </p:scale>
        <p:origin x="6760" y="1192"/>
      </p:cViewPr>
      <p:guideLst>
        <p:guide orient="horz" pos="2221"/>
        <p:guide pos="297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61"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4079876" y="9037638"/>
            <a:ext cx="2593582" cy="355744"/>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397606FF-3D8F-7A4D-962D-73E132A3CCAD}" type="slidenum">
              <a:rPr lang="en-US"/>
              <a:pPr/>
              <a:t>‹#›</a:t>
            </a:fld>
            <a:endParaRPr lang="en-US"/>
          </a:p>
        </p:txBody>
      </p:sp>
      <p:sp>
        <p:nvSpPr>
          <p:cNvPr id="7" name="Header Placeholder 1"/>
          <p:cNvSpPr>
            <a:spLocks noGrp="1"/>
          </p:cNvSpPr>
          <p:nvPr>
            <p:ph type="hdr" sz="quarter"/>
          </p:nvPr>
        </p:nvSpPr>
        <p:spPr>
          <a:xfrm>
            <a:off x="-1" y="-1"/>
            <a:ext cx="5207093" cy="851223"/>
          </a:xfrm>
          <a:prstGeom prst="rect">
            <a:avLst/>
          </a:prstGeom>
        </p:spPr>
        <p:txBody>
          <a:bodyPr vert="horz" lIns="91440" tIns="45720" rIns="91440" bIns="45720" rtlCol="0"/>
          <a:lstStyle>
            <a:lvl1pPr algn="l">
              <a:defRPr sz="1200"/>
            </a:lvl1pPr>
          </a:lstStyle>
          <a:p>
            <a:r>
              <a:rPr lang="en-US" i="1" dirty="0"/>
              <a:t>CS147– Design Thinking for User Experience Design, Prototyping &amp; Evaluation</a:t>
            </a:r>
            <a:br>
              <a:rPr lang="en-US" i="1" dirty="0"/>
            </a:br>
            <a:r>
              <a:rPr lang="en-US" dirty="0"/>
              <a:t>Autumn 2017</a:t>
            </a:r>
          </a:p>
          <a:p>
            <a:r>
              <a:rPr lang="en-US" dirty="0"/>
              <a:t>Prof. James A. Landay</a:t>
            </a:r>
            <a:br>
              <a:rPr lang="en-US" dirty="0"/>
            </a:br>
            <a:r>
              <a:rPr lang="en-US" dirty="0"/>
              <a:t>Stanford University</a:t>
            </a:r>
          </a:p>
        </p:txBody>
      </p:sp>
      <p:sp>
        <p:nvSpPr>
          <p:cNvPr id="8" name="Date Placeholder 2"/>
          <p:cNvSpPr>
            <a:spLocks noGrp="1"/>
          </p:cNvSpPr>
          <p:nvPr>
            <p:ph type="dt" sz="quarter" idx="1"/>
          </p:nvPr>
        </p:nvSpPr>
        <p:spPr>
          <a:xfrm>
            <a:off x="5240343" y="0"/>
            <a:ext cx="1433114" cy="457200"/>
          </a:xfrm>
          <a:prstGeom prst="rect">
            <a:avLst/>
          </a:prstGeom>
        </p:spPr>
        <p:txBody>
          <a:bodyPr vert="horz" lIns="91440" tIns="45720" rIns="91440" bIns="45720" rtlCol="0"/>
          <a:lstStyle>
            <a:lvl1pPr algn="r">
              <a:defRPr sz="1200"/>
            </a:lvl1pPr>
          </a:lstStyle>
          <a:p>
            <a:r>
              <a:rPr lang="en-US" dirty="0"/>
              <a:t>2017/10/16</a:t>
            </a:r>
          </a:p>
        </p:txBody>
      </p:sp>
    </p:spTree>
    <p:extLst>
      <p:ext uri="{BB962C8B-B14F-4D97-AF65-F5344CB8AC3E}">
        <p14:creationId xmlns:p14="http://schemas.microsoft.com/office/powerpoint/2010/main" val="5821382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079875"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algn="r" defTabSz="977900" eaLnBrk="0" hangingPunct="0">
              <a:defRPr sz="1000" i="1">
                <a:latin typeface="Times New Roman" pitchFamily="18" charset="0"/>
                <a:ea typeface="+mn-ea"/>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208088" y="720725"/>
            <a:ext cx="4738687" cy="3554413"/>
          </a:xfrm>
          <a:prstGeom prst="rect">
            <a:avLst/>
          </a:prstGeom>
          <a:noFill/>
          <a:ln w="12700">
            <a:solidFill>
              <a:schemeClr val="tx1"/>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58850" y="4516438"/>
            <a:ext cx="5283200" cy="4279900"/>
          </a:xfrm>
          <a:prstGeom prst="rect">
            <a:avLst/>
          </a:prstGeom>
          <a:noFill/>
          <a:ln w="9525">
            <a:noFill/>
            <a:miter lim="800000"/>
            <a:headEnd/>
            <a:tailEnd/>
          </a:ln>
          <a:effectLst/>
        </p:spPr>
        <p:txBody>
          <a:bodyPr vert="horz" wrap="square" lIns="96657" tIns="49148" rIns="96657" bIns="49148"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4" name="Rectangle 6"/>
          <p:cNvSpPr>
            <a:spLocks noGrp="1" noChangeArrowheads="1"/>
          </p:cNvSpPr>
          <p:nvPr>
            <p:ph type="ftr" sz="quarter" idx="4"/>
          </p:nvPr>
        </p:nvSpPr>
        <p:spPr bwMode="auto">
          <a:xfrm>
            <a:off x="0"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079875"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A300C090-F137-A747-947F-59586F962920}" type="slidenum">
              <a:rPr lang="en-US"/>
              <a:pPr/>
              <a:t>‹#›</a:t>
            </a:fld>
            <a:endParaRPr lang="en-US"/>
          </a:p>
        </p:txBody>
      </p:sp>
    </p:spTree>
    <p:extLst>
      <p:ext uri="{BB962C8B-B14F-4D97-AF65-F5344CB8AC3E}">
        <p14:creationId xmlns:p14="http://schemas.microsoft.com/office/powerpoint/2010/main" val="21909809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1pPr>
    <a:lvl2pPr marL="742934" indent="-285744"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1142975" indent="-228595"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600165" indent="-228595"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2057355" indent="-228595"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5950" algn="l" defTabSz="914380" rtl="0" eaLnBrk="1" latinLnBrk="0" hangingPunct="1">
      <a:defRPr sz="1200" kern="1200">
        <a:solidFill>
          <a:schemeClr val="tx1"/>
        </a:solidFill>
        <a:latin typeface="+mn-lt"/>
        <a:ea typeface="+mn-ea"/>
        <a:cs typeface="+mn-cs"/>
      </a:defRPr>
    </a:lvl6pPr>
    <a:lvl7pPr marL="2743140" algn="l" defTabSz="914380" rtl="0" eaLnBrk="1" latinLnBrk="0" hangingPunct="1">
      <a:defRPr sz="1200" kern="1200">
        <a:solidFill>
          <a:schemeClr val="tx1"/>
        </a:solidFill>
        <a:latin typeface="+mn-lt"/>
        <a:ea typeface="+mn-ea"/>
        <a:cs typeface="+mn-cs"/>
      </a:defRPr>
    </a:lvl7pPr>
    <a:lvl8pPr marL="3200329" algn="l" defTabSz="914380" rtl="0" eaLnBrk="1" latinLnBrk="0" hangingPunct="1">
      <a:defRPr sz="1200" kern="1200">
        <a:solidFill>
          <a:schemeClr val="tx1"/>
        </a:solidFill>
        <a:latin typeface="+mn-lt"/>
        <a:ea typeface="+mn-ea"/>
        <a:cs typeface="+mn-cs"/>
      </a:defRPr>
    </a:lvl8pPr>
    <a:lvl9pPr marL="3657520" algn="l" defTabSz="9143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1</a:t>
            </a:fld>
            <a:endParaRPr lang="en-US" sz="1000"/>
          </a:p>
        </p:txBody>
      </p:sp>
      <p:sp>
        <p:nvSpPr>
          <p:cNvPr id="57347" name="Rectangle 2"/>
          <p:cNvSpPr>
            <a:spLocks noGrp="1" noRot="1" noChangeAspect="1" noChangeArrowheads="1" noTextEdit="1"/>
          </p:cNvSpPr>
          <p:nvPr>
            <p:ph type="sldImg"/>
          </p:nvPr>
        </p:nvSpPr>
        <p:spPr>
          <a:xfrm>
            <a:off x="1230313" y="719138"/>
            <a:ext cx="4741862"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493" tIns="49064" rIns="96493" bIns="49064"/>
          <a:lstStyle/>
          <a:p>
            <a:r>
              <a:rPr lang="en-US" dirty="0" smtClean="0">
                <a:latin typeface="Times New Roman" charset="0"/>
              </a:rPr>
              <a:t>65 </a:t>
            </a:r>
            <a:r>
              <a:rPr lang="en-US" dirty="0">
                <a:latin typeface="Times New Roman" charset="0"/>
              </a:rPr>
              <a:t>minutes</a:t>
            </a:r>
            <a:r>
              <a:rPr lang="en-US" baseline="0" dirty="0">
                <a:latin typeface="Times New Roman" charset="0"/>
              </a:rPr>
              <a:t> until the team </a:t>
            </a:r>
            <a:r>
              <a:rPr lang="en-US" baseline="0" dirty="0" smtClean="0">
                <a:latin typeface="Times New Roman" charset="0"/>
              </a:rPr>
              <a:t>break</a:t>
            </a:r>
            <a:endParaRPr lang="en-US" baseline="0" dirty="0">
              <a:latin typeface="Times New Roman" charset="0"/>
            </a:endParaRPr>
          </a:p>
          <a:p>
            <a:r>
              <a:rPr lang="en-US" baseline="0" dirty="0">
                <a:latin typeface="Times New Roman" charset="0"/>
              </a:rPr>
              <a:t>Finished </a:t>
            </a:r>
            <a:r>
              <a:rPr lang="en-US" baseline="0">
                <a:latin typeface="Times New Roman" charset="0"/>
              </a:rPr>
              <a:t>at </a:t>
            </a:r>
            <a:r>
              <a:rPr lang="en-US" baseline="0" smtClean="0">
                <a:latin typeface="Times New Roman" charset="0"/>
              </a:rPr>
              <a:t>exactly at 1:50 min (on time)</a:t>
            </a:r>
            <a:endParaRPr lang="en-US" baseline="0" dirty="0">
              <a:latin typeface="Times New Roman" charset="0"/>
            </a:endParaRPr>
          </a:p>
        </p:txBody>
      </p:sp>
    </p:spTree>
    <p:extLst>
      <p:ext uri="{BB962C8B-B14F-4D97-AF65-F5344CB8AC3E}">
        <p14:creationId xmlns:p14="http://schemas.microsoft.com/office/powerpoint/2010/main" val="251026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10</a:t>
            </a:fld>
            <a:endParaRPr lang="en-US" dirty="0"/>
          </a:p>
        </p:txBody>
      </p:sp>
    </p:spTree>
    <p:extLst>
      <p:ext uri="{BB962C8B-B14F-4D97-AF65-F5344CB8AC3E}">
        <p14:creationId xmlns:p14="http://schemas.microsoft.com/office/powerpoint/2010/main" val="136763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519" eaLnBrk="0" hangingPunct="0">
              <a:defRPr sz="2400">
                <a:solidFill>
                  <a:schemeClr val="tx1"/>
                </a:solidFill>
                <a:latin typeface="Times New Roman" pitchFamily="18" charset="0"/>
                <a:ea typeface="ＭＳ Ｐゴシック" pitchFamily="34" charset="-128"/>
              </a:defRPr>
            </a:lvl1pPr>
            <a:lvl2pPr marL="742841" indent="-285708" defTabSz="982519" eaLnBrk="0" hangingPunct="0">
              <a:defRPr sz="2400">
                <a:solidFill>
                  <a:schemeClr val="tx1"/>
                </a:solidFill>
                <a:latin typeface="Times New Roman" pitchFamily="18" charset="0"/>
                <a:ea typeface="ＭＳ Ｐゴシック" pitchFamily="34" charset="-128"/>
              </a:defRPr>
            </a:lvl2pPr>
            <a:lvl3pPr marL="1142833" indent="-228567" defTabSz="982519" eaLnBrk="0" hangingPunct="0">
              <a:defRPr sz="2400">
                <a:solidFill>
                  <a:schemeClr val="tx1"/>
                </a:solidFill>
                <a:latin typeface="Times New Roman" pitchFamily="18" charset="0"/>
                <a:ea typeface="ＭＳ Ｐゴシック" pitchFamily="34" charset="-128"/>
              </a:defRPr>
            </a:lvl3pPr>
            <a:lvl4pPr marL="1599966" indent="-228567" defTabSz="982519" eaLnBrk="0" hangingPunct="0">
              <a:defRPr sz="2400">
                <a:solidFill>
                  <a:schemeClr val="tx1"/>
                </a:solidFill>
                <a:latin typeface="Times New Roman" pitchFamily="18" charset="0"/>
                <a:ea typeface="ＭＳ Ｐゴシック" pitchFamily="34" charset="-128"/>
              </a:defRPr>
            </a:lvl4pPr>
            <a:lvl5pPr marL="2057098" indent="-228567" defTabSz="982519" eaLnBrk="0" hangingPunct="0">
              <a:defRPr sz="2400">
                <a:solidFill>
                  <a:schemeClr val="tx1"/>
                </a:solidFill>
                <a:latin typeface="Times New Roman" pitchFamily="18" charset="0"/>
                <a:ea typeface="ＭＳ Ｐゴシック" pitchFamily="34" charset="-128"/>
              </a:defRPr>
            </a:lvl5pPr>
            <a:lvl6pPr marL="2514231"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5"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8"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31"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C34DB016-9FB8-4FCB-9631-8DCCDD6A1F05}" type="slidenum">
              <a:rPr lang="en-US" sz="1000"/>
              <a:pPr/>
              <a:t>11</a:t>
            </a:fld>
            <a:endParaRPr lang="en-US" sz="10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76314" y="4557713"/>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674" tIns="47337" rIns="94674" bIns="47337"/>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038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519" eaLnBrk="0" hangingPunct="0">
              <a:defRPr sz="2400">
                <a:solidFill>
                  <a:schemeClr val="tx1"/>
                </a:solidFill>
                <a:latin typeface="Times New Roman" pitchFamily="18" charset="0"/>
                <a:ea typeface="ＭＳ Ｐゴシック" pitchFamily="34" charset="-128"/>
              </a:defRPr>
            </a:lvl1pPr>
            <a:lvl2pPr marL="742841" indent="-285708" defTabSz="982519" eaLnBrk="0" hangingPunct="0">
              <a:defRPr sz="2400">
                <a:solidFill>
                  <a:schemeClr val="tx1"/>
                </a:solidFill>
                <a:latin typeface="Times New Roman" pitchFamily="18" charset="0"/>
                <a:ea typeface="ＭＳ Ｐゴシック" pitchFamily="34" charset="-128"/>
              </a:defRPr>
            </a:lvl2pPr>
            <a:lvl3pPr marL="1142833" indent="-228567" defTabSz="982519" eaLnBrk="0" hangingPunct="0">
              <a:defRPr sz="2400">
                <a:solidFill>
                  <a:schemeClr val="tx1"/>
                </a:solidFill>
                <a:latin typeface="Times New Roman" pitchFamily="18" charset="0"/>
                <a:ea typeface="ＭＳ Ｐゴシック" pitchFamily="34" charset="-128"/>
              </a:defRPr>
            </a:lvl3pPr>
            <a:lvl4pPr marL="1599966" indent="-228567" defTabSz="982519" eaLnBrk="0" hangingPunct="0">
              <a:defRPr sz="2400">
                <a:solidFill>
                  <a:schemeClr val="tx1"/>
                </a:solidFill>
                <a:latin typeface="Times New Roman" pitchFamily="18" charset="0"/>
                <a:ea typeface="ＭＳ Ｐゴシック" pitchFamily="34" charset="-128"/>
              </a:defRPr>
            </a:lvl4pPr>
            <a:lvl5pPr marL="2057098" indent="-228567" defTabSz="982519" eaLnBrk="0" hangingPunct="0">
              <a:defRPr sz="2400">
                <a:solidFill>
                  <a:schemeClr val="tx1"/>
                </a:solidFill>
                <a:latin typeface="Times New Roman" pitchFamily="18" charset="0"/>
                <a:ea typeface="ＭＳ Ｐゴシック" pitchFamily="34" charset="-128"/>
              </a:defRPr>
            </a:lvl5pPr>
            <a:lvl6pPr marL="2514231"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5"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8"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31"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7FB1A76-BE35-485C-B73E-DCA47D7252B7}" type="slidenum">
              <a:rPr lang="en-US" sz="1000"/>
              <a:pPr/>
              <a:t>12</a:t>
            </a:fld>
            <a:endParaRPr lang="en-US" sz="10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76314" y="4557713"/>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674" tIns="47337" rIns="94674" bIns="47337"/>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447142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519" eaLnBrk="0" hangingPunct="0">
              <a:defRPr sz="2400">
                <a:solidFill>
                  <a:schemeClr val="tx1"/>
                </a:solidFill>
                <a:latin typeface="Times New Roman" pitchFamily="18" charset="0"/>
                <a:ea typeface="ＭＳ Ｐゴシック" pitchFamily="34" charset="-128"/>
              </a:defRPr>
            </a:lvl1pPr>
            <a:lvl2pPr marL="742841" indent="-285708" defTabSz="982519" eaLnBrk="0" hangingPunct="0">
              <a:defRPr sz="2400">
                <a:solidFill>
                  <a:schemeClr val="tx1"/>
                </a:solidFill>
                <a:latin typeface="Times New Roman" pitchFamily="18" charset="0"/>
                <a:ea typeface="ＭＳ Ｐゴシック" pitchFamily="34" charset="-128"/>
              </a:defRPr>
            </a:lvl2pPr>
            <a:lvl3pPr marL="1142833" indent="-228567" defTabSz="982519" eaLnBrk="0" hangingPunct="0">
              <a:defRPr sz="2400">
                <a:solidFill>
                  <a:schemeClr val="tx1"/>
                </a:solidFill>
                <a:latin typeface="Times New Roman" pitchFamily="18" charset="0"/>
                <a:ea typeface="ＭＳ Ｐゴシック" pitchFamily="34" charset="-128"/>
              </a:defRPr>
            </a:lvl3pPr>
            <a:lvl4pPr marL="1599966" indent="-228567" defTabSz="982519" eaLnBrk="0" hangingPunct="0">
              <a:defRPr sz="2400">
                <a:solidFill>
                  <a:schemeClr val="tx1"/>
                </a:solidFill>
                <a:latin typeface="Times New Roman" pitchFamily="18" charset="0"/>
                <a:ea typeface="ＭＳ Ｐゴシック" pitchFamily="34" charset="-128"/>
              </a:defRPr>
            </a:lvl4pPr>
            <a:lvl5pPr marL="2057098" indent="-228567" defTabSz="982519" eaLnBrk="0" hangingPunct="0">
              <a:defRPr sz="2400">
                <a:solidFill>
                  <a:schemeClr val="tx1"/>
                </a:solidFill>
                <a:latin typeface="Times New Roman" pitchFamily="18" charset="0"/>
                <a:ea typeface="ＭＳ Ｐゴシック" pitchFamily="34" charset="-128"/>
              </a:defRPr>
            </a:lvl5pPr>
            <a:lvl6pPr marL="2514231"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5"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8"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31"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F9244F7-EDA3-4616-8F27-40F89AF5124E}" type="slidenum">
              <a:rPr lang="en-US" sz="1000"/>
              <a:pPr/>
              <a:t>13</a:t>
            </a:fld>
            <a:endParaRPr lang="en-US" sz="10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76314" y="4557713"/>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674" tIns="47337" rIns="94674" bIns="47337"/>
          <a:lstStyle/>
          <a:p>
            <a:pPr eaLnBrk="1" hangingPunct="1"/>
            <a:r>
              <a:rPr lang="ja-JP" altLang="en-US">
                <a:latin typeface="Verdana" pitchFamily="34" charset="0"/>
                <a:ea typeface="ＭＳ Ｐゴシック" pitchFamily="34" charset="-128"/>
              </a:rPr>
              <a:t>“</a:t>
            </a:r>
            <a:r>
              <a:rPr lang="en-US" altLang="ja-JP">
                <a:latin typeface="Verdana" pitchFamily="34" charset="0"/>
                <a:ea typeface="ＭＳ Ｐゴシック" pitchFamily="34" charset="-128"/>
              </a:rPr>
              <a:t>Wixon and colleagues were developing an interface for a file management system. It passed lab tests with flying colors, but bombed as soon as customers got it. The problem was that it had a scrolling file list that was (say) twenty characters wide, but the file names customers used were very long, and in fact often identical for more than twenty characters (the names were made up by concatenating various qualifiers, and for many names the first several qualifiers would be the same.) Customers were not amused by needing to select from a scrolling list of umpty-ump identical entries that stood for different files. And this wasn't an oddball case, it was in fact typical. How had it been missed in the lab tests? Nobody thought it would matter what specific file names you used for the test, so of course they were all short.</a:t>
            </a:r>
            <a:r>
              <a:rPr lang="ja-JP" altLang="en-US">
                <a:latin typeface="Verdana" pitchFamily="34" charset="0"/>
                <a:ea typeface="ＭＳ Ｐゴシック" pitchFamily="34" charset="-128"/>
              </a:rPr>
              <a:t>”</a:t>
            </a:r>
            <a:r>
              <a:rPr lang="en-US" altLang="ja-JP">
                <a:latin typeface="Verdana" pitchFamily="34" charset="0"/>
                <a:ea typeface="ＭＳ Ｐゴシック" pitchFamily="34" charset="-128"/>
              </a:rPr>
              <a:t> – from Chapter 2 of TASK-CENTERED USER INTERFACE DESIGN  A Practical Introduction  by Clayton Lewis and John Rieman.</a:t>
            </a:r>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55646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519" eaLnBrk="0" hangingPunct="0">
              <a:defRPr sz="2400">
                <a:solidFill>
                  <a:schemeClr val="tx1"/>
                </a:solidFill>
                <a:latin typeface="Times New Roman" pitchFamily="18" charset="0"/>
                <a:ea typeface="ＭＳ Ｐゴシック" pitchFamily="34" charset="-128"/>
              </a:defRPr>
            </a:lvl1pPr>
            <a:lvl2pPr marL="742841" indent="-285708" defTabSz="982519" eaLnBrk="0" hangingPunct="0">
              <a:defRPr sz="2400">
                <a:solidFill>
                  <a:schemeClr val="tx1"/>
                </a:solidFill>
                <a:latin typeface="Times New Roman" pitchFamily="18" charset="0"/>
                <a:ea typeface="ＭＳ Ｐゴシック" pitchFamily="34" charset="-128"/>
              </a:defRPr>
            </a:lvl2pPr>
            <a:lvl3pPr marL="1142833" indent="-228567" defTabSz="982519" eaLnBrk="0" hangingPunct="0">
              <a:defRPr sz="2400">
                <a:solidFill>
                  <a:schemeClr val="tx1"/>
                </a:solidFill>
                <a:latin typeface="Times New Roman" pitchFamily="18" charset="0"/>
                <a:ea typeface="ＭＳ Ｐゴシック" pitchFamily="34" charset="-128"/>
              </a:defRPr>
            </a:lvl3pPr>
            <a:lvl4pPr marL="1599966" indent="-228567" defTabSz="982519" eaLnBrk="0" hangingPunct="0">
              <a:defRPr sz="2400">
                <a:solidFill>
                  <a:schemeClr val="tx1"/>
                </a:solidFill>
                <a:latin typeface="Times New Roman" pitchFamily="18" charset="0"/>
                <a:ea typeface="ＭＳ Ｐゴシック" pitchFamily="34" charset="-128"/>
              </a:defRPr>
            </a:lvl4pPr>
            <a:lvl5pPr marL="2057098" indent="-228567" defTabSz="982519" eaLnBrk="0" hangingPunct="0">
              <a:defRPr sz="2400">
                <a:solidFill>
                  <a:schemeClr val="tx1"/>
                </a:solidFill>
                <a:latin typeface="Times New Roman" pitchFamily="18" charset="0"/>
                <a:ea typeface="ＭＳ Ｐゴシック" pitchFamily="34" charset="-128"/>
              </a:defRPr>
            </a:lvl5pPr>
            <a:lvl6pPr marL="2514231"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5"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8"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31" indent="-228567" defTabSz="982519"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A608933-FC4D-4182-87E5-61C71E5EE46B}" type="slidenum">
              <a:rPr lang="en-US" sz="1000"/>
              <a:pPr/>
              <a:t>14</a:t>
            </a:fld>
            <a:endParaRPr lang="en-US" sz="10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76314" y="4557713"/>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674" tIns="47337" rIns="94674" bIns="47337"/>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521482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this continuum between saying</a:t>
            </a:r>
            <a:r>
              <a:rPr lang="en-US" baseline="0" dirty="0"/>
              <a:t> “What” and “how” to achieve it for Tasks to Task Flows.</a:t>
            </a:r>
          </a:p>
          <a:p>
            <a:r>
              <a:rPr lang="en-US" baseline="0" dirty="0"/>
              <a:t>[Advance]</a:t>
            </a:r>
          </a:p>
          <a:p>
            <a:r>
              <a:rPr lang="en-US" baseline="0" dirty="0"/>
              <a:t>Similarly we have this same continuum between “Concept Videos” and “Video Prototypes”</a:t>
            </a:r>
          </a:p>
          <a:p>
            <a:r>
              <a:rPr lang="en-US" baseline="0" dirty="0"/>
              <a:t>Concept Videos focus on the “what” and Video Prototypes focus on the “how”.</a:t>
            </a:r>
          </a:p>
          <a:p>
            <a:endParaRPr lang="en-US" baseline="0" dirty="0"/>
          </a:p>
          <a:p>
            <a:r>
              <a:rPr lang="en-US" baseline="0" dirty="0"/>
              <a:t>I’ll start with Video Prototypes.</a:t>
            </a:r>
          </a:p>
        </p:txBody>
      </p:sp>
      <p:sp>
        <p:nvSpPr>
          <p:cNvPr id="4" name="Slide Number Placeholder 3"/>
          <p:cNvSpPr>
            <a:spLocks noGrp="1"/>
          </p:cNvSpPr>
          <p:nvPr>
            <p:ph type="sldNum" sz="quarter" idx="10"/>
          </p:nvPr>
        </p:nvSpPr>
        <p:spPr/>
        <p:txBody>
          <a:bodyPr/>
          <a:lstStyle/>
          <a:p>
            <a:fld id="{F15B023B-A5DD-4615-B2B5-95B18B13BE21}" type="slidenum">
              <a:rPr lang="en-US" smtClean="0"/>
              <a:pPr/>
              <a:t>15</a:t>
            </a:fld>
            <a:endParaRPr lang="en-US" dirty="0"/>
          </a:p>
        </p:txBody>
      </p:sp>
    </p:spTree>
    <p:extLst>
      <p:ext uri="{BB962C8B-B14F-4D97-AF65-F5344CB8AC3E}">
        <p14:creationId xmlns:p14="http://schemas.microsoft.com/office/powerpoint/2010/main" val="1300019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262626"/>
                </a:solidFill>
                <a:cs typeface="Helvetica"/>
                <a:sym typeface="Marker Felt" charset="0"/>
              </a:rPr>
              <a:t>Define: Make a statement about your project, refer back to it throughout the entire process. VALUE PROPOSITION</a:t>
            </a:r>
          </a:p>
          <a:p>
            <a:pPr algn="l"/>
            <a:endParaRPr lang="en-US" dirty="0">
              <a:solidFill>
                <a:srgbClr val="262626"/>
              </a:solidFill>
              <a:cs typeface="Helvetica"/>
              <a:sym typeface="Marker Felt" charset="0"/>
            </a:endParaRPr>
          </a:p>
          <a:p>
            <a:pPr algn="l"/>
            <a:r>
              <a:rPr lang="en-US" dirty="0">
                <a:solidFill>
                  <a:srgbClr val="262626"/>
                </a:solidFill>
                <a:cs typeface="Helvetica"/>
                <a:sym typeface="Marker Felt" charset="0"/>
              </a:rPr>
              <a:t>Make a Plot: Create several plotlines, mix and match and decide on a few to storyboard</a:t>
            </a:r>
          </a:p>
          <a:p>
            <a:pPr algn="l"/>
            <a:endParaRPr lang="en-US" dirty="0">
              <a:solidFill>
                <a:srgbClr val="262626"/>
              </a:solidFill>
              <a:cs typeface="Helvetica"/>
              <a:sym typeface="Marker Felt" charset="0"/>
            </a:endParaRPr>
          </a:p>
          <a:p>
            <a:pPr algn="l"/>
            <a:r>
              <a:rPr lang="en-US" dirty="0">
                <a:solidFill>
                  <a:srgbClr val="262626"/>
                </a:solidFill>
                <a:cs typeface="Helvetica"/>
                <a:sym typeface="Marker Felt" charset="0"/>
              </a:rPr>
              <a:t>Storyboarding: Draw pictures, label the kind of shot you might have and what the actor should do. </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16</a:t>
            </a:fld>
            <a:endParaRPr lang="en-US" dirty="0"/>
          </a:p>
        </p:txBody>
      </p:sp>
    </p:spTree>
    <p:extLst>
      <p:ext uri="{BB962C8B-B14F-4D97-AF65-F5344CB8AC3E}">
        <p14:creationId xmlns:p14="http://schemas.microsoft.com/office/powerpoint/2010/main" val="1819873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262626"/>
                </a:solidFill>
                <a:cs typeface="Helvetica"/>
                <a:sym typeface="Marker Felt" charset="0"/>
              </a:rPr>
              <a:t>Storyboarding: Draw pictures, label the kind of shot you might have and what the actor should do. </a:t>
            </a:r>
          </a:p>
          <a:p>
            <a:pPr algn="l"/>
            <a:r>
              <a:rPr lang="en-US" dirty="0">
                <a:solidFill>
                  <a:srgbClr val="262626"/>
                </a:solidFill>
                <a:cs typeface="Helvetica"/>
                <a:sym typeface="Marker Felt" charset="0"/>
              </a:rPr>
              <a:t>Show scenes, characters, camera angles &amp; zoom (dialog)</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17</a:t>
            </a:fld>
            <a:endParaRPr lang="en-US" dirty="0"/>
          </a:p>
        </p:txBody>
      </p:sp>
    </p:spTree>
    <p:extLst>
      <p:ext uri="{BB962C8B-B14F-4D97-AF65-F5344CB8AC3E}">
        <p14:creationId xmlns:p14="http://schemas.microsoft.com/office/powerpoint/2010/main" val="309353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262626"/>
                </a:solidFill>
                <a:cs typeface="Helvetica"/>
                <a:sym typeface="Marker Felt" charset="0"/>
              </a:rPr>
              <a:t>Storyboarding: Draw pictures, label the kind of shot you might have and what the actor should do. </a:t>
            </a:r>
          </a:p>
          <a:p>
            <a:pPr algn="l"/>
            <a:r>
              <a:rPr lang="en-US" dirty="0">
                <a:solidFill>
                  <a:srgbClr val="262626"/>
                </a:solidFill>
                <a:cs typeface="Helvetica"/>
                <a:sym typeface="Marker Felt" charset="0"/>
              </a:rPr>
              <a:t>Show scenes, characters, camera angles &amp; zoom (dialog)</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18</a:t>
            </a:fld>
            <a:endParaRPr lang="en-US" dirty="0"/>
          </a:p>
        </p:txBody>
      </p:sp>
    </p:spTree>
    <p:extLst>
      <p:ext uri="{BB962C8B-B14F-4D97-AF65-F5344CB8AC3E}">
        <p14:creationId xmlns:p14="http://schemas.microsoft.com/office/powerpoint/2010/main" val="302079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19</a:t>
            </a:fld>
            <a:endParaRPr lang="en-US" dirty="0"/>
          </a:p>
        </p:txBody>
      </p:sp>
    </p:spTree>
    <p:extLst>
      <p:ext uri="{BB962C8B-B14F-4D97-AF65-F5344CB8AC3E}">
        <p14:creationId xmlns:p14="http://schemas.microsoft.com/office/powerpoint/2010/main" val="97182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prime example of Apple's foray in skeuomorphism</a:t>
            </a:r>
          </a:p>
          <a:p>
            <a:endParaRPr lang="en-US" dirty="0"/>
          </a:p>
          <a:p>
            <a:r>
              <a:rPr kumimoji="1" lang="en-US" sz="1200" b="1" i="0" kern="1200" dirty="0">
                <a:solidFill>
                  <a:schemeClr val="tx1"/>
                </a:solidFill>
                <a:effectLst/>
                <a:latin typeface="Times New Roman" pitchFamily="18" charset="0"/>
                <a:ea typeface="ＭＳ Ｐゴシック" charset="0"/>
                <a:cs typeface="+mn-cs"/>
              </a:rPr>
              <a:t>Skeuomorphism</a:t>
            </a:r>
            <a:r>
              <a:rPr kumimoji="1" lang="en-US" sz="1200" b="0" i="0" kern="1200" dirty="0">
                <a:solidFill>
                  <a:schemeClr val="tx1"/>
                </a:solidFill>
                <a:effectLst/>
                <a:latin typeface="Times New Roman" pitchFamily="18" charset="0"/>
                <a:ea typeface="ＭＳ Ｐゴシック" charset="0"/>
                <a:cs typeface="+mn-cs"/>
              </a:rPr>
              <a:t> is the design concept of making items represented resemble their real-world counterparts. </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a:t>
            </a:fld>
            <a:endParaRPr lang="en-US"/>
          </a:p>
        </p:txBody>
      </p:sp>
    </p:spTree>
    <p:extLst>
      <p:ext uri="{BB962C8B-B14F-4D97-AF65-F5344CB8AC3E}">
        <p14:creationId xmlns:p14="http://schemas.microsoft.com/office/powerpoint/2010/main" val="111104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right way to do</a:t>
            </a:r>
            <a:r>
              <a:rPr lang="en-US" baseline="0" dirty="0"/>
              <a:t> it, but REALLY hard for amateurs… so film somewhere with LOTS OF NATURAL light!</a:t>
            </a:r>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20</a:t>
            </a:fld>
            <a:endParaRPr lang="en-US" dirty="0"/>
          </a:p>
        </p:txBody>
      </p:sp>
    </p:spTree>
    <p:extLst>
      <p:ext uri="{BB962C8B-B14F-4D97-AF65-F5344CB8AC3E}">
        <p14:creationId xmlns:p14="http://schemas.microsoft.com/office/powerpoint/2010/main" val="984355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21</a:t>
            </a:fld>
            <a:endParaRPr lang="en-US"/>
          </a:p>
        </p:txBody>
      </p:sp>
    </p:spTree>
    <p:extLst>
      <p:ext uri="{BB962C8B-B14F-4D97-AF65-F5344CB8AC3E}">
        <p14:creationId xmlns:p14="http://schemas.microsoft.com/office/powerpoint/2010/main" val="1818312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22</a:t>
            </a:fld>
            <a:endParaRPr lang="en-US" dirty="0"/>
          </a:p>
        </p:txBody>
      </p:sp>
    </p:spTree>
    <p:extLst>
      <p:ext uri="{BB962C8B-B14F-4D97-AF65-F5344CB8AC3E}">
        <p14:creationId xmlns:p14="http://schemas.microsoft.com/office/powerpoint/2010/main" val="2121399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23</a:t>
            </a:fld>
            <a:endParaRPr lang="en-US"/>
          </a:p>
        </p:txBody>
      </p:sp>
    </p:spTree>
    <p:extLst>
      <p:ext uri="{BB962C8B-B14F-4D97-AF65-F5344CB8AC3E}">
        <p14:creationId xmlns:p14="http://schemas.microsoft.com/office/powerpoint/2010/main" val="1687823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24</a:t>
            </a:fld>
            <a:endParaRPr lang="en-US"/>
          </a:p>
        </p:txBody>
      </p:sp>
    </p:spTree>
    <p:extLst>
      <p:ext uri="{BB962C8B-B14F-4D97-AF65-F5344CB8AC3E}">
        <p14:creationId xmlns:p14="http://schemas.microsoft.com/office/powerpoint/2010/main" val="546459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25</a:t>
            </a:fld>
            <a:endParaRPr lang="en-US" sz="1000"/>
          </a:p>
        </p:txBody>
      </p:sp>
      <p:sp>
        <p:nvSpPr>
          <p:cNvPr id="44034" name="Rectangle 2"/>
          <p:cNvSpPr>
            <a:spLocks noGrp="1" noRot="1" noChangeAspect="1" noChangeArrowheads="1" noTextEdit="1"/>
          </p:cNvSpPr>
          <p:nvPr>
            <p:ph type="sldImg"/>
          </p:nvPr>
        </p:nvSpPr>
        <p:spPr>
          <a:xfrm>
            <a:off x="1223963" y="714375"/>
            <a:ext cx="475456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467906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26</a:t>
            </a:fld>
            <a:endParaRPr lang="en-US" sz="1000"/>
          </a:p>
        </p:txBody>
      </p:sp>
      <p:sp>
        <p:nvSpPr>
          <p:cNvPr id="44034" name="Rectangle 2"/>
          <p:cNvSpPr>
            <a:spLocks noGrp="1" noRot="1" noChangeAspect="1" noChangeArrowheads="1" noTextEdit="1"/>
          </p:cNvSpPr>
          <p:nvPr>
            <p:ph type="sldImg"/>
          </p:nvPr>
        </p:nvSpPr>
        <p:spPr>
          <a:xfrm>
            <a:off x="1223963" y="714375"/>
            <a:ext cx="475456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Expand design space: </a:t>
            </a:r>
          </a:p>
          <a:p>
            <a:pPr eaLnBrk="1" hangingPunct="1"/>
            <a:r>
              <a:rPr lang="en-US" dirty="0">
                <a:latin typeface="Arial" pitchFamily="34" charset="0"/>
                <a:ea typeface="ＭＳ Ｐゴシック" pitchFamily="34" charset="-128"/>
              </a:rPr>
              <a:t>	brainstorming,</a:t>
            </a:r>
            <a:r>
              <a:rPr lang="en-US" baseline="0" dirty="0">
                <a:latin typeface="Arial" pitchFamily="34" charset="0"/>
                <a:ea typeface="ＭＳ Ｐゴシック" pitchFamily="34" charset="-128"/>
              </a:rPr>
              <a:t> sketching, storyboarding, prototyping</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054965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charset="0"/>
                <a:ea typeface="ＭＳ Ｐゴシック" charset="0"/>
              </a:defRPr>
            </a:lvl1pPr>
            <a:lvl2pPr marL="733960" indent="-282292" defTabSz="970773" eaLnBrk="0" hangingPunct="0">
              <a:defRPr sz="2400">
                <a:solidFill>
                  <a:schemeClr val="tx1"/>
                </a:solidFill>
                <a:latin typeface="Times New Roman" charset="0"/>
                <a:ea typeface="ＭＳ Ｐゴシック" charset="0"/>
              </a:defRPr>
            </a:lvl2pPr>
            <a:lvl3pPr marL="1129170" indent="-225834" defTabSz="970773" eaLnBrk="0" hangingPunct="0">
              <a:defRPr sz="2400">
                <a:solidFill>
                  <a:schemeClr val="tx1"/>
                </a:solidFill>
                <a:latin typeface="Times New Roman" charset="0"/>
                <a:ea typeface="ＭＳ Ｐゴシック" charset="0"/>
              </a:defRPr>
            </a:lvl3pPr>
            <a:lvl4pPr marL="1580838" indent="-225834" defTabSz="970773" eaLnBrk="0" hangingPunct="0">
              <a:defRPr sz="2400">
                <a:solidFill>
                  <a:schemeClr val="tx1"/>
                </a:solidFill>
                <a:latin typeface="Times New Roman" charset="0"/>
                <a:ea typeface="ＭＳ Ｐゴシック" charset="0"/>
              </a:defRPr>
            </a:lvl4pPr>
            <a:lvl5pPr marL="2032505" indent="-225834" defTabSz="970773" eaLnBrk="0" hangingPunct="0">
              <a:defRPr sz="2400">
                <a:solidFill>
                  <a:schemeClr val="tx1"/>
                </a:solidFill>
                <a:latin typeface="Times New Roman" charset="0"/>
                <a:ea typeface="ＭＳ Ｐゴシック" charset="0"/>
              </a:defRPr>
            </a:lvl5pPr>
            <a:lvl6pPr marL="2484173" indent="-225834" defTabSz="970773"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0773"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0773"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077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27</a:t>
            </a:fld>
            <a:endParaRPr lang="en-US" sz="1000"/>
          </a:p>
        </p:txBody>
      </p:sp>
      <p:sp>
        <p:nvSpPr>
          <p:cNvPr id="94211" name="Rectangle 2"/>
          <p:cNvSpPr>
            <a:spLocks noGrp="1" noRot="1" noChangeAspect="1" noChangeArrowheads="1" noTextEdit="1"/>
          </p:cNvSpPr>
          <p:nvPr>
            <p:ph type="sldImg"/>
          </p:nvPr>
        </p:nvSpPr>
        <p:spPr>
          <a:xfrm>
            <a:off x="1208088" y="720725"/>
            <a:ext cx="4738687" cy="3554413"/>
          </a:xfrm>
          <a:ln cap="flat"/>
        </p:spPr>
      </p:sp>
      <p:sp>
        <p:nvSpPr>
          <p:cNvPr id="9421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67146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group in the ceramics class described in the Buxton reading produced the highest quality pots?
https://www.polleverywhere.com/multiple_choice_polls/D26SMQGMKxQQO5n</a:t>
            </a:r>
          </a:p>
        </p:txBody>
      </p:sp>
      <p:sp>
        <p:nvSpPr>
          <p:cNvPr id="4" name="Slide Number Placeholder 3"/>
          <p:cNvSpPr>
            <a:spLocks noGrp="1"/>
          </p:cNvSpPr>
          <p:nvPr>
            <p:ph type="sldNum" sz="quarter" idx="10"/>
          </p:nvPr>
        </p:nvSpPr>
        <p:spPr/>
        <p:txBody>
          <a:bodyPr/>
          <a:lstStyle/>
          <a:p>
            <a:fld id="{1C4BCB7D-BF4E-1446-AA25-7CBBEE977063}" type="slidenum">
              <a:rPr lang="en-US" smtClean="0"/>
              <a:t>28</a:t>
            </a:fld>
            <a:endParaRPr lang="en-US" dirty="0"/>
          </a:p>
        </p:txBody>
      </p:sp>
    </p:spTree>
    <p:extLst>
      <p:ext uri="{BB962C8B-B14F-4D97-AF65-F5344CB8AC3E}">
        <p14:creationId xmlns:p14="http://schemas.microsoft.com/office/powerpoint/2010/main" val="793039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654390E-ECD3-43BC-9B35-04CC08F244D7}" type="slidenum">
              <a:rPr lang="en-US" smtClean="0"/>
              <a:pPr/>
              <a:t>29</a:t>
            </a:fld>
            <a:endParaRPr lang="en-US"/>
          </a:p>
        </p:txBody>
      </p:sp>
      <p:sp>
        <p:nvSpPr>
          <p:cNvPr id="67587" name="Rectangle 2"/>
          <p:cNvSpPr>
            <a:spLocks noGrp="1" noRot="1" noChangeAspect="1" noChangeArrowheads="1" noTextEdit="1"/>
          </p:cNvSpPr>
          <p:nvPr>
            <p:ph type="sldImg"/>
          </p:nvPr>
        </p:nvSpPr>
        <p:spPr>
          <a:xfrm>
            <a:off x="1208088" y="720725"/>
            <a:ext cx="4738687" cy="3554413"/>
          </a:xfrm>
          <a:ln/>
        </p:spPr>
      </p:sp>
      <p:sp>
        <p:nvSpPr>
          <p:cNvPr id="67588" name="Rectangle 3"/>
          <p:cNvSpPr>
            <a:spLocks noGrp="1" noChangeArrowheads="1"/>
          </p:cNvSpPr>
          <p:nvPr>
            <p:ph type="body" idx="1"/>
          </p:nvPr>
        </p:nvSpPr>
        <p:spPr>
          <a:noFill/>
          <a:ln/>
        </p:spPr>
        <p:txBody>
          <a:bodyPr/>
          <a:lstStyle/>
          <a:p>
            <a:pPr marL="0" marR="0" indent="0" algn="l" defTabSz="945947" rtl="0" eaLnBrk="0" fontAlgn="base" latinLnBrk="0" hangingPunct="0">
              <a:lnSpc>
                <a:spcPct val="100000"/>
              </a:lnSpc>
              <a:spcBef>
                <a:spcPct val="30000"/>
              </a:spcBef>
              <a:spcAft>
                <a:spcPct val="0"/>
              </a:spcAft>
              <a:buClrTx/>
              <a:buSzTx/>
              <a:buFontTx/>
              <a:buNone/>
              <a:tabLst/>
              <a:defRPr/>
            </a:pPr>
            <a:r>
              <a:rPr lang="en-US" b="1" dirty="0"/>
              <a:t>Design and Innovation comes from sweat</a:t>
            </a:r>
            <a:r>
              <a:rPr lang="en-US" dirty="0"/>
              <a:t>. From </a:t>
            </a:r>
            <a:r>
              <a:rPr lang="en-US" b="1" dirty="0"/>
              <a:t>trying many</a:t>
            </a:r>
            <a:r>
              <a:rPr lang="en-US" b="1" baseline="0" dirty="0"/>
              <a:t> ideas</a:t>
            </a:r>
            <a:r>
              <a:rPr lang="en-US" baseline="0" dirty="0"/>
              <a:t>. </a:t>
            </a:r>
            <a:r>
              <a:rPr lang="en-US" b="1" baseline="0" dirty="0"/>
              <a:t>Sketching</a:t>
            </a:r>
            <a:r>
              <a:rPr lang="en-US" baseline="0" dirty="0"/>
              <a:t> them. </a:t>
            </a:r>
            <a:r>
              <a:rPr lang="en-US" b="1" baseline="0" dirty="0"/>
              <a:t>Building</a:t>
            </a:r>
            <a:r>
              <a:rPr lang="en-US" baseline="0" dirty="0"/>
              <a:t> prototypes. </a:t>
            </a:r>
            <a:endParaRPr lang="en-US" dirty="0"/>
          </a:p>
          <a:p>
            <a:pPr defTabSz="945947">
              <a:defRPr/>
            </a:pPr>
            <a:endParaRPr lang="en-US" dirty="0"/>
          </a:p>
        </p:txBody>
      </p:sp>
    </p:spTree>
    <p:extLst>
      <p:ext uri="{BB962C8B-B14F-4D97-AF65-F5344CB8AC3E}">
        <p14:creationId xmlns:p14="http://schemas.microsoft.com/office/powerpoint/2010/main" val="74755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a:t>
            </a:fld>
            <a:endParaRPr lang="en-US"/>
          </a:p>
        </p:txBody>
      </p:sp>
    </p:spTree>
    <p:extLst>
      <p:ext uri="{BB962C8B-B14F-4D97-AF65-F5344CB8AC3E}">
        <p14:creationId xmlns:p14="http://schemas.microsoft.com/office/powerpoint/2010/main" val="1634547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r>
              <a:rPr lang="en-US" dirty="0"/>
              <a:t>Trying</a:t>
            </a:r>
            <a:r>
              <a:rPr lang="en-US" baseline="0" dirty="0"/>
              <a:t> literally </a:t>
            </a:r>
            <a:r>
              <a:rPr lang="en-US" b="1" baseline="0" dirty="0"/>
              <a:t>dozens and dozens of ideas</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30</a:t>
            </a:fld>
            <a:endParaRPr lang="en-US"/>
          </a:p>
        </p:txBody>
      </p:sp>
    </p:spTree>
    <p:extLst>
      <p:ext uri="{BB962C8B-B14F-4D97-AF65-F5344CB8AC3E}">
        <p14:creationId xmlns:p14="http://schemas.microsoft.com/office/powerpoint/2010/main" val="1311111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baseline="0" dirty="0"/>
              <a:t>Trying them out </a:t>
            </a:r>
            <a:r>
              <a:rPr lang="en-US" b="1" baseline="0" dirty="0"/>
              <a:t>with people and observing </a:t>
            </a:r>
            <a:r>
              <a:rPr lang="en-US" baseline="0" dirty="0"/>
              <a:t>what occurs.  </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31</a:t>
            </a:fld>
            <a:endParaRPr lang="en-US"/>
          </a:p>
        </p:txBody>
      </p:sp>
    </p:spTree>
    <p:extLst>
      <p:ext uri="{BB962C8B-B14F-4D97-AF65-F5344CB8AC3E}">
        <p14:creationId xmlns:p14="http://schemas.microsoft.com/office/powerpoint/2010/main" val="529329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normAutofit/>
          </a:bodyPr>
          <a:lstStyle/>
          <a:p>
            <a:pPr defTabSz="945947">
              <a:defRPr/>
            </a:pPr>
            <a:r>
              <a:rPr lang="en-US" baseline="0" dirty="0"/>
              <a:t>Until you find </a:t>
            </a:r>
            <a:r>
              <a:rPr lang="en-US" b="1" baseline="0" dirty="0"/>
              <a:t>ideas/products/services that evoke an emotional response </a:t>
            </a:r>
            <a:r>
              <a:rPr lang="en-US" baseline="0" dirty="0"/>
              <a:t>with your customers.  Ideas that </a:t>
            </a:r>
            <a:r>
              <a:rPr lang="en-US" b="1" baseline="0" dirty="0"/>
              <a:t>give new experiences that people value</a:t>
            </a:r>
            <a:r>
              <a:rPr lang="en-US" baseline="0" dirty="0"/>
              <a:t>.  The differences of opinion are on </a:t>
            </a:r>
            <a:r>
              <a:rPr lang="en-US" b="1" baseline="0" dirty="0"/>
              <a:t>how you might get to this point</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32</a:t>
            </a:fld>
            <a:endParaRPr lang="en-US"/>
          </a:p>
        </p:txBody>
      </p:sp>
    </p:spTree>
    <p:extLst>
      <p:ext uri="{BB962C8B-B14F-4D97-AF65-F5344CB8AC3E}">
        <p14:creationId xmlns:p14="http://schemas.microsoft.com/office/powerpoint/2010/main" val="1558363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1D4D3AC-38BD-DA46-B9F4-440617A482C8}" type="slidenum">
              <a:rPr lang="en-US" sz="1000"/>
              <a:pPr/>
              <a:t>33</a:t>
            </a:fld>
            <a:endParaRPr lang="en-US" sz="1000"/>
          </a:p>
        </p:txBody>
      </p:sp>
      <p:sp>
        <p:nvSpPr>
          <p:cNvPr id="75779" name="Rectangle 2"/>
          <p:cNvSpPr>
            <a:spLocks noGrp="1" noRot="1" noChangeAspect="1" noChangeArrowheads="1" noTextEdit="1"/>
          </p:cNvSpPr>
          <p:nvPr>
            <p:ph type="sldImg"/>
          </p:nvPr>
        </p:nvSpPr>
        <p:spPr>
          <a:xfrm>
            <a:off x="1208088" y="720725"/>
            <a:ext cx="4738687" cy="3554413"/>
          </a:xfrm>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Because investment is low in the early stages, this is the one time in the product pipeline</a:t>
            </a:r>
            <a:r>
              <a:rPr lang="en-US" baseline="0" dirty="0">
                <a:latin typeface="Times New Roman" charset="0"/>
              </a:rPr>
              <a:t> when one can afford to play, explore, learn, and really try and gain a deep understanding of the undertaking.</a:t>
            </a:r>
          </a:p>
          <a:p>
            <a:r>
              <a:rPr lang="en-US" baseline="0" dirty="0">
                <a:latin typeface="Times New Roman" charset="0"/>
              </a:rPr>
              <a:t/>
            </a:r>
            <a:br>
              <a:rPr lang="en-US" baseline="0" dirty="0">
                <a:latin typeface="Times New Roman" charset="0"/>
              </a:rPr>
            </a:br>
            <a:r>
              <a:rPr lang="en-US" baseline="0" dirty="0">
                <a:latin typeface="Times New Roman" charset="0"/>
              </a:rPr>
              <a:t>This is where YOUR TEAM WILL be for most of this quarter!!!!</a:t>
            </a:r>
            <a:endParaRPr lang="en-US" dirty="0">
              <a:latin typeface="Times New Roman" charset="0"/>
            </a:endParaRPr>
          </a:p>
        </p:txBody>
      </p:sp>
    </p:spTree>
    <p:extLst>
      <p:ext uri="{BB962C8B-B14F-4D97-AF65-F5344CB8AC3E}">
        <p14:creationId xmlns:p14="http://schemas.microsoft.com/office/powerpoint/2010/main" val="700214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DE2A5B-4A7A-0541-B4A7-EF68934FDB01}" type="slidenum">
              <a:rPr lang="en-US" sz="1000"/>
              <a:pPr/>
              <a:t>34</a:t>
            </a:fld>
            <a:endParaRPr lang="en-US" sz="1000"/>
          </a:p>
        </p:txBody>
      </p:sp>
      <p:sp>
        <p:nvSpPr>
          <p:cNvPr id="76803" name="Rectangle 2"/>
          <p:cNvSpPr>
            <a:spLocks noGrp="1" noRot="1" noChangeAspect="1" noChangeArrowheads="1" noTextEdit="1"/>
          </p:cNvSpPr>
          <p:nvPr>
            <p:ph type="sldImg"/>
          </p:nvPr>
        </p:nvSpPr>
        <p:spPr>
          <a:xfrm>
            <a:off x="1208088" y="720725"/>
            <a:ext cx="4738687" cy="3554413"/>
          </a:xfrm>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This is a </a:t>
            </a:r>
            <a:r>
              <a:rPr lang="en-US" b="1" dirty="0">
                <a:latin typeface="Times New Roman" charset="0"/>
              </a:rPr>
              <a:t>continuum</a:t>
            </a:r>
            <a:r>
              <a:rPr lang="en-US" dirty="0">
                <a:latin typeface="Times New Roman" charset="0"/>
              </a:rPr>
              <a:t>,</a:t>
            </a:r>
            <a:r>
              <a:rPr lang="en-US" baseline="0" dirty="0">
                <a:latin typeface="Times New Roman" charset="0"/>
              </a:rPr>
              <a:t> not an either/or proposition</a:t>
            </a:r>
          </a:p>
          <a:p>
            <a:r>
              <a:rPr lang="en-US" baseline="0" dirty="0">
                <a:latin typeface="Times New Roman" charset="0"/>
              </a:rPr>
              <a:t>[ADVANCE SLIDES]</a:t>
            </a:r>
          </a:p>
          <a:p>
            <a:r>
              <a:rPr lang="en-US" baseline="0" dirty="0">
                <a:latin typeface="Times New Roman" charset="0"/>
              </a:rPr>
              <a:t>The </a:t>
            </a:r>
            <a:r>
              <a:rPr lang="en-US" b="1" baseline="0" dirty="0">
                <a:latin typeface="Times New Roman" charset="0"/>
              </a:rPr>
              <a:t>difference</a:t>
            </a:r>
            <a:r>
              <a:rPr lang="en-US" baseline="0" dirty="0">
                <a:latin typeface="Times New Roman" charset="0"/>
              </a:rPr>
              <a:t> between the two is as much a contrast of </a:t>
            </a:r>
            <a:r>
              <a:rPr lang="en-US" b="1" baseline="0" dirty="0">
                <a:latin typeface="Times New Roman" charset="0"/>
              </a:rPr>
              <a:t>purpose</a:t>
            </a:r>
            <a:r>
              <a:rPr lang="en-US" baseline="0" dirty="0">
                <a:latin typeface="Times New Roman" charset="0"/>
              </a:rPr>
              <a:t>, or intent, as it is a contrast in form</a:t>
            </a:r>
            <a:endParaRPr lang="en-US" dirty="0">
              <a:latin typeface="Times New Roman" charset="0"/>
            </a:endParaRPr>
          </a:p>
        </p:txBody>
      </p:sp>
    </p:spTree>
    <p:extLst>
      <p:ext uri="{BB962C8B-B14F-4D97-AF65-F5344CB8AC3E}">
        <p14:creationId xmlns:p14="http://schemas.microsoft.com/office/powerpoint/2010/main" val="289404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C95A9A7-8217-E940-A675-17CA1AFD8371}" type="slidenum">
              <a:rPr lang="en-US" sz="1000"/>
              <a:pPr/>
              <a:t>35</a:t>
            </a:fld>
            <a:endParaRPr lang="en-US" sz="1000"/>
          </a:p>
        </p:txBody>
      </p:sp>
      <p:sp>
        <p:nvSpPr>
          <p:cNvPr id="72707" name="Rectangle 2"/>
          <p:cNvSpPr>
            <a:spLocks noGrp="1" noRot="1" noChangeAspect="1" noChangeArrowheads="1" noTextEdit="1"/>
          </p:cNvSpPr>
          <p:nvPr>
            <p:ph type="sldImg"/>
          </p:nvPr>
        </p:nvSpPr>
        <p:spPr>
          <a:xfrm>
            <a:off x="1208088" y="720725"/>
            <a:ext cx="4738687" cy="3554413"/>
          </a:xfrm>
          <a:ln/>
        </p:spPr>
      </p:sp>
      <p:sp>
        <p:nvSpPr>
          <p:cNvPr id="7270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125648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208088" y="720725"/>
            <a:ext cx="4738687" cy="3554413"/>
          </a:xfrm>
          <a:ln/>
        </p:spPr>
      </p:sp>
      <p:sp>
        <p:nvSpPr>
          <p:cNvPr id="73731"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Ambiguity in sketches is VERY important</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6A73BB84-B365-F44D-9D1F-37F370C744C8}" type="slidenum">
              <a:rPr lang="en-US" sz="1000"/>
              <a:pPr/>
              <a:t>36</a:t>
            </a:fld>
            <a:endParaRPr lang="en-US" sz="1000"/>
          </a:p>
        </p:txBody>
      </p:sp>
    </p:spTree>
    <p:extLst>
      <p:ext uri="{BB962C8B-B14F-4D97-AF65-F5344CB8AC3E}">
        <p14:creationId xmlns:p14="http://schemas.microsoft.com/office/powerpoint/2010/main" val="229463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208088" y="720725"/>
            <a:ext cx="4738687" cy="3554413"/>
          </a:xfrm>
          <a:ln/>
        </p:spPr>
      </p:sp>
      <p:sp>
        <p:nvSpPr>
          <p:cNvPr id="78851"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Choice</a:t>
            </a:r>
            <a:r>
              <a:rPr lang="en-US" baseline="0" dirty="0">
                <a:latin typeface="Times New Roman" charset="0"/>
              </a:rPr>
              <a:t> where there are two key places for creativity:</a:t>
            </a:r>
          </a:p>
          <a:p>
            <a:pPr marL="228600" indent="-228600">
              <a:buAutoNum type="arabicPeriod"/>
            </a:pPr>
            <a:r>
              <a:rPr lang="en-US" baseline="0" dirty="0">
                <a:latin typeface="Times New Roman" charset="0"/>
              </a:rPr>
              <a:t>the creativity that you bring to </a:t>
            </a:r>
            <a:r>
              <a:rPr lang="en-US" b="1" baseline="0" dirty="0">
                <a:latin typeface="Times New Roman" charset="0"/>
              </a:rPr>
              <a:t>enumerating meaningfully distinct options </a:t>
            </a:r>
            <a:r>
              <a:rPr lang="en-US" baseline="0" dirty="0">
                <a:latin typeface="Times New Roman" charset="0"/>
              </a:rPr>
              <a:t>from which to choose</a:t>
            </a:r>
          </a:p>
          <a:p>
            <a:pPr marL="228600" indent="-228600">
              <a:buAutoNum type="arabicPeriod"/>
            </a:pPr>
            <a:r>
              <a:rPr lang="en-US" baseline="0" dirty="0">
                <a:latin typeface="Times New Roman" charset="0"/>
              </a:rPr>
              <a:t>the creativity that you bring to </a:t>
            </a:r>
            <a:r>
              <a:rPr lang="en-US" b="1" baseline="0" dirty="0">
                <a:latin typeface="Times New Roman" charset="0"/>
              </a:rPr>
              <a:t>defining the criteria</a:t>
            </a:r>
            <a:r>
              <a:rPr lang="en-US" baseline="0" dirty="0">
                <a:latin typeface="Times New Roman" charset="0"/>
              </a:rPr>
              <a:t>, or heuristics, according to which you make your choices</a:t>
            </a:r>
          </a:p>
          <a:p>
            <a:pPr marL="0" indent="0">
              <a:buNone/>
            </a:pPr>
            <a:endParaRPr lang="en-US" baseline="0" dirty="0">
              <a:latin typeface="Times New Roman" charset="0"/>
            </a:endParaRPr>
          </a:p>
          <a:p>
            <a:pPr marL="0" indent="0">
              <a:buNone/>
            </a:pPr>
            <a:r>
              <a:rPr lang="en-US" baseline="0" dirty="0">
                <a:latin typeface="Times New Roman" charset="0"/>
              </a:rPr>
              <a:t>Design is both </a:t>
            </a:r>
            <a:r>
              <a:rPr lang="en-US" b="1" baseline="0" dirty="0">
                <a:latin typeface="Times New Roman" charset="0"/>
              </a:rPr>
              <a:t>GENERATIVE</a:t>
            </a:r>
            <a:r>
              <a:rPr lang="en-US" baseline="0" dirty="0">
                <a:latin typeface="Times New Roman" charset="0"/>
              </a:rPr>
              <a:t> and </a:t>
            </a:r>
            <a:r>
              <a:rPr lang="en-US" b="1" baseline="0" dirty="0">
                <a:latin typeface="Times New Roman" charset="0"/>
              </a:rPr>
              <a:t>REDUCTIVE</a:t>
            </a:r>
            <a:endParaRPr lang="en-US" b="1" dirty="0">
              <a:latin typeface="Times New Roman"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A1AE62-87F0-7D41-809E-1545145B566E}" type="slidenum">
              <a:rPr lang="en-US" sz="1000"/>
              <a:pPr/>
              <a:t>37</a:t>
            </a:fld>
            <a:endParaRPr lang="en-US" sz="1000"/>
          </a:p>
        </p:txBody>
      </p:sp>
    </p:spTree>
    <p:extLst>
      <p:ext uri="{BB962C8B-B14F-4D97-AF65-F5344CB8AC3E}">
        <p14:creationId xmlns:p14="http://schemas.microsoft.com/office/powerpoint/2010/main" val="1860301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38</a:t>
            </a:fld>
            <a:endParaRPr lang="en-US" sz="1000"/>
          </a:p>
        </p:txBody>
      </p:sp>
      <p:sp>
        <p:nvSpPr>
          <p:cNvPr id="80899" name="Rectangle 2"/>
          <p:cNvSpPr>
            <a:spLocks noGrp="1" noRot="1" noChangeAspect="1" noChangeArrowheads="1" noTextEdit="1"/>
          </p:cNvSpPr>
          <p:nvPr>
            <p:ph type="sldImg"/>
          </p:nvPr>
        </p:nvSpPr>
        <p:spPr>
          <a:xfrm>
            <a:off x="1208088" y="720725"/>
            <a:ext cx="4738687"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Design is NOT a straight path</a:t>
            </a:r>
          </a:p>
          <a:p>
            <a:r>
              <a:rPr lang="en-US" dirty="0">
                <a:latin typeface="Times New Roman" charset="0"/>
              </a:rPr>
              <a:t>We must generate and discard much more than we keep</a:t>
            </a:r>
          </a:p>
          <a:p>
            <a:r>
              <a:rPr lang="en-US" dirty="0">
                <a:latin typeface="Times New Roman" charset="0"/>
              </a:rPr>
              <a:t>All of these representations of the design process converge. </a:t>
            </a:r>
          </a:p>
          <a:p>
            <a:r>
              <a:rPr lang="en-US" dirty="0">
                <a:latin typeface="Times New Roman" charset="0"/>
              </a:rPr>
              <a:t>Some of the ideas thrown out may</a:t>
            </a:r>
            <a:r>
              <a:rPr lang="en-US" baseline="0" dirty="0">
                <a:latin typeface="Times New Roman" charset="0"/>
              </a:rPr>
              <a:t> be </a:t>
            </a:r>
            <a:r>
              <a:rPr lang="en-US" baseline="0" dirty="0" err="1">
                <a:latin typeface="Times New Roman" charset="0"/>
              </a:rPr>
              <a:t>your’s</a:t>
            </a:r>
            <a:r>
              <a:rPr lang="en-US" baseline="0" dirty="0">
                <a:latin typeface="Times New Roman" charset="0"/>
              </a:rPr>
              <a:t>! – you need to learn to embrace this [ADVANCE]</a:t>
            </a:r>
            <a:endParaRPr lang="en-US" dirty="0">
              <a:latin typeface="Times New Roman" charset="0"/>
            </a:endParaRPr>
          </a:p>
        </p:txBody>
      </p:sp>
    </p:spTree>
    <p:extLst>
      <p:ext uri="{BB962C8B-B14F-4D97-AF65-F5344CB8AC3E}">
        <p14:creationId xmlns:p14="http://schemas.microsoft.com/office/powerpoint/2010/main" val="872944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39</a:t>
            </a:fld>
            <a:endParaRPr lang="en-US" sz="1000"/>
          </a:p>
        </p:txBody>
      </p:sp>
      <p:sp>
        <p:nvSpPr>
          <p:cNvPr id="80899" name="Rectangle 2"/>
          <p:cNvSpPr>
            <a:spLocks noGrp="1" noRot="1" noChangeAspect="1" noChangeArrowheads="1" noTextEdit="1"/>
          </p:cNvSpPr>
          <p:nvPr>
            <p:ph type="sldImg"/>
          </p:nvPr>
        </p:nvSpPr>
        <p:spPr>
          <a:xfrm>
            <a:off x="1208088" y="720725"/>
            <a:ext cx="4738687"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bringing </a:t>
            </a:r>
            <a:r>
              <a:rPr lang="en-US" b="1" dirty="0">
                <a:latin typeface="Times New Roman" charset="0"/>
              </a:rPr>
              <a:t>“design rational</a:t>
            </a:r>
            <a:r>
              <a:rPr lang="en-US" dirty="0">
                <a:latin typeface="Times New Roman" charset="0"/>
              </a:rPr>
              <a:t>e” or reasoning for decisions is key to making this work well</a:t>
            </a:r>
          </a:p>
          <a:p>
            <a:endParaRPr lang="en-US" dirty="0">
              <a:latin typeface="Times New Roman" charset="0"/>
            </a:endParaRPr>
          </a:p>
          <a:p>
            <a:r>
              <a:rPr lang="en-US" dirty="0">
                <a:latin typeface="Times New Roman" charset="0"/>
              </a:rPr>
              <a:t>diverse</a:t>
            </a:r>
            <a:r>
              <a:rPr lang="en-US" baseline="0" dirty="0">
                <a:latin typeface="Times New Roman" charset="0"/>
              </a:rPr>
              <a:t> teams help make this work better &amp; that is why we created such teams in this class</a:t>
            </a:r>
            <a:endParaRPr lang="en-US" dirty="0">
              <a:latin typeface="Times New Roman" charset="0"/>
            </a:endParaRPr>
          </a:p>
        </p:txBody>
      </p:sp>
    </p:spTree>
    <p:extLst>
      <p:ext uri="{BB962C8B-B14F-4D97-AF65-F5344CB8AC3E}">
        <p14:creationId xmlns:p14="http://schemas.microsoft.com/office/powerpoint/2010/main" val="2113183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4</a:t>
            </a:fld>
            <a:endParaRPr lang="en-US"/>
          </a:p>
        </p:txBody>
      </p:sp>
    </p:spTree>
    <p:extLst>
      <p:ext uri="{BB962C8B-B14F-4D97-AF65-F5344CB8AC3E}">
        <p14:creationId xmlns:p14="http://schemas.microsoft.com/office/powerpoint/2010/main" val="977376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40</a:t>
            </a:fld>
            <a:endParaRPr lang="en-US"/>
          </a:p>
        </p:txBody>
      </p:sp>
    </p:spTree>
    <p:extLst>
      <p:ext uri="{BB962C8B-B14F-4D97-AF65-F5344CB8AC3E}">
        <p14:creationId xmlns:p14="http://schemas.microsoft.com/office/powerpoint/2010/main" val="1137987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minute </a:t>
            </a:r>
            <a:r>
              <a:rPr lang="en-US" dirty="0" smtClean="0"/>
              <a:t>break at 65 minutes in</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41</a:t>
            </a:fld>
            <a:endParaRPr lang="en-US"/>
          </a:p>
        </p:txBody>
      </p:sp>
    </p:spTree>
    <p:extLst>
      <p:ext uri="{BB962C8B-B14F-4D97-AF65-F5344CB8AC3E}">
        <p14:creationId xmlns:p14="http://schemas.microsoft.com/office/powerpoint/2010/main" val="702095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208088" y="720725"/>
            <a:ext cx="4738687" cy="3554413"/>
          </a:xfrm>
          <a:ln/>
        </p:spPr>
      </p:sp>
      <p:sp>
        <p:nvSpPr>
          <p:cNvPr id="81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This clearly shows the DESIGN of the bike…</a:t>
            </a:r>
          </a:p>
          <a:p>
            <a:r>
              <a:rPr lang="en-US" dirty="0">
                <a:latin typeface="Times New Roman" charset="0"/>
              </a:rPr>
              <a:t>[ADVANCE]</a:t>
            </a:r>
          </a:p>
          <a:p>
            <a:r>
              <a:rPr lang="en-US" dirty="0">
                <a:latin typeface="Times New Roman" charset="0"/>
              </a:rPr>
              <a:t>But, What does the customer want to buy?</a:t>
            </a:r>
          </a:p>
          <a:p>
            <a:r>
              <a:rPr lang="en-US" dirty="0">
                <a:latin typeface="Times New Roman" charset="0"/>
              </a:rPr>
              <a:t>The bike owner wants to buy [ADVANCE]</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42</a:t>
            </a:fld>
            <a:endParaRPr lang="en-US" sz="1000"/>
          </a:p>
        </p:txBody>
      </p:sp>
    </p:spTree>
    <p:extLst>
      <p:ext uri="{BB962C8B-B14F-4D97-AF65-F5344CB8AC3E}">
        <p14:creationId xmlns:p14="http://schemas.microsoft.com/office/powerpoint/2010/main" val="1190177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208088" y="720725"/>
            <a:ext cx="4738687" cy="3554413"/>
          </a:xfrm>
          <a:ln/>
        </p:spPr>
      </p:sp>
      <p:sp>
        <p:nvSpPr>
          <p:cNvPr id="81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The EXPERIENCE of</a:t>
            </a:r>
            <a:r>
              <a:rPr lang="en-US" baseline="0" dirty="0">
                <a:latin typeface="Times New Roman" charset="0"/>
              </a:rPr>
              <a:t> using the bike. The aspiration (and hopefully the reality) of the experience</a:t>
            </a:r>
          </a:p>
          <a:p>
            <a:r>
              <a:rPr lang="en-US" dirty="0">
                <a:latin typeface="Times New Roman" charset="0"/>
              </a:rPr>
              <a:t>Experience depends on the bike, your equipment, the weather, the terrain, your skill, your current state of mind, etc.</a:t>
            </a:r>
          </a:p>
          <a:p>
            <a:endParaRPr lang="en-US" dirty="0">
              <a:latin typeface="Times New Roman"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43</a:t>
            </a:fld>
            <a:endParaRPr lang="en-US" sz="1000"/>
          </a:p>
        </p:txBody>
      </p:sp>
    </p:spTree>
    <p:extLst>
      <p:ext uri="{BB962C8B-B14F-4D97-AF65-F5344CB8AC3E}">
        <p14:creationId xmlns:p14="http://schemas.microsoft.com/office/powerpoint/2010/main" val="1649999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lstStyle/>
          <a:p>
            <a:r>
              <a:rPr lang="en-US" dirty="0"/>
              <a:t>He loved his first juicer every morning… complained he didn’t have it at the cabin</a:t>
            </a:r>
          </a:p>
          <a:p>
            <a:r>
              <a:rPr lang="en-US" dirty="0"/>
              <a:t>Then got the gift of the second for his cabin. Quiet!!!</a:t>
            </a:r>
            <a:r>
              <a:rPr lang="en-US" baseline="0" dirty="0"/>
              <a:t> Loved the experience and now no longer liked the original!</a:t>
            </a:r>
          </a:p>
          <a:p>
            <a:r>
              <a:rPr lang="en-US" baseline="0" dirty="0"/>
              <a:t>Complained… then got a gift of the 3</a:t>
            </a:r>
            <a:r>
              <a:rPr lang="en-US" baseline="30000" dirty="0"/>
              <a:t>rd</a:t>
            </a:r>
            <a:r>
              <a:rPr lang="en-US" baseline="0" dirty="0"/>
              <a:t> for home… Same interface as the second…</a:t>
            </a:r>
          </a:p>
          <a:p>
            <a:r>
              <a:rPr lang="en-US" baseline="0" dirty="0"/>
              <a:t>but DIFFERENT experience. Easy at end of pulling down lever.</a:t>
            </a:r>
          </a:p>
          <a:p>
            <a:r>
              <a:rPr lang="en-US" baseline="0" dirty="0"/>
              <a:t>USER EXPERIENCE was partly the UI but also the situation and environment</a:t>
            </a:r>
          </a:p>
          <a:p>
            <a:r>
              <a:rPr lang="en-US" baseline="0" dirty="0"/>
              <a:t>And the relative experience to what had come before!</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44</a:t>
            </a:fld>
            <a:endParaRPr lang="en-US"/>
          </a:p>
        </p:txBody>
      </p:sp>
    </p:spTree>
    <p:extLst>
      <p:ext uri="{BB962C8B-B14F-4D97-AF65-F5344CB8AC3E}">
        <p14:creationId xmlns:p14="http://schemas.microsoft.com/office/powerpoint/2010/main" val="458166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208088" y="720725"/>
            <a:ext cx="4738687" cy="3554413"/>
          </a:xfrm>
          <a:ln/>
        </p:spPr>
      </p:sp>
      <p:sp>
        <p:nvSpPr>
          <p:cNvPr id="8294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What is the experience design for our phone app?</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75BF5505-F817-5344-93D4-A57EA351C708}" type="slidenum">
              <a:rPr lang="en-US" sz="1000"/>
              <a:pPr/>
              <a:t>45</a:t>
            </a:fld>
            <a:endParaRPr lang="en-US" sz="1000"/>
          </a:p>
        </p:txBody>
      </p:sp>
    </p:spTree>
    <p:extLst>
      <p:ext uri="{BB962C8B-B14F-4D97-AF65-F5344CB8AC3E}">
        <p14:creationId xmlns:p14="http://schemas.microsoft.com/office/powerpoint/2010/main" val="905816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lstStyle/>
          <a:p>
            <a:r>
              <a:rPr lang="en-US" dirty="0"/>
              <a:t>Abstract it</a:t>
            </a:r>
          </a:p>
        </p:txBody>
      </p:sp>
      <p:sp>
        <p:nvSpPr>
          <p:cNvPr id="4" name="Slide Number Placeholder 3"/>
          <p:cNvSpPr>
            <a:spLocks noGrp="1"/>
          </p:cNvSpPr>
          <p:nvPr>
            <p:ph type="sldNum" sz="quarter" idx="10"/>
          </p:nvPr>
        </p:nvSpPr>
        <p:spPr/>
        <p:txBody>
          <a:bodyPr/>
          <a:lstStyle/>
          <a:p>
            <a:fld id="{A300C090-F137-A747-947F-59586F962920}" type="slidenum">
              <a:rPr lang="en-US" smtClean="0"/>
              <a:pPr/>
              <a:t>46</a:t>
            </a:fld>
            <a:endParaRPr lang="en-US"/>
          </a:p>
        </p:txBody>
      </p:sp>
    </p:spTree>
    <p:extLst>
      <p:ext uri="{BB962C8B-B14F-4D97-AF65-F5344CB8AC3E}">
        <p14:creationId xmlns:p14="http://schemas.microsoft.com/office/powerpoint/2010/main" val="92438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720725"/>
            <a:ext cx="4738687" cy="3554413"/>
          </a:xfrm>
        </p:spPr>
      </p:sp>
      <p:sp>
        <p:nvSpPr>
          <p:cNvPr id="3" name="Notes Placeholder 2"/>
          <p:cNvSpPr>
            <a:spLocks noGrp="1"/>
          </p:cNvSpPr>
          <p:nvPr>
            <p:ph type="body" idx="1"/>
          </p:nvPr>
        </p:nvSpPr>
        <p:spPr/>
        <p:txBody>
          <a:bodyPr/>
          <a:lstStyle/>
          <a:p>
            <a:r>
              <a:rPr lang="en-US" dirty="0"/>
              <a:t>Scott McCloud’s Understanding Comics</a:t>
            </a:r>
          </a:p>
        </p:txBody>
      </p:sp>
      <p:sp>
        <p:nvSpPr>
          <p:cNvPr id="4" name="Slide Number Placeholder 3"/>
          <p:cNvSpPr>
            <a:spLocks noGrp="1"/>
          </p:cNvSpPr>
          <p:nvPr>
            <p:ph type="sldNum" sz="quarter" idx="10"/>
          </p:nvPr>
        </p:nvSpPr>
        <p:spPr/>
        <p:txBody>
          <a:bodyPr/>
          <a:lstStyle/>
          <a:p>
            <a:fld id="{A300C090-F137-A747-947F-59586F962920}" type="slidenum">
              <a:rPr lang="en-US" smtClean="0"/>
              <a:pPr/>
              <a:t>47</a:t>
            </a:fld>
            <a:endParaRPr lang="en-US"/>
          </a:p>
        </p:txBody>
      </p:sp>
    </p:spTree>
    <p:extLst>
      <p:ext uri="{BB962C8B-B14F-4D97-AF65-F5344CB8AC3E}">
        <p14:creationId xmlns:p14="http://schemas.microsoft.com/office/powerpoint/2010/main" val="2636989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48</a:t>
            </a:fld>
            <a:endParaRPr lang="en-US"/>
          </a:p>
        </p:txBody>
      </p:sp>
    </p:spTree>
    <p:extLst>
      <p:ext uri="{BB962C8B-B14F-4D97-AF65-F5344CB8AC3E}">
        <p14:creationId xmlns:p14="http://schemas.microsoft.com/office/powerpoint/2010/main" val="1088916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49</a:t>
            </a:fld>
            <a:endParaRPr lang="en-US"/>
          </a:p>
        </p:txBody>
      </p:sp>
    </p:spTree>
    <p:extLst>
      <p:ext uri="{BB962C8B-B14F-4D97-AF65-F5344CB8AC3E}">
        <p14:creationId xmlns:p14="http://schemas.microsoft.com/office/powerpoint/2010/main" val="108891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046" eaLnBrk="0" hangingPunct="0">
              <a:defRPr sz="2400">
                <a:solidFill>
                  <a:schemeClr val="tx1"/>
                </a:solidFill>
                <a:latin typeface="Times New Roman" charset="0"/>
                <a:ea typeface="ＭＳ Ｐゴシック" charset="0"/>
                <a:cs typeface="ＭＳ Ｐゴシック" charset="0"/>
              </a:defRPr>
            </a:lvl1pPr>
            <a:lvl2pPr marL="733960" indent="-282292" defTabSz="977046" eaLnBrk="0" hangingPunct="0">
              <a:defRPr sz="2400">
                <a:solidFill>
                  <a:schemeClr val="tx1"/>
                </a:solidFill>
                <a:latin typeface="Times New Roman" charset="0"/>
                <a:ea typeface="ＭＳ Ｐゴシック" charset="0"/>
              </a:defRPr>
            </a:lvl2pPr>
            <a:lvl3pPr marL="1129170" indent="-225834" defTabSz="977046" eaLnBrk="0" hangingPunct="0">
              <a:defRPr sz="2400">
                <a:solidFill>
                  <a:schemeClr val="tx1"/>
                </a:solidFill>
                <a:latin typeface="Times New Roman" charset="0"/>
                <a:ea typeface="ＭＳ Ｐゴシック" charset="0"/>
              </a:defRPr>
            </a:lvl3pPr>
            <a:lvl4pPr marL="1580838" indent="-225834" defTabSz="977046" eaLnBrk="0" hangingPunct="0">
              <a:defRPr sz="2400">
                <a:solidFill>
                  <a:schemeClr val="tx1"/>
                </a:solidFill>
                <a:latin typeface="Times New Roman" charset="0"/>
                <a:ea typeface="ＭＳ Ｐゴシック" charset="0"/>
              </a:defRPr>
            </a:lvl4pPr>
            <a:lvl5pPr marL="2032505" indent="-225834" defTabSz="977046" eaLnBrk="0" hangingPunct="0">
              <a:defRPr sz="2400">
                <a:solidFill>
                  <a:schemeClr val="tx1"/>
                </a:solidFill>
                <a:latin typeface="Times New Roman" charset="0"/>
                <a:ea typeface="ＭＳ Ｐゴシック" charset="0"/>
              </a:defRPr>
            </a:lvl5pPr>
            <a:lvl6pPr marL="2484173" indent="-225834" defTabSz="977046"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7046"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7046"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7046" eaLnBrk="0" fontAlgn="base" hangingPunct="0">
              <a:spcBef>
                <a:spcPct val="0"/>
              </a:spcBef>
              <a:spcAft>
                <a:spcPct val="0"/>
              </a:spcAft>
              <a:defRPr sz="2400">
                <a:solidFill>
                  <a:schemeClr val="tx1"/>
                </a:solidFill>
                <a:latin typeface="Times New Roman" charset="0"/>
                <a:ea typeface="ＭＳ Ｐゴシック" charset="0"/>
              </a:defRPr>
            </a:lvl9pPr>
          </a:lstStyle>
          <a:p>
            <a:fld id="{9DE9223F-138F-7049-A3BF-36E4DDC43DB5}" type="slidenum">
              <a:rPr lang="en-US" sz="1000"/>
              <a:pPr/>
              <a:t>5</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32729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50</a:t>
            </a:fld>
            <a:endParaRPr lang="en-US"/>
          </a:p>
        </p:txBody>
      </p:sp>
    </p:spTree>
    <p:extLst>
      <p:ext uri="{BB962C8B-B14F-4D97-AF65-F5344CB8AC3E}">
        <p14:creationId xmlns:p14="http://schemas.microsoft.com/office/powerpoint/2010/main" val="450671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51</a:t>
            </a:fld>
            <a:endParaRPr lang="en-US" sz="1000"/>
          </a:p>
        </p:txBody>
      </p:sp>
      <p:sp>
        <p:nvSpPr>
          <p:cNvPr id="107523" name="Rectangle 2"/>
          <p:cNvSpPr>
            <a:spLocks noGrp="1" noRot="1" noChangeAspect="1" noChangeArrowheads="1" noTextEdit="1"/>
          </p:cNvSpPr>
          <p:nvPr>
            <p:ph type="sldImg"/>
          </p:nvPr>
        </p:nvSpPr>
        <p:spPr>
          <a:xfrm>
            <a:off x="1231900" y="720725"/>
            <a:ext cx="4738688" cy="3554413"/>
          </a:xfrm>
          <a:ln cap="flat"/>
        </p:spPr>
      </p:sp>
      <p:sp>
        <p:nvSpPr>
          <p:cNvPr id="10752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94" tIns="49928" rIns="98194" bIns="49928"/>
          <a:lstStyle/>
          <a:p>
            <a:pPr defTabSz="958850">
              <a:spcBef>
                <a:spcPct val="0"/>
              </a:spcBef>
            </a:pPr>
            <a:endParaRPr kumimoji="0" lang="en-US" sz="2500" dirty="0">
              <a:latin typeface="Times New Roman" charset="0"/>
            </a:endParaRPr>
          </a:p>
        </p:txBody>
      </p:sp>
    </p:spTree>
    <p:extLst>
      <p:ext uri="{BB962C8B-B14F-4D97-AF65-F5344CB8AC3E}">
        <p14:creationId xmlns:p14="http://schemas.microsoft.com/office/powerpoint/2010/main" val="1799973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defRPr>
            </a:lvl1pPr>
            <a:lvl2pPr marL="733960" indent="-282292" defTabSz="970773" eaLnBrk="0" hangingPunct="0">
              <a:defRPr sz="2400">
                <a:solidFill>
                  <a:schemeClr val="tx1"/>
                </a:solidFill>
                <a:latin typeface="Times New Roman" pitchFamily="18" charset="0"/>
              </a:defRPr>
            </a:lvl2pPr>
            <a:lvl3pPr marL="1129170" indent="-225834" defTabSz="970773" eaLnBrk="0" hangingPunct="0">
              <a:defRPr sz="2400">
                <a:solidFill>
                  <a:schemeClr val="tx1"/>
                </a:solidFill>
                <a:latin typeface="Times New Roman" pitchFamily="18" charset="0"/>
              </a:defRPr>
            </a:lvl3pPr>
            <a:lvl4pPr marL="1580838" indent="-225834" defTabSz="970773" eaLnBrk="0" hangingPunct="0">
              <a:defRPr sz="2400">
                <a:solidFill>
                  <a:schemeClr val="tx1"/>
                </a:solidFill>
                <a:latin typeface="Times New Roman" pitchFamily="18" charset="0"/>
              </a:defRPr>
            </a:lvl4pPr>
            <a:lvl5pPr marL="2032505" indent="-225834" defTabSz="970773" eaLnBrk="0" hangingPunct="0">
              <a:defRPr sz="2400">
                <a:solidFill>
                  <a:schemeClr val="tx1"/>
                </a:solidFill>
                <a:latin typeface="Times New Roman" pitchFamily="18" charset="0"/>
              </a:defRPr>
            </a:lvl5pPr>
            <a:lvl6pPr marL="2484173" indent="-225834" defTabSz="970773" eaLnBrk="0" fontAlgn="base" hangingPunct="0">
              <a:spcBef>
                <a:spcPct val="0"/>
              </a:spcBef>
              <a:spcAft>
                <a:spcPct val="0"/>
              </a:spcAft>
              <a:defRPr sz="2400">
                <a:solidFill>
                  <a:schemeClr val="tx1"/>
                </a:solidFill>
                <a:latin typeface="Times New Roman" pitchFamily="18" charset="0"/>
              </a:defRPr>
            </a:lvl6pPr>
            <a:lvl7pPr marL="2935841" indent="-225834" defTabSz="970773" eaLnBrk="0" fontAlgn="base" hangingPunct="0">
              <a:spcBef>
                <a:spcPct val="0"/>
              </a:spcBef>
              <a:spcAft>
                <a:spcPct val="0"/>
              </a:spcAft>
              <a:defRPr sz="2400">
                <a:solidFill>
                  <a:schemeClr val="tx1"/>
                </a:solidFill>
                <a:latin typeface="Times New Roman" pitchFamily="18" charset="0"/>
              </a:defRPr>
            </a:lvl7pPr>
            <a:lvl8pPr marL="3387509" indent="-225834" defTabSz="970773" eaLnBrk="0" fontAlgn="base" hangingPunct="0">
              <a:spcBef>
                <a:spcPct val="0"/>
              </a:spcBef>
              <a:spcAft>
                <a:spcPct val="0"/>
              </a:spcAft>
              <a:defRPr sz="2400">
                <a:solidFill>
                  <a:schemeClr val="tx1"/>
                </a:solidFill>
                <a:latin typeface="Times New Roman" pitchFamily="18" charset="0"/>
              </a:defRPr>
            </a:lvl8pPr>
            <a:lvl9pPr marL="3839177" indent="-225834" defTabSz="97077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52</a:t>
            </a:fld>
            <a:endParaRPr lang="en-US" sz="1100"/>
          </a:p>
        </p:txBody>
      </p:sp>
      <p:sp>
        <p:nvSpPr>
          <p:cNvPr id="79875" name="Rectangle 2"/>
          <p:cNvSpPr>
            <a:spLocks noGrp="1" noRot="1" noChangeAspect="1" noChangeArrowheads="1" noTextEdit="1"/>
          </p:cNvSpPr>
          <p:nvPr>
            <p:ph type="sldImg"/>
          </p:nvPr>
        </p:nvSpPr>
        <p:spPr>
          <a:xfrm>
            <a:off x="1208088" y="720725"/>
            <a:ext cx="4738687" cy="3554413"/>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54740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046" eaLnBrk="0" hangingPunct="0">
              <a:defRPr sz="2400">
                <a:solidFill>
                  <a:schemeClr val="tx1"/>
                </a:solidFill>
                <a:latin typeface="Times New Roman" charset="0"/>
                <a:ea typeface="ＭＳ Ｐゴシック" charset="0"/>
                <a:cs typeface="ＭＳ Ｐゴシック" charset="0"/>
              </a:defRPr>
            </a:lvl1pPr>
            <a:lvl2pPr marL="733960" indent="-282292" defTabSz="977046" eaLnBrk="0" hangingPunct="0">
              <a:defRPr sz="2400">
                <a:solidFill>
                  <a:schemeClr val="tx1"/>
                </a:solidFill>
                <a:latin typeface="Times New Roman" charset="0"/>
                <a:ea typeface="ＭＳ Ｐゴシック" charset="0"/>
              </a:defRPr>
            </a:lvl2pPr>
            <a:lvl3pPr marL="1129170" indent="-225834" defTabSz="977046" eaLnBrk="0" hangingPunct="0">
              <a:defRPr sz="2400">
                <a:solidFill>
                  <a:schemeClr val="tx1"/>
                </a:solidFill>
                <a:latin typeface="Times New Roman" charset="0"/>
                <a:ea typeface="ＭＳ Ｐゴシック" charset="0"/>
              </a:defRPr>
            </a:lvl3pPr>
            <a:lvl4pPr marL="1580838" indent="-225834" defTabSz="977046" eaLnBrk="0" hangingPunct="0">
              <a:defRPr sz="2400">
                <a:solidFill>
                  <a:schemeClr val="tx1"/>
                </a:solidFill>
                <a:latin typeface="Times New Roman" charset="0"/>
                <a:ea typeface="ＭＳ Ｐゴシック" charset="0"/>
              </a:defRPr>
            </a:lvl4pPr>
            <a:lvl5pPr marL="2032505" indent="-225834" defTabSz="977046" eaLnBrk="0" hangingPunct="0">
              <a:defRPr sz="2400">
                <a:solidFill>
                  <a:schemeClr val="tx1"/>
                </a:solidFill>
                <a:latin typeface="Times New Roman" charset="0"/>
                <a:ea typeface="ＭＳ Ｐゴシック" charset="0"/>
              </a:defRPr>
            </a:lvl5pPr>
            <a:lvl6pPr marL="2484173" indent="-225834" defTabSz="977046"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7046"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7046"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7046" eaLnBrk="0" fontAlgn="base" hangingPunct="0">
              <a:spcBef>
                <a:spcPct val="0"/>
              </a:spcBef>
              <a:spcAft>
                <a:spcPct val="0"/>
              </a:spcAft>
              <a:defRPr sz="2400">
                <a:solidFill>
                  <a:schemeClr val="tx1"/>
                </a:solidFill>
                <a:latin typeface="Times New Roman" charset="0"/>
                <a:ea typeface="ＭＳ Ｐゴシック" charset="0"/>
              </a:defRPr>
            </a:lvl9pPr>
          </a:lstStyle>
          <a:p>
            <a:fld id="{9DE9223F-138F-7049-A3BF-36E4DDC43DB5}" type="slidenum">
              <a:rPr lang="en-US" sz="1000"/>
              <a:pPr/>
              <a:t>6</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613768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046" eaLnBrk="0" hangingPunct="0">
              <a:defRPr sz="2400">
                <a:solidFill>
                  <a:schemeClr val="tx1"/>
                </a:solidFill>
                <a:latin typeface="Times New Roman" charset="0"/>
                <a:ea typeface="ＭＳ Ｐゴシック" charset="0"/>
                <a:cs typeface="ＭＳ Ｐゴシック" charset="0"/>
              </a:defRPr>
            </a:lvl1pPr>
            <a:lvl2pPr marL="733960" indent="-282292" defTabSz="977046" eaLnBrk="0" hangingPunct="0">
              <a:defRPr sz="2400">
                <a:solidFill>
                  <a:schemeClr val="tx1"/>
                </a:solidFill>
                <a:latin typeface="Times New Roman" charset="0"/>
                <a:ea typeface="ＭＳ Ｐゴシック" charset="0"/>
              </a:defRPr>
            </a:lvl2pPr>
            <a:lvl3pPr marL="1129170" indent="-225834" defTabSz="977046" eaLnBrk="0" hangingPunct="0">
              <a:defRPr sz="2400">
                <a:solidFill>
                  <a:schemeClr val="tx1"/>
                </a:solidFill>
                <a:latin typeface="Times New Roman" charset="0"/>
                <a:ea typeface="ＭＳ Ｐゴシック" charset="0"/>
              </a:defRPr>
            </a:lvl3pPr>
            <a:lvl4pPr marL="1580838" indent="-225834" defTabSz="977046" eaLnBrk="0" hangingPunct="0">
              <a:defRPr sz="2400">
                <a:solidFill>
                  <a:schemeClr val="tx1"/>
                </a:solidFill>
                <a:latin typeface="Times New Roman" charset="0"/>
                <a:ea typeface="ＭＳ Ｐゴシック" charset="0"/>
              </a:defRPr>
            </a:lvl4pPr>
            <a:lvl5pPr marL="2032505" indent="-225834" defTabSz="977046" eaLnBrk="0" hangingPunct="0">
              <a:defRPr sz="2400">
                <a:solidFill>
                  <a:schemeClr val="tx1"/>
                </a:solidFill>
                <a:latin typeface="Times New Roman" charset="0"/>
                <a:ea typeface="ＭＳ Ｐゴシック" charset="0"/>
              </a:defRPr>
            </a:lvl5pPr>
            <a:lvl6pPr marL="2484173" indent="-225834" defTabSz="977046"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7046"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7046"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7046" eaLnBrk="0" fontAlgn="base" hangingPunct="0">
              <a:spcBef>
                <a:spcPct val="0"/>
              </a:spcBef>
              <a:spcAft>
                <a:spcPct val="0"/>
              </a:spcAft>
              <a:defRPr sz="2400">
                <a:solidFill>
                  <a:schemeClr val="tx1"/>
                </a:solidFill>
                <a:latin typeface="Times New Roman" charset="0"/>
                <a:ea typeface="ＭＳ Ｐゴシック" charset="0"/>
              </a:defRPr>
            </a:lvl9pPr>
          </a:lstStyle>
          <a:p>
            <a:fld id="{9DE9223F-138F-7049-A3BF-36E4DDC43DB5}" type="slidenum">
              <a:rPr lang="en-US" sz="1000"/>
              <a:pPr/>
              <a:t>7</a:t>
            </a:fld>
            <a:endParaRPr lang="en-US" sz="10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69538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8</a:t>
            </a:fld>
            <a:endParaRPr lang="en-US" sz="1000"/>
          </a:p>
        </p:txBody>
      </p:sp>
      <p:sp>
        <p:nvSpPr>
          <p:cNvPr id="57347" name="Rectangle 2"/>
          <p:cNvSpPr>
            <a:spLocks noGrp="1" noRot="1" noChangeAspect="1" noChangeArrowheads="1" noTextEdit="1"/>
          </p:cNvSpPr>
          <p:nvPr>
            <p:ph type="sldImg"/>
          </p:nvPr>
        </p:nvSpPr>
        <p:spPr>
          <a:xfrm>
            <a:off x="1230313" y="719138"/>
            <a:ext cx="4741862"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493" tIns="49064" rIns="96493" bIns="49064"/>
          <a:lstStyle/>
          <a:p>
            <a:endParaRPr lang="en-US" dirty="0">
              <a:latin typeface="Times New Roman" charset="0"/>
            </a:endParaRPr>
          </a:p>
        </p:txBody>
      </p:sp>
    </p:spTree>
    <p:extLst>
      <p:ext uri="{BB962C8B-B14F-4D97-AF65-F5344CB8AC3E}">
        <p14:creationId xmlns:p14="http://schemas.microsoft.com/office/powerpoint/2010/main" val="154851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FBCB93E-F4EA-724D-9AD2-D35B9053D5DD}" type="slidenum">
              <a:rPr lang="en-US" sz="1000"/>
              <a:pPr/>
              <a:t>9</a:t>
            </a:fld>
            <a:endParaRPr lang="en-US" sz="1000"/>
          </a:p>
        </p:txBody>
      </p:sp>
      <p:sp>
        <p:nvSpPr>
          <p:cNvPr id="62467" name="Rectangle 2"/>
          <p:cNvSpPr>
            <a:spLocks noGrp="1" noRot="1" noChangeAspect="1" noChangeArrowheads="1" noTextEdit="1"/>
          </p:cNvSpPr>
          <p:nvPr>
            <p:ph type="sldImg"/>
          </p:nvPr>
        </p:nvSpPr>
        <p:spPr>
          <a:xfrm>
            <a:off x="1208088" y="720725"/>
            <a:ext cx="4738687" cy="3554413"/>
          </a:xfrm>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44563">
              <a:spcBef>
                <a:spcPct val="0"/>
              </a:spcBef>
            </a:pPr>
            <a:endParaRPr kumimoji="0" lang="en-US" sz="2500" dirty="0">
              <a:latin typeface="Times New Roman" charset="0"/>
            </a:endParaRPr>
          </a:p>
        </p:txBody>
      </p:sp>
    </p:spTree>
    <p:extLst>
      <p:ext uri="{BB962C8B-B14F-4D97-AF65-F5344CB8AC3E}">
        <p14:creationId xmlns:p14="http://schemas.microsoft.com/office/powerpoint/2010/main" val="164475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7904052" cy="1200326"/>
          </a:xfrm>
          <a:prstGeom prst="rect">
            <a:avLst/>
          </a:prstGeom>
          <a:noFill/>
          <a:ln w="9525">
            <a:noFill/>
            <a:miter lim="800000"/>
            <a:headEnd/>
            <a:tailEnd/>
          </a:ln>
          <a:effectLst/>
        </p:spPr>
        <p:txBody>
          <a:bodyPr wrap="square" lIns="91438" tIns="45719" rIns="91438" bIns="45719">
            <a:spAutoFit/>
          </a:bodyPr>
          <a:lstStyle/>
          <a:p>
            <a:pPr algn="l">
              <a:defRPr/>
            </a:pPr>
            <a:r>
              <a:rPr lang="en-US" dirty="0">
                <a:solidFill>
                  <a:srgbClr val="6D6D6D"/>
                </a:solidFill>
                <a:latin typeface="Helvetica"/>
                <a:ea typeface="+mn-ea"/>
                <a:cs typeface="Helvetica"/>
              </a:rPr>
              <a:t>Prof. James A. Landay</a:t>
            </a:r>
          </a:p>
          <a:p>
            <a:pPr algn="l">
              <a:defRPr/>
            </a:pPr>
            <a:r>
              <a:rPr lang="en-US" dirty="0">
                <a:solidFill>
                  <a:srgbClr val="6D6D6D"/>
                </a:solidFill>
                <a:latin typeface="Helvetica"/>
                <a:ea typeface="+mn-ea"/>
                <a:cs typeface="Helvetica"/>
              </a:rPr>
              <a:t>Computer Science Department</a:t>
            </a:r>
          </a:p>
          <a:p>
            <a:pPr algn="l">
              <a:defRPr/>
            </a:pPr>
            <a:r>
              <a:rPr lang="en-US"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5A5A5A"/>
                </a:solidFill>
              </a:defRPr>
            </a:lvl1pPr>
          </a:lstStyle>
          <a:p>
            <a:r>
              <a:rPr lang="en-US"/>
              <a:t>Click to edit Master title style</a:t>
            </a:r>
            <a:endParaRPr lang="en-US" dirty="0"/>
          </a:p>
        </p:txBody>
      </p:sp>
      <p:sp>
        <p:nvSpPr>
          <p:cNvPr id="6" name="Text Box 3"/>
          <p:cNvSpPr txBox="1">
            <a:spLocks noChangeArrowheads="1"/>
          </p:cNvSpPr>
          <p:nvPr/>
        </p:nvSpPr>
        <p:spPr bwMode="auto">
          <a:xfrm>
            <a:off x="753999" y="5145043"/>
            <a:ext cx="5983653" cy="461663"/>
          </a:xfrm>
          <a:prstGeom prst="rect">
            <a:avLst/>
          </a:prstGeom>
          <a:noFill/>
          <a:ln w="9525">
            <a:noFill/>
            <a:miter lim="800000"/>
            <a:headEnd/>
            <a:tailEnd/>
          </a:ln>
          <a:effectLst/>
        </p:spPr>
        <p:txBody>
          <a:bodyPr wrap="square" lIns="91438" tIns="45719" rIns="91438" bIns="45719">
            <a:spAutoFit/>
          </a:bodyPr>
          <a:lstStyle/>
          <a:p>
            <a:pPr algn="l">
              <a:defRPr/>
            </a:pPr>
            <a:r>
              <a:rPr lang="en-US" dirty="0">
                <a:solidFill>
                  <a:srgbClr val="6D6D6D"/>
                </a:solidFill>
                <a:latin typeface="Helvetica"/>
                <a:ea typeface="+mn-ea"/>
                <a:cs typeface="Helvetica"/>
              </a:rPr>
              <a:t>Autumn 2017</a:t>
            </a:r>
          </a:p>
        </p:txBody>
      </p:sp>
      <p:sp>
        <p:nvSpPr>
          <p:cNvPr id="8" name="Rectangle 2"/>
          <p:cNvSpPr txBox="1">
            <a:spLocks noChangeArrowheads="1"/>
          </p:cNvSpPr>
          <p:nvPr/>
        </p:nvSpPr>
        <p:spPr bwMode="auto">
          <a:xfrm>
            <a:off x="1009650" y="36814"/>
            <a:ext cx="8134350" cy="50970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500" baseline="0" dirty="0"/>
              <a:t>DESIGN THINKING FOR USER EXPERIENCE DESIGN + PROTOTYPING + EVALUATION</a:t>
            </a:r>
            <a:endParaRPr lang="en-US" sz="1500" dirty="0"/>
          </a:p>
        </p:txBody>
      </p:sp>
      <p:pic>
        <p:nvPicPr>
          <p:cNvPr id="7" name="Picture 6" descr="dt+ux.ai"/>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4155" y="-280816"/>
            <a:ext cx="1292974" cy="969731"/>
          </a:xfrm>
          <a:prstGeom prst="rect">
            <a:avLst/>
          </a:prstGeom>
        </p:spPr>
      </p:pic>
    </p:spTree>
    <p:extLst>
      <p:ext uri="{BB962C8B-B14F-4D97-AF65-F5344CB8AC3E}">
        <p14:creationId xmlns:p14="http://schemas.microsoft.com/office/powerpoint/2010/main" val="2804547785"/>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fld id="{5B6C5B9F-3BA4-3341-9258-0E5A3A909FEC}" type="slidenum">
              <a:rPr lang="en-US" smtClean="0"/>
              <a:pPr/>
              <a:t>‹#›</a:t>
            </a:fld>
            <a:endParaRPr lang="en-US"/>
          </a:p>
        </p:txBody>
      </p:sp>
      <p:sp>
        <p:nvSpPr>
          <p:cNvPr id="7" name="Rectangle 6"/>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0551033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6"/>
            <a:ext cx="216535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6" y="352426"/>
            <a:ext cx="6346825"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fld id="{249A13FF-E770-1B4B-9D7B-276AB21D7226}" type="slidenum">
              <a:rPr lang="en-US" smtClean="0"/>
              <a:pPr/>
              <a:t>‹#›</a:t>
            </a:fld>
            <a:endParaRPr lang="en-US"/>
          </a:p>
        </p:txBody>
      </p:sp>
      <p:sp>
        <p:nvSpPr>
          <p:cNvPr id="7" name="Rectangle 6"/>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36667297"/>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6"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AB1192D2-65FE-3A4C-B51F-29A4B4E0F15E}"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50388676"/>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6"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AA4821AA-B547-D643-83AD-C22A6C22B556}"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3969453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6"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35183307"/>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6"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8"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9" name="Rectangle 8"/>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2085757"/>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6"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10" name="Rectangle 9"/>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37063232"/>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2017/10/16</a:t>
            </a:r>
            <a:endParaRPr lang="en-US"/>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a:p>
        </p:txBody>
      </p:sp>
    </p:spTree>
    <p:extLst>
      <p:ext uri="{BB962C8B-B14F-4D97-AF65-F5344CB8AC3E}">
        <p14:creationId xmlns:p14="http://schemas.microsoft.com/office/powerpoint/2010/main" val="3472515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52431" y="0"/>
            <a:ext cx="8664575" cy="1143000"/>
          </a:xfrm>
        </p:spPr>
        <p:txBody>
          <a:bodyPr/>
          <a:lstStyle/>
          <a:p>
            <a:r>
              <a:rPr lang="en-US"/>
              <a:t>Click to edit Master title style</a:t>
            </a:r>
          </a:p>
        </p:txBody>
      </p:sp>
    </p:spTree>
    <p:extLst>
      <p:ext uri="{BB962C8B-B14F-4D97-AF65-F5344CB8AC3E}">
        <p14:creationId xmlns:p14="http://schemas.microsoft.com/office/powerpoint/2010/main" val="4162261686"/>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effectLst/>
              </a:defRPr>
            </a:lvl1pPr>
          </a:lstStyle>
          <a:p>
            <a:r>
              <a:rPr lang="en-US" dirty="0"/>
              <a:t>Click to edit Master title style</a:t>
            </a:r>
          </a:p>
        </p:txBody>
      </p:sp>
      <p:sp>
        <p:nvSpPr>
          <p:cNvPr id="3" name="Text Placeholder 2"/>
          <p:cNvSpPr>
            <a:spLocks noGrp="1"/>
          </p:cNvSpPr>
          <p:nvPr>
            <p:ph type="body" idx="1"/>
          </p:nvPr>
        </p:nvSpPr>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40728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2017/10/16</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6" name="Rectangle 7"/>
          <p:cNvSpPr>
            <a:spLocks noGrp="1" noChangeArrowheads="1"/>
          </p:cNvSpPr>
          <p:nvPr>
            <p:ph type="sldNum" sz="quarter" idx="12"/>
          </p:nvPr>
        </p:nvSpPr>
        <p:spPr>
          <a:xfrm>
            <a:off x="8151813" y="6553201"/>
            <a:ext cx="990600" cy="457200"/>
          </a:xfrm>
          <a:ln/>
        </p:spPr>
        <p:txBody>
          <a:bodyPr/>
          <a:lstStyle>
            <a:lvl1pPr>
              <a:defRPr/>
            </a:lvl1pPr>
          </a:lstStyle>
          <a:p>
            <a:fld id="{BAAF5C87-F9D2-5F40-9F3B-3AB33998CE64}" type="slidenum">
              <a:rPr lang="en-US" smtClean="0"/>
              <a:pPr/>
              <a:t>‹#›</a:t>
            </a:fld>
            <a:endParaRPr lang="en-US" dirty="0"/>
          </a:p>
        </p:txBody>
      </p:sp>
    </p:spTree>
    <p:extLst>
      <p:ext uri="{BB962C8B-B14F-4D97-AF65-F5344CB8AC3E}">
        <p14:creationId xmlns:p14="http://schemas.microsoft.com/office/powerpoint/2010/main" val="2609870162"/>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13239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B0B9F693-355E-1947-8D16-4F6F8F93E44D}" type="slidenum">
              <a:rPr lang="en-US" smtClean="0"/>
              <a:pPr/>
              <a:t>‹#›</a:t>
            </a:fld>
            <a:endParaRPr lang="en-US"/>
          </a:p>
        </p:txBody>
      </p:sp>
      <p:sp>
        <p:nvSpPr>
          <p:cNvPr id="8" name="Rectangle 7"/>
          <p:cNvSpPr/>
          <p:nvPr/>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Rectangle 8"/>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0" indent="0">
              <a:buNone/>
              <a:defRPr sz="2000" b="1"/>
            </a:lvl2pPr>
            <a:lvl3pPr marL="914380" indent="0">
              <a:buNone/>
              <a:defRPr sz="1800" b="1"/>
            </a:lvl3pPr>
            <a:lvl4pPr marL="1371570" indent="0">
              <a:buNone/>
              <a:defRPr sz="1600" b="1"/>
            </a:lvl4pPr>
            <a:lvl5pPr marL="1828760" indent="0">
              <a:buNone/>
              <a:defRPr sz="1600" b="1"/>
            </a:lvl5pPr>
            <a:lvl6pPr marL="2285950" indent="0">
              <a:buNone/>
              <a:defRPr sz="1600" b="1"/>
            </a:lvl6pPr>
            <a:lvl7pPr marL="2743140" indent="0">
              <a:buNone/>
              <a:defRPr sz="1600" b="1"/>
            </a:lvl7pPr>
            <a:lvl8pPr marL="3200329" indent="0">
              <a:buNone/>
              <a:defRPr sz="1600" b="1"/>
            </a:lvl8pPr>
            <a:lvl9pPr marL="36575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0" indent="0">
              <a:buNone/>
              <a:defRPr sz="2000" b="1"/>
            </a:lvl2pPr>
            <a:lvl3pPr marL="914380" indent="0">
              <a:buNone/>
              <a:defRPr sz="1800" b="1"/>
            </a:lvl3pPr>
            <a:lvl4pPr marL="1371570" indent="0">
              <a:buNone/>
              <a:defRPr sz="1600" b="1"/>
            </a:lvl4pPr>
            <a:lvl5pPr marL="1828760" indent="0">
              <a:buNone/>
              <a:defRPr sz="1600" b="1"/>
            </a:lvl5pPr>
            <a:lvl6pPr marL="2285950" indent="0">
              <a:buNone/>
              <a:defRPr sz="1600" b="1"/>
            </a:lvl6pPr>
            <a:lvl7pPr marL="2743140" indent="0">
              <a:buNone/>
              <a:defRPr sz="1600" b="1"/>
            </a:lvl7pPr>
            <a:lvl8pPr marL="3200329" indent="0">
              <a:buNone/>
              <a:defRPr sz="1600" b="1"/>
            </a:lvl8pPr>
            <a:lvl9pPr marL="36575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fld id="{A99CC337-6716-DF4F-A347-D67426867F7C}" type="slidenum">
              <a:rPr lang="en-US" smtClean="0"/>
              <a:pPr/>
              <a:t>‹#›</a:t>
            </a:fld>
            <a:endParaRPr lang="en-US"/>
          </a:p>
        </p:txBody>
      </p:sp>
      <p:sp>
        <p:nvSpPr>
          <p:cNvPr id="10" name="Rectangle 9"/>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1029962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5" name="Rectangle 7"/>
          <p:cNvSpPr>
            <a:spLocks noGrp="1" noChangeArrowheads="1"/>
          </p:cNvSpPr>
          <p:nvPr>
            <p:ph type="sldNum" sz="quarter" idx="12"/>
          </p:nvPr>
        </p:nvSpPr>
        <p:spPr>
          <a:ln/>
        </p:spPr>
        <p:txBody>
          <a:bodyPr/>
          <a:lstStyle>
            <a:lvl1pPr>
              <a:defRPr/>
            </a:lvl1pPr>
          </a:lstStyle>
          <a:p>
            <a:fld id="{63AA7834-23CB-3344-B42F-BB3C863F1847}" type="slidenum">
              <a:rPr lang="en-US" smtClean="0"/>
              <a:pPr/>
              <a:t>‹#›</a:t>
            </a:fld>
            <a:endParaRPr lang="en-US"/>
          </a:p>
        </p:txBody>
      </p:sp>
      <p:sp>
        <p:nvSpPr>
          <p:cNvPr id="6" name="Rectangle 5"/>
          <p:cNvSpPr/>
          <p:nvPr/>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 name="Rectangle 6"/>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2017/10/16</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90" indent="0">
              <a:buNone/>
              <a:defRPr sz="1200"/>
            </a:lvl2pPr>
            <a:lvl3pPr marL="914380" indent="0">
              <a:buNone/>
              <a:defRPr sz="1000"/>
            </a:lvl3pPr>
            <a:lvl4pPr marL="1371570" indent="0">
              <a:buNone/>
              <a:defRPr sz="900"/>
            </a:lvl4pPr>
            <a:lvl5pPr marL="1828760" indent="0">
              <a:buNone/>
              <a:defRPr sz="900"/>
            </a:lvl5pPr>
            <a:lvl6pPr marL="2285950" indent="0">
              <a:buNone/>
              <a:defRPr sz="900"/>
            </a:lvl6pPr>
            <a:lvl7pPr marL="2743140" indent="0">
              <a:buNone/>
              <a:defRPr sz="900"/>
            </a:lvl7pPr>
            <a:lvl8pPr marL="3200329" indent="0">
              <a:buNone/>
              <a:defRPr sz="900"/>
            </a:lvl8pPr>
            <a:lvl9pPr marL="365752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22BC5F7C-EC8F-834E-889F-E850C9C46485}"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7531117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0" indent="0">
              <a:buNone/>
              <a:defRPr sz="2800"/>
            </a:lvl2pPr>
            <a:lvl3pPr marL="914380" indent="0">
              <a:buNone/>
              <a:defRPr sz="2400"/>
            </a:lvl3pPr>
            <a:lvl4pPr marL="1371570" indent="0">
              <a:buNone/>
              <a:defRPr sz="2000"/>
            </a:lvl4pPr>
            <a:lvl5pPr marL="1828760" indent="0">
              <a:buNone/>
              <a:defRPr sz="2000"/>
            </a:lvl5pPr>
            <a:lvl6pPr marL="2285950" indent="0">
              <a:buNone/>
              <a:defRPr sz="2000"/>
            </a:lvl6pPr>
            <a:lvl7pPr marL="2743140" indent="0">
              <a:buNone/>
              <a:defRPr sz="2000"/>
            </a:lvl7pPr>
            <a:lvl8pPr marL="3200329" indent="0">
              <a:buNone/>
              <a:defRPr sz="2000"/>
            </a:lvl8pPr>
            <a:lvl9pPr marL="365752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90" indent="0">
              <a:buNone/>
              <a:defRPr sz="1200"/>
            </a:lvl2pPr>
            <a:lvl3pPr marL="914380" indent="0">
              <a:buNone/>
              <a:defRPr sz="1000"/>
            </a:lvl3pPr>
            <a:lvl4pPr marL="1371570" indent="0">
              <a:buNone/>
              <a:defRPr sz="900"/>
            </a:lvl4pPr>
            <a:lvl5pPr marL="1828760" indent="0">
              <a:buNone/>
              <a:defRPr sz="900"/>
            </a:lvl5pPr>
            <a:lvl6pPr marL="2285950" indent="0">
              <a:buNone/>
              <a:defRPr sz="900"/>
            </a:lvl6pPr>
            <a:lvl7pPr marL="2743140" indent="0">
              <a:buNone/>
              <a:defRPr sz="900"/>
            </a:lvl7pPr>
            <a:lvl8pPr marL="3200329" indent="0">
              <a:buNone/>
              <a:defRPr sz="900"/>
            </a:lvl8pPr>
            <a:lvl9pPr marL="365752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2017/10/16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141DDB8B-87EE-2E4C-9536-C5C8F2116F51}" type="slidenum">
              <a:rPr lang="en-US" smtClean="0"/>
              <a:pPr/>
              <a:t>‹#›</a:t>
            </a:fld>
            <a:endParaRPr lang="en-US"/>
          </a:p>
        </p:txBody>
      </p:sp>
      <p:sp>
        <p:nvSpPr>
          <p:cNvPr id="8" name="Rectangle 7"/>
          <p:cNvSpPr/>
          <p:nvPr userDrawn="1"/>
        </p:nvSpPr>
        <p:spPr bwMode="auto">
          <a:xfrm>
            <a:off x="0" y="6527201"/>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7188454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79426" y="0"/>
            <a:ext cx="8664575"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2017/10/16</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
        <p:nvSpPr>
          <p:cNvPr id="7" name="Rectangle 6"/>
          <p:cNvSpPr/>
          <p:nvPr userDrawn="1"/>
        </p:nvSpPr>
        <p:spPr bwMode="auto">
          <a:xfrm>
            <a:off x="0" y="6553199"/>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Lst>
  <p:transition>
    <p:dissolve/>
  </p:transition>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190" algn="l" rtl="0" eaLnBrk="1" fontAlgn="base" hangingPunct="1">
        <a:spcBef>
          <a:spcPct val="0"/>
        </a:spcBef>
        <a:spcAft>
          <a:spcPct val="0"/>
        </a:spcAft>
        <a:defRPr sz="3700">
          <a:solidFill>
            <a:srgbClr val="3E4E6C"/>
          </a:solidFill>
          <a:latin typeface="Arial Black" pitchFamily="34" charset="0"/>
        </a:defRPr>
      </a:lvl6pPr>
      <a:lvl7pPr marL="914380" algn="l" rtl="0" eaLnBrk="1" fontAlgn="base" hangingPunct="1">
        <a:spcBef>
          <a:spcPct val="0"/>
        </a:spcBef>
        <a:spcAft>
          <a:spcPct val="0"/>
        </a:spcAft>
        <a:defRPr sz="3700">
          <a:solidFill>
            <a:srgbClr val="3E4E6C"/>
          </a:solidFill>
          <a:latin typeface="Arial Black" pitchFamily="34" charset="0"/>
        </a:defRPr>
      </a:lvl7pPr>
      <a:lvl8pPr marL="1371570" algn="l" rtl="0" eaLnBrk="1" fontAlgn="base" hangingPunct="1">
        <a:spcBef>
          <a:spcPct val="0"/>
        </a:spcBef>
        <a:spcAft>
          <a:spcPct val="0"/>
        </a:spcAft>
        <a:defRPr sz="3700">
          <a:solidFill>
            <a:srgbClr val="3E4E6C"/>
          </a:solidFill>
          <a:latin typeface="Arial Black" pitchFamily="34" charset="0"/>
        </a:defRPr>
      </a:lvl8pPr>
      <a:lvl9pPr marL="1828760" algn="l" rtl="0" eaLnBrk="1" fontAlgn="base" hangingPunct="1">
        <a:spcBef>
          <a:spcPct val="0"/>
        </a:spcBef>
        <a:spcAft>
          <a:spcPct val="0"/>
        </a:spcAft>
        <a:defRPr sz="3700">
          <a:solidFill>
            <a:srgbClr val="3E4E6C"/>
          </a:solidFill>
          <a:latin typeface="Arial Black" pitchFamily="34" charset="0"/>
        </a:defRPr>
      </a:lvl9pPr>
    </p:titleStyle>
    <p:bodyStyle>
      <a:lvl1pPr marL="342893" indent="-342893"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34" indent="-285744"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2975" indent="-228595"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165" indent="-228595"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355" indent="-228595"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545" indent="-228595" algn="l" rtl="0" eaLnBrk="1" fontAlgn="base" hangingPunct="1">
        <a:spcBef>
          <a:spcPct val="20000"/>
        </a:spcBef>
        <a:spcAft>
          <a:spcPct val="0"/>
        </a:spcAft>
        <a:buChar char="»"/>
        <a:defRPr sz="2000" b="1">
          <a:solidFill>
            <a:schemeClr val="tx1"/>
          </a:solidFill>
          <a:latin typeface="+mn-lt"/>
        </a:defRPr>
      </a:lvl6pPr>
      <a:lvl7pPr marL="2971735" indent="-228595" algn="l" rtl="0" eaLnBrk="1" fontAlgn="base" hangingPunct="1">
        <a:spcBef>
          <a:spcPct val="20000"/>
        </a:spcBef>
        <a:spcAft>
          <a:spcPct val="0"/>
        </a:spcAft>
        <a:buChar char="»"/>
        <a:defRPr sz="2000" b="1">
          <a:solidFill>
            <a:schemeClr val="tx1"/>
          </a:solidFill>
          <a:latin typeface="+mn-lt"/>
        </a:defRPr>
      </a:lvl7pPr>
      <a:lvl8pPr marL="3428925" indent="-228595" algn="l" rtl="0" eaLnBrk="1" fontAlgn="base" hangingPunct="1">
        <a:spcBef>
          <a:spcPct val="20000"/>
        </a:spcBef>
        <a:spcAft>
          <a:spcPct val="0"/>
        </a:spcAft>
        <a:buChar char="»"/>
        <a:defRPr sz="2000" b="1">
          <a:solidFill>
            <a:schemeClr val="tx1"/>
          </a:solidFill>
          <a:latin typeface="+mn-lt"/>
        </a:defRPr>
      </a:lvl8pPr>
      <a:lvl9pPr marL="3886115" indent="-228595"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60" algn="l" defTabSz="914380" rtl="0" eaLnBrk="1" latinLnBrk="0" hangingPunct="1">
        <a:defRPr sz="1800" kern="1200">
          <a:solidFill>
            <a:schemeClr val="tx1"/>
          </a:solidFill>
          <a:latin typeface="+mn-lt"/>
          <a:ea typeface="+mn-ea"/>
          <a:cs typeface="+mn-cs"/>
        </a:defRPr>
      </a:lvl5pPr>
      <a:lvl6pPr marL="2285950" algn="l" defTabSz="914380" rtl="0" eaLnBrk="1" latinLnBrk="0" hangingPunct="1">
        <a:defRPr sz="1800" kern="1200">
          <a:solidFill>
            <a:schemeClr val="tx1"/>
          </a:solidFill>
          <a:latin typeface="+mn-lt"/>
          <a:ea typeface="+mn-ea"/>
          <a:cs typeface="+mn-cs"/>
        </a:defRPr>
      </a:lvl6pPr>
      <a:lvl7pPr marL="2743140" algn="l" defTabSz="914380" rtl="0" eaLnBrk="1" latinLnBrk="0" hangingPunct="1">
        <a:defRPr sz="1800" kern="1200">
          <a:solidFill>
            <a:schemeClr val="tx1"/>
          </a:solidFill>
          <a:latin typeface="+mn-lt"/>
          <a:ea typeface="+mn-ea"/>
          <a:cs typeface="+mn-cs"/>
        </a:defRPr>
      </a:lvl7pPr>
      <a:lvl8pPr marL="3200329" algn="l" defTabSz="914380" rtl="0" eaLnBrk="1" latinLnBrk="0" hangingPunct="1">
        <a:defRPr sz="1800" kern="1200">
          <a:solidFill>
            <a:schemeClr val="tx1"/>
          </a:solidFill>
          <a:latin typeface="+mn-lt"/>
          <a:ea typeface="+mn-ea"/>
          <a:cs typeface="+mn-cs"/>
        </a:defRPr>
      </a:lvl8pPr>
      <a:lvl9pPr marL="3657520" algn="l" defTabSz="9143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http://creativecommons.org/licenses/by-nc-sa/3.0/"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1.bin"/><Relationship Id="rId5" Type="http://schemas.openxmlformats.org/officeDocument/2006/relationships/image" Target="../media/image31.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2.png"/><Relationship Id="rId5" Type="http://schemas.openxmlformats.org/officeDocument/2006/relationships/hyperlink" Target="https://www.liveslides.com/download" TargetMode="External"/><Relationship Id="rId6" Type="http://schemas.openxmlformats.org/officeDocument/2006/relationships/hyperlink" Target="https://www.polleverywhere.com/multiple_choice_polls/D26SMQGMKxQQO5n" TargetMode="External"/><Relationship Id="rId1" Type="http://schemas.openxmlformats.org/officeDocument/2006/relationships/tags" Target="../tags/tag1.xml"/><Relationship Id="rId2"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http://creativecommons.org/licenses/by-nc-sa/3.0/" TargetMode="External"/><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Design Exploration Through Sketching &amp; Experience Prototyping</a:t>
            </a:r>
          </a:p>
        </p:txBody>
      </p:sp>
      <p:sp>
        <p:nvSpPr>
          <p:cNvPr id="2" name="TextBox 1"/>
          <p:cNvSpPr txBox="1"/>
          <p:nvPr/>
        </p:nvSpPr>
        <p:spPr>
          <a:xfrm>
            <a:off x="753406" y="6195811"/>
            <a:ext cx="7891248" cy="461663"/>
          </a:xfrm>
          <a:prstGeom prst="rect">
            <a:avLst/>
          </a:prstGeom>
          <a:noFill/>
        </p:spPr>
        <p:txBody>
          <a:bodyPr wrap="square" lIns="91438" tIns="45719" rIns="91438" bIns="45719" rtlCol="0">
            <a:spAutoFit/>
          </a:bodyPr>
          <a:lstStyle/>
          <a:p>
            <a:r>
              <a:rPr lang="en-US" sz="1200" b="1" i="1" dirty="0">
                <a:solidFill>
                  <a:schemeClr val="tx1">
                    <a:lumMod val="65000"/>
                  </a:schemeClr>
                </a:solidFill>
                <a:latin typeface="Arial" charset="0"/>
                <a:cs typeface="Arial" charset="0"/>
              </a:rPr>
              <a:t>* slides marked Buxton are courtesy of Bill Buxton, from his talk </a:t>
            </a:r>
            <a:r>
              <a:rPr lang="ja-JP" altLang="en-US" sz="1200" i="1" dirty="0">
                <a:solidFill>
                  <a:schemeClr val="tx1">
                    <a:lumMod val="65000"/>
                  </a:schemeClr>
                </a:solidFill>
                <a:latin typeface="Arial Black" charset="0"/>
              </a:rPr>
              <a:t>“</a:t>
            </a:r>
            <a:r>
              <a:rPr lang="en-US" sz="1200" b="1" i="1" dirty="0">
                <a:solidFill>
                  <a:schemeClr val="tx1">
                    <a:lumMod val="65000"/>
                  </a:schemeClr>
                </a:solidFill>
                <a:latin typeface="Arial" charset="0"/>
                <a:cs typeface="Arial" charset="0"/>
              </a:rPr>
              <a:t>Why I Love the iPod, iPhone, Wii and Google</a:t>
            </a:r>
            <a:r>
              <a:rPr lang="ja-JP" altLang="en-US" sz="1200" b="1" i="1" dirty="0">
                <a:solidFill>
                  <a:schemeClr val="tx1">
                    <a:lumMod val="65000"/>
                  </a:schemeClr>
                </a:solidFill>
                <a:latin typeface="Arial" charset="0"/>
                <a:cs typeface="Arial" charset="0"/>
              </a:rPr>
              <a:t>”</a:t>
            </a:r>
            <a:r>
              <a:rPr lang="en-US" sz="1200" b="1" i="1" dirty="0">
                <a:solidFill>
                  <a:schemeClr val="tx1">
                    <a:lumMod val="65000"/>
                  </a:schemeClr>
                </a:solidFill>
                <a:latin typeface="Arial" charset="0"/>
                <a:cs typeface="Arial" charset="0"/>
              </a:rPr>
              <a:t>, remix </a:t>
            </a:r>
            <a:r>
              <a:rPr lang="en-US" sz="1200" b="1" i="1" dirty="0" err="1">
                <a:solidFill>
                  <a:schemeClr val="tx1">
                    <a:lumMod val="65000"/>
                  </a:schemeClr>
                </a:solidFill>
                <a:latin typeface="Arial" charset="0"/>
                <a:cs typeface="Arial" charset="0"/>
              </a:rPr>
              <a:t>uk</a:t>
            </a:r>
            <a:r>
              <a:rPr lang="en-US" sz="1200" b="1" i="1" dirty="0">
                <a:solidFill>
                  <a:schemeClr val="tx1">
                    <a:lumMod val="65000"/>
                  </a:schemeClr>
                </a:solidFill>
                <a:latin typeface="Arial" charset="0"/>
                <a:cs typeface="Arial" charset="0"/>
              </a:rPr>
              <a:t>, 18-19 Sept. 2008, Brighton</a:t>
            </a:r>
            <a:endParaRPr lang="en-US" sz="1200" i="1" dirty="0">
              <a:solidFill>
                <a:schemeClr val="tx1">
                  <a:lumMod val="65000"/>
                </a:schemeClr>
              </a:solidFill>
            </a:endParaRPr>
          </a:p>
        </p:txBody>
      </p:sp>
      <p:sp>
        <p:nvSpPr>
          <p:cNvPr id="5" name="Text Box 3"/>
          <p:cNvSpPr txBox="1">
            <a:spLocks noChangeArrowheads="1"/>
          </p:cNvSpPr>
          <p:nvPr/>
        </p:nvSpPr>
        <p:spPr bwMode="auto">
          <a:xfrm>
            <a:off x="753997" y="5687349"/>
            <a:ext cx="6400800" cy="400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878787"/>
                </a:solidFill>
                <a:latin typeface="Helvetica"/>
                <a:cs typeface="Helvetica"/>
              </a:rPr>
              <a:t>October 16, 2017</a:t>
            </a:r>
          </a:p>
        </p:txBody>
      </p:sp>
      <p:pic>
        <p:nvPicPr>
          <p:cNvPr id="6" name="Picture 3"/>
          <p:cNvPicPr>
            <a:picLocks noChangeAspect="1" noChangeArrowheads="1"/>
          </p:cNvPicPr>
          <p:nvPr/>
        </p:nvPicPr>
        <p:blipFill>
          <a:blip r:embed="rId3"/>
          <a:srcRect/>
          <a:stretch>
            <a:fillRect/>
          </a:stretch>
        </p:blipFill>
        <p:spPr bwMode="auto">
          <a:xfrm>
            <a:off x="3287125" y="628104"/>
            <a:ext cx="1814513" cy="857250"/>
          </a:xfrm>
          <a:prstGeom prst="rect">
            <a:avLst/>
          </a:prstGeom>
          <a:noFill/>
        </p:spPr>
      </p:pic>
      <p:sp>
        <p:nvSpPr>
          <p:cNvPr id="7" name="TextBox 6"/>
          <p:cNvSpPr txBox="1"/>
          <p:nvPr/>
        </p:nvSpPr>
        <p:spPr>
          <a:xfrm>
            <a:off x="5258321" y="686683"/>
            <a:ext cx="3885679" cy="540558"/>
          </a:xfrm>
          <a:prstGeom prst="rect">
            <a:avLst/>
          </a:prstGeom>
          <a:noFill/>
        </p:spPr>
        <p:txBody>
          <a:bodyPr wrap="none" lIns="0" tIns="0" rIns="0" bIns="19202" rtlCol="0">
            <a:spAutoFit/>
          </a:bodyPr>
          <a:lstStyle/>
          <a:p>
            <a:pPr>
              <a:lnSpc>
                <a:spcPts val="1050"/>
              </a:lnSpc>
            </a:pPr>
            <a:r>
              <a:rPr lang="en-US" altLang="zh-CN" sz="1000" dirty="0">
                <a:solidFill>
                  <a:srgbClr val="000000"/>
                </a:solidFill>
                <a:latin typeface="Gotham Book " pitchFamily="18" charset="0"/>
                <a:cs typeface="Gotham Book " pitchFamily="18" charset="0"/>
              </a:rPr>
              <a:t>This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work</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licensed</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under</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the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Creative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Commons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Attribution-</a:t>
            </a:r>
          </a:p>
          <a:p>
            <a:pPr>
              <a:lnSpc>
                <a:spcPts val="1092"/>
              </a:lnSpc>
            </a:pPr>
            <a:r>
              <a:rPr lang="en-US" altLang="zh-CN" sz="1000" dirty="0">
                <a:solidFill>
                  <a:srgbClr val="000000"/>
                </a:solidFill>
                <a:latin typeface="Gotham Book " pitchFamily="18" charset="0"/>
                <a:cs typeface="Gotham Book " pitchFamily="18" charset="0"/>
              </a:rPr>
              <a:t>Noncommercial-Share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Alike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3.0</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Unported</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To</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view</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copy</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of</a:t>
            </a:r>
          </a:p>
          <a:p>
            <a:pPr>
              <a:lnSpc>
                <a:spcPts val="1092"/>
              </a:lnSpc>
            </a:pPr>
            <a:r>
              <a:rPr lang="en-US" altLang="zh-CN" sz="1000" dirty="0">
                <a:solidFill>
                  <a:srgbClr val="000000"/>
                </a:solidFill>
                <a:latin typeface="Gotham Book " pitchFamily="18" charset="0"/>
                <a:cs typeface="Gotham Book " pitchFamily="18" charset="0"/>
              </a:rPr>
              <a:t>this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visit</a:t>
            </a:r>
            <a:r>
              <a:rPr lang="en-US" altLang="zh-CN" sz="1000" dirty="0">
                <a:latin typeface="Times New Roman" pitchFamily="18" charset="0"/>
                <a:cs typeface="Times New Roman" pitchFamily="18" charset="0"/>
              </a:rPr>
              <a:t> </a:t>
            </a:r>
            <a:r>
              <a:rPr lang="en-US" altLang="zh-CN" sz="1000" u="sng" dirty="0">
                <a:solidFill>
                  <a:srgbClr val="000000"/>
                </a:solidFill>
                <a:latin typeface="Gotham Book " pitchFamily="18" charset="0"/>
                <a:cs typeface="Gotham Book " pitchFamily="18" charset="0"/>
                <a:hlinkClick r:id="rId4"/>
              </a:rPr>
              <a:t>http://creativecommons.org/licenses/by-nc-sa/3.0/</a:t>
            </a:r>
          </a:p>
          <a:p>
            <a:pPr>
              <a:lnSpc>
                <a:spcPts val="420"/>
              </a:lnSpc>
            </a:pPr>
            <a:endParaRPr lang="en-US" altLang="zh-CN" dirty="0"/>
          </a:p>
        </p:txBody>
      </p:sp>
    </p:spTree>
    <p:extLst>
      <p:ext uri="{BB962C8B-B14F-4D97-AF65-F5344CB8AC3E}">
        <p14:creationId xmlns:p14="http://schemas.microsoft.com/office/powerpoint/2010/main" val="1172333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2017/10/16</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5" name="Slide Number Placeholder 4"/>
          <p:cNvSpPr>
            <a:spLocks noGrp="1"/>
          </p:cNvSpPr>
          <p:nvPr>
            <p:ph type="sldNum" sz="quarter" idx="12"/>
          </p:nvPr>
        </p:nvSpPr>
        <p:spPr/>
        <p:txBody>
          <a:bodyPr/>
          <a:lstStyle/>
          <a:p>
            <a:fld id="{E9FE5C6A-93CB-440C-B05E-F3950C24966F}" type="slidenum">
              <a:rPr lang="en-US" smtClean="0"/>
              <a:pPr/>
              <a:t>10</a:t>
            </a:fld>
            <a:endParaRPr lang="en-US"/>
          </a:p>
        </p:txBody>
      </p:sp>
      <p:sp>
        <p:nvSpPr>
          <p:cNvPr id="6" name="TextBox 5"/>
          <p:cNvSpPr txBox="1"/>
          <p:nvPr/>
        </p:nvSpPr>
        <p:spPr>
          <a:xfrm>
            <a:off x="1012372" y="1108915"/>
            <a:ext cx="7269480" cy="3785652"/>
          </a:xfrm>
          <a:prstGeom prst="rect">
            <a:avLst/>
          </a:prstGeom>
          <a:noFill/>
        </p:spPr>
        <p:txBody>
          <a:bodyPr wrap="square" rtlCol="0">
            <a:spAutoFit/>
          </a:bodyPr>
          <a:lstStyle/>
          <a:p>
            <a:r>
              <a:rPr lang="en-US" sz="4000" b="1" i="1" dirty="0">
                <a:latin typeface="Helvetica" charset="0"/>
                <a:ea typeface="Helvetica" charset="0"/>
                <a:cs typeface="Helvetica" charset="0"/>
              </a:rPr>
              <a:t>Task. </a:t>
            </a:r>
            <a:r>
              <a:rPr lang="en-US" sz="4000" dirty="0">
                <a:latin typeface="Helvetica" charset="0"/>
                <a:ea typeface="Helvetica" charset="0"/>
                <a:cs typeface="Helvetica" charset="0"/>
              </a:rPr>
              <a:t>The structured set of activities or high-level actions required to achieve a high level user goal. </a:t>
            </a:r>
          </a:p>
          <a:p>
            <a:endParaRPr lang="en-US" sz="4000" dirty="0">
              <a:latin typeface="Helvetica" charset="0"/>
              <a:ea typeface="Helvetica" charset="0"/>
              <a:cs typeface="Helvetica" charset="0"/>
            </a:endParaRPr>
          </a:p>
          <a:p>
            <a:r>
              <a:rPr lang="en-US" sz="4000" b="1" i="1" dirty="0">
                <a:latin typeface="Helvetica" charset="0"/>
                <a:ea typeface="Helvetica" charset="0"/>
                <a:cs typeface="Helvetica" charset="0"/>
              </a:rPr>
              <a:t>what</a:t>
            </a:r>
            <a:r>
              <a:rPr lang="en-US" sz="4000" dirty="0">
                <a:latin typeface="Helvetica" charset="0"/>
                <a:ea typeface="Helvetica" charset="0"/>
                <a:cs typeface="Helvetica" charset="0"/>
              </a:rPr>
              <a:t> a user wants to do</a:t>
            </a:r>
          </a:p>
        </p:txBody>
      </p:sp>
    </p:spTree>
    <p:extLst>
      <p:ext uri="{BB962C8B-B14F-4D97-AF65-F5344CB8AC3E}">
        <p14:creationId xmlns:p14="http://schemas.microsoft.com/office/powerpoint/2010/main" val="885166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p:txBody>
          <a:bodyPr/>
          <a:lstStyle/>
          <a:p>
            <a:pPr eaLnBrk="1" hangingPunct="1"/>
            <a:r>
              <a:rPr lang="en-US" dirty="0">
                <a:ea typeface="ＭＳ Ｐゴシック" pitchFamily="34" charset="-128"/>
              </a:rPr>
              <a:t>Task Example</a:t>
            </a:r>
          </a:p>
        </p:txBody>
      </p:sp>
      <p:sp>
        <p:nvSpPr>
          <p:cNvPr id="3" name="Content Placeholder 2"/>
          <p:cNvSpPr>
            <a:spLocks noGrp="1"/>
          </p:cNvSpPr>
          <p:nvPr>
            <p:ph idx="1"/>
          </p:nvPr>
        </p:nvSpPr>
        <p:spPr>
          <a:xfrm>
            <a:off x="576943" y="4507366"/>
            <a:ext cx="7881257" cy="1817234"/>
          </a:xfrm>
        </p:spPr>
        <p:txBody>
          <a:bodyPr/>
          <a:lstStyle/>
          <a:p>
            <a:r>
              <a:rPr lang="en-US" dirty="0"/>
              <a:t>High level goal </a:t>
            </a:r>
            <a:r>
              <a:rPr lang="mr-IN" dirty="0"/>
              <a:t>–</a:t>
            </a:r>
            <a:r>
              <a:rPr lang="en-US" dirty="0"/>
              <a:t> meet up with girlfriend</a:t>
            </a:r>
          </a:p>
          <a:p>
            <a:r>
              <a:rPr lang="en-US" dirty="0"/>
              <a:t>Task </a:t>
            </a:r>
            <a:r>
              <a:rPr lang="mr-IN" dirty="0"/>
              <a:t>–</a:t>
            </a:r>
            <a:r>
              <a:rPr lang="en-US" dirty="0"/>
              <a:t> check missed calls &amp; call back</a:t>
            </a:r>
          </a:p>
          <a:p>
            <a:pPr lvl="1"/>
            <a:r>
              <a:rPr lang="en-US" dirty="0"/>
              <a:t>task should say </a:t>
            </a:r>
            <a:r>
              <a:rPr lang="en-US" b="1" dirty="0">
                <a:solidFill>
                  <a:srgbClr val="00B0F0"/>
                </a:solidFill>
              </a:rPr>
              <a:t>what</a:t>
            </a:r>
            <a:r>
              <a:rPr lang="en-US" dirty="0">
                <a:solidFill>
                  <a:srgbClr val="00B0F0"/>
                </a:solidFill>
              </a:rPr>
              <a:t> </a:t>
            </a:r>
            <a:r>
              <a:rPr lang="en-US" dirty="0"/>
              <a:t>but </a:t>
            </a:r>
            <a:r>
              <a:rPr lang="en-US" b="1" dirty="0">
                <a:solidFill>
                  <a:srgbClr val="00B0F0"/>
                </a:solidFill>
              </a:rPr>
              <a:t>not how</a:t>
            </a:r>
          </a:p>
        </p:txBody>
      </p:sp>
      <p:sp>
        <p:nvSpPr>
          <p:cNvPr id="9"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solidFill>
                  <a:schemeClr val="tx1">
                    <a:lumMod val="50000"/>
                  </a:schemeClr>
                </a:solidFill>
                <a:latin typeface="Helvetica Light"/>
              </a:rPr>
              <a:t>2017/10/16</a:t>
            </a:r>
            <a:endParaRPr lang="en-US" sz="1000" dirty="0">
              <a:solidFill>
                <a:schemeClr val="tx1">
                  <a:lumMod val="50000"/>
                </a:schemeClr>
              </a:solidFill>
              <a:latin typeface="Helvetica Light"/>
            </a:endParaRPr>
          </a:p>
        </p:txBody>
      </p:sp>
      <p:sp>
        <p:nvSpPr>
          <p:cNvPr id="8" name="Footer Placeholder 7"/>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10"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smtClean="0">
                <a:solidFill>
                  <a:schemeClr val="tx1">
                    <a:lumMod val="50000"/>
                  </a:schemeClr>
                </a:solidFill>
                <a:latin typeface="Helvetica Light"/>
              </a:rPr>
              <a:pPr eaLnBrk="1" hangingPunct="1"/>
              <a:t>11</a:t>
            </a:fld>
            <a:endParaRPr lang="en-US" sz="1100" dirty="0">
              <a:solidFill>
                <a:schemeClr val="tx1">
                  <a:lumMod val="50000"/>
                </a:schemeClr>
              </a:solidFill>
              <a:latin typeface="Helvetica Light"/>
            </a:endParaRPr>
          </a:p>
        </p:txBody>
      </p:sp>
      <p:sp>
        <p:nvSpPr>
          <p:cNvPr id="411651" name="Text Box 3"/>
          <p:cNvSpPr txBox="1">
            <a:spLocks noChangeArrowheads="1"/>
          </p:cNvSpPr>
          <p:nvPr/>
        </p:nvSpPr>
        <p:spPr bwMode="auto">
          <a:xfrm>
            <a:off x="576943" y="1143000"/>
            <a:ext cx="7407275" cy="2677656"/>
          </a:xfrm>
          <a:prstGeom prst="rect">
            <a:avLst/>
          </a:prstGeom>
          <a:solidFill>
            <a:schemeClr val="folHlink">
              <a:alpha val="50195"/>
            </a:schemeClr>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b="1" dirty="0">
                <a:latin typeface="Tahoma" pitchFamily="34" charset="0"/>
              </a:rPr>
              <a:t>Check missed calls and call back</a:t>
            </a:r>
            <a:r>
              <a:rPr lang="en-US" dirty="0">
                <a:latin typeface="Tahoma" pitchFamily="34" charset="0"/>
              </a:rPr>
              <a:t/>
            </a:r>
            <a:br>
              <a:rPr lang="en-US" dirty="0">
                <a:latin typeface="Tahoma" pitchFamily="34" charset="0"/>
              </a:rPr>
            </a:br>
            <a:r>
              <a:rPr lang="en-US" dirty="0">
                <a:latin typeface="Tahoma" pitchFamily="34" charset="0"/>
              </a:rPr>
              <a:t>Manny is in the city at a club and would like to call his girlfriend, Sherry, to see when she will be arriving a the club.  She called from a friends house while he was on the subway, so he couldn’</a:t>
            </a:r>
            <a:r>
              <a:rPr lang="en-US" altLang="ja-JP" dirty="0">
                <a:latin typeface="Tahoma" pitchFamily="34" charset="0"/>
              </a:rPr>
              <a:t>t answer the phone. He would like to check his missed calls and find the number so that he can call her back. </a:t>
            </a:r>
            <a:endParaRPr lang="en-US" dirty="0">
              <a:latin typeface="Tahoma" pitchFamily="34" charset="0"/>
            </a:endParaRPr>
          </a:p>
        </p:txBody>
      </p:sp>
    </p:spTree>
    <p:extLst>
      <p:ext uri="{BB962C8B-B14F-4D97-AF65-F5344CB8AC3E}">
        <p14:creationId xmlns:p14="http://schemas.microsoft.com/office/powerpoint/2010/main" val="1381484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479425" y="347663"/>
            <a:ext cx="8664575" cy="1143000"/>
          </a:xfrm>
        </p:spPr>
        <p:txBody>
          <a:bodyPr/>
          <a:lstStyle/>
          <a:p>
            <a:pPr eaLnBrk="1" hangingPunct="1"/>
            <a:r>
              <a:rPr lang="en-US" dirty="0">
                <a:ea typeface="ＭＳ Ｐゴシック" pitchFamily="34" charset="-128"/>
              </a:rPr>
              <a:t>Selecting Tasks</a:t>
            </a:r>
          </a:p>
        </p:txBody>
      </p:sp>
      <p:sp>
        <p:nvSpPr>
          <p:cNvPr id="125954" name="Rectangle 3"/>
          <p:cNvSpPr>
            <a:spLocks noGrp="1" noChangeArrowheads="1"/>
          </p:cNvSpPr>
          <p:nvPr>
            <p:ph idx="1"/>
          </p:nvPr>
        </p:nvSpPr>
        <p:spPr>
          <a:xfrm>
            <a:off x="685800" y="1600200"/>
            <a:ext cx="8261350" cy="4724400"/>
          </a:xfrm>
        </p:spPr>
        <p:txBody>
          <a:bodyPr/>
          <a:lstStyle/>
          <a:p>
            <a:pPr eaLnBrk="1" hangingPunct="1"/>
            <a:r>
              <a:rPr lang="en-US" sz="2800" dirty="0">
                <a:ea typeface="ＭＳ Ｐゴシック" pitchFamily="34" charset="-128"/>
              </a:rPr>
              <a:t>Real tasks customers have faced / will face</a:t>
            </a:r>
          </a:p>
          <a:p>
            <a:pPr lvl="1" eaLnBrk="1" hangingPunct="1"/>
            <a:r>
              <a:rPr lang="en-US" sz="2400" dirty="0">
                <a:ea typeface="ＭＳ Ｐゴシック" pitchFamily="34" charset="-128"/>
              </a:rPr>
              <a:t>collect any necessary materials</a:t>
            </a:r>
          </a:p>
          <a:p>
            <a:pPr lvl="1" eaLnBrk="1" hangingPunct="1"/>
            <a:endParaRPr lang="en-US" sz="2400" dirty="0">
              <a:ea typeface="ＭＳ Ｐゴシック" pitchFamily="34" charset="-128"/>
            </a:endParaRPr>
          </a:p>
          <a:p>
            <a:pPr eaLnBrk="1" hangingPunct="1"/>
            <a:r>
              <a:rPr lang="en-US" sz="2800" dirty="0">
                <a:ea typeface="ＭＳ Ｐゴシック" pitchFamily="34" charset="-128"/>
              </a:rPr>
              <a:t>Should provide reasonable coverage</a:t>
            </a:r>
          </a:p>
          <a:p>
            <a:pPr lvl="1" eaLnBrk="1" hangingPunct="1"/>
            <a:r>
              <a:rPr lang="en-US" sz="2400" dirty="0">
                <a:ea typeface="ＭＳ Ｐゴシック" pitchFamily="34" charset="-128"/>
              </a:rPr>
              <a:t>compare check list of functions to tasks</a:t>
            </a:r>
          </a:p>
          <a:p>
            <a:pPr lvl="1" eaLnBrk="1" hangingPunct="1"/>
            <a:endParaRPr lang="en-US" sz="2400" dirty="0">
              <a:ea typeface="ＭＳ Ｐゴシック" pitchFamily="34" charset="-128"/>
            </a:endParaRPr>
          </a:p>
          <a:p>
            <a:pPr eaLnBrk="1" hangingPunct="1"/>
            <a:r>
              <a:rPr lang="en-US" sz="2800" dirty="0">
                <a:ea typeface="ＭＳ Ｐゴシック" pitchFamily="34" charset="-128"/>
              </a:rPr>
              <a:t>Mixture of simple &amp; complex tasks</a:t>
            </a:r>
          </a:p>
          <a:p>
            <a:pPr lvl="1" eaLnBrk="1" hangingPunct="1"/>
            <a:r>
              <a:rPr lang="en-US" sz="2400" dirty="0">
                <a:ea typeface="ＭＳ Ｐゴシック" pitchFamily="34" charset="-128"/>
              </a:rPr>
              <a:t>simple task (common or introductory)</a:t>
            </a:r>
          </a:p>
          <a:p>
            <a:pPr lvl="1" eaLnBrk="1" hangingPunct="1"/>
            <a:r>
              <a:rPr lang="en-US" sz="2400" dirty="0">
                <a:ea typeface="ＭＳ Ｐゴシック" pitchFamily="34" charset="-128"/>
              </a:rPr>
              <a:t>moderate task</a:t>
            </a:r>
          </a:p>
          <a:p>
            <a:pPr lvl="1" eaLnBrk="1" hangingPunct="1"/>
            <a:r>
              <a:rPr lang="en-US" sz="2400" dirty="0">
                <a:ea typeface="ＭＳ Ｐゴシック" pitchFamily="34" charset="-128"/>
              </a:rPr>
              <a:t>complex task (infrequent or for power customers)</a:t>
            </a:r>
          </a:p>
          <a:p>
            <a:pPr eaLnBrk="1" hangingPunct="1"/>
            <a:endParaRPr lang="en-US" dirty="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2017/10/16</a:t>
            </a:r>
            <a:endParaRPr lang="en-US"/>
          </a:p>
        </p:txBody>
      </p:sp>
      <p:sp>
        <p:nvSpPr>
          <p:cNvPr id="7" name="Footer Placeholder 6"/>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12</a:t>
            </a:fld>
            <a:endParaRPr lang="en-US" sz="1100">
              <a:solidFill>
                <a:schemeClr val="tx1">
                  <a:lumMod val="50000"/>
                </a:schemeClr>
              </a:solidFill>
              <a:latin typeface="Helvetica Light"/>
            </a:endParaRPr>
          </a:p>
        </p:txBody>
      </p:sp>
    </p:spTree>
    <p:extLst>
      <p:ext uri="{BB962C8B-B14F-4D97-AF65-F5344CB8AC3E}">
        <p14:creationId xmlns:p14="http://schemas.microsoft.com/office/powerpoint/2010/main" val="1077213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479425" y="39032"/>
            <a:ext cx="8664575" cy="1143000"/>
          </a:xfrm>
        </p:spPr>
        <p:txBody>
          <a:bodyPr/>
          <a:lstStyle/>
          <a:p>
            <a:pPr eaLnBrk="1" hangingPunct="1"/>
            <a:r>
              <a:rPr lang="en-US" dirty="0">
                <a:ea typeface="ＭＳ Ｐゴシック" pitchFamily="34" charset="-128"/>
              </a:rPr>
              <a:t>What Should Tasks Look Like?</a:t>
            </a:r>
          </a:p>
        </p:txBody>
      </p:sp>
      <p:sp>
        <p:nvSpPr>
          <p:cNvPr id="128002" name="Rectangle 3"/>
          <p:cNvSpPr>
            <a:spLocks noGrp="1" noChangeArrowheads="1"/>
          </p:cNvSpPr>
          <p:nvPr>
            <p:ph idx="1"/>
          </p:nvPr>
        </p:nvSpPr>
        <p:spPr>
          <a:xfrm>
            <a:off x="527961" y="1209638"/>
            <a:ext cx="8077200" cy="4724400"/>
          </a:xfrm>
        </p:spPr>
        <p:txBody>
          <a:bodyPr/>
          <a:lstStyle/>
          <a:p>
            <a:pPr eaLnBrk="1" hangingPunct="1">
              <a:lnSpc>
                <a:spcPct val="90000"/>
              </a:lnSpc>
            </a:pPr>
            <a:r>
              <a:rPr lang="en-US" sz="2800" dirty="0">
                <a:ea typeface="ＭＳ Ｐゴシック" pitchFamily="34" charset="-128"/>
              </a:rPr>
              <a:t>Say what customer </a:t>
            </a:r>
            <a:r>
              <a:rPr lang="en-US" sz="2800" b="1" dirty="0">
                <a:solidFill>
                  <a:srgbClr val="00B0F0"/>
                </a:solidFill>
                <a:ea typeface="ＭＳ Ｐゴシック" pitchFamily="34" charset="-128"/>
              </a:rPr>
              <a:t>wants to do</a:t>
            </a:r>
            <a:r>
              <a:rPr lang="en-US" sz="2800" dirty="0">
                <a:ea typeface="ＭＳ Ｐゴシック" pitchFamily="34" charset="-128"/>
              </a:rPr>
              <a:t>, but </a:t>
            </a:r>
            <a:r>
              <a:rPr lang="en-US" sz="2800" b="1" dirty="0">
                <a:solidFill>
                  <a:srgbClr val="00B0F0"/>
                </a:solidFill>
                <a:ea typeface="ＭＳ Ｐゴシック" pitchFamily="34" charset="-128"/>
              </a:rPr>
              <a:t>not how </a:t>
            </a:r>
          </a:p>
          <a:p>
            <a:pPr lvl="1" eaLnBrk="1" hangingPunct="1">
              <a:lnSpc>
                <a:spcPct val="90000"/>
              </a:lnSpc>
            </a:pPr>
            <a:r>
              <a:rPr lang="en-US" sz="2400" dirty="0">
                <a:ea typeface="ＭＳ Ｐゴシック" pitchFamily="34" charset="-128"/>
              </a:rPr>
              <a:t>allows comparing different design alternatives</a:t>
            </a:r>
            <a:br>
              <a:rPr lang="en-US" sz="2400" dirty="0">
                <a:ea typeface="ＭＳ Ｐゴシック" pitchFamily="34" charset="-128"/>
              </a:rPr>
            </a:br>
            <a:endParaRPr lang="en-US" sz="1600" dirty="0">
              <a:ea typeface="ＭＳ Ｐゴシック" pitchFamily="34" charset="-128"/>
            </a:endParaRPr>
          </a:p>
          <a:p>
            <a:pPr eaLnBrk="1" hangingPunct="1">
              <a:lnSpc>
                <a:spcPct val="90000"/>
              </a:lnSpc>
            </a:pPr>
            <a:r>
              <a:rPr lang="en-US" sz="2800" dirty="0">
                <a:ea typeface="ＭＳ Ｐゴシック" pitchFamily="34" charset="-128"/>
              </a:rPr>
              <a:t>Be specific – stories </a:t>
            </a:r>
            <a:r>
              <a:rPr lang="en-US" sz="2800" b="1" dirty="0">
                <a:solidFill>
                  <a:srgbClr val="00B0F0"/>
                </a:solidFill>
                <a:ea typeface="ＭＳ Ｐゴシック" pitchFamily="34" charset="-128"/>
              </a:rPr>
              <a:t>based on facts</a:t>
            </a:r>
            <a:r>
              <a:rPr lang="en-US" sz="2800" dirty="0">
                <a:ea typeface="ＭＳ Ｐゴシック" pitchFamily="34" charset="-128"/>
              </a:rPr>
              <a:t>!</a:t>
            </a:r>
          </a:p>
          <a:p>
            <a:pPr lvl="1" eaLnBrk="1" hangingPunct="1">
              <a:lnSpc>
                <a:spcPct val="90000"/>
              </a:lnSpc>
            </a:pPr>
            <a:r>
              <a:rPr lang="en-US" sz="2400" dirty="0">
                <a:ea typeface="ＭＳ Ｐゴシック" pitchFamily="34" charset="-128"/>
              </a:rPr>
              <a:t>say who customers are (use personas or profiles)</a:t>
            </a:r>
          </a:p>
          <a:p>
            <a:pPr lvl="2" eaLnBrk="1" hangingPunct="1">
              <a:lnSpc>
                <a:spcPct val="90000"/>
              </a:lnSpc>
            </a:pPr>
            <a:r>
              <a:rPr lang="en-US" sz="2000" dirty="0">
                <a:ea typeface="ＭＳ Ｐゴシック" pitchFamily="34" charset="-128"/>
              </a:rPr>
              <a:t>based on </a:t>
            </a:r>
            <a:r>
              <a:rPr lang="en-US" sz="2000" dirty="0" err="1">
                <a:ea typeface="ＭＳ Ｐゴシック" pitchFamily="34" charset="-128"/>
              </a:rPr>
              <a:t>needfinding</a:t>
            </a:r>
            <a:endParaRPr lang="en-US" sz="2000" dirty="0">
              <a:ea typeface="ＭＳ Ｐゴシック" pitchFamily="34" charset="-128"/>
            </a:endParaRPr>
          </a:p>
          <a:p>
            <a:pPr lvl="2" eaLnBrk="1" hangingPunct="1">
              <a:lnSpc>
                <a:spcPct val="90000"/>
              </a:lnSpc>
            </a:pPr>
            <a:r>
              <a:rPr lang="en-US" sz="2000" dirty="0">
                <a:ea typeface="ＭＳ Ｐゴシック" pitchFamily="34" charset="-128"/>
              </a:rPr>
              <a:t>design can really differ depending on who</a:t>
            </a:r>
          </a:p>
          <a:p>
            <a:pPr lvl="2" eaLnBrk="1" hangingPunct="1">
              <a:lnSpc>
                <a:spcPct val="90000"/>
              </a:lnSpc>
            </a:pPr>
            <a:r>
              <a:rPr lang="en-US" sz="2000" dirty="0">
                <a:ea typeface="ＭＳ Ｐゴシック" pitchFamily="34" charset="-128"/>
              </a:rPr>
              <a:t>name names (allows getting more info later)</a:t>
            </a:r>
          </a:p>
          <a:p>
            <a:pPr lvl="2" eaLnBrk="1" hangingPunct="1">
              <a:lnSpc>
                <a:spcPct val="90000"/>
              </a:lnSpc>
            </a:pPr>
            <a:r>
              <a:rPr lang="en-US" sz="2000" dirty="0">
                <a:ea typeface="ＭＳ Ｐゴシック" pitchFamily="34" charset="-128"/>
              </a:rPr>
              <a:t>characteristics of customers (job, expertise, etc.)</a:t>
            </a:r>
          </a:p>
          <a:p>
            <a:pPr lvl="1" eaLnBrk="1" hangingPunct="1">
              <a:lnSpc>
                <a:spcPct val="90000"/>
              </a:lnSpc>
            </a:pPr>
            <a:r>
              <a:rPr lang="en-US" sz="2400" dirty="0">
                <a:ea typeface="ＭＳ Ｐゴシック" pitchFamily="34" charset="-128"/>
              </a:rPr>
              <a:t>forces us to fill out description w/ relevant details</a:t>
            </a:r>
          </a:p>
          <a:p>
            <a:pPr lvl="2" eaLnBrk="1" hangingPunct="1">
              <a:lnSpc>
                <a:spcPct val="90000"/>
              </a:lnSpc>
            </a:pPr>
            <a:r>
              <a:rPr lang="en-US" sz="2000" dirty="0">
                <a:ea typeface="ＭＳ Ｐゴシック" pitchFamily="34" charset="-128"/>
              </a:rPr>
              <a:t>example: dentists forms</a:t>
            </a:r>
          </a:p>
          <a:p>
            <a:pPr lvl="2" eaLnBrk="1" hangingPunct="1">
              <a:lnSpc>
                <a:spcPct val="90000"/>
              </a:lnSpc>
            </a:pPr>
            <a:endParaRPr lang="en-US" sz="800" dirty="0">
              <a:ea typeface="ＭＳ Ｐゴシック" pitchFamily="34" charset="-128"/>
            </a:endParaRPr>
          </a:p>
          <a:p>
            <a:pPr eaLnBrk="1" hangingPunct="1">
              <a:lnSpc>
                <a:spcPct val="90000"/>
              </a:lnSpc>
            </a:pPr>
            <a:r>
              <a:rPr lang="en-US" sz="2800" dirty="0">
                <a:ea typeface="ＭＳ Ｐゴシック" pitchFamily="34" charset="-128"/>
              </a:rPr>
              <a:t>Some should describe a </a:t>
            </a:r>
            <a:r>
              <a:rPr lang="en-US" sz="2800" b="1" dirty="0">
                <a:solidFill>
                  <a:srgbClr val="00B0F0"/>
                </a:solidFill>
                <a:ea typeface="ＭＳ Ｐゴシック" pitchFamily="34" charset="-128"/>
              </a:rPr>
              <a:t>complete goal</a:t>
            </a:r>
          </a:p>
          <a:p>
            <a:pPr lvl="1" eaLnBrk="1" hangingPunct="1">
              <a:lnSpc>
                <a:spcPct val="90000"/>
              </a:lnSpc>
            </a:pPr>
            <a:r>
              <a:rPr lang="en-US" sz="2400" dirty="0">
                <a:ea typeface="ＭＳ Ｐゴシック" pitchFamily="34" charset="-128"/>
              </a:rPr>
              <a:t>forces us to consider how features work together</a:t>
            </a:r>
          </a:p>
          <a:p>
            <a:pPr lvl="2" eaLnBrk="1" hangingPunct="1">
              <a:lnSpc>
                <a:spcPct val="90000"/>
              </a:lnSpc>
            </a:pPr>
            <a:r>
              <a:rPr lang="en-US" sz="2000" dirty="0">
                <a:ea typeface="ＭＳ Ｐゴシック" pitchFamily="34" charset="-128"/>
              </a:rPr>
              <a:t>example: phone-in bank functions</a:t>
            </a:r>
          </a:p>
        </p:txBody>
      </p:sp>
      <p:sp>
        <p:nvSpPr>
          <p:cNvPr id="5" name="Date Placeholder 4"/>
          <p:cNvSpPr>
            <a:spLocks noGrp="1"/>
          </p:cNvSpPr>
          <p:nvPr>
            <p:ph type="dt" sz="half" idx="4294967295"/>
          </p:nvPr>
        </p:nvSpPr>
        <p:spPr>
          <a:xfrm>
            <a:off x="0" y="6553200"/>
            <a:ext cx="1905000" cy="457200"/>
          </a:xfrm>
        </p:spPr>
        <p:txBody>
          <a:bodyPr/>
          <a:lstStyle/>
          <a:p>
            <a:pPr>
              <a:defRPr/>
            </a:pPr>
            <a:r>
              <a:rPr lang="en-US" smtClean="0"/>
              <a:t>2017/10/16</a:t>
            </a:r>
            <a:endParaRPr lang="en-US" dirty="0"/>
          </a:p>
        </p:txBody>
      </p:sp>
      <p:sp>
        <p:nvSpPr>
          <p:cNvPr id="6" name="Footer Placeholder 5"/>
          <p:cNvSpPr>
            <a:spLocks noGrp="1"/>
          </p:cNvSpPr>
          <p:nvPr>
            <p:ph type="ftr" sz="quarter" idx="4294967295"/>
          </p:nvPr>
        </p:nvSpPr>
        <p:spPr>
          <a:xfrm>
            <a:off x="2905125" y="6553200"/>
            <a:ext cx="6238875" cy="457200"/>
          </a:xfrm>
        </p:spPr>
        <p:txBody>
          <a:bodyPr/>
          <a:lstStyle/>
          <a:p>
            <a:pPr>
              <a:defRPr/>
            </a:pPr>
            <a:r>
              <a:rPr lang="en-US" smtClean="0"/>
              <a:t>dt+UX: Design Thinking for User Experience Design, Prototyping &amp; Evaluation </a:t>
            </a:r>
            <a:endParaRPr lang="en-US"/>
          </a:p>
        </p:txBody>
      </p:sp>
      <p:sp>
        <p:nvSpPr>
          <p:cNvPr id="7" name="Slide Number Placeholder 6"/>
          <p:cNvSpPr>
            <a:spLocks noGrp="1"/>
          </p:cNvSpPr>
          <p:nvPr>
            <p:ph type="sldNum" sz="quarter" idx="4294967295"/>
          </p:nvPr>
        </p:nvSpPr>
        <p:spPr>
          <a:xfrm>
            <a:off x="8153400" y="6553200"/>
            <a:ext cx="990600" cy="457200"/>
          </a:xfrm>
        </p:spPr>
        <p:txBody>
          <a:bodyPr/>
          <a:lstStyle/>
          <a:p>
            <a:fld id="{6C4F84B1-3F38-E843-B494-F12B29A0060D}" type="slidenum">
              <a:rPr lang="en-US" smtClean="0"/>
              <a:pPr/>
              <a:t>13</a:t>
            </a:fld>
            <a:endParaRPr lang="en-US"/>
          </a:p>
        </p:txBody>
      </p:sp>
    </p:spTree>
    <p:extLst>
      <p:ext uri="{BB962C8B-B14F-4D97-AF65-F5344CB8AC3E}">
        <p14:creationId xmlns:p14="http://schemas.microsoft.com/office/powerpoint/2010/main" val="1178229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002">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002">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00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479425" y="347663"/>
            <a:ext cx="8664575" cy="1143000"/>
          </a:xfrm>
        </p:spPr>
        <p:txBody>
          <a:bodyPr/>
          <a:lstStyle/>
          <a:p>
            <a:pPr eaLnBrk="1" hangingPunct="1"/>
            <a:r>
              <a:rPr lang="en-US" dirty="0">
                <a:ea typeface="ＭＳ Ｐゴシック" pitchFamily="34" charset="-128"/>
              </a:rPr>
              <a:t>Task Flows Show How to Do the Task</a:t>
            </a:r>
          </a:p>
        </p:txBody>
      </p:sp>
      <p:sp>
        <p:nvSpPr>
          <p:cNvPr id="134147" name="Rectangle 4"/>
          <p:cNvSpPr>
            <a:spLocks noGrp="1" noChangeArrowheads="1"/>
          </p:cNvSpPr>
          <p:nvPr>
            <p:ph type="body" sz="half" idx="1"/>
          </p:nvPr>
        </p:nvSpPr>
        <p:spPr>
          <a:xfrm>
            <a:off x="685800" y="1600200"/>
            <a:ext cx="4891088" cy="4724400"/>
          </a:xfrm>
        </p:spPr>
        <p:txBody>
          <a:bodyPr/>
          <a:lstStyle/>
          <a:p>
            <a:pPr eaLnBrk="1" hangingPunct="1"/>
            <a:r>
              <a:rPr lang="en-US" sz="2800" dirty="0">
                <a:ea typeface="ＭＳ Ｐゴシック" pitchFamily="34" charset="-128"/>
              </a:rPr>
              <a:t>Task Flows are </a:t>
            </a:r>
            <a:r>
              <a:rPr lang="en-US" sz="2800" b="1" i="1" dirty="0">
                <a:solidFill>
                  <a:srgbClr val="00B0F0"/>
                </a:solidFill>
                <a:ea typeface="ＭＳ Ｐゴシック" pitchFamily="34" charset="-128"/>
              </a:rPr>
              <a:t>design specific</a:t>
            </a:r>
            <a:r>
              <a:rPr lang="en-US" sz="2800" dirty="0">
                <a:ea typeface="ＭＳ Ｐゴシック" pitchFamily="34" charset="-128"/>
              </a:rPr>
              <a:t>, tasks aren’</a:t>
            </a:r>
            <a:r>
              <a:rPr lang="en-US" altLang="ja-JP" sz="2800" dirty="0">
                <a:ea typeface="ＭＳ Ｐゴシック" pitchFamily="34" charset="-128"/>
              </a:rPr>
              <a:t>t</a:t>
            </a:r>
          </a:p>
          <a:p>
            <a:pPr eaLnBrk="1" hangingPunct="1"/>
            <a:r>
              <a:rPr lang="en-US" sz="2800" dirty="0">
                <a:ea typeface="ＭＳ Ｐゴシック" pitchFamily="34" charset="-128"/>
              </a:rPr>
              <a:t>Task Flows force us to </a:t>
            </a:r>
          </a:p>
          <a:p>
            <a:pPr lvl="1" eaLnBrk="1" hangingPunct="1"/>
            <a:r>
              <a:rPr lang="en-US" sz="2400" dirty="0">
                <a:ea typeface="ＭＳ Ｐゴシック" pitchFamily="34" charset="-128"/>
              </a:rPr>
              <a:t>show how various features will work together</a:t>
            </a:r>
          </a:p>
          <a:p>
            <a:pPr lvl="1" eaLnBrk="1" hangingPunct="1"/>
            <a:r>
              <a:rPr lang="en-US" sz="2400" dirty="0">
                <a:ea typeface="ＭＳ Ｐゴシック" pitchFamily="34" charset="-128"/>
              </a:rPr>
              <a:t>settle design arguments by seeing examples</a:t>
            </a:r>
          </a:p>
          <a:p>
            <a:pPr lvl="2" eaLnBrk="1" hangingPunct="1"/>
            <a:r>
              <a:rPr lang="en-US" sz="2000" dirty="0">
                <a:ea typeface="ＭＳ Ｐゴシック" pitchFamily="34" charset="-128"/>
              </a:rPr>
              <a:t>only examples </a:t>
            </a:r>
            <a:r>
              <a:rPr lang="en-US" sz="2000" dirty="0">
                <a:latin typeface="Symbol" pitchFamily="18" charset="2"/>
                <a:ea typeface="ＭＳ Ｐゴシック" pitchFamily="34" charset="-128"/>
                <a:sym typeface="Symbol" pitchFamily="18" charset="2"/>
              </a:rPr>
              <a:t></a:t>
            </a:r>
            <a:r>
              <a:rPr lang="en-US" sz="2000" dirty="0">
                <a:ea typeface="ＭＳ Ｐゴシック" pitchFamily="34" charset="-128"/>
              </a:rPr>
              <a:t> sometimes need to look beyond</a:t>
            </a:r>
          </a:p>
          <a:p>
            <a:pPr eaLnBrk="1" hangingPunct="1"/>
            <a:r>
              <a:rPr lang="en-US" sz="2800" dirty="0">
                <a:ea typeface="ＭＳ Ｐゴシック" pitchFamily="34" charset="-128"/>
              </a:rPr>
              <a:t>Show users storyboards of task flows to get feedback</a:t>
            </a:r>
          </a:p>
        </p:txBody>
      </p:sp>
      <p:sp>
        <p:nvSpPr>
          <p:cNvPr id="2" name="Date Placeholder 1"/>
          <p:cNvSpPr>
            <a:spLocks noGrp="1"/>
          </p:cNvSpPr>
          <p:nvPr>
            <p:ph type="dt" sz="half" idx="10"/>
          </p:nvPr>
        </p:nvSpPr>
        <p:spPr/>
        <p:txBody>
          <a:bodyPr/>
          <a:lstStyle/>
          <a:p>
            <a:pPr>
              <a:defRPr/>
            </a:pPr>
            <a:r>
              <a:rPr lang="en-US" smtClean="0"/>
              <a:t>2017/10/16</a:t>
            </a:r>
            <a:endParaRPr lang="de-DE" dirty="0"/>
          </a:p>
        </p:txBody>
      </p:sp>
      <p:sp>
        <p:nvSpPr>
          <p:cNvPr id="8" name="Footer Placeholder 7"/>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134150"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7955FBD-B253-45CC-8F4C-E3E7F9AA818B}" type="slidenum">
              <a:rPr lang="en-US" sz="1000">
                <a:solidFill>
                  <a:srgbClr val="6D6D6D"/>
                </a:solidFill>
                <a:latin typeface="Helvetica Light"/>
                <a:ea typeface="+mn-ea"/>
              </a:rPr>
              <a:pPr eaLnBrk="1" hangingPunct="1"/>
              <a:t>14</a:t>
            </a:fld>
            <a:endParaRPr lang="en-US" sz="1000" dirty="0">
              <a:solidFill>
                <a:srgbClr val="6D6D6D"/>
              </a:solidFill>
              <a:latin typeface="Helvetica Light"/>
              <a:ea typeface="+mn-ea"/>
            </a:endParaRPr>
          </a:p>
        </p:txBody>
      </p:sp>
      <p:pic>
        <p:nvPicPr>
          <p:cNvPr id="134146" name="Picture 3" descr="stor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75" y="1724025"/>
            <a:ext cx="3540125"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2090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2017/10/16</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15</a:t>
            </a:fld>
            <a:endParaRPr lang="en-US"/>
          </a:p>
        </p:txBody>
      </p:sp>
      <p:grpSp>
        <p:nvGrpSpPr>
          <p:cNvPr id="19" name="Group 18"/>
          <p:cNvGrpSpPr/>
          <p:nvPr/>
        </p:nvGrpSpPr>
        <p:grpSpPr>
          <a:xfrm>
            <a:off x="1057128" y="504875"/>
            <a:ext cx="6564409" cy="523220"/>
            <a:chOff x="1057128" y="504875"/>
            <a:chExt cx="6564409" cy="523220"/>
          </a:xfrm>
        </p:grpSpPr>
        <p:cxnSp>
          <p:nvCxnSpPr>
            <p:cNvPr id="8" name="Straight Arrow Connector 7"/>
            <p:cNvCxnSpPr/>
            <p:nvPr/>
          </p:nvCxnSpPr>
          <p:spPr bwMode="auto">
            <a:xfrm>
              <a:off x="2383972" y="790562"/>
              <a:ext cx="4088674" cy="0"/>
            </a:xfrm>
            <a:prstGeom prst="straightConnector1">
              <a:avLst/>
            </a:prstGeom>
            <a:solidFill>
              <a:schemeClr val="accent1"/>
            </a:solidFill>
            <a:ln w="57150" cap="flat" cmpd="sng" algn="ctr">
              <a:solidFill>
                <a:schemeClr val="tx1"/>
              </a:solidFill>
              <a:prstDash val="solid"/>
              <a:round/>
              <a:headEnd type="triangle"/>
              <a:tailEnd type="triangle"/>
            </a:ln>
            <a:effectLst/>
          </p:spPr>
        </p:cxnSp>
        <p:sp>
          <p:nvSpPr>
            <p:cNvPr id="9" name="TextBox 8"/>
            <p:cNvSpPr txBox="1"/>
            <p:nvPr/>
          </p:nvSpPr>
          <p:spPr>
            <a:xfrm>
              <a:off x="6678650" y="504875"/>
              <a:ext cx="942887" cy="523220"/>
            </a:xfrm>
            <a:prstGeom prst="rect">
              <a:avLst/>
            </a:prstGeom>
            <a:noFill/>
          </p:spPr>
          <p:txBody>
            <a:bodyPr wrap="none" rtlCol="0">
              <a:spAutoFit/>
            </a:bodyPr>
            <a:lstStyle/>
            <a:p>
              <a:pPr algn="ctr"/>
              <a:r>
                <a:rPr lang="en-US" sz="2800" b="1" dirty="0">
                  <a:latin typeface="Helvetica" charset="0"/>
                  <a:ea typeface="Helvetica" charset="0"/>
                  <a:cs typeface="Helvetica" charset="0"/>
                </a:rPr>
                <a:t>How</a:t>
              </a:r>
            </a:p>
          </p:txBody>
        </p:sp>
        <p:sp>
          <p:nvSpPr>
            <p:cNvPr id="10" name="TextBox 9"/>
            <p:cNvSpPr txBox="1"/>
            <p:nvPr/>
          </p:nvSpPr>
          <p:spPr>
            <a:xfrm>
              <a:off x="1057128" y="504875"/>
              <a:ext cx="1063113" cy="523220"/>
            </a:xfrm>
            <a:prstGeom prst="rect">
              <a:avLst/>
            </a:prstGeom>
            <a:noFill/>
          </p:spPr>
          <p:txBody>
            <a:bodyPr wrap="none" rtlCol="0">
              <a:spAutoFit/>
            </a:bodyPr>
            <a:lstStyle/>
            <a:p>
              <a:pPr algn="ctr"/>
              <a:r>
                <a:rPr lang="en-US" sz="2800" b="1" dirty="0">
                  <a:latin typeface="Helvetica" charset="0"/>
                  <a:ea typeface="Helvetica" charset="0"/>
                  <a:cs typeface="Helvetica" charset="0"/>
                </a:rPr>
                <a:t>What</a:t>
              </a:r>
            </a:p>
          </p:txBody>
        </p:sp>
      </p:grpSp>
      <p:grpSp>
        <p:nvGrpSpPr>
          <p:cNvPr id="18" name="Group 17"/>
          <p:cNvGrpSpPr/>
          <p:nvPr/>
        </p:nvGrpSpPr>
        <p:grpSpPr>
          <a:xfrm>
            <a:off x="1099095" y="1558370"/>
            <a:ext cx="6552097" cy="954107"/>
            <a:chOff x="1099095" y="1558370"/>
            <a:chExt cx="6552097" cy="954107"/>
          </a:xfrm>
        </p:grpSpPr>
        <p:sp>
          <p:nvSpPr>
            <p:cNvPr id="11" name="TextBox 10"/>
            <p:cNvSpPr txBox="1"/>
            <p:nvPr/>
          </p:nvSpPr>
          <p:spPr>
            <a:xfrm>
              <a:off x="6648995" y="1558370"/>
              <a:ext cx="1002197" cy="954107"/>
            </a:xfrm>
            <a:prstGeom prst="rect">
              <a:avLst/>
            </a:prstGeom>
            <a:noFill/>
          </p:spPr>
          <p:txBody>
            <a:bodyPr wrap="none" rtlCol="0">
              <a:spAutoFit/>
            </a:bodyPr>
            <a:lstStyle/>
            <a:p>
              <a:pPr algn="ctr"/>
              <a:r>
                <a:rPr lang="en-US" sz="2800" b="1" dirty="0">
                  <a:latin typeface="Helvetica" charset="0"/>
                  <a:ea typeface="Helvetica" charset="0"/>
                  <a:cs typeface="Helvetica" charset="0"/>
                </a:rPr>
                <a:t>Task</a:t>
              </a:r>
              <a:br>
                <a:rPr lang="en-US" sz="2800" b="1" dirty="0">
                  <a:latin typeface="Helvetica" charset="0"/>
                  <a:ea typeface="Helvetica" charset="0"/>
                  <a:cs typeface="Helvetica" charset="0"/>
                </a:rPr>
              </a:br>
              <a:r>
                <a:rPr lang="en-US" sz="2800" b="1" dirty="0">
                  <a:latin typeface="Helvetica" charset="0"/>
                  <a:ea typeface="Helvetica" charset="0"/>
                  <a:cs typeface="Helvetica" charset="0"/>
                </a:rPr>
                <a:t>Flow</a:t>
              </a:r>
            </a:p>
          </p:txBody>
        </p:sp>
        <p:sp>
          <p:nvSpPr>
            <p:cNvPr id="12" name="TextBox 11"/>
            <p:cNvSpPr txBox="1"/>
            <p:nvPr/>
          </p:nvSpPr>
          <p:spPr>
            <a:xfrm>
              <a:off x="1099095" y="1558370"/>
              <a:ext cx="979179" cy="523220"/>
            </a:xfrm>
            <a:prstGeom prst="rect">
              <a:avLst/>
            </a:prstGeom>
            <a:noFill/>
          </p:spPr>
          <p:txBody>
            <a:bodyPr wrap="none" rtlCol="0">
              <a:spAutoFit/>
            </a:bodyPr>
            <a:lstStyle/>
            <a:p>
              <a:pPr algn="ctr"/>
              <a:r>
                <a:rPr lang="en-US" sz="2800" b="1" dirty="0">
                  <a:latin typeface="Helvetica" charset="0"/>
                  <a:ea typeface="Helvetica" charset="0"/>
                  <a:cs typeface="Helvetica" charset="0"/>
                </a:rPr>
                <a:t>Task</a:t>
              </a:r>
            </a:p>
          </p:txBody>
        </p:sp>
        <p:cxnSp>
          <p:nvCxnSpPr>
            <p:cNvPr id="13" name="Straight Arrow Connector 12"/>
            <p:cNvCxnSpPr/>
            <p:nvPr/>
          </p:nvCxnSpPr>
          <p:spPr bwMode="auto">
            <a:xfrm>
              <a:off x="2383972" y="1831236"/>
              <a:ext cx="4088674" cy="0"/>
            </a:xfrm>
            <a:prstGeom prst="straightConnector1">
              <a:avLst/>
            </a:prstGeom>
            <a:solidFill>
              <a:schemeClr val="accent1"/>
            </a:solidFill>
            <a:ln w="57150" cap="flat" cmpd="sng" algn="ctr">
              <a:solidFill>
                <a:schemeClr val="tx1"/>
              </a:solidFill>
              <a:prstDash val="solid"/>
              <a:round/>
              <a:headEnd type="triangle"/>
              <a:tailEnd type="triangle"/>
            </a:ln>
            <a:effectLst/>
          </p:spPr>
        </p:cxnSp>
      </p:grpSp>
      <p:grpSp>
        <p:nvGrpSpPr>
          <p:cNvPr id="17" name="Group 16"/>
          <p:cNvGrpSpPr/>
          <p:nvPr/>
        </p:nvGrpSpPr>
        <p:grpSpPr>
          <a:xfrm>
            <a:off x="624203" y="3135086"/>
            <a:ext cx="7887803" cy="954107"/>
            <a:chOff x="624203" y="3135086"/>
            <a:chExt cx="7887803" cy="954107"/>
          </a:xfrm>
        </p:grpSpPr>
        <p:sp>
          <p:nvSpPr>
            <p:cNvPr id="5" name="TextBox 4"/>
            <p:cNvSpPr txBox="1"/>
            <p:nvPr/>
          </p:nvSpPr>
          <p:spPr>
            <a:xfrm>
              <a:off x="6648995" y="3135086"/>
              <a:ext cx="1863011" cy="954107"/>
            </a:xfrm>
            <a:prstGeom prst="rect">
              <a:avLst/>
            </a:prstGeom>
            <a:noFill/>
          </p:spPr>
          <p:txBody>
            <a:bodyPr wrap="none" rtlCol="0">
              <a:spAutoFit/>
            </a:bodyPr>
            <a:lstStyle/>
            <a:p>
              <a:r>
                <a:rPr lang="en-US" sz="2800" b="1" dirty="0">
                  <a:latin typeface="Helvetica" charset="0"/>
                  <a:ea typeface="Helvetica" charset="0"/>
                  <a:cs typeface="Helvetica" charset="0"/>
                </a:rPr>
                <a:t>Video</a:t>
              </a:r>
              <a:br>
                <a:rPr lang="en-US" sz="2800" b="1" dirty="0">
                  <a:latin typeface="Helvetica" charset="0"/>
                  <a:ea typeface="Helvetica" charset="0"/>
                  <a:cs typeface="Helvetica" charset="0"/>
                </a:rPr>
              </a:br>
              <a:r>
                <a:rPr lang="en-US" sz="2800" b="1" dirty="0">
                  <a:latin typeface="Helvetica" charset="0"/>
                  <a:ea typeface="Helvetica" charset="0"/>
                  <a:cs typeface="Helvetica" charset="0"/>
                </a:rPr>
                <a:t>Prototype</a:t>
              </a:r>
            </a:p>
          </p:txBody>
        </p:sp>
        <p:sp>
          <p:nvSpPr>
            <p:cNvPr id="6" name="TextBox 5"/>
            <p:cNvSpPr txBox="1"/>
            <p:nvPr/>
          </p:nvSpPr>
          <p:spPr>
            <a:xfrm>
              <a:off x="624203" y="3135086"/>
              <a:ext cx="1624163" cy="954107"/>
            </a:xfrm>
            <a:prstGeom prst="rect">
              <a:avLst/>
            </a:prstGeom>
            <a:noFill/>
          </p:spPr>
          <p:txBody>
            <a:bodyPr wrap="none" rtlCol="0">
              <a:spAutoFit/>
            </a:bodyPr>
            <a:lstStyle/>
            <a:p>
              <a:r>
                <a:rPr lang="en-US" sz="2800" b="1" dirty="0">
                  <a:latin typeface="Helvetica" charset="0"/>
                  <a:ea typeface="Helvetica" charset="0"/>
                  <a:cs typeface="Helvetica" charset="0"/>
                </a:rPr>
                <a:t>Concept</a:t>
              </a:r>
              <a:br>
                <a:rPr lang="en-US" sz="2800" b="1" dirty="0">
                  <a:latin typeface="Helvetica" charset="0"/>
                  <a:ea typeface="Helvetica" charset="0"/>
                  <a:cs typeface="Helvetica" charset="0"/>
                </a:rPr>
              </a:br>
              <a:r>
                <a:rPr lang="en-US" sz="2800" b="1" dirty="0">
                  <a:latin typeface="Helvetica" charset="0"/>
                  <a:ea typeface="Helvetica" charset="0"/>
                  <a:cs typeface="Helvetica" charset="0"/>
                </a:rPr>
                <a:t>Video</a:t>
              </a:r>
            </a:p>
          </p:txBody>
        </p:sp>
        <p:cxnSp>
          <p:nvCxnSpPr>
            <p:cNvPr id="14" name="Straight Arrow Connector 13"/>
            <p:cNvCxnSpPr/>
            <p:nvPr/>
          </p:nvCxnSpPr>
          <p:spPr bwMode="auto">
            <a:xfrm>
              <a:off x="2383972" y="3557710"/>
              <a:ext cx="4088674" cy="0"/>
            </a:xfrm>
            <a:prstGeom prst="straightConnector1">
              <a:avLst/>
            </a:prstGeom>
            <a:solidFill>
              <a:schemeClr val="accent1"/>
            </a:solidFill>
            <a:ln w="57150" cap="flat" cmpd="sng" algn="ctr">
              <a:solidFill>
                <a:schemeClr val="tx1"/>
              </a:solidFill>
              <a:prstDash val="solid"/>
              <a:round/>
              <a:headEnd type="triangle"/>
              <a:tailEnd type="triangle"/>
            </a:ln>
            <a:effectLst/>
          </p:spPr>
        </p:cxnSp>
      </p:grpSp>
    </p:spTree>
    <p:extLst>
      <p:ext uri="{BB962C8B-B14F-4D97-AF65-F5344CB8AC3E}">
        <p14:creationId xmlns:p14="http://schemas.microsoft.com/office/powerpoint/2010/main" val="67561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4" name="Group 4"/>
          <p:cNvGrpSpPr>
            <a:grpSpLocks/>
          </p:cNvGrpSpPr>
          <p:nvPr/>
        </p:nvGrpSpPr>
        <p:grpSpPr bwMode="auto">
          <a:xfrm>
            <a:off x="642938" y="952685"/>
            <a:ext cx="8119318" cy="1385218"/>
            <a:chOff x="0" y="35"/>
            <a:chExt cx="7274" cy="1241"/>
          </a:xfrm>
        </p:grpSpPr>
        <p:sp>
          <p:nvSpPr>
            <p:cNvPr id="15361" name="Rectangle 1"/>
            <p:cNvSpPr>
              <a:spLocks/>
            </p:cNvSpPr>
            <p:nvPr/>
          </p:nvSpPr>
          <p:spPr bwMode="auto">
            <a:xfrm>
              <a:off x="1371" y="35"/>
              <a:ext cx="798"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a:solidFill>
                    <a:srgbClr val="FFFFFF"/>
                  </a:solidFill>
                  <a:latin typeface="Helvetica" charset="0"/>
                  <a:ea typeface="Helvetica" charset="0"/>
                  <a:cs typeface="Helvetica" charset="0"/>
                  <a:sym typeface="Gotham Book" charset="0"/>
                </a:rPr>
                <a:t>Define</a:t>
              </a:r>
            </a:p>
          </p:txBody>
        </p:sp>
        <p:sp>
          <p:nvSpPr>
            <p:cNvPr id="15362" name="Rectangle 2"/>
            <p:cNvSpPr>
              <a:spLocks/>
            </p:cNvSpPr>
            <p:nvPr/>
          </p:nvSpPr>
          <p:spPr bwMode="auto">
            <a:xfrm>
              <a:off x="1370" y="580"/>
              <a:ext cx="5904" cy="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sz="2500" dirty="0">
                  <a:solidFill>
                    <a:srgbClr val="FFFFFF"/>
                  </a:solidFill>
                  <a:latin typeface="Helvetica" charset="0"/>
                  <a:ea typeface="Helvetica" charset="0"/>
                  <a:cs typeface="Helvetica" charset="0"/>
                  <a:sym typeface="Gotham Light" charset="0"/>
                </a:rPr>
                <a:t>What is the </a:t>
              </a:r>
              <a:r>
                <a:rPr lang="en-US" sz="2500" b="1" dirty="0">
                  <a:solidFill>
                    <a:srgbClr val="00B0F0"/>
                  </a:solidFill>
                  <a:latin typeface="Helvetica" charset="0"/>
                  <a:ea typeface="Helvetica" charset="0"/>
                  <a:cs typeface="Helvetica" charset="0"/>
                  <a:sym typeface="Gotham Light" charset="0"/>
                </a:rPr>
                <a:t>message</a:t>
              </a:r>
              <a:r>
                <a:rPr lang="en-US" sz="2500" dirty="0">
                  <a:solidFill>
                    <a:srgbClr val="00B0F0"/>
                  </a:solidFill>
                  <a:latin typeface="Helvetica" charset="0"/>
                  <a:ea typeface="Helvetica" charset="0"/>
                  <a:cs typeface="Helvetica" charset="0"/>
                  <a:sym typeface="Gotham Light" charset="0"/>
                </a:rPr>
                <a:t> </a:t>
              </a:r>
              <a:r>
                <a:rPr lang="en-US" sz="2500" dirty="0">
                  <a:solidFill>
                    <a:srgbClr val="FFFFFF"/>
                  </a:solidFill>
                  <a:latin typeface="Helvetica" charset="0"/>
                  <a:ea typeface="Helvetica" charset="0"/>
                  <a:cs typeface="Helvetica" charset="0"/>
                  <a:sym typeface="Gotham Light" charset="0"/>
                </a:rPr>
                <a:t>of the film?</a:t>
              </a:r>
            </a:p>
            <a:p>
              <a:pPr algn="l"/>
              <a:r>
                <a:rPr lang="en-US" sz="2500" dirty="0">
                  <a:solidFill>
                    <a:srgbClr val="FFFFFF"/>
                  </a:solidFill>
                  <a:latin typeface="Helvetica" charset="0"/>
                  <a:ea typeface="Helvetica" charset="0"/>
                  <a:cs typeface="Helvetica" charset="0"/>
                  <a:sym typeface="Gotham Light" charset="0"/>
                </a:rPr>
                <a:t>What is the </a:t>
              </a:r>
              <a:r>
                <a:rPr lang="en-US" sz="2500" b="1" dirty="0">
                  <a:solidFill>
                    <a:srgbClr val="00B0F0"/>
                  </a:solidFill>
                  <a:latin typeface="Helvetica" charset="0"/>
                  <a:ea typeface="Helvetica" charset="0"/>
                  <a:cs typeface="Helvetica" charset="0"/>
                  <a:sym typeface="Gotham Light" charset="0"/>
                </a:rPr>
                <a:t>value proposition </a:t>
              </a:r>
              <a:r>
                <a:rPr lang="en-US" sz="2500" dirty="0">
                  <a:solidFill>
                    <a:srgbClr val="FFFFFF"/>
                  </a:solidFill>
                  <a:latin typeface="Helvetica" charset="0"/>
                  <a:ea typeface="Helvetica" charset="0"/>
                  <a:cs typeface="Helvetica" charset="0"/>
                  <a:sym typeface="Gotham Light" charset="0"/>
                </a:rPr>
                <a:t>you offer? </a:t>
              </a:r>
              <a:br>
                <a:rPr lang="en-US" sz="2500" dirty="0">
                  <a:solidFill>
                    <a:srgbClr val="FFFFFF"/>
                  </a:solidFill>
                  <a:latin typeface="Helvetica" charset="0"/>
                  <a:ea typeface="Helvetica" charset="0"/>
                  <a:cs typeface="Helvetica" charset="0"/>
                  <a:sym typeface="Gotham Light" charset="0"/>
                </a:rPr>
              </a:br>
              <a:r>
                <a:rPr lang="en-US" sz="2500" dirty="0">
                  <a:solidFill>
                    <a:srgbClr val="FFFFFF"/>
                  </a:solidFill>
                  <a:latin typeface="Helvetica" charset="0"/>
                  <a:ea typeface="Helvetica" charset="0"/>
                  <a:cs typeface="Helvetica" charset="0"/>
                  <a:sym typeface="Gotham Light" charset="0"/>
                </a:rPr>
                <a:t>Can you describe it in a few lines?</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
              <a:ext cx="800"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grpSp>
        <p:nvGrpSpPr>
          <p:cNvPr id="15368" name="Group 8"/>
          <p:cNvGrpSpPr>
            <a:grpSpLocks/>
          </p:cNvGrpSpPr>
          <p:nvPr/>
        </p:nvGrpSpPr>
        <p:grpSpPr bwMode="auto">
          <a:xfrm>
            <a:off x="616148" y="2965869"/>
            <a:ext cx="8179594" cy="1291456"/>
            <a:chOff x="0" y="35"/>
            <a:chExt cx="7328" cy="1157"/>
          </a:xfrm>
        </p:grpSpPr>
        <p:sp>
          <p:nvSpPr>
            <p:cNvPr id="15365" name="Rectangle 5"/>
            <p:cNvSpPr>
              <a:spLocks/>
            </p:cNvSpPr>
            <p:nvPr/>
          </p:nvSpPr>
          <p:spPr bwMode="auto">
            <a:xfrm>
              <a:off x="1372" y="35"/>
              <a:ext cx="2550"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p>
              <a:pPr algn="l"/>
              <a:r>
                <a:rPr lang="en-US" dirty="0">
                  <a:solidFill>
                    <a:srgbClr val="FFFFFF"/>
                  </a:solidFill>
                  <a:latin typeface="Helvetica" charset="0"/>
                  <a:ea typeface="Helvetica" charset="0"/>
                  <a:cs typeface="Helvetica" charset="0"/>
                  <a:sym typeface="Gotham Book" charset="0"/>
                </a:rPr>
                <a:t>Make a basic </a:t>
              </a:r>
              <a:r>
                <a:rPr lang="en-US" b="1" dirty="0">
                  <a:solidFill>
                    <a:srgbClr val="00B0F0"/>
                  </a:solidFill>
                  <a:latin typeface="Helvetica" charset="0"/>
                  <a:ea typeface="Helvetica" charset="0"/>
                  <a:cs typeface="Helvetica" charset="0"/>
                  <a:sym typeface="Gotham Book" charset="0"/>
                </a:rPr>
                <a:t>plot</a:t>
              </a:r>
            </a:p>
          </p:txBody>
        </p:sp>
        <p:sp>
          <p:nvSpPr>
            <p:cNvPr id="15366" name="Rectangle 6"/>
            <p:cNvSpPr>
              <a:spLocks/>
            </p:cNvSpPr>
            <p:nvPr/>
          </p:nvSpPr>
          <p:spPr bwMode="auto">
            <a:xfrm>
              <a:off x="1368" y="496"/>
              <a:ext cx="5960" cy="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sz="2500" dirty="0">
                  <a:solidFill>
                    <a:srgbClr val="FFFFFF"/>
                  </a:solidFill>
                  <a:latin typeface="Helvetica" charset="0"/>
                  <a:ea typeface="Helvetica" charset="0"/>
                  <a:cs typeface="Helvetica" charset="0"/>
                  <a:sym typeface="Gotham Light" charset="0"/>
                </a:rPr>
                <a:t>Discuss plot ideas until you get a few that really make sense, decide characters</a:t>
              </a:r>
            </a:p>
          </p:txBody>
        </p:sp>
        <p:pic>
          <p:nvPicPr>
            <p:cNvPr id="153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1"/>
              <a:ext cx="808" cy="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grpSp>
        <p:nvGrpSpPr>
          <p:cNvPr id="15371" name="Group 11"/>
          <p:cNvGrpSpPr>
            <a:grpSpLocks/>
          </p:cNvGrpSpPr>
          <p:nvPr/>
        </p:nvGrpSpPr>
        <p:grpSpPr bwMode="auto">
          <a:xfrm>
            <a:off x="2174379" y="4848654"/>
            <a:ext cx="6393656" cy="1555998"/>
            <a:chOff x="0" y="35"/>
            <a:chExt cx="5728" cy="1394"/>
          </a:xfrm>
        </p:grpSpPr>
        <p:sp>
          <p:nvSpPr>
            <p:cNvPr id="15369" name="Rectangle 9"/>
            <p:cNvSpPr>
              <a:spLocks/>
            </p:cNvSpPr>
            <p:nvPr/>
          </p:nvSpPr>
          <p:spPr bwMode="auto">
            <a:xfrm>
              <a:off x="2" y="35"/>
              <a:ext cx="1350"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a:solidFill>
                    <a:srgbClr val="FFFFFF"/>
                  </a:solidFill>
                  <a:latin typeface="Helvetica" charset="0"/>
                  <a:ea typeface="Helvetica" charset="0"/>
                  <a:cs typeface="Helvetica" charset="0"/>
                  <a:sym typeface="Gotham Book" charset="0"/>
                </a:rPr>
                <a:t>Storyboard</a:t>
              </a:r>
            </a:p>
          </p:txBody>
        </p:sp>
        <p:sp>
          <p:nvSpPr>
            <p:cNvPr id="15370" name="Rectangle 10"/>
            <p:cNvSpPr>
              <a:spLocks/>
            </p:cNvSpPr>
            <p:nvPr/>
          </p:nvSpPr>
          <p:spPr bwMode="auto">
            <a:xfrm>
              <a:off x="0" y="552"/>
              <a:ext cx="5728" cy="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sz="2500" dirty="0">
                  <a:solidFill>
                    <a:srgbClr val="FFFFFF"/>
                  </a:solidFill>
                  <a:latin typeface="Helvetica" charset="0"/>
                  <a:ea typeface="Helvetica" charset="0"/>
                  <a:cs typeface="Helvetica" charset="0"/>
                  <a:sym typeface="Gotham Light" charset="0"/>
                </a:rPr>
                <a:t>Turn these into multiple storyboards of scenes to plan how you will film it</a:t>
              </a:r>
            </a:p>
            <a:p>
              <a:pPr algn="l"/>
              <a:r>
                <a:rPr lang="en-US" sz="2500" dirty="0">
                  <a:solidFill>
                    <a:srgbClr val="FFFFFF"/>
                  </a:solidFill>
                  <a:latin typeface="Helvetica" charset="0"/>
                  <a:ea typeface="Helvetica" charset="0"/>
                  <a:cs typeface="Helvetica" charset="0"/>
                  <a:sym typeface="Gotham Light" charset="0"/>
                </a:rPr>
                <a:t>	</a:t>
              </a:r>
              <a:r>
                <a:rPr lang="en-US" sz="1800" dirty="0">
                  <a:solidFill>
                    <a:srgbClr val="FFFFFF"/>
                  </a:solidFill>
                  <a:latin typeface="Helvetica" charset="0"/>
                  <a:ea typeface="Helvetica" charset="0"/>
                  <a:cs typeface="Helvetica" charset="0"/>
                  <a:sym typeface="Gotham Light" charset="0"/>
                </a:rPr>
                <a:t>* note: </a:t>
              </a:r>
              <a:r>
                <a:rPr lang="en-US" sz="1800" b="1" dirty="0">
                  <a:solidFill>
                    <a:srgbClr val="00B0F0"/>
                  </a:solidFill>
                  <a:latin typeface="Helvetica" charset="0"/>
                  <a:ea typeface="Helvetica" charset="0"/>
                  <a:cs typeface="Helvetica" charset="0"/>
                  <a:sym typeface="Gotham Light" charset="0"/>
                </a:rPr>
                <a:t>not</a:t>
              </a:r>
              <a:r>
                <a:rPr lang="en-US" sz="1800" dirty="0">
                  <a:solidFill>
                    <a:srgbClr val="FFFFFF"/>
                  </a:solidFill>
                  <a:latin typeface="Helvetica" charset="0"/>
                  <a:ea typeface="Helvetica" charset="0"/>
                  <a:cs typeface="Helvetica" charset="0"/>
                  <a:sym typeface="Gotham Light" charset="0"/>
                </a:rPr>
                <a:t> UI storyboards!</a:t>
              </a:r>
            </a:p>
          </p:txBody>
        </p:sp>
      </p:grpSp>
      <p:pic>
        <p:nvPicPr>
          <p:cNvPr id="1537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127" y="5041759"/>
            <a:ext cx="1003474" cy="964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5" name="Title 4"/>
          <p:cNvSpPr>
            <a:spLocks noGrp="1"/>
          </p:cNvSpPr>
          <p:nvPr>
            <p:ph type="title"/>
          </p:nvPr>
        </p:nvSpPr>
        <p:spPr/>
        <p:txBody>
          <a:bodyPr/>
          <a:lstStyle/>
          <a:p>
            <a:r>
              <a:rPr lang="en-US" dirty="0"/>
              <a:t>Making a Concept Video</a:t>
            </a:r>
          </a:p>
        </p:txBody>
      </p:sp>
      <p:sp>
        <p:nvSpPr>
          <p:cNvPr id="2" name="Date Placeholder 1"/>
          <p:cNvSpPr>
            <a:spLocks noGrp="1"/>
          </p:cNvSpPr>
          <p:nvPr>
            <p:ph type="dt" sz="half" idx="10"/>
          </p:nvPr>
        </p:nvSpPr>
        <p:spPr/>
        <p:txBody>
          <a:bodyPr/>
          <a:lstStyle/>
          <a:p>
            <a:pPr>
              <a:defRPr/>
            </a:pPr>
            <a:r>
              <a:rPr lang="en-US" smtClean="0"/>
              <a:t>2017/10/16</a:t>
            </a:r>
            <a:endParaRPr lang="en-US"/>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E9FE5C6A-93CB-440C-B05E-F3950C24966F}" type="slidenum">
              <a:rPr lang="en-US" smtClean="0"/>
              <a:pPr/>
              <a:t>16</a:t>
            </a:fld>
            <a:endParaRPr lang="en-US"/>
          </a:p>
        </p:txBody>
      </p:sp>
    </p:spTree>
    <p:extLst>
      <p:ext uri="{BB962C8B-B14F-4D97-AF65-F5344CB8AC3E}">
        <p14:creationId xmlns:p14="http://schemas.microsoft.com/office/powerpoint/2010/main" val="522061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153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nodeType="clickEffect">
                                  <p:stCondLst>
                                    <p:cond delay="0"/>
                                  </p:stCondLst>
                                  <p:childTnLst>
                                    <p:set>
                                      <p:cBhvr>
                                        <p:cTn id="10" dur="1" fill="hold">
                                          <p:stCondLst>
                                            <p:cond delay="499"/>
                                          </p:stCondLst>
                                        </p:cTn>
                                        <p:tgtEl>
                                          <p:spTgt spid="15371"/>
                                        </p:tgtEl>
                                        <p:attrNameLst>
                                          <p:attrName>style.visibility</p:attrName>
                                        </p:attrNameLst>
                                      </p:cBhvr>
                                      <p:to>
                                        <p:strVal val="visible"/>
                                      </p:to>
                                    </p:set>
                                  </p:childTnLst>
                                </p:cTn>
                              </p:par>
                              <p:par>
                                <p:cTn id="11" presetID="168" presetClass="entr" presetSubtype="0" fill="hold" nodeType="withEffect">
                                  <p:stCondLst>
                                    <p:cond delay="0"/>
                                  </p:stCondLst>
                                  <p:childTnLst>
                                    <p:set>
                                      <p:cBhvr>
                                        <p:cTn id="12" dur="1" fill="hold">
                                          <p:stCondLst>
                                            <p:cond delay="499"/>
                                          </p:stCondLst>
                                        </p:cTn>
                                        <p:tgtEl>
                                          <p:spTgt spid="15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5094"/>
            <a:ext cx="9270132" cy="1389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386" name="Rectangle 2"/>
          <p:cNvSpPr>
            <a:spLocks/>
          </p:cNvSpPr>
          <p:nvPr/>
        </p:nvSpPr>
        <p:spPr bwMode="auto">
          <a:xfrm>
            <a:off x="312539" y="330399"/>
            <a:ext cx="8447484" cy="1562695"/>
          </a:xfrm>
          <a:prstGeom prst="rect">
            <a:avLst/>
          </a:prstGeom>
          <a:solidFill>
            <a:srgbClr val="000000">
              <a:alpha val="79999"/>
            </a:srgbClr>
          </a:solidFill>
          <a:ln w="25400" cap="flat">
            <a:noFill/>
            <a:prstDash val="solid"/>
            <a:miter lim="800000"/>
            <a:headEnd type="none" w="med" len="med"/>
            <a:tailEnd type="none" w="med" len="med"/>
          </a:ln>
        </p:spPr>
        <p:txBody>
          <a:bodyPr lIns="0" tIns="0" rIns="0" bIns="0"/>
          <a:lstStyle/>
          <a:p>
            <a:endParaRPr lang="en-US" dirty="0">
              <a:latin typeface="Helvetica"/>
            </a:endParaRPr>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27" y="616149"/>
            <a:ext cx="1003474" cy="964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389" name="Rectangle 5"/>
          <p:cNvSpPr>
            <a:spLocks/>
          </p:cNvSpPr>
          <p:nvPr/>
        </p:nvSpPr>
        <p:spPr bwMode="auto">
          <a:xfrm>
            <a:off x="3420070" y="80367"/>
            <a:ext cx="6250781"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b"/>
          <a:lstStyle/>
          <a:p>
            <a:pPr algn="l"/>
            <a:r>
              <a:rPr lang="en-US" sz="5300" dirty="0">
                <a:solidFill>
                  <a:srgbClr val="FFFFFF"/>
                </a:solidFill>
                <a:latin typeface="Helvetica" charset="0"/>
                <a:ea typeface="Helvetica" charset="0"/>
                <a:cs typeface="Helvetica" charset="0"/>
                <a:sym typeface="GothamHTF-Light" charset="0"/>
              </a:rPr>
              <a:t>Storyboarding</a:t>
            </a:r>
          </a:p>
        </p:txBody>
      </p:sp>
      <p:grpSp>
        <p:nvGrpSpPr>
          <p:cNvPr id="16392" name="Group 8"/>
          <p:cNvGrpSpPr>
            <a:grpSpLocks/>
          </p:cNvGrpSpPr>
          <p:nvPr/>
        </p:nvGrpSpPr>
        <p:grpSpPr bwMode="auto">
          <a:xfrm>
            <a:off x="910828" y="5080992"/>
            <a:ext cx="5339953" cy="794742"/>
            <a:chOff x="0" y="0"/>
            <a:chExt cx="4784" cy="712"/>
          </a:xfrm>
        </p:grpSpPr>
        <p:sp>
          <p:nvSpPr>
            <p:cNvPr id="16390" name="AutoShape 6"/>
            <p:cNvSpPr>
              <a:spLocks/>
            </p:cNvSpPr>
            <p:nvPr/>
          </p:nvSpPr>
          <p:spPr bwMode="auto">
            <a:xfrm>
              <a:off x="0" y="32"/>
              <a:ext cx="4784" cy="680"/>
            </a:xfrm>
            <a:custGeom>
              <a:avLst/>
              <a:gdLst/>
              <a:ahLst/>
              <a:cxnLst/>
              <a:rect l="0" t="0" r="r" b="b"/>
              <a:pathLst>
                <a:path w="20567" h="21600">
                  <a:moveTo>
                    <a:pt x="0" y="0"/>
                  </a:moveTo>
                  <a:lnTo>
                    <a:pt x="0" y="21600"/>
                  </a:lnTo>
                  <a:lnTo>
                    <a:pt x="20567" y="21600"/>
                  </a:lnTo>
                  <a:lnTo>
                    <a:pt x="20567" y="21330"/>
                  </a:lnTo>
                  <a:lnTo>
                    <a:pt x="21600" y="18964"/>
                  </a:lnTo>
                  <a:lnTo>
                    <a:pt x="20567" y="16597"/>
                  </a:lnTo>
                  <a:lnTo>
                    <a:pt x="20567" y="0"/>
                  </a:lnTo>
                  <a:lnTo>
                    <a:pt x="0" y="0"/>
                  </a:lnTo>
                  <a:close/>
                  <a:moveTo>
                    <a:pt x="0" y="0"/>
                  </a:moveTo>
                </a:path>
              </a:pathLst>
            </a:custGeom>
            <a:solidFill>
              <a:srgbClr val="000000">
                <a:alpha val="79999"/>
              </a:srgbClr>
            </a:solidFill>
            <a:ln>
              <a:noFill/>
            </a:ln>
            <a:extLst>
              <a:ext uri="{91240B29-F687-4f45-9708-019B960494DF}">
                <a14:hiddenLine xmlns:a14="http://schemas.microsoft.com/office/drawing/2010/main" xmlns="" w="25400" cap="flat">
                  <a:solidFill>
                    <a:schemeClr val="tx1">
                      <a:alpha val="79999"/>
                    </a:schemeClr>
                  </a:solidFill>
                  <a:miter lim="800000"/>
                  <a:headEnd type="none" w="med" len="med"/>
                  <a:tailEnd type="none" w="med" len="med"/>
                </a14:hiddenLine>
              </a:ext>
            </a:extLst>
          </p:spPr>
          <p:txBody>
            <a:bodyPr lIns="0" tIns="0" rIns="0" bIns="0"/>
            <a:lstStyle/>
            <a:p>
              <a:endParaRPr lang="en-US" dirty="0">
                <a:latin typeface="Helvetica" charset="0"/>
                <a:ea typeface="Helvetica" charset="0"/>
                <a:cs typeface="Helvetica" charset="0"/>
              </a:endParaRPr>
            </a:p>
          </p:txBody>
        </p:sp>
        <p:sp>
          <p:nvSpPr>
            <p:cNvPr id="16391" name="Rectangle 7"/>
            <p:cNvSpPr>
              <a:spLocks/>
            </p:cNvSpPr>
            <p:nvPr/>
          </p:nvSpPr>
          <p:spPr bwMode="auto">
            <a:xfrm>
              <a:off x="160" y="0"/>
              <a:ext cx="4512" cy="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b"/>
            <a:lstStyle/>
            <a:p>
              <a:pPr algn="l"/>
              <a:r>
                <a:rPr lang="en-US" sz="3000">
                  <a:solidFill>
                    <a:srgbClr val="FFFFFF"/>
                  </a:solidFill>
                  <a:latin typeface="Helvetica" charset="0"/>
                  <a:ea typeface="Helvetica" charset="0"/>
                  <a:cs typeface="Helvetica" charset="0"/>
                  <a:sym typeface="GothamHTF-Light" charset="0"/>
                </a:rPr>
                <a:t>Use appropriate angles</a:t>
              </a:r>
            </a:p>
          </p:txBody>
        </p:sp>
      </p:grpSp>
      <p:grpSp>
        <p:nvGrpSpPr>
          <p:cNvPr id="16395" name="Group 11"/>
          <p:cNvGrpSpPr>
            <a:grpSpLocks/>
          </p:cNvGrpSpPr>
          <p:nvPr/>
        </p:nvGrpSpPr>
        <p:grpSpPr bwMode="auto">
          <a:xfrm>
            <a:off x="919758" y="2857500"/>
            <a:ext cx="7840266" cy="803672"/>
            <a:chOff x="0" y="0"/>
            <a:chExt cx="7023" cy="720"/>
          </a:xfrm>
        </p:grpSpPr>
        <p:sp>
          <p:nvSpPr>
            <p:cNvPr id="16393" name="AutoShape 9"/>
            <p:cNvSpPr>
              <a:spLocks/>
            </p:cNvSpPr>
            <p:nvPr/>
          </p:nvSpPr>
          <p:spPr bwMode="auto">
            <a:xfrm>
              <a:off x="0" y="72"/>
              <a:ext cx="7023" cy="648"/>
            </a:xfrm>
            <a:custGeom>
              <a:avLst/>
              <a:gdLst/>
              <a:ahLst/>
              <a:cxnLst/>
              <a:rect l="0" t="0" r="r" b="b"/>
              <a:pathLst>
                <a:path w="21600" h="17729">
                  <a:moveTo>
                    <a:pt x="2506" y="-3871"/>
                  </a:moveTo>
                  <a:lnTo>
                    <a:pt x="2261" y="0"/>
                  </a:lnTo>
                  <a:lnTo>
                    <a:pt x="0" y="0"/>
                  </a:lnTo>
                  <a:lnTo>
                    <a:pt x="0" y="17729"/>
                  </a:lnTo>
                  <a:lnTo>
                    <a:pt x="21600" y="17729"/>
                  </a:lnTo>
                  <a:lnTo>
                    <a:pt x="21600" y="0"/>
                  </a:lnTo>
                  <a:lnTo>
                    <a:pt x="2752" y="0"/>
                  </a:lnTo>
                  <a:lnTo>
                    <a:pt x="2506" y="-3871"/>
                  </a:lnTo>
                  <a:close/>
                  <a:moveTo>
                    <a:pt x="2506" y="-3871"/>
                  </a:moveTo>
                </a:path>
              </a:pathLst>
            </a:custGeom>
            <a:solidFill>
              <a:srgbClr val="000000">
                <a:alpha val="79999"/>
              </a:srgbClr>
            </a:solidFill>
            <a:ln>
              <a:noFill/>
            </a:ln>
            <a:extLst>
              <a:ext uri="{91240B29-F687-4f45-9708-019B960494DF}">
                <a14:hiddenLine xmlns:a14="http://schemas.microsoft.com/office/drawing/2010/main" xmlns="" w="25400" cap="flat">
                  <a:solidFill>
                    <a:schemeClr val="tx1">
                      <a:alpha val="79999"/>
                    </a:schemeClr>
                  </a:solidFill>
                  <a:miter lim="800000"/>
                  <a:headEnd type="none" w="med" len="med"/>
                  <a:tailEnd type="none" w="med" len="med"/>
                </a14:hiddenLine>
              </a:ext>
            </a:extLst>
          </p:spPr>
          <p:txBody>
            <a:bodyPr lIns="0" tIns="0" rIns="0" bIns="0"/>
            <a:lstStyle/>
            <a:p>
              <a:endParaRPr lang="en-US" dirty="0">
                <a:latin typeface="Helvetica" charset="0"/>
                <a:ea typeface="Helvetica" charset="0"/>
                <a:cs typeface="Helvetica" charset="0"/>
              </a:endParaRPr>
            </a:p>
          </p:txBody>
        </p:sp>
        <p:sp>
          <p:nvSpPr>
            <p:cNvPr id="16394" name="Rectangle 10"/>
            <p:cNvSpPr>
              <a:spLocks/>
            </p:cNvSpPr>
            <p:nvPr/>
          </p:nvSpPr>
          <p:spPr bwMode="auto">
            <a:xfrm>
              <a:off x="168" y="0"/>
              <a:ext cx="6776" cy="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b"/>
            <a:lstStyle/>
            <a:p>
              <a:pPr algn="l"/>
              <a:r>
                <a:rPr lang="en-US" sz="2900" dirty="0">
                  <a:solidFill>
                    <a:srgbClr val="FFFFFF"/>
                  </a:solidFill>
                  <a:latin typeface="Helvetica" charset="0"/>
                  <a:ea typeface="Helvetica" charset="0"/>
                  <a:cs typeface="Helvetica" charset="0"/>
                  <a:sym typeface="GothamHTF-Light" charset="0"/>
                </a:rPr>
                <a:t>Use sticky notes so scenes can be moved</a:t>
              </a:r>
            </a:p>
          </p:txBody>
        </p:sp>
      </p:grpSp>
      <p:grpSp>
        <p:nvGrpSpPr>
          <p:cNvPr id="16398" name="Group 14"/>
          <p:cNvGrpSpPr>
            <a:grpSpLocks/>
          </p:cNvGrpSpPr>
          <p:nvPr/>
        </p:nvGrpSpPr>
        <p:grpSpPr bwMode="auto">
          <a:xfrm>
            <a:off x="919758" y="3946922"/>
            <a:ext cx="7840266" cy="803672"/>
            <a:chOff x="0" y="0"/>
            <a:chExt cx="7023" cy="720"/>
          </a:xfrm>
        </p:grpSpPr>
        <p:sp>
          <p:nvSpPr>
            <p:cNvPr id="16396" name="AutoShape 12"/>
            <p:cNvSpPr>
              <a:spLocks/>
            </p:cNvSpPr>
            <p:nvPr/>
          </p:nvSpPr>
          <p:spPr bwMode="auto">
            <a:xfrm>
              <a:off x="0" y="72"/>
              <a:ext cx="7023" cy="648"/>
            </a:xfrm>
            <a:custGeom>
              <a:avLst/>
              <a:gdLst/>
              <a:ahLst/>
              <a:cxnLst/>
              <a:rect l="0" t="0" r="r" b="b"/>
              <a:pathLst>
                <a:path w="21600" h="17729">
                  <a:moveTo>
                    <a:pt x="2506" y="-3871"/>
                  </a:moveTo>
                  <a:lnTo>
                    <a:pt x="2261" y="0"/>
                  </a:lnTo>
                  <a:lnTo>
                    <a:pt x="0" y="0"/>
                  </a:lnTo>
                  <a:lnTo>
                    <a:pt x="0" y="17729"/>
                  </a:lnTo>
                  <a:lnTo>
                    <a:pt x="21600" y="17729"/>
                  </a:lnTo>
                  <a:lnTo>
                    <a:pt x="21600" y="0"/>
                  </a:lnTo>
                  <a:lnTo>
                    <a:pt x="2752" y="0"/>
                  </a:lnTo>
                  <a:lnTo>
                    <a:pt x="2506" y="-3871"/>
                  </a:lnTo>
                  <a:close/>
                  <a:moveTo>
                    <a:pt x="2506" y="-3871"/>
                  </a:moveTo>
                </a:path>
              </a:pathLst>
            </a:custGeom>
            <a:solidFill>
              <a:srgbClr val="000000">
                <a:alpha val="79999"/>
              </a:srgbClr>
            </a:solidFill>
            <a:ln>
              <a:noFill/>
            </a:ln>
            <a:extLst>
              <a:ext uri="{91240B29-F687-4f45-9708-019B960494DF}">
                <a14:hiddenLine xmlns:a14="http://schemas.microsoft.com/office/drawing/2010/main" xmlns="" w="25400" cap="flat">
                  <a:solidFill>
                    <a:schemeClr val="tx1">
                      <a:alpha val="79999"/>
                    </a:schemeClr>
                  </a:solidFill>
                  <a:miter lim="800000"/>
                  <a:headEnd type="none" w="med" len="med"/>
                  <a:tailEnd type="none" w="med" len="med"/>
                </a14:hiddenLine>
              </a:ext>
            </a:extLst>
          </p:spPr>
          <p:txBody>
            <a:bodyPr lIns="0" tIns="0" rIns="0" bIns="0"/>
            <a:lstStyle/>
            <a:p>
              <a:endParaRPr lang="en-US" dirty="0">
                <a:latin typeface="Helvetica" charset="0"/>
                <a:ea typeface="Helvetica" charset="0"/>
                <a:cs typeface="Helvetica" charset="0"/>
              </a:endParaRPr>
            </a:p>
          </p:txBody>
        </p:sp>
        <p:sp>
          <p:nvSpPr>
            <p:cNvPr id="16397" name="Rectangle 13"/>
            <p:cNvSpPr>
              <a:spLocks/>
            </p:cNvSpPr>
            <p:nvPr/>
          </p:nvSpPr>
          <p:spPr bwMode="auto">
            <a:xfrm>
              <a:off x="168" y="0"/>
              <a:ext cx="6776" cy="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b"/>
            <a:lstStyle/>
            <a:p>
              <a:pPr algn="l"/>
              <a:r>
                <a:rPr lang="en-US" sz="2900">
                  <a:solidFill>
                    <a:srgbClr val="FFFFFF"/>
                  </a:solidFill>
                  <a:latin typeface="Helvetica" charset="0"/>
                  <a:ea typeface="Helvetica" charset="0"/>
                  <a:cs typeface="Helvetica" charset="0"/>
                  <a:sym typeface="GothamHTF-Light" charset="0"/>
                </a:rPr>
                <a:t>Include lines to be spoken if necessary</a:t>
              </a:r>
            </a:p>
          </p:txBody>
        </p:sp>
      </p:grpSp>
      <p:sp>
        <p:nvSpPr>
          <p:cNvPr id="2" name="Date Placeholder 1"/>
          <p:cNvSpPr>
            <a:spLocks noGrp="1"/>
          </p:cNvSpPr>
          <p:nvPr>
            <p:ph type="dt" sz="half" idx="10"/>
          </p:nvPr>
        </p:nvSpPr>
        <p:spPr/>
        <p:txBody>
          <a:bodyPr/>
          <a:lstStyle/>
          <a:p>
            <a:pPr>
              <a:defRPr/>
            </a:pPr>
            <a:r>
              <a:rPr lang="en-US" smtClean="0"/>
              <a:t>2017/10/16</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17</a:t>
            </a:fld>
            <a:endParaRPr lang="en-US"/>
          </a:p>
        </p:txBody>
      </p:sp>
    </p:spTree>
    <p:extLst>
      <p:ext uri="{BB962C8B-B14F-4D97-AF65-F5344CB8AC3E}">
        <p14:creationId xmlns:p14="http://schemas.microsoft.com/office/powerpoint/2010/main" val="8195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95"/>
                                        </p:tgtEl>
                                        <p:attrNameLst>
                                          <p:attrName>style.visibility</p:attrName>
                                        </p:attrNameLst>
                                      </p:cBhvr>
                                      <p:to>
                                        <p:strVal val="visible"/>
                                      </p:to>
                                    </p:set>
                                    <p:animEffect transition="in" filter="fade">
                                      <p:cBhvr>
                                        <p:cTn id="7" dur="300"/>
                                        <p:tgtEl>
                                          <p:spTgt spid="16395"/>
                                        </p:tgtEl>
                                      </p:cBhvr>
                                    </p:animEffect>
                                    <p:anim calcmode="lin" valueType="num">
                                      <p:cBhvr>
                                        <p:cTn id="8" dur="300" fill="hold"/>
                                        <p:tgtEl>
                                          <p:spTgt spid="16395"/>
                                        </p:tgtEl>
                                        <p:attrNameLst>
                                          <p:attrName>ppt_x</p:attrName>
                                        </p:attrNameLst>
                                      </p:cBhvr>
                                      <p:tavLst>
                                        <p:tav tm="0">
                                          <p:val>
                                            <p:strVal val="#ppt_x"/>
                                          </p:val>
                                        </p:tav>
                                        <p:tav tm="100000">
                                          <p:val>
                                            <p:strVal val="#ppt_x"/>
                                          </p:val>
                                        </p:tav>
                                      </p:tavLst>
                                    </p:anim>
                                    <p:anim calcmode="lin" valueType="num">
                                      <p:cBhvr>
                                        <p:cTn id="9" dur="300" fill="hold"/>
                                        <p:tgtEl>
                                          <p:spTgt spid="163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98"/>
                                        </p:tgtEl>
                                        <p:attrNameLst>
                                          <p:attrName>style.visibility</p:attrName>
                                        </p:attrNameLst>
                                      </p:cBhvr>
                                      <p:to>
                                        <p:strVal val="visible"/>
                                      </p:to>
                                    </p:set>
                                    <p:animEffect transition="in" filter="fade">
                                      <p:cBhvr>
                                        <p:cTn id="14" dur="300"/>
                                        <p:tgtEl>
                                          <p:spTgt spid="16398"/>
                                        </p:tgtEl>
                                      </p:cBhvr>
                                    </p:animEffect>
                                    <p:anim calcmode="lin" valueType="num">
                                      <p:cBhvr>
                                        <p:cTn id="15" dur="300" fill="hold"/>
                                        <p:tgtEl>
                                          <p:spTgt spid="16398"/>
                                        </p:tgtEl>
                                        <p:attrNameLst>
                                          <p:attrName>ppt_x</p:attrName>
                                        </p:attrNameLst>
                                      </p:cBhvr>
                                      <p:tavLst>
                                        <p:tav tm="0">
                                          <p:val>
                                            <p:strVal val="#ppt_x"/>
                                          </p:val>
                                        </p:tav>
                                        <p:tav tm="100000">
                                          <p:val>
                                            <p:strVal val="#ppt_x"/>
                                          </p:val>
                                        </p:tav>
                                      </p:tavLst>
                                    </p:anim>
                                    <p:anim calcmode="lin" valueType="num">
                                      <p:cBhvr>
                                        <p:cTn id="16" dur="300" fill="hold"/>
                                        <p:tgtEl>
                                          <p:spTgt spid="163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92"/>
                                        </p:tgtEl>
                                        <p:attrNameLst>
                                          <p:attrName>style.visibility</p:attrName>
                                        </p:attrNameLst>
                                      </p:cBhvr>
                                      <p:to>
                                        <p:strVal val="visible"/>
                                      </p:to>
                                    </p:set>
                                    <p:animEffect transition="in" filter="fade">
                                      <p:cBhvr>
                                        <p:cTn id="21" dur="300"/>
                                        <p:tgtEl>
                                          <p:spTgt spid="16392"/>
                                        </p:tgtEl>
                                      </p:cBhvr>
                                    </p:animEffect>
                                    <p:anim calcmode="lin" valueType="num">
                                      <p:cBhvr>
                                        <p:cTn id="22" dur="300" fill="hold"/>
                                        <p:tgtEl>
                                          <p:spTgt spid="16392"/>
                                        </p:tgtEl>
                                        <p:attrNameLst>
                                          <p:attrName>ppt_x</p:attrName>
                                        </p:attrNameLst>
                                      </p:cBhvr>
                                      <p:tavLst>
                                        <p:tav tm="0">
                                          <p:val>
                                            <p:strVal val="#ppt_x"/>
                                          </p:val>
                                        </p:tav>
                                        <p:tav tm="100000">
                                          <p:val>
                                            <p:strVal val="#ppt_x"/>
                                          </p:val>
                                        </p:tav>
                                      </p:tavLst>
                                    </p:anim>
                                    <p:anim calcmode="lin" valueType="num">
                                      <p:cBhvr>
                                        <p:cTn id="23" dur="300" fill="hold"/>
                                        <p:tgtEl>
                                          <p:spTgt spid="163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27" y="100257"/>
            <a:ext cx="1003474" cy="964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389" name="Rectangle 5"/>
          <p:cNvSpPr>
            <a:spLocks/>
          </p:cNvSpPr>
          <p:nvPr/>
        </p:nvSpPr>
        <p:spPr bwMode="auto">
          <a:xfrm>
            <a:off x="3420070" y="-435525"/>
            <a:ext cx="6250781"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b"/>
          <a:lstStyle/>
          <a:p>
            <a:pPr algn="l"/>
            <a:r>
              <a:rPr lang="en-US" sz="5300" dirty="0">
                <a:solidFill>
                  <a:srgbClr val="FFFFFF"/>
                </a:solidFill>
                <a:latin typeface="Helvetica" charset="0"/>
                <a:ea typeface="Helvetica" charset="0"/>
                <a:cs typeface="Helvetica" charset="0"/>
                <a:sym typeface="GothamHTF-Light" charset="0"/>
              </a:rPr>
              <a:t>Storyboarding</a:t>
            </a:r>
          </a:p>
        </p:txBody>
      </p:sp>
      <p:sp>
        <p:nvSpPr>
          <p:cNvPr id="2" name="Date Placeholder 1"/>
          <p:cNvSpPr>
            <a:spLocks noGrp="1"/>
          </p:cNvSpPr>
          <p:nvPr>
            <p:ph type="dt" sz="half" idx="10"/>
          </p:nvPr>
        </p:nvSpPr>
        <p:spPr/>
        <p:txBody>
          <a:bodyPr/>
          <a:lstStyle/>
          <a:p>
            <a:pPr>
              <a:defRPr/>
            </a:pPr>
            <a:r>
              <a:rPr lang="en-US" smtClean="0"/>
              <a:t>2017/10/16</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18</a:t>
            </a:fld>
            <a:endParaRPr lang="en-US"/>
          </a:p>
        </p:txBody>
      </p:sp>
      <p:sp>
        <p:nvSpPr>
          <p:cNvPr id="5" name="Rectangle 4"/>
          <p:cNvSpPr/>
          <p:nvPr/>
        </p:nvSpPr>
        <p:spPr>
          <a:xfrm>
            <a:off x="276962" y="1518183"/>
            <a:ext cx="5180661" cy="4832092"/>
          </a:xfrm>
          <a:prstGeom prst="rect">
            <a:avLst/>
          </a:prstGeom>
        </p:spPr>
        <p:txBody>
          <a:bodyPr wrap="square">
            <a:spAutoFit/>
          </a:bodyPr>
          <a:lstStyle/>
          <a:p>
            <a:r>
              <a:rPr lang="en-US" sz="2200" dirty="0">
                <a:latin typeface="Helvetica Light"/>
                <a:cs typeface="Helvetica Light"/>
              </a:rPr>
              <a:t>SCENE 4</a:t>
            </a:r>
          </a:p>
          <a:p>
            <a:r>
              <a:rPr lang="en-US" sz="2200" dirty="0">
                <a:latin typeface="Helvetica Light"/>
                <a:cs typeface="Helvetica Light"/>
              </a:rPr>
              <a:t>Words On Screen: Investigate</a:t>
            </a:r>
          </a:p>
          <a:p>
            <a:r>
              <a:rPr lang="en-US" sz="2200" dirty="0">
                <a:latin typeface="Helvetica Light"/>
                <a:cs typeface="Helvetica Light"/>
              </a:rPr>
              <a:t>Voiceover: The mitochondria are the powerhouse of the cell</a:t>
            </a:r>
          </a:p>
          <a:p>
            <a:endParaRPr lang="en-US" sz="2200" dirty="0">
              <a:latin typeface="Helvetica Light"/>
              <a:cs typeface="Helvetica Light"/>
            </a:endParaRPr>
          </a:p>
          <a:p>
            <a:r>
              <a:rPr lang="en-US" sz="2200" dirty="0">
                <a:latin typeface="Helvetica Light"/>
                <a:cs typeface="Helvetica Light"/>
              </a:rPr>
              <a:t>SHOT 1</a:t>
            </a:r>
          </a:p>
          <a:p>
            <a:r>
              <a:rPr lang="en-US" sz="2200" dirty="0">
                <a:latin typeface="Helvetica Light"/>
                <a:cs typeface="Helvetica Light"/>
              </a:rPr>
              <a:t>beautiful flower, child’s eyes are wide looking at it head is cocked to the side, inquisitive</a:t>
            </a:r>
          </a:p>
          <a:p>
            <a:endParaRPr lang="en-US" sz="2200" dirty="0">
              <a:latin typeface="Helvetica Light"/>
              <a:cs typeface="Helvetica Light"/>
            </a:endParaRPr>
          </a:p>
          <a:p>
            <a:endParaRPr lang="en-US" sz="2200" dirty="0">
              <a:latin typeface="Helvetica Light"/>
              <a:cs typeface="Helvetica Light"/>
            </a:endParaRPr>
          </a:p>
          <a:p>
            <a:r>
              <a:rPr lang="en-US" sz="2200" dirty="0">
                <a:latin typeface="Helvetica Light"/>
                <a:cs typeface="Helvetica Light"/>
              </a:rPr>
              <a:t>SHOT 2</a:t>
            </a:r>
          </a:p>
          <a:p>
            <a:r>
              <a:rPr lang="en-US" sz="2200" dirty="0">
                <a:latin typeface="Helvetica Light"/>
                <a:cs typeface="Helvetica Light"/>
              </a:rPr>
              <a:t>tablet pans into view, image on screen shows the cellular structure of the plant</a:t>
            </a:r>
          </a:p>
        </p:txBody>
      </p:sp>
      <p:pic>
        <p:nvPicPr>
          <p:cNvPr id="22" name="image17.jpg" descr="sc4_frame1.jpg"/>
          <p:cNvPicPr/>
          <p:nvPr/>
        </p:nvPicPr>
        <p:blipFill>
          <a:blip r:embed="rId4"/>
          <a:srcRect/>
          <a:stretch>
            <a:fillRect/>
          </a:stretch>
        </p:blipFill>
        <p:spPr>
          <a:xfrm>
            <a:off x="5472327" y="1341366"/>
            <a:ext cx="2719070" cy="1754505"/>
          </a:xfrm>
          <a:prstGeom prst="rect">
            <a:avLst/>
          </a:prstGeom>
          <a:ln/>
        </p:spPr>
      </p:pic>
      <p:pic>
        <p:nvPicPr>
          <p:cNvPr id="23" name="image18.jpg" descr="sc4_frame2.jpg"/>
          <p:cNvPicPr/>
          <p:nvPr/>
        </p:nvPicPr>
        <p:blipFill>
          <a:blip r:embed="rId5"/>
          <a:srcRect/>
          <a:stretch>
            <a:fillRect/>
          </a:stretch>
        </p:blipFill>
        <p:spPr>
          <a:xfrm>
            <a:off x="5462801" y="2945249"/>
            <a:ext cx="2728595" cy="2038985"/>
          </a:xfrm>
          <a:prstGeom prst="rect">
            <a:avLst/>
          </a:prstGeom>
          <a:ln/>
        </p:spPr>
      </p:pic>
      <p:pic>
        <p:nvPicPr>
          <p:cNvPr id="24" name="image41.jpg" descr="sc4_frame3.jpg"/>
          <p:cNvPicPr/>
          <p:nvPr/>
        </p:nvPicPr>
        <p:blipFill>
          <a:blip r:embed="rId6"/>
          <a:srcRect/>
          <a:stretch>
            <a:fillRect/>
          </a:stretch>
        </p:blipFill>
        <p:spPr>
          <a:xfrm>
            <a:off x="5471235" y="4976499"/>
            <a:ext cx="2711590" cy="1757265"/>
          </a:xfrm>
          <a:prstGeom prst="rect">
            <a:avLst/>
          </a:prstGeom>
          <a:ln/>
        </p:spPr>
      </p:pic>
    </p:spTree>
    <p:extLst>
      <p:ext uri="{BB962C8B-B14F-4D97-AF65-F5344CB8AC3E}">
        <p14:creationId xmlns:p14="http://schemas.microsoft.com/office/powerpoint/2010/main" val="1226384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2" name="Group 4"/>
          <p:cNvGrpSpPr>
            <a:grpSpLocks/>
          </p:cNvGrpSpPr>
          <p:nvPr/>
        </p:nvGrpSpPr>
        <p:grpSpPr bwMode="auto">
          <a:xfrm>
            <a:off x="698748" y="480320"/>
            <a:ext cx="7750969" cy="1757017"/>
            <a:chOff x="0" y="85"/>
            <a:chExt cx="6944" cy="1103"/>
          </a:xfrm>
        </p:grpSpPr>
        <p:sp>
          <p:nvSpPr>
            <p:cNvPr id="17409" name="Rectangle 1"/>
            <p:cNvSpPr>
              <a:spLocks/>
            </p:cNvSpPr>
            <p:nvPr/>
          </p:nvSpPr>
          <p:spPr bwMode="auto">
            <a:xfrm>
              <a:off x="1344" y="85"/>
              <a:ext cx="2095" cy="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b="1" dirty="0">
                  <a:solidFill>
                    <a:srgbClr val="FFFFFF"/>
                  </a:solidFill>
                  <a:latin typeface="Helvetica" charset="0"/>
                  <a:ea typeface="Helvetica" charset="0"/>
                  <a:cs typeface="Helvetica" charset="0"/>
                  <a:sym typeface="Gotham Book" charset="0"/>
                </a:rPr>
                <a:t>Shoot your Film</a:t>
              </a:r>
            </a:p>
          </p:txBody>
        </p:sp>
        <p:sp>
          <p:nvSpPr>
            <p:cNvPr id="17410" name="Rectangle 2"/>
            <p:cNvSpPr>
              <a:spLocks/>
            </p:cNvSpPr>
            <p:nvPr/>
          </p:nvSpPr>
          <p:spPr bwMode="auto">
            <a:xfrm>
              <a:off x="1344" y="492"/>
              <a:ext cx="5600" cy="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sz="2200" dirty="0">
                  <a:solidFill>
                    <a:srgbClr val="FFFFFF"/>
                  </a:solidFill>
                  <a:latin typeface="Helvetica" charset="0"/>
                  <a:ea typeface="Helvetica" charset="0"/>
                  <a:cs typeface="Helvetica" charset="0"/>
                  <a:sym typeface="Gotham Light" charset="0"/>
                </a:rPr>
                <a:t>Get as many shots (angles, close ups, distance…) as you can! you never know what might be useful later.</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
              <a:ext cx="843" cy="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grpSp>
        <p:nvGrpSpPr>
          <p:cNvPr id="17416" name="Group 8"/>
          <p:cNvGrpSpPr>
            <a:grpSpLocks/>
          </p:cNvGrpSpPr>
          <p:nvPr/>
        </p:nvGrpSpPr>
        <p:grpSpPr bwMode="auto">
          <a:xfrm>
            <a:off x="647402" y="5123015"/>
            <a:ext cx="8148340" cy="1273597"/>
            <a:chOff x="0" y="35"/>
            <a:chExt cx="7300" cy="1141"/>
          </a:xfrm>
        </p:grpSpPr>
        <p:sp>
          <p:nvSpPr>
            <p:cNvPr id="17413" name="Rectangle 5"/>
            <p:cNvSpPr>
              <a:spLocks/>
            </p:cNvSpPr>
            <p:nvPr/>
          </p:nvSpPr>
          <p:spPr bwMode="auto">
            <a:xfrm>
              <a:off x="1384" y="35"/>
              <a:ext cx="1835"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b="1" dirty="0">
                  <a:solidFill>
                    <a:srgbClr val="FFFFFF"/>
                  </a:solidFill>
                  <a:latin typeface="Helvetica" charset="0"/>
                  <a:ea typeface="Helvetica" charset="0"/>
                  <a:cs typeface="Helvetica" charset="0"/>
                  <a:sym typeface="Gotham Book" charset="0"/>
                </a:rPr>
                <a:t>Edit your Film</a:t>
              </a:r>
            </a:p>
          </p:txBody>
        </p:sp>
        <p:sp>
          <p:nvSpPr>
            <p:cNvPr id="17414" name="Rectangle 6"/>
            <p:cNvSpPr>
              <a:spLocks/>
            </p:cNvSpPr>
            <p:nvPr/>
          </p:nvSpPr>
          <p:spPr bwMode="auto">
            <a:xfrm>
              <a:off x="1396" y="496"/>
              <a:ext cx="5904"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sz="2200" dirty="0">
                  <a:solidFill>
                    <a:srgbClr val="FFFFFF"/>
                  </a:solidFill>
                  <a:latin typeface="Helvetica" charset="0"/>
                  <a:ea typeface="Helvetica" charset="0"/>
                  <a:cs typeface="Helvetica" charset="0"/>
                  <a:sym typeface="Gotham Light" charset="0"/>
                </a:rPr>
                <a:t>Use your storyboard! This part should be simple if you have storyboarded correctly.</a:t>
              </a:r>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4"/>
              <a:ext cx="951"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grpSp>
        <p:nvGrpSpPr>
          <p:cNvPr id="17422" name="Group 14"/>
          <p:cNvGrpSpPr>
            <a:grpSpLocks/>
          </p:cNvGrpSpPr>
          <p:nvPr/>
        </p:nvGrpSpPr>
        <p:grpSpPr bwMode="auto">
          <a:xfrm>
            <a:off x="477738" y="2764883"/>
            <a:ext cx="8206383" cy="1830586"/>
            <a:chOff x="0" y="-98"/>
            <a:chExt cx="7352" cy="1640"/>
          </a:xfrm>
        </p:grpSpPr>
        <p:sp>
          <p:nvSpPr>
            <p:cNvPr id="17417" name="Rectangle 9"/>
            <p:cNvSpPr>
              <a:spLocks/>
            </p:cNvSpPr>
            <p:nvPr/>
          </p:nvSpPr>
          <p:spPr bwMode="auto">
            <a:xfrm>
              <a:off x="0" y="-98"/>
              <a:ext cx="7352" cy="1640"/>
            </a:xfrm>
            <a:prstGeom prst="rect">
              <a:avLst/>
            </a:prstGeom>
            <a:solidFill>
              <a:srgbClr val="FFFFFF">
                <a:alpha val="20000"/>
              </a:srgbClr>
            </a:solidFill>
            <a:ln>
              <a:noFill/>
            </a:ln>
            <a:extLst>
              <a:ext uri="{91240B29-F687-4f45-9708-019B960494DF}">
                <a14:hiddenLine xmlns:a14="http://schemas.microsoft.com/office/drawing/2010/main" xmlns="" w="25400" cap="flat">
                  <a:solidFill>
                    <a:schemeClr val="tx1">
                      <a:alpha val="20000"/>
                    </a:schemeClr>
                  </a:solidFill>
                  <a:miter lim="800000"/>
                  <a:headEnd type="none" w="med" len="med"/>
                  <a:tailEnd type="none" w="med" len="med"/>
                </a14:hiddenLine>
              </a:ext>
            </a:extLst>
          </p:spPr>
          <p:txBody>
            <a:bodyPr lIns="0" tIns="0" rIns="0" bIns="0"/>
            <a:lstStyle/>
            <a:p>
              <a:endParaRPr lang="en-US" dirty="0">
                <a:latin typeface="Helvetica" charset="0"/>
                <a:ea typeface="Helvetica" charset="0"/>
                <a:cs typeface="Helvetica" charset="0"/>
              </a:endParaRPr>
            </a:p>
          </p:txBody>
        </p:sp>
        <p:grpSp>
          <p:nvGrpSpPr>
            <p:cNvPr id="17420" name="Group 12"/>
            <p:cNvGrpSpPr>
              <a:grpSpLocks/>
            </p:cNvGrpSpPr>
            <p:nvPr/>
          </p:nvGrpSpPr>
          <p:grpSpPr bwMode="auto">
            <a:xfrm>
              <a:off x="1536" y="59"/>
              <a:ext cx="5600" cy="1263"/>
              <a:chOff x="124" y="-233"/>
              <a:chExt cx="5600" cy="1263"/>
            </a:xfrm>
          </p:grpSpPr>
          <p:sp>
            <p:nvSpPr>
              <p:cNvPr id="17418" name="Rectangle 10"/>
              <p:cNvSpPr>
                <a:spLocks/>
              </p:cNvSpPr>
              <p:nvPr/>
            </p:nvSpPr>
            <p:spPr bwMode="auto">
              <a:xfrm>
                <a:off x="124" y="-233"/>
                <a:ext cx="353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b="1" dirty="0">
                    <a:solidFill>
                      <a:srgbClr val="FFFFFF"/>
                    </a:solidFill>
                    <a:latin typeface="Helvetica" charset="0"/>
                    <a:ea typeface="Helvetica" charset="0"/>
                    <a:cs typeface="Helvetica" charset="0"/>
                    <a:sym typeface="Gotham Book" charset="0"/>
                  </a:rPr>
                  <a:t>If you choose to use music</a:t>
                </a:r>
              </a:p>
            </p:txBody>
          </p:sp>
          <p:sp>
            <p:nvSpPr>
              <p:cNvPr id="17419" name="Rectangle 11"/>
              <p:cNvSpPr>
                <a:spLocks/>
              </p:cNvSpPr>
              <p:nvPr/>
            </p:nvSpPr>
            <p:spPr bwMode="auto">
              <a:xfrm>
                <a:off x="124" y="292"/>
                <a:ext cx="5600" cy="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sz="2200" dirty="0">
                    <a:solidFill>
                      <a:srgbClr val="FFFFFF"/>
                    </a:solidFill>
                    <a:latin typeface="Helvetica" charset="0"/>
                    <a:ea typeface="Helvetica" charset="0"/>
                    <a:cs typeface="Helvetica" charset="0"/>
                    <a:sym typeface="Gotham Light" charset="0"/>
                  </a:rPr>
                  <a:t>Now might be a good time to pick some songs. Music can be very powerful if chosen well. (see </a:t>
                </a:r>
                <a:r>
                  <a:rPr lang="en-US" sz="2200" dirty="0" err="1">
                    <a:solidFill>
                      <a:srgbClr val="FFFFFF"/>
                    </a:solidFill>
                    <a:latin typeface="Helvetica" charset="0"/>
                    <a:ea typeface="Helvetica" charset="0"/>
                    <a:cs typeface="Helvetica" charset="0"/>
                    <a:sym typeface="Gotham Light" charset="0"/>
                  </a:rPr>
                  <a:t>Vimeo</a:t>
                </a:r>
                <a:r>
                  <a:rPr lang="en-US" sz="2200" dirty="0">
                    <a:solidFill>
                      <a:srgbClr val="FFFFFF"/>
                    </a:solidFill>
                    <a:latin typeface="Helvetica" charset="0"/>
                    <a:ea typeface="Helvetica" charset="0"/>
                    <a:cs typeface="Helvetica" charset="0"/>
                    <a:sym typeface="Gotham Light" charset="0"/>
                  </a:rPr>
                  <a:t> for music you can use free)</a:t>
                </a:r>
              </a:p>
            </p:txBody>
          </p:sp>
        </p:grpSp>
        <p:pic>
          <p:nvPicPr>
            <p:cNvPr id="1742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 y="224"/>
              <a:ext cx="440"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sp>
        <p:nvSpPr>
          <p:cNvPr id="2" name="Date Placeholder 1"/>
          <p:cNvSpPr>
            <a:spLocks noGrp="1"/>
          </p:cNvSpPr>
          <p:nvPr>
            <p:ph type="dt" sz="half" idx="10"/>
          </p:nvPr>
        </p:nvSpPr>
        <p:spPr/>
        <p:txBody>
          <a:bodyPr/>
          <a:lstStyle/>
          <a:p>
            <a:pPr>
              <a:defRPr/>
            </a:pPr>
            <a:r>
              <a:rPr lang="en-US" smtClean="0"/>
              <a:t>2017/10/16</a:t>
            </a:r>
            <a:endParaRPr lang="en-US"/>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4" name="Slide Number Placeholder 3"/>
          <p:cNvSpPr>
            <a:spLocks noGrp="1"/>
          </p:cNvSpPr>
          <p:nvPr>
            <p:ph type="sldNum" sz="quarter" idx="12"/>
          </p:nvPr>
        </p:nvSpPr>
        <p:spPr/>
        <p:txBody>
          <a:bodyPr/>
          <a:lstStyle/>
          <a:p>
            <a:fld id="{E9FE5C6A-93CB-440C-B05E-F3950C24966F}" type="slidenum">
              <a:rPr lang="en-US" smtClean="0"/>
              <a:pPr/>
              <a:t>19</a:t>
            </a:fld>
            <a:endParaRPr lang="en-US"/>
          </a:p>
        </p:txBody>
      </p:sp>
    </p:spTree>
    <p:extLst>
      <p:ext uri="{BB962C8B-B14F-4D97-AF65-F5344CB8AC3E}">
        <p14:creationId xmlns:p14="http://schemas.microsoft.com/office/powerpoint/2010/main" val="400882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le podcast reel to re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74252"/>
            <a:ext cx="9144000" cy="5143500"/>
          </a:xfrm>
          <a:prstGeom prst="rect">
            <a:avLst/>
          </a:prstGeom>
        </p:spPr>
      </p:pic>
      <p:pic>
        <p:nvPicPr>
          <p:cNvPr id="10" name="Picture 9"/>
          <p:cNvPicPr>
            <a:picLocks noChangeAspect="1"/>
          </p:cNvPicPr>
          <p:nvPr/>
        </p:nvPicPr>
        <p:blipFill>
          <a:blip r:embed="rId6"/>
          <a:stretch>
            <a:fillRect/>
          </a:stretch>
        </p:blipFill>
        <p:spPr>
          <a:xfrm>
            <a:off x="0" y="0"/>
            <a:ext cx="9144000" cy="6858000"/>
          </a:xfrm>
          <a:prstGeom prst="rect">
            <a:avLst/>
          </a:prstGeom>
        </p:spPr>
      </p:pic>
      <p:sp>
        <p:nvSpPr>
          <p:cNvPr id="11" name="Rectangle 10"/>
          <p:cNvSpPr/>
          <p:nvPr/>
        </p:nvSpPr>
        <p:spPr bwMode="auto">
          <a:xfrm>
            <a:off x="0" y="0"/>
            <a:ext cx="9144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pic>
        <p:nvPicPr>
          <p:cNvPr id="13" name="Picture 12" descr="hallof.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
        <p:nvSpPr>
          <p:cNvPr id="14" name="Rectangle 13"/>
          <p:cNvSpPr/>
          <p:nvPr/>
        </p:nvSpPr>
        <p:spPr bwMode="auto">
          <a:xfrm>
            <a:off x="5902597" y="1690232"/>
            <a:ext cx="3241404"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5" name="Rectangle 14"/>
          <p:cNvSpPr/>
          <p:nvPr/>
        </p:nvSpPr>
        <p:spPr>
          <a:xfrm>
            <a:off x="6021380" y="1761065"/>
            <a:ext cx="2996985"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Podcasts App</a:t>
            </a:r>
          </a:p>
          <a:p>
            <a:pPr eaLnBrk="1" hangingPunct="1"/>
            <a:r>
              <a:rPr lang="en-US" sz="1600" dirty="0">
                <a:latin typeface="Helvetica"/>
                <a:ea typeface="ＭＳ Ｐゴシック" pitchFamily="34" charset="-128"/>
                <a:cs typeface="Helvetica"/>
              </a:rPr>
              <a:t>Apple Inc.</a:t>
            </a:r>
          </a:p>
        </p:txBody>
      </p:sp>
    </p:spTree>
    <p:extLst>
      <p:ext uri="{BB962C8B-B14F-4D97-AF65-F5344CB8AC3E}">
        <p14:creationId xmlns:p14="http://schemas.microsoft.com/office/powerpoint/2010/main" val="141144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6" fill="hold"/>
                                        <p:tgtEl>
                                          <p:spTgt spid="2"/>
                                        </p:tgtEl>
                                      </p:cBhvr>
                                    </p:cmd>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point-lighting-diagra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18573" cy="6858000"/>
          </a:xfrm>
          <a:prstGeom prst="rect">
            <a:avLst/>
          </a:prstGeom>
        </p:spPr>
      </p:pic>
      <p:sp>
        <p:nvSpPr>
          <p:cNvPr id="2" name="Date Placeholder 1"/>
          <p:cNvSpPr>
            <a:spLocks noGrp="1"/>
          </p:cNvSpPr>
          <p:nvPr>
            <p:ph type="dt" sz="half" idx="10"/>
          </p:nvPr>
        </p:nvSpPr>
        <p:spPr/>
        <p:txBody>
          <a:bodyPr/>
          <a:lstStyle/>
          <a:p>
            <a:pPr>
              <a:defRPr/>
            </a:pPr>
            <a:r>
              <a:rPr lang="en-US" smtClean="0"/>
              <a:t>2017/10/16</a:t>
            </a:r>
            <a:endParaRPr lang="en-US"/>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4" name="Slide Number Placeholder 3"/>
          <p:cNvSpPr>
            <a:spLocks noGrp="1"/>
          </p:cNvSpPr>
          <p:nvPr>
            <p:ph type="sldNum" sz="quarter" idx="12"/>
          </p:nvPr>
        </p:nvSpPr>
        <p:spPr/>
        <p:txBody>
          <a:bodyPr/>
          <a:lstStyle/>
          <a:p>
            <a:fld id="{E9FE5C6A-93CB-440C-B05E-F3950C24966F}" type="slidenum">
              <a:rPr lang="en-US" smtClean="0"/>
              <a:pPr/>
              <a:t>20</a:t>
            </a:fld>
            <a:endParaRPr lang="en-US"/>
          </a:p>
        </p:txBody>
      </p:sp>
    </p:spTree>
    <p:extLst>
      <p:ext uri="{BB962C8B-B14F-4D97-AF65-F5344CB8AC3E}">
        <p14:creationId xmlns:p14="http://schemas.microsoft.com/office/powerpoint/2010/main" val="481507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shot 2014-04-16 at 10.32.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089400" y="-1"/>
            <a:ext cx="13233400" cy="7610911"/>
          </a:xfrm>
          <a:prstGeom prst="rect">
            <a:avLst/>
          </a:prstGeom>
        </p:spPr>
      </p:pic>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802" y="2477988"/>
            <a:ext cx="1153046" cy="121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8" name="Rectangle 2"/>
          <p:cNvSpPr>
            <a:spLocks/>
          </p:cNvSpPr>
          <p:nvPr/>
        </p:nvSpPr>
        <p:spPr bwMode="auto">
          <a:xfrm>
            <a:off x="1435515" y="4159627"/>
            <a:ext cx="9583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FFFF"/>
                </a:solidFill>
                <a:latin typeface="Helvetica"/>
                <a:ea typeface="ＭＳ Ｐゴシック" charset="0"/>
                <a:cs typeface="Helvetica"/>
              </a:rPr>
              <a:t>People</a:t>
            </a:r>
          </a:p>
        </p:txBody>
      </p:sp>
      <p:grpSp>
        <p:nvGrpSpPr>
          <p:cNvPr id="12" name="Group 11"/>
          <p:cNvGrpSpPr/>
          <p:nvPr/>
        </p:nvGrpSpPr>
        <p:grpSpPr>
          <a:xfrm>
            <a:off x="3729044" y="575284"/>
            <a:ext cx="4901734" cy="5708321"/>
            <a:chOff x="3630406" y="382199"/>
            <a:chExt cx="4901734" cy="5708321"/>
          </a:xfrm>
        </p:grpSpPr>
        <p:sp>
          <p:nvSpPr>
            <p:cNvPr id="9" name="Rectangle 8"/>
            <p:cNvSpPr/>
            <p:nvPr/>
          </p:nvSpPr>
          <p:spPr bwMode="auto">
            <a:xfrm>
              <a:off x="3822201" y="382199"/>
              <a:ext cx="4709939" cy="570832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rot="2700000">
              <a:off x="3630406" y="3149361"/>
              <a:ext cx="383590" cy="38359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3" name="TextBox 12"/>
          <p:cNvSpPr txBox="1"/>
          <p:nvPr/>
        </p:nvSpPr>
        <p:spPr>
          <a:xfrm>
            <a:off x="4290729" y="994468"/>
            <a:ext cx="4306193" cy="5139868"/>
          </a:xfrm>
          <a:prstGeom prst="rect">
            <a:avLst/>
          </a:prstGeom>
          <a:noFill/>
        </p:spPr>
        <p:txBody>
          <a:bodyPr wrap="square" rtlCol="0">
            <a:spAutoFit/>
          </a:bodyPr>
          <a:lstStyle/>
          <a:p>
            <a:r>
              <a:rPr lang="en-US" sz="3200" b="1" dirty="0">
                <a:solidFill>
                  <a:schemeClr val="bg2">
                    <a:lumMod val="90000"/>
                    <a:lumOff val="10000"/>
                  </a:schemeClr>
                </a:solidFill>
                <a:latin typeface="Helvetica Light"/>
                <a:cs typeface="Helvetica Light"/>
              </a:rPr>
              <a:t>Use Close-Up shots</a:t>
            </a:r>
          </a:p>
          <a:p>
            <a:endParaRPr lang="en-US" dirty="0">
              <a:solidFill>
                <a:schemeClr val="bg2">
                  <a:lumMod val="90000"/>
                  <a:lumOff val="10000"/>
                </a:schemeClr>
              </a:solidFill>
              <a:latin typeface="Helvetica Light"/>
              <a:cs typeface="Helvetica Light"/>
            </a:endParaRPr>
          </a:p>
          <a:p>
            <a:r>
              <a:rPr lang="en-US" sz="3200" dirty="0">
                <a:solidFill>
                  <a:schemeClr val="bg2">
                    <a:lumMod val="90000"/>
                    <a:lumOff val="10000"/>
                  </a:schemeClr>
                </a:solidFill>
                <a:latin typeface="Helvetica Light"/>
                <a:cs typeface="Helvetica Light"/>
              </a:rPr>
              <a:t>Capture emotion</a:t>
            </a:r>
          </a:p>
          <a:p>
            <a:endParaRPr lang="en-US" dirty="0">
              <a:solidFill>
                <a:schemeClr val="bg2">
                  <a:lumMod val="90000"/>
                  <a:lumOff val="10000"/>
                </a:schemeClr>
              </a:solidFill>
              <a:latin typeface="Helvetica Light"/>
              <a:cs typeface="Helvetica Light"/>
            </a:endParaRPr>
          </a:p>
          <a:p>
            <a:r>
              <a:rPr lang="en-US" sz="3200" dirty="0">
                <a:solidFill>
                  <a:schemeClr val="bg2">
                    <a:lumMod val="90000"/>
                    <a:lumOff val="10000"/>
                  </a:schemeClr>
                </a:solidFill>
                <a:latin typeface="Helvetica Light"/>
                <a:cs typeface="Helvetica Light"/>
              </a:rPr>
              <a:t>Avoid conversation</a:t>
            </a:r>
          </a:p>
          <a:p>
            <a:r>
              <a:rPr lang="en-US" dirty="0">
                <a:solidFill>
                  <a:schemeClr val="bg2">
                    <a:lumMod val="90000"/>
                    <a:lumOff val="10000"/>
                  </a:schemeClr>
                </a:solidFill>
                <a:latin typeface="Helvetica Light"/>
                <a:cs typeface="Helvetica Light"/>
              </a:rPr>
              <a:t>(This is the hardest to get right and ends up distracting)</a:t>
            </a:r>
          </a:p>
          <a:p>
            <a:endParaRPr lang="en-US" dirty="0">
              <a:solidFill>
                <a:schemeClr val="bg2">
                  <a:lumMod val="90000"/>
                  <a:lumOff val="10000"/>
                </a:schemeClr>
              </a:solidFill>
              <a:latin typeface="Helvetica Light"/>
              <a:cs typeface="Helvetica Light"/>
            </a:endParaRPr>
          </a:p>
          <a:p>
            <a:r>
              <a:rPr lang="en-US" sz="3200" dirty="0">
                <a:solidFill>
                  <a:schemeClr val="bg2">
                    <a:lumMod val="90000"/>
                    <a:lumOff val="10000"/>
                  </a:schemeClr>
                </a:solidFill>
                <a:latin typeface="Helvetica Light"/>
                <a:cs typeface="Helvetica Light"/>
              </a:rPr>
              <a:t>Use the right person </a:t>
            </a:r>
            <a:br>
              <a:rPr lang="en-US" sz="3200" dirty="0">
                <a:solidFill>
                  <a:schemeClr val="bg2">
                    <a:lumMod val="90000"/>
                    <a:lumOff val="10000"/>
                  </a:schemeClr>
                </a:solidFill>
                <a:latin typeface="Helvetica Light"/>
                <a:cs typeface="Helvetica Light"/>
              </a:rPr>
            </a:br>
            <a:r>
              <a:rPr lang="en-US" sz="3200" dirty="0">
                <a:solidFill>
                  <a:schemeClr val="bg2">
                    <a:lumMod val="90000"/>
                    <a:lumOff val="10000"/>
                  </a:schemeClr>
                </a:solidFill>
                <a:latin typeface="Helvetica Light"/>
                <a:cs typeface="Helvetica Light"/>
              </a:rPr>
              <a:t>for the role-ask friends</a:t>
            </a:r>
          </a:p>
          <a:p>
            <a:endParaRPr lang="en-US" dirty="0">
              <a:solidFill>
                <a:schemeClr val="bg2">
                  <a:lumMod val="90000"/>
                  <a:lumOff val="10000"/>
                </a:schemeClr>
              </a:solidFill>
              <a:latin typeface="Helvetica Light"/>
              <a:cs typeface="Helvetica Light"/>
            </a:endParaRPr>
          </a:p>
          <a:p>
            <a:endParaRPr lang="en-US" dirty="0">
              <a:solidFill>
                <a:schemeClr val="bg2">
                  <a:lumMod val="90000"/>
                  <a:lumOff val="10000"/>
                </a:schemeClr>
              </a:solidFill>
              <a:latin typeface="Helvetica"/>
              <a:cs typeface="Helvetica"/>
            </a:endParaRPr>
          </a:p>
        </p:txBody>
      </p:sp>
      <p:sp>
        <p:nvSpPr>
          <p:cNvPr id="2" name="Date Placeholder 1"/>
          <p:cNvSpPr>
            <a:spLocks noGrp="1"/>
          </p:cNvSpPr>
          <p:nvPr>
            <p:ph type="dt" sz="half" idx="10"/>
          </p:nvPr>
        </p:nvSpPr>
        <p:spPr/>
        <p:txBody>
          <a:bodyPr/>
          <a:lstStyle/>
          <a:p>
            <a:pPr>
              <a:defRPr/>
            </a:pPr>
            <a:r>
              <a:rPr lang="en-US" smtClean="0"/>
              <a:t>2017/10/16</a:t>
            </a:r>
            <a:endParaRPr lang="en-US"/>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4" name="Slide Number Placeholder 3"/>
          <p:cNvSpPr>
            <a:spLocks noGrp="1"/>
          </p:cNvSpPr>
          <p:nvPr>
            <p:ph type="sldNum" sz="quarter" idx="12"/>
          </p:nvPr>
        </p:nvSpPr>
        <p:spPr/>
        <p:txBody>
          <a:bodyPr/>
          <a:lstStyle/>
          <a:p>
            <a:fld id="{E9FE5C6A-93CB-440C-B05E-F3950C24966F}" type="slidenum">
              <a:rPr lang="en-US" smtClean="0"/>
              <a:pPr/>
              <a:t>21</a:t>
            </a:fld>
            <a:endParaRPr lang="en-US"/>
          </a:p>
        </p:txBody>
      </p:sp>
    </p:spTree>
    <p:extLst>
      <p:ext uri="{BB962C8B-B14F-4D97-AF65-F5344CB8AC3E}">
        <p14:creationId xmlns:p14="http://schemas.microsoft.com/office/powerpoint/2010/main" val="387360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7"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
                                        <p:tgtEl>
                                          <p:spTgt spid="8"/>
                                        </p:tgtEl>
                                      </p:cBhvr>
                                    </p:animEffect>
                                    <p:anim calcmode="lin" valueType="num">
                                      <p:cBhvr>
                                        <p:cTn id="10" dur="200" fill="hold"/>
                                        <p:tgtEl>
                                          <p:spTgt spid="8"/>
                                        </p:tgtEl>
                                        <p:attrNameLst>
                                          <p:attrName>ppt_x</p:attrName>
                                        </p:attrNameLst>
                                      </p:cBhvr>
                                      <p:tavLst>
                                        <p:tav tm="0">
                                          <p:val>
                                            <p:strVal val="#ppt_x"/>
                                          </p:val>
                                        </p:tav>
                                        <p:tav tm="100000">
                                          <p:val>
                                            <p:strVal val="#ppt_x"/>
                                          </p:val>
                                        </p:tav>
                                      </p:tavLst>
                                    </p:anim>
                                    <p:anim calcmode="lin" valueType="num">
                                      <p:cBhvr>
                                        <p:cTn id="11" dur="2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2014-04-16 at 10.39.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5102" y="-21462"/>
            <a:ext cx="12580296" cy="7064320"/>
          </a:xfrm>
          <a:prstGeom prst="rect">
            <a:avLst/>
          </a:prstGeom>
        </p:spPr>
      </p:pic>
      <p:grpSp>
        <p:nvGrpSpPr>
          <p:cNvPr id="12" name="Group 11"/>
          <p:cNvGrpSpPr/>
          <p:nvPr/>
        </p:nvGrpSpPr>
        <p:grpSpPr>
          <a:xfrm>
            <a:off x="3729043" y="575283"/>
            <a:ext cx="4901734" cy="5708321"/>
            <a:chOff x="3630406" y="382199"/>
            <a:chExt cx="4901734" cy="5708321"/>
          </a:xfrm>
        </p:grpSpPr>
        <p:sp>
          <p:nvSpPr>
            <p:cNvPr id="9" name="Rectangle 8"/>
            <p:cNvSpPr/>
            <p:nvPr/>
          </p:nvSpPr>
          <p:spPr bwMode="auto">
            <a:xfrm>
              <a:off x="3822201" y="382199"/>
              <a:ext cx="4709939" cy="570832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rot="2700000">
              <a:off x="3630406" y="3149361"/>
              <a:ext cx="383590" cy="38359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3" name="TextBox 12"/>
          <p:cNvSpPr txBox="1"/>
          <p:nvPr/>
        </p:nvSpPr>
        <p:spPr>
          <a:xfrm>
            <a:off x="4391283" y="1046986"/>
            <a:ext cx="4167432" cy="5139869"/>
          </a:xfrm>
          <a:prstGeom prst="rect">
            <a:avLst/>
          </a:prstGeom>
          <a:noFill/>
        </p:spPr>
        <p:txBody>
          <a:bodyPr wrap="square" rtlCol="0">
            <a:spAutoFit/>
          </a:bodyPr>
          <a:lstStyle/>
          <a:p>
            <a:r>
              <a:rPr lang="en-US" sz="3000" b="1" dirty="0">
                <a:solidFill>
                  <a:schemeClr val="bg2">
                    <a:lumMod val="90000"/>
                    <a:lumOff val="10000"/>
                  </a:schemeClr>
                </a:solidFill>
                <a:latin typeface="Helvetica Light"/>
                <a:cs typeface="Helvetica Light"/>
              </a:rPr>
              <a:t>Plan your story – Storyboard it.</a:t>
            </a:r>
          </a:p>
          <a:p>
            <a:endParaRPr lang="en-US" sz="3000" dirty="0">
              <a:solidFill>
                <a:schemeClr val="bg2">
                  <a:lumMod val="90000"/>
                  <a:lumOff val="10000"/>
                </a:schemeClr>
              </a:solidFill>
              <a:latin typeface="Helvetica Light"/>
              <a:cs typeface="Helvetica Light"/>
            </a:endParaRPr>
          </a:p>
          <a:p>
            <a:r>
              <a:rPr lang="en-US" sz="2800" dirty="0">
                <a:solidFill>
                  <a:schemeClr val="bg2">
                    <a:lumMod val="90000"/>
                    <a:lumOff val="10000"/>
                  </a:schemeClr>
                </a:solidFill>
                <a:latin typeface="Helvetica Light"/>
                <a:cs typeface="Helvetica Light"/>
              </a:rPr>
              <a:t>Is the story believable?</a:t>
            </a:r>
          </a:p>
          <a:p>
            <a:endParaRPr lang="en-US" sz="3000" dirty="0">
              <a:solidFill>
                <a:schemeClr val="bg2">
                  <a:lumMod val="90000"/>
                  <a:lumOff val="10000"/>
                </a:schemeClr>
              </a:solidFill>
              <a:latin typeface="Helvetica Light"/>
              <a:cs typeface="Helvetica Light"/>
            </a:endParaRPr>
          </a:p>
          <a:p>
            <a:r>
              <a:rPr lang="en-US" sz="3000" dirty="0">
                <a:solidFill>
                  <a:schemeClr val="bg2">
                    <a:lumMod val="90000"/>
                    <a:lumOff val="10000"/>
                  </a:schemeClr>
                </a:solidFill>
                <a:latin typeface="Helvetica Light"/>
                <a:cs typeface="Helvetica Light"/>
              </a:rPr>
              <a:t>Film multiple angles</a:t>
            </a:r>
          </a:p>
          <a:p>
            <a:endParaRPr lang="en-US" sz="3000" dirty="0">
              <a:solidFill>
                <a:schemeClr val="bg2">
                  <a:lumMod val="90000"/>
                  <a:lumOff val="10000"/>
                </a:schemeClr>
              </a:solidFill>
              <a:latin typeface="Helvetica Light"/>
              <a:cs typeface="Helvetica Light"/>
            </a:endParaRPr>
          </a:p>
          <a:p>
            <a:r>
              <a:rPr lang="en-US" sz="3000" dirty="0">
                <a:solidFill>
                  <a:schemeClr val="bg2">
                    <a:lumMod val="90000"/>
                    <a:lumOff val="10000"/>
                  </a:schemeClr>
                </a:solidFill>
                <a:latin typeface="Helvetica Light"/>
                <a:cs typeface="Helvetica Light"/>
              </a:rPr>
              <a:t>Film longer than the shot needs (you can always cut down)</a:t>
            </a:r>
          </a:p>
          <a:p>
            <a:endParaRPr lang="en-US" sz="3000" dirty="0">
              <a:solidFill>
                <a:schemeClr val="bg2">
                  <a:lumMod val="90000"/>
                  <a:lumOff val="10000"/>
                </a:schemeClr>
              </a:solidFill>
              <a:latin typeface="Helvetica Light"/>
              <a:cs typeface="Helvetica Light"/>
            </a:endParaRPr>
          </a:p>
        </p:txBody>
      </p:sp>
      <p:sp>
        <p:nvSpPr>
          <p:cNvPr id="16" name="Rectangle 3"/>
          <p:cNvSpPr>
            <a:spLocks/>
          </p:cNvSpPr>
          <p:nvPr/>
        </p:nvSpPr>
        <p:spPr bwMode="auto">
          <a:xfrm>
            <a:off x="1366161" y="4144233"/>
            <a:ext cx="10606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FFFF"/>
                </a:solidFill>
                <a:latin typeface="Helvetica"/>
                <a:ea typeface="ＭＳ Ｐゴシック" charset="0"/>
                <a:cs typeface="Helvetica"/>
              </a:rPr>
              <a:t>Context</a:t>
            </a:r>
          </a:p>
        </p:txBody>
      </p:sp>
      <p:pic>
        <p:nvPicPr>
          <p:cNvPr id="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250" y="2562821"/>
            <a:ext cx="1501303" cy="1044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2017/10/16</a:t>
            </a:r>
            <a:endParaRPr lang="en-US"/>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4" name="Slide Number Placeholder 3"/>
          <p:cNvSpPr>
            <a:spLocks noGrp="1"/>
          </p:cNvSpPr>
          <p:nvPr>
            <p:ph type="sldNum" sz="quarter" idx="12"/>
          </p:nvPr>
        </p:nvSpPr>
        <p:spPr/>
        <p:txBody>
          <a:bodyPr/>
          <a:lstStyle/>
          <a:p>
            <a:fld id="{E9FE5C6A-93CB-440C-B05E-F3950C24966F}" type="slidenum">
              <a:rPr lang="en-US" smtClean="0"/>
              <a:pPr/>
              <a:t>22</a:t>
            </a:fld>
            <a:endParaRPr lang="en-US"/>
          </a:p>
        </p:txBody>
      </p:sp>
    </p:spTree>
    <p:extLst>
      <p:ext uri="{BB962C8B-B14F-4D97-AF65-F5344CB8AC3E}">
        <p14:creationId xmlns:p14="http://schemas.microsoft.com/office/powerpoint/2010/main" val="1345577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anim calcmode="lin" valueType="num">
                                      <p:cBhvr>
                                        <p:cTn id="8" dur="300" fill="hold"/>
                                        <p:tgtEl>
                                          <p:spTgt spid="17"/>
                                        </p:tgtEl>
                                        <p:attrNameLst>
                                          <p:attrName>ppt_x</p:attrName>
                                        </p:attrNameLst>
                                      </p:cBhvr>
                                      <p:tavLst>
                                        <p:tav tm="0">
                                          <p:val>
                                            <p:strVal val="#ppt_x"/>
                                          </p:val>
                                        </p:tav>
                                        <p:tav tm="100000">
                                          <p:val>
                                            <p:strVal val="#ppt_x"/>
                                          </p:val>
                                        </p:tav>
                                      </p:tavLst>
                                    </p:anim>
                                    <p:anim calcmode="lin" valueType="num">
                                      <p:cBhvr>
                                        <p:cTn id="9" dur="3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
                                        <p:tgtEl>
                                          <p:spTgt spid="16"/>
                                        </p:tgtEl>
                                      </p:cBhvr>
                                    </p:animEffect>
                                    <p:anim calcmode="lin" valueType="num">
                                      <p:cBhvr>
                                        <p:cTn id="13" dur="200" fill="hold"/>
                                        <p:tgtEl>
                                          <p:spTgt spid="16"/>
                                        </p:tgtEl>
                                        <p:attrNameLst>
                                          <p:attrName>ppt_x</p:attrName>
                                        </p:attrNameLst>
                                      </p:cBhvr>
                                      <p:tavLst>
                                        <p:tav tm="0">
                                          <p:val>
                                            <p:strVal val="#ppt_x"/>
                                          </p:val>
                                        </p:tav>
                                        <p:tav tm="100000">
                                          <p:val>
                                            <p:strVal val="#ppt_x"/>
                                          </p:val>
                                        </p:tav>
                                      </p:tavLst>
                                    </p:anim>
                                    <p:anim calcmode="lin" valueType="num">
                                      <p:cBhvr>
                                        <p:cTn id="14" dur="2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creenshot 2014-04-16 at 10.53.06.PNG"/>
          <p:cNvPicPr>
            <a:picLocks noChangeAspect="1"/>
          </p:cNvPicPr>
          <p:nvPr/>
        </p:nvPicPr>
        <p:blipFill rotWithShape="1">
          <a:blip r:embed="rId3">
            <a:extLst>
              <a:ext uri="{28A0092B-C50C-407E-A947-70E740481C1C}">
                <a14:useLocalDpi xmlns:a14="http://schemas.microsoft.com/office/drawing/2010/main" val="0"/>
              </a:ext>
            </a:extLst>
          </a:blip>
          <a:srcRect l="89040"/>
          <a:stretch/>
        </p:blipFill>
        <p:spPr>
          <a:xfrm flipH="1">
            <a:off x="8504441" y="0"/>
            <a:ext cx="1401559" cy="6858000"/>
          </a:xfrm>
          <a:prstGeom prst="rect">
            <a:avLst/>
          </a:prstGeom>
        </p:spPr>
      </p:pic>
      <p:pic>
        <p:nvPicPr>
          <p:cNvPr id="2" name="Picture 1" descr="screenshot 2014-04-16 at 10.53.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4" y="0"/>
            <a:ext cx="12866335" cy="6858000"/>
          </a:xfrm>
          <a:prstGeom prst="rect">
            <a:avLst/>
          </a:prstGeom>
        </p:spPr>
      </p:pic>
      <p:grpSp>
        <p:nvGrpSpPr>
          <p:cNvPr id="12" name="Group 11"/>
          <p:cNvGrpSpPr/>
          <p:nvPr/>
        </p:nvGrpSpPr>
        <p:grpSpPr>
          <a:xfrm>
            <a:off x="3729043" y="575283"/>
            <a:ext cx="4901734" cy="5708321"/>
            <a:chOff x="3630406" y="382199"/>
            <a:chExt cx="4901734" cy="5708321"/>
          </a:xfrm>
        </p:grpSpPr>
        <p:sp>
          <p:nvSpPr>
            <p:cNvPr id="9" name="Rectangle 8"/>
            <p:cNvSpPr/>
            <p:nvPr/>
          </p:nvSpPr>
          <p:spPr bwMode="auto">
            <a:xfrm>
              <a:off x="3822201" y="382199"/>
              <a:ext cx="4709939" cy="570832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rot="2700000">
              <a:off x="3630406" y="3149361"/>
              <a:ext cx="383590" cy="38359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3" name="TextBox 12"/>
          <p:cNvSpPr txBox="1"/>
          <p:nvPr/>
        </p:nvSpPr>
        <p:spPr>
          <a:xfrm>
            <a:off x="4181232" y="830073"/>
            <a:ext cx="4373362" cy="5724644"/>
          </a:xfrm>
          <a:prstGeom prst="rect">
            <a:avLst/>
          </a:prstGeom>
          <a:noFill/>
        </p:spPr>
        <p:txBody>
          <a:bodyPr wrap="square" rtlCol="0">
            <a:spAutoFit/>
          </a:bodyPr>
          <a:lstStyle/>
          <a:p>
            <a:r>
              <a:rPr lang="en-US" sz="3000" b="1" dirty="0">
                <a:solidFill>
                  <a:schemeClr val="bg2">
                    <a:lumMod val="90000"/>
                    <a:lumOff val="10000"/>
                  </a:schemeClr>
                </a:solidFill>
                <a:latin typeface="Helvetica Light"/>
                <a:cs typeface="Helvetica Light"/>
              </a:rPr>
              <a:t>Wow Effect</a:t>
            </a:r>
            <a:br>
              <a:rPr lang="en-US" sz="3000" b="1" dirty="0">
                <a:solidFill>
                  <a:schemeClr val="bg2">
                    <a:lumMod val="90000"/>
                    <a:lumOff val="10000"/>
                  </a:schemeClr>
                </a:solidFill>
                <a:latin typeface="Helvetica Light"/>
                <a:cs typeface="Helvetica Light"/>
              </a:rPr>
            </a:br>
            <a:r>
              <a:rPr lang="en-US" sz="2600" dirty="0">
                <a:solidFill>
                  <a:schemeClr val="bg2">
                    <a:lumMod val="90000"/>
                    <a:lumOff val="10000"/>
                  </a:schemeClr>
                </a:solidFill>
                <a:latin typeface="Helvetica Light"/>
                <a:cs typeface="Helvetica Light"/>
              </a:rPr>
              <a:t>Show your solution at it’s best, save the best for last</a:t>
            </a:r>
          </a:p>
          <a:p>
            <a:endParaRPr lang="en-US" sz="3000" dirty="0">
              <a:solidFill>
                <a:schemeClr val="bg2">
                  <a:lumMod val="90000"/>
                  <a:lumOff val="10000"/>
                </a:schemeClr>
              </a:solidFill>
              <a:latin typeface="Helvetica Light"/>
              <a:cs typeface="Helvetica Light"/>
            </a:endParaRPr>
          </a:p>
          <a:p>
            <a:r>
              <a:rPr lang="en-US" sz="3000" b="1" dirty="0">
                <a:solidFill>
                  <a:schemeClr val="bg2">
                    <a:lumMod val="90000"/>
                    <a:lumOff val="10000"/>
                  </a:schemeClr>
                </a:solidFill>
                <a:latin typeface="Helvetica Light"/>
                <a:cs typeface="Helvetica Light"/>
              </a:rPr>
              <a:t>Subtlety </a:t>
            </a:r>
            <a:r>
              <a:rPr lang="en-US" sz="3000" dirty="0">
                <a:solidFill>
                  <a:schemeClr val="bg2">
                    <a:lumMod val="90000"/>
                    <a:lumOff val="10000"/>
                  </a:schemeClr>
                </a:solidFill>
                <a:latin typeface="Helvetica Light"/>
                <a:cs typeface="Helvetica Light"/>
              </a:rPr>
              <a:t/>
            </a:r>
            <a:br>
              <a:rPr lang="en-US" sz="3000" dirty="0">
                <a:solidFill>
                  <a:schemeClr val="bg2">
                    <a:lumMod val="90000"/>
                    <a:lumOff val="10000"/>
                  </a:schemeClr>
                </a:solidFill>
                <a:latin typeface="Helvetica Light"/>
                <a:cs typeface="Helvetica Light"/>
              </a:rPr>
            </a:br>
            <a:r>
              <a:rPr lang="en-US" sz="2600" dirty="0">
                <a:solidFill>
                  <a:schemeClr val="bg2">
                    <a:lumMod val="90000"/>
                    <a:lumOff val="10000"/>
                  </a:schemeClr>
                </a:solidFill>
                <a:latin typeface="Helvetica Light"/>
                <a:cs typeface="Helvetica Light"/>
              </a:rPr>
              <a:t>Show how the solution makes the user feel – subtly</a:t>
            </a:r>
          </a:p>
          <a:p>
            <a:endParaRPr lang="en-US" sz="3000" dirty="0">
              <a:solidFill>
                <a:schemeClr val="bg2">
                  <a:lumMod val="90000"/>
                  <a:lumOff val="10000"/>
                </a:schemeClr>
              </a:solidFill>
              <a:latin typeface="Helvetica Light"/>
              <a:cs typeface="Helvetica Light"/>
            </a:endParaRPr>
          </a:p>
          <a:p>
            <a:r>
              <a:rPr lang="en-US" sz="3000" b="1" dirty="0">
                <a:solidFill>
                  <a:schemeClr val="bg2">
                    <a:lumMod val="90000"/>
                    <a:lumOff val="10000"/>
                  </a:schemeClr>
                </a:solidFill>
                <a:latin typeface="Helvetica Light"/>
                <a:cs typeface="Helvetica Light"/>
              </a:rPr>
              <a:t>Don</a:t>
            </a:r>
            <a:r>
              <a:rPr lang="fr-FR" sz="3000" b="1" dirty="0">
                <a:solidFill>
                  <a:schemeClr val="bg2">
                    <a:lumMod val="90000"/>
                    <a:lumOff val="10000"/>
                  </a:schemeClr>
                </a:solidFill>
                <a:latin typeface="Helvetica Light"/>
                <a:cs typeface="Helvetica Light"/>
              </a:rPr>
              <a:t>’</a:t>
            </a:r>
            <a:r>
              <a:rPr lang="en-US" sz="3000" b="1" dirty="0">
                <a:solidFill>
                  <a:schemeClr val="bg2">
                    <a:lumMod val="90000"/>
                    <a:lumOff val="10000"/>
                  </a:schemeClr>
                </a:solidFill>
                <a:latin typeface="Helvetica Light"/>
                <a:cs typeface="Helvetica Light"/>
              </a:rPr>
              <a:t>t ‘Sell’ it</a:t>
            </a:r>
            <a:r>
              <a:rPr lang="en-US" sz="3600" dirty="0">
                <a:solidFill>
                  <a:schemeClr val="bg2">
                    <a:lumMod val="90000"/>
                    <a:lumOff val="10000"/>
                  </a:schemeClr>
                </a:solidFill>
                <a:latin typeface="Helvetica Light"/>
                <a:cs typeface="Helvetica Light"/>
              </a:rPr>
              <a:t/>
            </a:r>
            <a:br>
              <a:rPr lang="en-US" sz="3600" dirty="0">
                <a:solidFill>
                  <a:schemeClr val="bg2">
                    <a:lumMod val="90000"/>
                    <a:lumOff val="10000"/>
                  </a:schemeClr>
                </a:solidFill>
                <a:latin typeface="Helvetica Light"/>
                <a:cs typeface="Helvetica Light"/>
              </a:rPr>
            </a:br>
            <a:r>
              <a:rPr lang="en-US" sz="2600" dirty="0">
                <a:solidFill>
                  <a:schemeClr val="bg2">
                    <a:lumMod val="90000"/>
                    <a:lumOff val="10000"/>
                  </a:schemeClr>
                </a:solidFill>
                <a:latin typeface="Helvetica Light"/>
                <a:cs typeface="Helvetica Light"/>
              </a:rPr>
              <a:t>Don</a:t>
            </a:r>
            <a:r>
              <a:rPr lang="fr-FR" sz="2600" dirty="0">
                <a:solidFill>
                  <a:schemeClr val="bg2">
                    <a:lumMod val="90000"/>
                    <a:lumOff val="10000"/>
                  </a:schemeClr>
                </a:solidFill>
                <a:latin typeface="Helvetica Light"/>
                <a:cs typeface="Helvetica Light"/>
              </a:rPr>
              <a:t>’</a:t>
            </a:r>
            <a:r>
              <a:rPr lang="en-US" sz="2600" dirty="0">
                <a:solidFill>
                  <a:schemeClr val="bg2">
                    <a:lumMod val="90000"/>
                    <a:lumOff val="10000"/>
                  </a:schemeClr>
                </a:solidFill>
                <a:latin typeface="Helvetica Light"/>
                <a:cs typeface="Helvetica Light"/>
              </a:rPr>
              <a:t>t tell people to use your solution, show them why</a:t>
            </a:r>
          </a:p>
          <a:p>
            <a:endParaRPr lang="en-US" sz="3000" dirty="0">
              <a:solidFill>
                <a:schemeClr val="bg2">
                  <a:lumMod val="90000"/>
                  <a:lumOff val="10000"/>
                </a:schemeClr>
              </a:solidFill>
              <a:latin typeface="Helvetica Light"/>
              <a:cs typeface="Helvetica Light"/>
            </a:endParaRPr>
          </a:p>
          <a:p>
            <a:endParaRPr lang="en-US" sz="3000" dirty="0">
              <a:solidFill>
                <a:schemeClr val="bg2">
                  <a:lumMod val="90000"/>
                  <a:lumOff val="10000"/>
                </a:schemeClr>
              </a:solidFill>
              <a:latin typeface="Helvetica"/>
              <a:cs typeface="Helvetica"/>
            </a:endParaRPr>
          </a:p>
        </p:txBody>
      </p:sp>
      <p:sp>
        <p:nvSpPr>
          <p:cNvPr id="14" name="Rectangle 4"/>
          <p:cNvSpPr>
            <a:spLocks/>
          </p:cNvSpPr>
          <p:nvPr/>
        </p:nvSpPr>
        <p:spPr bwMode="auto">
          <a:xfrm>
            <a:off x="1049080" y="4159627"/>
            <a:ext cx="17280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FFFF"/>
                </a:solidFill>
                <a:latin typeface="Helvetica"/>
                <a:ea typeface="ＭＳ Ｐゴシック" charset="0"/>
                <a:cs typeface="Helvetica"/>
              </a:rPr>
              <a:t>The Solution</a:t>
            </a:r>
          </a:p>
        </p:txBody>
      </p:sp>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094" y="2522637"/>
            <a:ext cx="1206624" cy="1134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 name="Date Placeholder 2"/>
          <p:cNvSpPr>
            <a:spLocks noGrp="1"/>
          </p:cNvSpPr>
          <p:nvPr>
            <p:ph type="dt" sz="half" idx="10"/>
          </p:nvPr>
        </p:nvSpPr>
        <p:spPr/>
        <p:txBody>
          <a:bodyPr/>
          <a:lstStyle/>
          <a:p>
            <a:pPr>
              <a:defRPr/>
            </a:pPr>
            <a:r>
              <a:rPr lang="en-US" smtClean="0"/>
              <a:t>2017/10/16</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 </a:t>
            </a:r>
            <a:endParaRPr lang="en-US"/>
          </a:p>
        </p:txBody>
      </p:sp>
      <p:sp>
        <p:nvSpPr>
          <p:cNvPr id="5" name="Slide Number Placeholder 4"/>
          <p:cNvSpPr>
            <a:spLocks noGrp="1"/>
          </p:cNvSpPr>
          <p:nvPr>
            <p:ph type="sldNum" sz="quarter" idx="12"/>
          </p:nvPr>
        </p:nvSpPr>
        <p:spPr/>
        <p:txBody>
          <a:bodyPr/>
          <a:lstStyle/>
          <a:p>
            <a:fld id="{E9FE5C6A-93CB-440C-B05E-F3950C24966F}" type="slidenum">
              <a:rPr lang="en-US" smtClean="0"/>
              <a:pPr/>
              <a:t>23</a:t>
            </a:fld>
            <a:endParaRPr lang="en-US"/>
          </a:p>
        </p:txBody>
      </p:sp>
    </p:spTree>
    <p:extLst>
      <p:ext uri="{BB962C8B-B14F-4D97-AF65-F5344CB8AC3E}">
        <p14:creationId xmlns:p14="http://schemas.microsoft.com/office/powerpoint/2010/main" val="1834628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anim calcmode="lin" valueType="num">
                                      <p:cBhvr>
                                        <p:cTn id="8" dur="300" fill="hold"/>
                                        <p:tgtEl>
                                          <p:spTgt spid="15"/>
                                        </p:tgtEl>
                                        <p:attrNameLst>
                                          <p:attrName>ppt_x</p:attrName>
                                        </p:attrNameLst>
                                      </p:cBhvr>
                                      <p:tavLst>
                                        <p:tav tm="0">
                                          <p:val>
                                            <p:strVal val="#ppt_x"/>
                                          </p:val>
                                        </p:tav>
                                        <p:tav tm="100000">
                                          <p:val>
                                            <p:strVal val="#ppt_x"/>
                                          </p:val>
                                        </p:tav>
                                      </p:tavLst>
                                    </p:anim>
                                    <p:anim calcmode="lin" valueType="num">
                                      <p:cBhvr>
                                        <p:cTn id="9" dur="3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
                                        <p:tgtEl>
                                          <p:spTgt spid="14"/>
                                        </p:tgtEl>
                                      </p:cBhvr>
                                    </p:animEffect>
                                    <p:anim calcmode="lin" valueType="num">
                                      <p:cBhvr>
                                        <p:cTn id="13" dur="200" fill="hold"/>
                                        <p:tgtEl>
                                          <p:spTgt spid="14"/>
                                        </p:tgtEl>
                                        <p:attrNameLst>
                                          <p:attrName>ppt_x</p:attrName>
                                        </p:attrNameLst>
                                      </p:cBhvr>
                                      <p:tavLst>
                                        <p:tav tm="0">
                                          <p:val>
                                            <p:strVal val="#ppt_x"/>
                                          </p:val>
                                        </p:tav>
                                        <p:tav tm="100000">
                                          <p:val>
                                            <p:strVal val="#ppt_x"/>
                                          </p:val>
                                        </p:tav>
                                      </p:tavLst>
                                    </p:anim>
                                    <p:anim calcmode="lin" valueType="num">
                                      <p:cBhvr>
                                        <p:cTn id="14" dur="2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2017/10/16</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BAAF5C87-F9D2-5F40-9F3B-3AB33998CE64}" type="slidenum">
              <a:rPr lang="en-US" smtClean="0"/>
              <a:pPr/>
              <a:t>24</a:t>
            </a:fld>
            <a:endParaRPr lang="en-US" dirty="0"/>
          </a:p>
        </p:txBody>
      </p:sp>
      <p:sp>
        <p:nvSpPr>
          <p:cNvPr id="7" name="TextBox 6"/>
          <p:cNvSpPr txBox="1"/>
          <p:nvPr/>
        </p:nvSpPr>
        <p:spPr>
          <a:xfrm>
            <a:off x="2078124" y="1300163"/>
            <a:ext cx="5058821" cy="3416320"/>
          </a:xfrm>
          <a:prstGeom prst="rect">
            <a:avLst/>
          </a:prstGeom>
          <a:noFill/>
        </p:spPr>
        <p:txBody>
          <a:bodyPr wrap="none" rtlCol="0">
            <a:spAutoFit/>
          </a:bodyPr>
          <a:lstStyle/>
          <a:p>
            <a:pPr algn="ctr"/>
            <a:r>
              <a:rPr lang="en-US" sz="5400" dirty="0" smtClean="0">
                <a:latin typeface="Helvetica" charset="0"/>
                <a:ea typeface="Helvetica" charset="0"/>
                <a:cs typeface="Helvetica" charset="0"/>
              </a:rPr>
              <a:t>Questions on</a:t>
            </a:r>
            <a:br>
              <a:rPr lang="en-US" sz="5400" dirty="0" smtClean="0">
                <a:latin typeface="Helvetica" charset="0"/>
                <a:ea typeface="Helvetica" charset="0"/>
                <a:cs typeface="Helvetica" charset="0"/>
              </a:rPr>
            </a:br>
            <a:r>
              <a:rPr lang="en-US" sz="5400" dirty="0" smtClean="0">
                <a:latin typeface="Helvetica" charset="0"/>
                <a:ea typeface="Helvetica" charset="0"/>
                <a:cs typeface="Helvetica" charset="0"/>
              </a:rPr>
              <a:t>Tasks</a:t>
            </a:r>
            <a:br>
              <a:rPr lang="en-US" sz="5400" dirty="0" smtClean="0">
                <a:latin typeface="Helvetica" charset="0"/>
                <a:ea typeface="Helvetica" charset="0"/>
                <a:cs typeface="Helvetica" charset="0"/>
              </a:rPr>
            </a:br>
            <a:r>
              <a:rPr lang="en-US" sz="5400" dirty="0" smtClean="0">
                <a:latin typeface="Helvetica" charset="0"/>
                <a:ea typeface="Helvetica" charset="0"/>
                <a:cs typeface="Helvetica" charset="0"/>
              </a:rPr>
              <a:t>or </a:t>
            </a:r>
            <a:br>
              <a:rPr lang="en-US" sz="5400" dirty="0" smtClean="0">
                <a:latin typeface="Helvetica" charset="0"/>
                <a:ea typeface="Helvetica" charset="0"/>
                <a:cs typeface="Helvetica" charset="0"/>
              </a:rPr>
            </a:br>
            <a:r>
              <a:rPr lang="en-US" sz="5400" dirty="0" smtClean="0">
                <a:latin typeface="Helvetica" charset="0"/>
                <a:ea typeface="Helvetica" charset="0"/>
                <a:cs typeface="Helvetica" charset="0"/>
              </a:rPr>
              <a:t>Concept Videos</a:t>
            </a:r>
            <a:endParaRPr lang="en-US" sz="5400" dirty="0">
              <a:latin typeface="Helvetica" charset="0"/>
              <a:ea typeface="Helvetica" charset="0"/>
              <a:cs typeface="Helvetica" charset="0"/>
            </a:endParaRPr>
          </a:p>
        </p:txBody>
      </p:sp>
    </p:spTree>
    <p:extLst>
      <p:ext uri="{BB962C8B-B14F-4D97-AF65-F5344CB8AC3E}">
        <p14:creationId xmlns:p14="http://schemas.microsoft.com/office/powerpoint/2010/main" val="206740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dirty="0">
                <a:ea typeface="ＭＳ Ｐゴシック" pitchFamily="34" charset="-128"/>
              </a:rPr>
              <a:t>Design Process: Discovery</a:t>
            </a:r>
          </a:p>
        </p:txBody>
      </p:sp>
      <p:sp>
        <p:nvSpPr>
          <p:cNvPr id="43011" name="Rectangle 3"/>
          <p:cNvSpPr>
            <a:spLocks noGrp="1" noChangeArrowheads="1"/>
          </p:cNvSpPr>
          <p:nvPr>
            <p:ph idx="1"/>
          </p:nvPr>
        </p:nvSpPr>
        <p:spPr>
          <a:xfrm>
            <a:off x="4782201" y="1349321"/>
            <a:ext cx="3925421" cy="4724400"/>
          </a:xfrm>
          <a:solidFill>
            <a:srgbClr val="808080"/>
          </a:solidFill>
          <a:ln w="38100">
            <a:solidFill>
              <a:schemeClr val="tx1"/>
            </a:solidFill>
            <a:miter lim="800000"/>
            <a:headEnd/>
            <a:tailEnd/>
          </a:ln>
        </p:spPr>
        <p:txBody>
          <a:bodyPr/>
          <a:lstStyle/>
          <a:p>
            <a:pPr eaLnBrk="1" hangingPunct="1">
              <a:buFontTx/>
              <a:buNone/>
            </a:pPr>
            <a:r>
              <a:rPr lang="en-US" sz="2800" dirty="0">
                <a:ea typeface="ＭＳ Ｐゴシック" pitchFamily="34" charset="-128"/>
              </a:rPr>
              <a:t> Assess Needs</a:t>
            </a:r>
          </a:p>
          <a:p>
            <a:pPr eaLnBrk="1" hangingPunct="1">
              <a:buClr>
                <a:schemeClr val="tx1"/>
              </a:buClr>
            </a:pPr>
            <a:endParaRPr lang="en-US" sz="1200" dirty="0">
              <a:ea typeface="ＭＳ Ｐゴシック" pitchFamily="34" charset="-128"/>
            </a:endParaRPr>
          </a:p>
          <a:p>
            <a:pPr eaLnBrk="1" hangingPunct="1">
              <a:buClr>
                <a:schemeClr val="tx1"/>
              </a:buClr>
            </a:pPr>
            <a:r>
              <a:rPr lang="en-US" sz="2400" dirty="0">
                <a:ea typeface="ＭＳ Ｐゴシック" pitchFamily="34" charset="-128"/>
              </a:rPr>
              <a:t>understand client’</a:t>
            </a:r>
            <a:r>
              <a:rPr lang="en-US" altLang="ja-JP" sz="2400" dirty="0">
                <a:ea typeface="ＭＳ Ｐゴシック" pitchFamily="34" charset="-128"/>
              </a:rPr>
              <a:t>s expectations</a:t>
            </a:r>
          </a:p>
          <a:p>
            <a:pPr eaLnBrk="1" hangingPunct="1">
              <a:buClr>
                <a:schemeClr val="tx1"/>
              </a:buClr>
            </a:pPr>
            <a:r>
              <a:rPr lang="en-US" sz="2400" dirty="0">
                <a:ea typeface="ＭＳ Ｐゴシック" pitchFamily="34" charset="-128"/>
              </a:rPr>
              <a:t>determine scope </a:t>
            </a:r>
            <a:br>
              <a:rPr lang="en-US" sz="2400" dirty="0">
                <a:ea typeface="ＭＳ Ｐゴシック" pitchFamily="34" charset="-128"/>
              </a:rPr>
            </a:br>
            <a:r>
              <a:rPr lang="en-US" sz="2400" dirty="0">
                <a:ea typeface="ＭＳ Ｐゴシック" pitchFamily="34" charset="-128"/>
              </a:rPr>
              <a:t>of project</a:t>
            </a:r>
          </a:p>
          <a:p>
            <a:pPr eaLnBrk="1" hangingPunct="1">
              <a:buClr>
                <a:schemeClr val="tx1"/>
              </a:buClr>
            </a:pPr>
            <a:r>
              <a:rPr lang="en-US" sz="2400" dirty="0">
                <a:solidFill>
                  <a:srgbClr val="184DA5"/>
                </a:solidFill>
                <a:ea typeface="ＭＳ Ｐゴシック" pitchFamily="34" charset="-128"/>
              </a:rPr>
              <a:t>characteristics of customers &amp; tasks</a:t>
            </a:r>
          </a:p>
          <a:p>
            <a:pPr eaLnBrk="1" hangingPunct="1">
              <a:buClr>
                <a:schemeClr val="tx1"/>
              </a:buClr>
            </a:pPr>
            <a:r>
              <a:rPr lang="en-US" sz="2400" dirty="0">
                <a:ea typeface="ＭＳ Ｐゴシック" pitchFamily="34" charset="-128"/>
              </a:rPr>
              <a:t>evaluate existing practices &amp; products</a:t>
            </a:r>
          </a:p>
        </p:txBody>
      </p:sp>
      <p:sp>
        <p:nvSpPr>
          <p:cNvPr id="16" name="Date Placeholder 3"/>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solidFill>
                  <a:schemeClr val="tx1">
                    <a:lumMod val="50000"/>
                  </a:schemeClr>
                </a:solidFill>
                <a:latin typeface="Helvetica Light"/>
              </a:rPr>
              <a:t>2017/10/16</a:t>
            </a:r>
            <a:endParaRPr lang="en-US" sz="1000" dirty="0">
              <a:solidFill>
                <a:schemeClr val="tx1">
                  <a:lumMod val="50000"/>
                </a:schemeClr>
              </a:solidFill>
              <a:latin typeface="Helvetica Light"/>
            </a:endParaRPr>
          </a:p>
        </p:txBody>
      </p:sp>
      <p:sp>
        <p:nvSpPr>
          <p:cNvPr id="1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17"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25</a:t>
            </a:fld>
            <a:endParaRPr lang="en-US" sz="1000" dirty="0">
              <a:solidFill>
                <a:schemeClr val="tx1">
                  <a:lumMod val="50000"/>
                </a:schemeClr>
              </a:solidFill>
              <a:latin typeface="Helvetica Light"/>
            </a:endParaRPr>
          </a:p>
        </p:txBody>
      </p:sp>
      <p:sp>
        <p:nvSpPr>
          <p:cNvPr id="43012" name="Line 4"/>
          <p:cNvSpPr>
            <a:spLocks noChangeShapeType="1"/>
          </p:cNvSpPr>
          <p:nvPr/>
        </p:nvSpPr>
        <p:spPr bwMode="auto">
          <a:xfrm>
            <a:off x="3596645" y="2289122"/>
            <a:ext cx="1185558" cy="377900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3596645" y="1348473"/>
            <a:ext cx="1177718" cy="254849"/>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lIns="91438" tIns="45719" rIns="91438" bIns="45719" anchor="ctr"/>
          <a:lstStyle/>
          <a:p>
            <a:endParaRPr lang="en-US"/>
          </a:p>
        </p:txBody>
      </p:sp>
      <p:sp>
        <p:nvSpPr>
          <p:cNvPr id="43014" name="Rectangle 6"/>
          <p:cNvSpPr>
            <a:spLocks noChangeArrowheads="1"/>
          </p:cNvSpPr>
          <p:nvPr/>
        </p:nvSpPr>
        <p:spPr bwMode="auto">
          <a:xfrm>
            <a:off x="929644" y="45179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929644" y="354642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929644" y="25748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929644" y="1603321"/>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2148844" y="23557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43019" name="AutoShape 11"/>
          <p:cNvSpPr>
            <a:spLocks noChangeArrowheads="1"/>
          </p:cNvSpPr>
          <p:nvPr/>
        </p:nvSpPr>
        <p:spPr bwMode="auto">
          <a:xfrm>
            <a:off x="2148844" y="332734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43020" name="AutoShape 12"/>
          <p:cNvSpPr>
            <a:spLocks noChangeArrowheads="1"/>
          </p:cNvSpPr>
          <p:nvPr/>
        </p:nvSpPr>
        <p:spPr bwMode="auto">
          <a:xfrm>
            <a:off x="2148844" y="42988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Tree>
    <p:extLst>
      <p:ext uri="{BB962C8B-B14F-4D97-AF65-F5344CB8AC3E}">
        <p14:creationId xmlns:p14="http://schemas.microsoft.com/office/powerpoint/2010/main" val="9882850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337051" y="0"/>
            <a:ext cx="8461375" cy="1143000"/>
          </a:xfrm>
        </p:spPr>
        <p:txBody>
          <a:bodyPr/>
          <a:lstStyle/>
          <a:p>
            <a:pPr eaLnBrk="1" hangingPunct="1"/>
            <a:r>
              <a:rPr lang="en-US" dirty="0">
                <a:ea typeface="ＭＳ Ｐゴシック" pitchFamily="34" charset="-128"/>
              </a:rPr>
              <a:t>Design Process: Exploration</a:t>
            </a:r>
          </a:p>
        </p:txBody>
      </p:sp>
      <p:sp>
        <p:nvSpPr>
          <p:cNvPr id="2" name="Date Placeholder 1"/>
          <p:cNvSpPr>
            <a:spLocks noGrp="1"/>
          </p:cNvSpPr>
          <p:nvPr>
            <p:ph type="dt" sz="half" idx="10"/>
          </p:nvPr>
        </p:nvSpPr>
        <p:spPr/>
        <p:txBody>
          <a:bodyPr/>
          <a:lstStyle/>
          <a:p>
            <a:pPr>
              <a:defRPr/>
            </a:pPr>
            <a:r>
              <a:rPr lang="en-US" smtClean="0"/>
              <a:t>2017/10/16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63AA7834-23CB-3344-B42F-BB3C863F1847}" type="slidenum">
              <a:rPr lang="en-US" smtClean="0"/>
              <a:pPr/>
              <a:t>26</a:t>
            </a:fld>
            <a:endParaRPr lang="en-US" dirty="0"/>
          </a:p>
        </p:txBody>
      </p:sp>
      <p:sp>
        <p:nvSpPr>
          <p:cNvPr id="43014" name="Rectangle 6"/>
          <p:cNvSpPr>
            <a:spLocks noChangeArrowheads="1"/>
          </p:cNvSpPr>
          <p:nvPr/>
        </p:nvSpPr>
        <p:spPr bwMode="auto">
          <a:xfrm>
            <a:off x="928813" y="451986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928813" y="35483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dirty="0">
                <a:solidFill>
                  <a:schemeClr val="bg2"/>
                </a:solidFill>
                <a:latin typeface="Arial" pitchFamily="34" charset="0"/>
              </a:rPr>
              <a:t>Design Refinement</a:t>
            </a:r>
          </a:p>
        </p:txBody>
      </p:sp>
      <p:sp>
        <p:nvSpPr>
          <p:cNvPr id="43016" name="Rectangle 8"/>
          <p:cNvSpPr>
            <a:spLocks noChangeArrowheads="1"/>
          </p:cNvSpPr>
          <p:nvPr/>
        </p:nvSpPr>
        <p:spPr bwMode="auto">
          <a:xfrm>
            <a:off x="928813" y="2576762"/>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Design Exploration</a:t>
            </a:r>
          </a:p>
        </p:txBody>
      </p:sp>
      <p:sp>
        <p:nvSpPr>
          <p:cNvPr id="43017" name="Rectangle 9"/>
          <p:cNvSpPr>
            <a:spLocks noChangeArrowheads="1"/>
          </p:cNvSpPr>
          <p:nvPr/>
        </p:nvSpPr>
        <p:spPr bwMode="auto">
          <a:xfrm>
            <a:off x="928813" y="16052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Discovery</a:t>
            </a:r>
          </a:p>
        </p:txBody>
      </p:sp>
      <p:sp>
        <p:nvSpPr>
          <p:cNvPr id="18" name="Rectangle 3"/>
          <p:cNvSpPr txBox="1">
            <a:spLocks noChangeArrowheads="1"/>
          </p:cNvSpPr>
          <p:nvPr/>
        </p:nvSpPr>
        <p:spPr>
          <a:xfrm>
            <a:off x="4782201" y="1349321"/>
            <a:ext cx="3925421" cy="4724400"/>
          </a:xfrm>
          <a:prstGeom prst="rect">
            <a:avLst/>
          </a:prstGeom>
          <a:solidFill>
            <a:srgbClr val="808080"/>
          </a:solidFill>
          <a:ln w="38100">
            <a:solidFill>
              <a:schemeClr val="tx1"/>
            </a:solidFill>
            <a:miter lim="800000"/>
            <a:headEnd/>
            <a:tailEnd/>
          </a:ln>
        </p:spPr>
        <p:txBody>
          <a:bodyPr lIns="91438" tIns="45719" rIns="91438" bIns="45719"/>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buFontTx/>
              <a:buNone/>
            </a:pPr>
            <a:r>
              <a:rPr lang="en-US" sz="2800" dirty="0">
                <a:ea typeface="ＭＳ Ｐゴシック" pitchFamily="34" charset="-128"/>
              </a:rPr>
              <a:t>Expand Design Space</a:t>
            </a:r>
          </a:p>
          <a:p>
            <a:pPr>
              <a:buClr>
                <a:schemeClr val="tx1"/>
              </a:buClr>
            </a:pPr>
            <a:endParaRPr lang="en-US" sz="1200" dirty="0">
              <a:ea typeface="ＭＳ Ｐゴシック" pitchFamily="34" charset="-128"/>
            </a:endParaRPr>
          </a:p>
          <a:p>
            <a:pPr>
              <a:buClr>
                <a:schemeClr val="tx1"/>
              </a:buClr>
            </a:pPr>
            <a:r>
              <a:rPr lang="en-US" sz="2400" dirty="0">
                <a:ea typeface="ＭＳ Ｐゴシック" pitchFamily="34" charset="-128"/>
              </a:rPr>
              <a:t>brainstorming</a:t>
            </a:r>
          </a:p>
          <a:p>
            <a:pPr>
              <a:buClr>
                <a:schemeClr val="tx1"/>
              </a:buClr>
            </a:pPr>
            <a:r>
              <a:rPr lang="en-US" altLang="ja-JP" sz="2400" dirty="0">
                <a:ea typeface="ＭＳ Ｐゴシック" pitchFamily="34" charset="-128"/>
              </a:rPr>
              <a:t>sketching</a:t>
            </a:r>
          </a:p>
          <a:p>
            <a:pPr>
              <a:buClr>
                <a:schemeClr val="tx1"/>
              </a:buClr>
            </a:pPr>
            <a:r>
              <a:rPr lang="en-US" altLang="ja-JP" sz="2400" dirty="0">
                <a:ea typeface="ＭＳ Ｐゴシック" pitchFamily="34" charset="-128"/>
              </a:rPr>
              <a:t>storyboarding</a:t>
            </a:r>
          </a:p>
          <a:p>
            <a:pPr>
              <a:buClr>
                <a:schemeClr val="tx1"/>
              </a:buClr>
            </a:pPr>
            <a:r>
              <a:rPr lang="en-US" altLang="ja-JP" sz="2400" dirty="0">
                <a:ea typeface="ＭＳ Ｐゴシック" pitchFamily="34" charset="-128"/>
              </a:rPr>
              <a:t>prototyping</a:t>
            </a:r>
          </a:p>
        </p:txBody>
      </p:sp>
      <p:sp>
        <p:nvSpPr>
          <p:cNvPr id="43012" name="Line 4"/>
          <p:cNvSpPr>
            <a:spLocks noChangeShapeType="1"/>
          </p:cNvSpPr>
          <p:nvPr/>
        </p:nvSpPr>
        <p:spPr bwMode="auto">
          <a:xfrm>
            <a:off x="3595813" y="3262563"/>
            <a:ext cx="1193665" cy="281382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3595813" y="1349676"/>
            <a:ext cx="1187970" cy="123287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lIns="91438" tIns="45719" rIns="91438" bIns="45719" anchor="ctr"/>
          <a:lstStyle/>
          <a:p>
            <a:endParaRPr lang="en-US"/>
          </a:p>
        </p:txBody>
      </p:sp>
      <p:sp>
        <p:nvSpPr>
          <p:cNvPr id="19" name="AutoShape 10"/>
          <p:cNvSpPr>
            <a:spLocks noChangeArrowheads="1"/>
          </p:cNvSpPr>
          <p:nvPr/>
        </p:nvSpPr>
        <p:spPr bwMode="auto">
          <a:xfrm>
            <a:off x="2148844" y="23557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20" name="AutoShape 11"/>
          <p:cNvSpPr>
            <a:spLocks noChangeArrowheads="1"/>
          </p:cNvSpPr>
          <p:nvPr/>
        </p:nvSpPr>
        <p:spPr bwMode="auto">
          <a:xfrm>
            <a:off x="2148844" y="332734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21" name="AutoShape 12"/>
          <p:cNvSpPr>
            <a:spLocks noChangeArrowheads="1"/>
          </p:cNvSpPr>
          <p:nvPr/>
        </p:nvSpPr>
        <p:spPr bwMode="auto">
          <a:xfrm>
            <a:off x="2148844" y="42988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Tree>
    <p:extLst>
      <p:ext uri="{BB962C8B-B14F-4D97-AF65-F5344CB8AC3E}">
        <p14:creationId xmlns:p14="http://schemas.microsoft.com/office/powerpoint/2010/main" val="8054170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43012" grpId="0" animBg="1"/>
      <p:bldP spid="4301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lIns="92073" tIns="46037" rIns="92073" bIns="46037"/>
          <a:lstStyle/>
          <a:p>
            <a:pPr eaLnBrk="1" hangingPunct="1"/>
            <a:r>
              <a:rPr lang="en-US" dirty="0">
                <a:latin typeface="Helvetica" pitchFamily="34" charset="0"/>
              </a:rPr>
              <a:t>Iteration</a:t>
            </a:r>
          </a:p>
        </p:txBody>
      </p:sp>
      <p:sp>
        <p:nvSpPr>
          <p:cNvPr id="1033" name="Rectangle 1032"/>
          <p:cNvSpPr>
            <a:spLocks noGrp="1" noChangeArrowheads="1"/>
          </p:cNvSpPr>
          <p:nvPr>
            <p:ph idx="1"/>
          </p:nvPr>
        </p:nvSpPr>
        <p:spPr>
          <a:xfrm>
            <a:off x="984556" y="302833"/>
            <a:ext cx="7772400" cy="4724400"/>
          </a:xfrm>
        </p:spPr>
        <p:txBody>
          <a:bodyPr/>
          <a:lstStyle/>
          <a:p>
            <a:pPr algn="r" eaLnBrk="1" hangingPunct="1">
              <a:buFontTx/>
              <a:buNone/>
            </a:pPr>
            <a:r>
              <a:rPr lang="en-US" dirty="0">
                <a:latin typeface="Arial" charset="0"/>
              </a:rPr>
              <a:t>At every stage!</a:t>
            </a:r>
          </a:p>
        </p:txBody>
      </p:sp>
      <p:sp>
        <p:nvSpPr>
          <p:cNvPr id="3" name="Date Placeholder 2"/>
          <p:cNvSpPr>
            <a:spLocks noGrp="1"/>
          </p:cNvSpPr>
          <p:nvPr>
            <p:ph type="dt" sz="half" idx="10"/>
          </p:nvPr>
        </p:nvSpPr>
        <p:spPr/>
        <p:txBody>
          <a:bodyPr/>
          <a:lstStyle/>
          <a:p>
            <a:pPr>
              <a:defRPr/>
            </a:pPr>
            <a:r>
              <a:rPr lang="en-US" smtClean="0"/>
              <a:t>2017/10/16</a:t>
            </a:r>
            <a:endParaRPr lang="en-US"/>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27</a:t>
            </a:fld>
            <a:endParaRPr lang="en-US"/>
          </a:p>
        </p:txBody>
      </p:sp>
      <p:grpSp>
        <p:nvGrpSpPr>
          <p:cNvPr id="1032" name="Group 1034"/>
          <p:cNvGrpSpPr>
            <a:grpSpLocks/>
          </p:cNvGrpSpPr>
          <p:nvPr/>
        </p:nvGrpSpPr>
        <p:grpSpPr bwMode="auto">
          <a:xfrm>
            <a:off x="542925" y="1520826"/>
            <a:ext cx="7875589" cy="2493963"/>
            <a:chOff x="342" y="958"/>
            <a:chExt cx="4961" cy="1571"/>
          </a:xfrm>
        </p:grpSpPr>
        <p:sp>
          <p:nvSpPr>
            <p:cNvPr id="1034" name="Rectangle 1029"/>
            <p:cNvSpPr>
              <a:spLocks noChangeArrowheads="1"/>
            </p:cNvSpPr>
            <p:nvPr/>
          </p:nvSpPr>
          <p:spPr bwMode="auto">
            <a:xfrm>
              <a:off x="3818" y="958"/>
              <a:ext cx="800"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342" y="2056"/>
              <a:ext cx="1100"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4325" y="2257"/>
              <a:ext cx="978"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
        <p:nvSpPr>
          <p:cNvPr id="2" name="TextBox 1"/>
          <p:cNvSpPr txBox="1"/>
          <p:nvPr/>
        </p:nvSpPr>
        <p:spPr>
          <a:xfrm>
            <a:off x="555196" y="3731817"/>
            <a:ext cx="1364823" cy="1938990"/>
          </a:xfrm>
          <a:prstGeom prst="rect">
            <a:avLst/>
          </a:prstGeom>
          <a:noFill/>
        </p:spPr>
        <p:txBody>
          <a:bodyPr wrap="none" lIns="91438" tIns="45719" rIns="91438" bIns="45719" rtlCol="0">
            <a:spAutoFit/>
          </a:bodyPr>
          <a:lstStyle/>
          <a:p>
            <a:r>
              <a:rPr lang="en-US" dirty="0">
                <a:solidFill>
                  <a:schemeClr val="tx1">
                    <a:lumMod val="65000"/>
                  </a:schemeClr>
                </a:solidFill>
                <a:latin typeface="+mn-lt"/>
              </a:rPr>
              <a:t>Sketch</a:t>
            </a:r>
          </a:p>
          <a:p>
            <a:r>
              <a:rPr lang="en-US" dirty="0">
                <a:solidFill>
                  <a:schemeClr val="tx1">
                    <a:lumMod val="65000"/>
                  </a:schemeClr>
                </a:solidFill>
                <a:latin typeface="+mn-lt"/>
              </a:rPr>
              <a:t>Paper</a:t>
            </a:r>
          </a:p>
          <a:p>
            <a:r>
              <a:rPr lang="en-US" dirty="0">
                <a:solidFill>
                  <a:schemeClr val="tx1">
                    <a:lumMod val="65000"/>
                  </a:schemeClr>
                </a:solidFill>
                <a:latin typeface="+mn-lt"/>
              </a:rPr>
              <a:t>Video</a:t>
            </a:r>
          </a:p>
          <a:p>
            <a:r>
              <a:rPr lang="en-US" dirty="0">
                <a:solidFill>
                  <a:schemeClr val="tx1">
                    <a:lumMod val="65000"/>
                  </a:schemeClr>
                </a:solidFill>
                <a:latin typeface="+mn-lt"/>
              </a:rPr>
              <a:t>Tool</a:t>
            </a:r>
          </a:p>
          <a:p>
            <a:r>
              <a:rPr lang="en-US" dirty="0">
                <a:solidFill>
                  <a:schemeClr val="tx1">
                    <a:lumMod val="65000"/>
                  </a:schemeClr>
                </a:solidFill>
                <a:latin typeface="+mn-lt"/>
              </a:rPr>
              <a:t>Program</a:t>
            </a:r>
          </a:p>
        </p:txBody>
      </p:sp>
      <p:sp>
        <p:nvSpPr>
          <p:cNvPr id="12" name="TextBox 11"/>
          <p:cNvSpPr txBox="1"/>
          <p:nvPr/>
        </p:nvSpPr>
        <p:spPr>
          <a:xfrm>
            <a:off x="6894494" y="4067795"/>
            <a:ext cx="1758410" cy="1938990"/>
          </a:xfrm>
          <a:prstGeom prst="rect">
            <a:avLst/>
          </a:prstGeom>
          <a:noFill/>
        </p:spPr>
        <p:txBody>
          <a:bodyPr wrap="none" lIns="91438" tIns="45719" rIns="91438" bIns="45719" rtlCol="0">
            <a:spAutoFit/>
          </a:bodyPr>
          <a:lstStyle/>
          <a:p>
            <a:r>
              <a:rPr lang="en-US" dirty="0">
                <a:solidFill>
                  <a:srgbClr val="A6A6A6"/>
                </a:solidFill>
                <a:latin typeface="+mn-lt"/>
              </a:rPr>
              <a:t>Gut</a:t>
            </a:r>
          </a:p>
          <a:p>
            <a:r>
              <a:rPr lang="en-US" dirty="0" err="1">
                <a:solidFill>
                  <a:srgbClr val="A6A6A6"/>
                </a:solidFill>
                <a:latin typeface="+mn-lt"/>
              </a:rPr>
              <a:t>Crit</a:t>
            </a:r>
            <a:endParaRPr lang="en-US" dirty="0">
              <a:solidFill>
                <a:srgbClr val="A6A6A6"/>
              </a:solidFill>
              <a:latin typeface="+mn-lt"/>
            </a:endParaRPr>
          </a:p>
          <a:p>
            <a:r>
              <a:rPr lang="en-US" dirty="0">
                <a:solidFill>
                  <a:srgbClr val="A6A6A6"/>
                </a:solidFill>
                <a:latin typeface="+mn-lt"/>
              </a:rPr>
              <a:t>Expert </a:t>
            </a:r>
            <a:r>
              <a:rPr lang="en-US" dirty="0" err="1">
                <a:solidFill>
                  <a:srgbClr val="A6A6A6"/>
                </a:solidFill>
                <a:latin typeface="+mn-lt"/>
              </a:rPr>
              <a:t>Eval</a:t>
            </a:r>
            <a:r>
              <a:rPr lang="en-US" dirty="0">
                <a:solidFill>
                  <a:srgbClr val="A6A6A6"/>
                </a:solidFill>
                <a:latin typeface="+mn-lt"/>
              </a:rPr>
              <a:t/>
            </a:r>
            <a:br>
              <a:rPr lang="en-US" dirty="0">
                <a:solidFill>
                  <a:srgbClr val="A6A6A6"/>
                </a:solidFill>
                <a:latin typeface="+mn-lt"/>
              </a:rPr>
            </a:br>
            <a:r>
              <a:rPr lang="en-US" dirty="0">
                <a:solidFill>
                  <a:srgbClr val="A6A6A6"/>
                </a:solidFill>
                <a:latin typeface="+mn-lt"/>
              </a:rPr>
              <a:t>Lo-fi Test</a:t>
            </a:r>
          </a:p>
          <a:p>
            <a:r>
              <a:rPr lang="en-US" dirty="0">
                <a:solidFill>
                  <a:srgbClr val="A6A6A6"/>
                </a:solidFill>
                <a:latin typeface="+mn-lt"/>
              </a:rPr>
              <a:t>User Study</a:t>
            </a:r>
          </a:p>
        </p:txBody>
      </p:sp>
      <p:graphicFrame>
        <p:nvGraphicFramePr>
          <p:cNvPr id="14" name="Object 1025"/>
          <p:cNvGraphicFramePr>
            <a:graphicFrameLocks noChangeAspect="1"/>
          </p:cNvGraphicFramePr>
          <p:nvPr>
            <p:extLst/>
          </p:nvPr>
        </p:nvGraphicFramePr>
        <p:xfrm>
          <a:off x="2701549" y="1901398"/>
          <a:ext cx="3730625" cy="3363912"/>
        </p:xfrm>
        <a:graphic>
          <a:graphicData uri="http://schemas.openxmlformats.org/presentationml/2006/ole">
            <mc:AlternateContent xmlns:mc="http://schemas.openxmlformats.org/markup-compatibility/2006">
              <mc:Choice xmlns:v="urn:schemas-microsoft-com:vml" Requires="v">
                <p:oleObj spid="_x0000_s1064" name="Clip" r:id="rId4" imgW="3849120" imgH="3468960" progId="MS_ClipArt_Gallery.5">
                  <p:embed/>
                </p:oleObj>
              </mc:Choice>
              <mc:Fallback>
                <p:oleObj name="Clip" r:id="rId4" imgW="3849120" imgH="346896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549" y="1901398"/>
                        <a:ext cx="3730625" cy="33639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187278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3" name="Rectangle 2">
            <a:hlinkClick r:id="rId5"/>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0102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2017/10/16</a:t>
            </a:r>
            <a:endParaRPr lang="en-US" dirty="0"/>
          </a:p>
        </p:txBody>
      </p:sp>
      <p:pic>
        <p:nvPicPr>
          <p:cNvPr id="17410" name="Picture 4" descr="06.tif"/>
          <p:cNvPicPr>
            <a:picLocks noChangeAspect="1"/>
          </p:cNvPicPr>
          <p:nvPr/>
        </p:nvPicPr>
        <p:blipFill>
          <a:blip r:embed="rId3" cstate="print"/>
          <a:srcRect/>
          <a:stretch>
            <a:fillRect/>
          </a:stretch>
        </p:blipFill>
        <p:spPr bwMode="auto">
          <a:xfrm>
            <a:off x="-153793" y="878"/>
            <a:ext cx="9297793" cy="6857122"/>
          </a:xfrm>
          <a:prstGeom prst="rect">
            <a:avLst/>
          </a:prstGeom>
          <a:solidFill>
            <a:srgbClr val="000000">
              <a:alpha val="25098"/>
            </a:srgbClr>
          </a:solidFill>
          <a:ln w="9525">
            <a:noFill/>
            <a:miter lim="800000"/>
            <a:headEnd/>
            <a:tailEnd/>
          </a:ln>
        </p:spPr>
      </p:pic>
      <p:sp>
        <p:nvSpPr>
          <p:cNvPr id="2" name="Footer Placeholder 1"/>
          <p:cNvSpPr>
            <a:spLocks noGrp="1"/>
          </p:cNvSpPr>
          <p:nvPr>
            <p:ph type="ftr" sz="quarter" idx="11"/>
          </p:nvPr>
        </p:nvSpPr>
        <p:spPr>
          <a:xfrm>
            <a:off x="2905125" y="6553200"/>
            <a:ext cx="6238875" cy="457200"/>
          </a:xfrm>
        </p:spPr>
        <p:txBody>
          <a:bodyPr/>
          <a:lstStyle/>
          <a:p>
            <a:pPr>
              <a:defRPr/>
            </a:pPr>
            <a:r>
              <a:rPr lang="en-US"/>
              <a:t>dt+UX: Design Thinking for User Experience Design, Prototyping &amp; Evaluation </a:t>
            </a:r>
          </a:p>
        </p:txBody>
      </p:sp>
      <p:sp>
        <p:nvSpPr>
          <p:cNvPr id="92162" name="Rectangle 2"/>
          <p:cNvSpPr>
            <a:spLocks noGrp="1" noChangeArrowheads="1"/>
          </p:cNvSpPr>
          <p:nvPr>
            <p:ph type="title" idx="4294967295"/>
          </p:nvPr>
        </p:nvSpPr>
        <p:spPr>
          <a:xfrm>
            <a:off x="0" y="5778501"/>
            <a:ext cx="8840788" cy="1146175"/>
          </a:xfrm>
          <a:solidFill>
            <a:srgbClr val="FFFFFF">
              <a:alpha val="98039"/>
            </a:srgbClr>
          </a:solidFill>
          <a:effectLst>
            <a:softEdge rad="127000"/>
          </a:effectLst>
        </p:spPr>
        <p:txBody>
          <a:bodyPr/>
          <a:lstStyle/>
          <a:p>
            <a:pPr>
              <a:lnSpc>
                <a:spcPct val="90000"/>
              </a:lnSpc>
              <a:defRPr/>
            </a:pPr>
            <a:r>
              <a:rPr lang="en-US" sz="4000" dirty="0">
                <a:solidFill>
                  <a:schemeClr val="tx2">
                    <a:lumMod val="75000"/>
                  </a:schemeClr>
                </a:solidFill>
              </a:rPr>
              <a:t/>
            </a:r>
            <a:br>
              <a:rPr lang="en-US" sz="4000" dirty="0">
                <a:solidFill>
                  <a:schemeClr val="tx2">
                    <a:lumMod val="75000"/>
                  </a:schemeClr>
                </a:solidFill>
              </a:rPr>
            </a:br>
            <a:r>
              <a:rPr lang="en-US" sz="3400" dirty="0">
                <a:solidFill>
                  <a:schemeClr val="tx2">
                    <a:lumMod val="75000"/>
                  </a:schemeClr>
                </a:solidFill>
              </a:rPr>
              <a:t>Sketching: </a:t>
            </a:r>
            <a:br>
              <a:rPr lang="en-US" sz="3400" dirty="0">
                <a:solidFill>
                  <a:schemeClr val="tx2">
                    <a:lumMod val="75000"/>
                  </a:schemeClr>
                </a:solidFill>
              </a:rPr>
            </a:br>
            <a:r>
              <a:rPr lang="en-US" sz="3400" dirty="0">
                <a:solidFill>
                  <a:schemeClr val="tx2">
                    <a:lumMod val="75000"/>
                  </a:schemeClr>
                </a:solidFill>
              </a:rPr>
              <a:t>A Quintessential Activity of Design</a:t>
            </a:r>
            <a:r>
              <a:rPr lang="en-US" sz="4000" dirty="0">
                <a:solidFill>
                  <a:schemeClr val="tx2">
                    <a:lumMod val="75000"/>
                  </a:schemeClr>
                </a:solidFill>
              </a:rPr>
              <a:t/>
            </a:r>
            <a:br>
              <a:rPr lang="en-US" sz="4000" dirty="0">
                <a:solidFill>
                  <a:schemeClr val="tx2">
                    <a:lumMod val="75000"/>
                  </a:schemeClr>
                </a:solidFill>
              </a:rPr>
            </a:br>
            <a:endParaRPr lang="en-US" sz="4000" dirty="0">
              <a:solidFill>
                <a:schemeClr val="tx2">
                  <a:lumMod val="75000"/>
                </a:schemeClr>
              </a:solidFill>
            </a:endParaRPr>
          </a:p>
        </p:txBody>
      </p:sp>
      <p:sp>
        <p:nvSpPr>
          <p:cNvPr id="17415" name="TextBox 6"/>
          <p:cNvSpPr txBox="1">
            <a:spLocks noChangeArrowheads="1"/>
          </p:cNvSpPr>
          <p:nvPr/>
        </p:nvSpPr>
        <p:spPr bwMode="auto">
          <a:xfrm>
            <a:off x="6445358" y="6083003"/>
            <a:ext cx="2143068" cy="323163"/>
          </a:xfrm>
          <a:prstGeom prst="rect">
            <a:avLst/>
          </a:prstGeom>
          <a:noFill/>
          <a:ln w="9525">
            <a:noFill/>
            <a:miter lim="800000"/>
            <a:headEnd/>
            <a:tailEnd/>
          </a:ln>
        </p:spPr>
        <p:txBody>
          <a:bodyPr wrap="square" lIns="91438" tIns="45719" rIns="91438" bIns="45719">
            <a:spAutoFit/>
          </a:bodyPr>
          <a:lstStyle/>
          <a:p>
            <a:r>
              <a:rPr lang="en-US" sz="1500" dirty="0">
                <a:solidFill>
                  <a:schemeClr val="tx2"/>
                </a:solidFill>
                <a:latin typeface="Helvetica" pitchFamily="34" charset="0"/>
              </a:rPr>
              <a:t>* Courtesy Bill Buxton</a:t>
            </a:r>
          </a:p>
        </p:txBody>
      </p:sp>
      <p:sp>
        <p:nvSpPr>
          <p:cNvPr id="4" name="Slide Number Placeholder 3"/>
          <p:cNvSpPr>
            <a:spLocks noGrp="1"/>
          </p:cNvSpPr>
          <p:nvPr>
            <p:ph type="sldNum" sz="quarter" idx="12"/>
          </p:nvPr>
        </p:nvSpPr>
        <p:spPr/>
        <p:txBody>
          <a:bodyPr/>
          <a:lstStyle/>
          <a:p>
            <a:fld id="{F2949DCA-4B18-234C-AD4E-11144FC20355}" type="slidenum">
              <a:rPr lang="en-US" smtClean="0"/>
              <a:pPr/>
              <a:t>29</a:t>
            </a:fld>
            <a:endParaRPr lang="en-US"/>
          </a:p>
        </p:txBody>
      </p:sp>
    </p:spTree>
    <p:extLst>
      <p:ext uri="{BB962C8B-B14F-4D97-AF65-F5344CB8AC3E}">
        <p14:creationId xmlns:p14="http://schemas.microsoft.com/office/powerpoint/2010/main" val="1033503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6858000"/>
          </a:xfrm>
          <a:prstGeom prst="rect">
            <a:avLst/>
          </a:prstGeom>
        </p:spPr>
      </p:pic>
      <p:sp>
        <p:nvSpPr>
          <p:cNvPr id="11" name="Rectangle 10"/>
          <p:cNvSpPr/>
          <p:nvPr/>
        </p:nvSpPr>
        <p:spPr bwMode="auto">
          <a:xfrm>
            <a:off x="0" y="0"/>
            <a:ext cx="9144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sp>
        <p:nvSpPr>
          <p:cNvPr id="14" name="Rectangle 13"/>
          <p:cNvSpPr/>
          <p:nvPr/>
        </p:nvSpPr>
        <p:spPr bwMode="auto">
          <a:xfrm>
            <a:off x="5902597" y="1690232"/>
            <a:ext cx="3241404"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5" name="Rectangle 14"/>
          <p:cNvSpPr/>
          <p:nvPr/>
        </p:nvSpPr>
        <p:spPr>
          <a:xfrm>
            <a:off x="6021380" y="1761065"/>
            <a:ext cx="2996985"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Podcasts App</a:t>
            </a:r>
          </a:p>
          <a:p>
            <a:pPr eaLnBrk="1" hangingPunct="1"/>
            <a:r>
              <a:rPr lang="en-US" sz="1600" dirty="0">
                <a:latin typeface="Helvetica"/>
                <a:ea typeface="ＭＳ Ｐゴシック" pitchFamily="34" charset="-128"/>
                <a:cs typeface="Helvetica"/>
              </a:rPr>
              <a:t>Apple Inc.</a:t>
            </a:r>
          </a:p>
        </p:txBody>
      </p:sp>
      <p:sp>
        <p:nvSpPr>
          <p:cNvPr id="9" name="Rectangle 8"/>
          <p:cNvSpPr/>
          <p:nvPr/>
        </p:nvSpPr>
        <p:spPr bwMode="auto">
          <a:xfrm>
            <a:off x="365485" y="1687314"/>
            <a:ext cx="5246507" cy="479952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6" name="Rectangle 9"/>
          <p:cNvSpPr txBox="1">
            <a:spLocks noChangeArrowheads="1"/>
          </p:cNvSpPr>
          <p:nvPr/>
        </p:nvSpPr>
        <p:spPr>
          <a:xfrm>
            <a:off x="553862" y="1847016"/>
            <a:ext cx="4843362" cy="4762500"/>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At first glance, is fun and unique</a:t>
            </a:r>
            <a:endParaRPr lang="en-US" altLang="ja-JP" sz="2000" dirty="0">
              <a:ea typeface="ＭＳ Ｐゴシック" pitchFamily="34" charset="-128"/>
            </a:endParaRPr>
          </a:p>
          <a:p>
            <a:pPr marL="360000" lvl="1"/>
            <a:r>
              <a:rPr lang="en-US" sz="2000" dirty="0">
                <a:ea typeface="ＭＳ Ｐゴシック" pitchFamily="34" charset="-128"/>
              </a:rPr>
              <a:t>Well polished, aesthetically pleasing</a:t>
            </a:r>
            <a:br>
              <a:rPr lang="en-US" sz="2000" dirty="0">
                <a:ea typeface="ＭＳ Ｐゴシック" pitchFamily="34" charset="-128"/>
              </a:rPr>
            </a:br>
            <a:endParaRPr lang="en-US" sz="2000" dirty="0">
              <a:ea typeface="ＭＳ Ｐゴシック" pitchFamily="34" charset="-128"/>
            </a:endParaRPr>
          </a:p>
          <a:p>
            <a:pPr marL="0" indent="0">
              <a:buNone/>
            </a:pPr>
            <a:r>
              <a:rPr lang="en-US" sz="2800" dirty="0">
                <a:ea typeface="ＭＳ Ｐゴシック" pitchFamily="34" charset="-128"/>
              </a:rPr>
              <a:t>Bad</a:t>
            </a:r>
          </a:p>
          <a:p>
            <a:pPr marL="360000" lvl="1">
              <a:spcBef>
                <a:spcPts val="480"/>
              </a:spcBef>
            </a:pPr>
            <a:r>
              <a:rPr lang="en-US" sz="2000" dirty="0">
                <a:ea typeface="ＭＳ Ｐゴシック" pitchFamily="34" charset="-128"/>
              </a:rPr>
              <a:t>What does a </a:t>
            </a:r>
            <a:r>
              <a:rPr lang="en-US" sz="2000" b="1" dirty="0" err="1">
                <a:latin typeface="Helvetica"/>
                <a:ea typeface="ＭＳ Ｐゴシック" pitchFamily="34" charset="-128"/>
                <a:cs typeface="Helvetica"/>
              </a:rPr>
              <a:t>tapedeck</a:t>
            </a:r>
            <a:r>
              <a:rPr lang="en-US" sz="2000" dirty="0">
                <a:ea typeface="ＭＳ Ｐゴシック" pitchFamily="34" charset="-128"/>
              </a:rPr>
              <a:t> have to do with </a:t>
            </a:r>
            <a:r>
              <a:rPr lang="en-US" sz="2000" b="1" dirty="0">
                <a:latin typeface="Helvetica"/>
                <a:ea typeface="ＭＳ Ｐゴシック" pitchFamily="34" charset="-128"/>
                <a:cs typeface="Helvetica"/>
              </a:rPr>
              <a:t>podcasts</a:t>
            </a:r>
            <a:r>
              <a:rPr lang="en-US" sz="2000" dirty="0">
                <a:ea typeface="ＭＳ Ｐゴシック" pitchFamily="34" charset="-128"/>
              </a:rPr>
              <a:t>? – confused metaphor is difficult to understand</a:t>
            </a:r>
          </a:p>
          <a:p>
            <a:pPr marL="360000" lvl="1">
              <a:spcBef>
                <a:spcPts val="480"/>
              </a:spcBef>
            </a:pPr>
            <a:r>
              <a:rPr lang="en-US" sz="2000" dirty="0">
                <a:ea typeface="ＭＳ Ｐゴシック" pitchFamily="34" charset="-128"/>
              </a:rPr>
              <a:t>Focus on ‘retro’ means the user has to wait 5 seconds to watch animation of tape loading before anything plays</a:t>
            </a:r>
          </a:p>
        </p:txBody>
      </p:sp>
      <p:pic>
        <p:nvPicPr>
          <p:cNvPr id="13" name="Picture 12"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Tree>
    <p:extLst>
      <p:ext uri="{BB962C8B-B14F-4D97-AF65-F5344CB8AC3E}">
        <p14:creationId xmlns:p14="http://schemas.microsoft.com/office/powerpoint/2010/main" val="968617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2017/10/16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pic>
        <p:nvPicPr>
          <p:cNvPr id="33794" name="Picture 2" descr="D:\landay\research\talks\innovation\images\id-sketches-kicker-studio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5909870" y="6538798"/>
            <a:ext cx="3316999" cy="323163"/>
          </a:xfrm>
          <a:prstGeom prst="rect">
            <a:avLst/>
          </a:prstGeom>
          <a:noFill/>
        </p:spPr>
        <p:txBody>
          <a:bodyPr wrap="none" lIns="91438" tIns="45719" rIns="91438" bIns="45719" rtlCol="0">
            <a:spAutoFit/>
          </a:bodyPr>
          <a:lstStyle/>
          <a:p>
            <a:r>
              <a:rPr lang="en-US" sz="1500" dirty="0">
                <a:solidFill>
                  <a:schemeClr val="tx2"/>
                </a:solidFill>
                <a:latin typeface="Helvetica" pitchFamily="34" charset="0"/>
              </a:rPr>
              <a:t>Kicker Studio, www.kickerstudio.com</a:t>
            </a:r>
          </a:p>
        </p:txBody>
      </p:sp>
      <p:sp>
        <p:nvSpPr>
          <p:cNvPr id="4" name="Slide Number Placeholder 3"/>
          <p:cNvSpPr>
            <a:spLocks noGrp="1"/>
          </p:cNvSpPr>
          <p:nvPr>
            <p:ph type="sldNum" sz="quarter" idx="12"/>
          </p:nvPr>
        </p:nvSpPr>
        <p:spPr/>
        <p:txBody>
          <a:bodyPr/>
          <a:lstStyle/>
          <a:p>
            <a:fld id="{F2949DCA-4B18-234C-AD4E-11144FC20355}" type="slidenum">
              <a:rPr lang="en-US" smtClean="0"/>
              <a:pPr/>
              <a:t>30</a:t>
            </a:fld>
            <a:endParaRPr lang="en-US"/>
          </a:p>
        </p:txBody>
      </p:sp>
    </p:spTree>
    <p:extLst>
      <p:ext uri="{BB962C8B-B14F-4D97-AF65-F5344CB8AC3E}">
        <p14:creationId xmlns:p14="http://schemas.microsoft.com/office/powerpoint/2010/main" val="52639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2017/10/16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pic>
        <p:nvPicPr>
          <p:cNvPr id="34818" name="Picture 2" descr="D:\landay\research\talks\innovation\images\kicker-studio-conf-phone-sketches.jpg"/>
          <p:cNvPicPr>
            <a:picLocks noChangeAspect="1" noChangeArrowheads="1"/>
          </p:cNvPicPr>
          <p:nvPr/>
        </p:nvPicPr>
        <p:blipFill>
          <a:blip r:embed="rId3" cstate="print"/>
          <a:srcRect/>
          <a:stretch>
            <a:fillRect/>
          </a:stretch>
        </p:blipFill>
        <p:spPr bwMode="auto">
          <a:xfrm>
            <a:off x="0" y="0"/>
            <a:ext cx="9363075" cy="7023100"/>
          </a:xfrm>
          <a:prstGeom prst="rect">
            <a:avLst/>
          </a:prstGeom>
          <a:noFill/>
        </p:spPr>
      </p:pic>
      <p:sp>
        <p:nvSpPr>
          <p:cNvPr id="6" name="TextBox 5"/>
          <p:cNvSpPr txBox="1"/>
          <p:nvPr/>
        </p:nvSpPr>
        <p:spPr>
          <a:xfrm>
            <a:off x="1" y="1"/>
            <a:ext cx="3316999" cy="323163"/>
          </a:xfrm>
          <a:prstGeom prst="rect">
            <a:avLst/>
          </a:prstGeom>
          <a:noFill/>
        </p:spPr>
        <p:txBody>
          <a:bodyPr wrap="none" lIns="91438" tIns="45719" rIns="91438" bIns="45719" rtlCol="0">
            <a:spAutoFit/>
          </a:bodyPr>
          <a:lstStyle/>
          <a:p>
            <a:r>
              <a:rPr lang="en-US" sz="1500" dirty="0">
                <a:latin typeface="Helvetica" pitchFamily="34" charset="0"/>
              </a:rPr>
              <a:t>Kicker Studio, www.kickerstudio.com</a:t>
            </a:r>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31</a:t>
            </a:fld>
            <a:endParaRPr lang="en-US"/>
          </a:p>
        </p:txBody>
      </p:sp>
    </p:spTree>
    <p:extLst>
      <p:ext uri="{BB962C8B-B14F-4D97-AF65-F5344CB8AC3E}">
        <p14:creationId xmlns:p14="http://schemas.microsoft.com/office/powerpoint/2010/main" val="395056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2017/10/16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pic>
        <p:nvPicPr>
          <p:cNvPr id="35842" name="Picture 2" descr="D:\landay\research\talks\innovation\images\kicker-studios-conf-phone.jpg"/>
          <p:cNvPicPr>
            <a:picLocks noChangeAspect="1" noChangeArrowheads="1"/>
          </p:cNvPicPr>
          <p:nvPr/>
        </p:nvPicPr>
        <p:blipFill>
          <a:blip r:embed="rId3" cstate="print"/>
          <a:srcRect/>
          <a:stretch>
            <a:fillRect/>
          </a:stretch>
        </p:blipFill>
        <p:spPr bwMode="auto">
          <a:xfrm>
            <a:off x="1" y="0"/>
            <a:ext cx="10922359" cy="7061200"/>
          </a:xfrm>
          <a:prstGeom prst="rect">
            <a:avLst/>
          </a:prstGeom>
          <a:noFill/>
        </p:spPr>
      </p:pic>
      <p:sp>
        <p:nvSpPr>
          <p:cNvPr id="6" name="TextBox 5"/>
          <p:cNvSpPr txBox="1"/>
          <p:nvPr/>
        </p:nvSpPr>
        <p:spPr>
          <a:xfrm>
            <a:off x="171206" y="6581002"/>
            <a:ext cx="3316999" cy="323163"/>
          </a:xfrm>
          <a:prstGeom prst="rect">
            <a:avLst/>
          </a:prstGeom>
          <a:noFill/>
        </p:spPr>
        <p:txBody>
          <a:bodyPr wrap="none" lIns="91438" tIns="45719" rIns="91438" bIns="45719" rtlCol="0">
            <a:spAutoFit/>
          </a:bodyPr>
          <a:lstStyle/>
          <a:p>
            <a:r>
              <a:rPr lang="en-US" sz="1500" dirty="0">
                <a:latin typeface="Helvetica" pitchFamily="34" charset="0"/>
              </a:rPr>
              <a:t>Kicker Studio, www.kickerstudio.com</a:t>
            </a:r>
          </a:p>
        </p:txBody>
      </p:sp>
      <p:sp>
        <p:nvSpPr>
          <p:cNvPr id="3" name="Slide Number Placeholder 2"/>
          <p:cNvSpPr>
            <a:spLocks noGrp="1"/>
          </p:cNvSpPr>
          <p:nvPr>
            <p:ph type="sldNum" sz="quarter" idx="12"/>
          </p:nvPr>
        </p:nvSpPr>
        <p:spPr>
          <a:xfrm>
            <a:off x="8153400" y="6553200"/>
            <a:ext cx="990600" cy="457200"/>
          </a:xfrm>
        </p:spPr>
        <p:txBody>
          <a:bodyPr/>
          <a:lstStyle/>
          <a:p>
            <a:fld id="{98A1014A-555C-5748-86D8-A05E15BC5456}" type="slidenum">
              <a:rPr lang="en-US" smtClean="0"/>
              <a:pPr/>
              <a:t>32</a:t>
            </a:fld>
            <a:endParaRPr lang="en-US"/>
          </a:p>
        </p:txBody>
      </p:sp>
    </p:spTree>
    <p:extLst>
      <p:ext uri="{BB962C8B-B14F-4D97-AF65-F5344CB8AC3E}">
        <p14:creationId xmlns:p14="http://schemas.microsoft.com/office/powerpoint/2010/main" val="38752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2" name="Date Placeholder 1"/>
          <p:cNvSpPr>
            <a:spLocks noGrp="1"/>
          </p:cNvSpPr>
          <p:nvPr>
            <p:ph type="dt" sz="half" idx="10"/>
          </p:nvPr>
        </p:nvSpPr>
        <p:spPr/>
        <p:txBody>
          <a:bodyPr/>
          <a:lstStyle/>
          <a:p>
            <a:pPr>
              <a:defRPr/>
            </a:pPr>
            <a:r>
              <a:rPr lang="en-US" smtClean="0"/>
              <a:t>2017/10/16</a:t>
            </a:r>
            <a:endParaRPr lang="en-US" dirty="0"/>
          </a:p>
        </p:txBody>
      </p:sp>
      <p:sp>
        <p:nvSpPr>
          <p:cNvPr id="6" name="TextBox 30"/>
          <p:cNvSpPr txBox="1">
            <a:spLocks noChangeArrowheads="1"/>
          </p:cNvSpPr>
          <p:nvPr/>
        </p:nvSpPr>
        <p:spPr bwMode="auto">
          <a:xfrm>
            <a:off x="6995996"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3E4E6C"/>
                </a:solidFill>
                <a:latin typeface="Helvetica" charset="0"/>
              </a:rPr>
              <a:t>Courtesy Bill Buxton</a:t>
            </a:r>
          </a:p>
        </p:txBody>
      </p:sp>
      <p:sp>
        <p:nvSpPr>
          <p:cNvPr id="4" name="Slide Number Placeholder 3"/>
          <p:cNvSpPr>
            <a:spLocks noGrp="1"/>
          </p:cNvSpPr>
          <p:nvPr>
            <p:ph type="sldNum" sz="quarter" idx="12"/>
          </p:nvPr>
        </p:nvSpPr>
        <p:spPr/>
        <p:txBody>
          <a:bodyPr/>
          <a:lstStyle/>
          <a:p>
            <a:fld id="{F2949DCA-4B18-234C-AD4E-11144FC20355}" type="slidenum">
              <a:rPr lang="en-US" smtClean="0"/>
              <a:pPr/>
              <a:t>33</a:t>
            </a:fld>
            <a:endParaRPr lang="en-US"/>
          </a:p>
        </p:txBody>
      </p:sp>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3713" y="0"/>
            <a:ext cx="84216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p:cNvCxnSpPr/>
          <p:nvPr/>
        </p:nvCxnSpPr>
        <p:spPr bwMode="auto">
          <a:xfrm flipV="1">
            <a:off x="5229225" y="755779"/>
            <a:ext cx="0" cy="5522119"/>
          </a:xfrm>
          <a:prstGeom prst="line">
            <a:avLst/>
          </a:prstGeom>
          <a:solidFill>
            <a:schemeClr val="accent1"/>
          </a:solidFill>
          <a:ln w="76200" cap="flat" cmpd="sng" algn="ctr">
            <a:solidFill>
              <a:srgbClr val="00B0F0"/>
            </a:solidFill>
            <a:prstDash val="sysDot"/>
            <a:round/>
            <a:headEnd type="none" w="sm" len="sm"/>
            <a:tailEnd type="none" w="sm" len="sm"/>
          </a:ln>
          <a:effectLst/>
        </p:spPr>
      </p:cxnSp>
      <p:sp>
        <p:nvSpPr>
          <p:cNvPr id="10" name="TextBox 9"/>
          <p:cNvSpPr txBox="1"/>
          <p:nvPr/>
        </p:nvSpPr>
        <p:spPr>
          <a:xfrm>
            <a:off x="3888641" y="5862325"/>
            <a:ext cx="1000125" cy="369332"/>
          </a:xfrm>
          <a:prstGeom prst="rect">
            <a:avLst/>
          </a:prstGeom>
          <a:noFill/>
        </p:spPr>
        <p:txBody>
          <a:bodyPr wrap="square" rtlCol="0">
            <a:spAutoFit/>
          </a:bodyPr>
          <a:lstStyle/>
          <a:p>
            <a:r>
              <a:rPr lang="en-US" sz="1800" dirty="0">
                <a:solidFill>
                  <a:srgbClr val="00B0F0"/>
                </a:solidFill>
                <a:latin typeface="Helvetica" charset="0"/>
                <a:ea typeface="Helvetica" charset="0"/>
                <a:cs typeface="Helvetica" charset="0"/>
              </a:rPr>
              <a:t>CS 147</a:t>
            </a:r>
          </a:p>
        </p:txBody>
      </p:sp>
      <p:sp>
        <p:nvSpPr>
          <p:cNvPr id="15" name="TextBox 14"/>
          <p:cNvSpPr txBox="1"/>
          <p:nvPr/>
        </p:nvSpPr>
        <p:spPr>
          <a:xfrm>
            <a:off x="5569685" y="5862325"/>
            <a:ext cx="1276467" cy="369332"/>
          </a:xfrm>
          <a:prstGeom prst="rect">
            <a:avLst/>
          </a:prstGeom>
          <a:noFill/>
        </p:spPr>
        <p:txBody>
          <a:bodyPr wrap="square" rtlCol="0">
            <a:spAutoFit/>
          </a:bodyPr>
          <a:lstStyle/>
          <a:p>
            <a:r>
              <a:rPr lang="en-US" sz="1800" dirty="0">
                <a:solidFill>
                  <a:srgbClr val="00B0F0"/>
                </a:solidFill>
                <a:latin typeface="Helvetica" charset="0"/>
                <a:ea typeface="Helvetica" charset="0"/>
                <a:cs typeface="Helvetica" charset="0"/>
              </a:rPr>
              <a:t>CS 194H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2763" y="1266826"/>
            <a:ext cx="6311900" cy="5535613"/>
          </a:xfrm>
          <a:prstGeom prst="rect">
            <a:avLst/>
          </a:prstGeom>
          <a:solidFill>
            <a:srgbClr val="ED052C"/>
          </a:solidFill>
          <a:ln w="9525">
            <a:noFill/>
            <a:miter lim="800000"/>
            <a:headEnd/>
            <a:tailEnd/>
          </a:ln>
        </p:spPr>
      </p:pic>
      <p:sp>
        <p:nvSpPr>
          <p:cNvPr id="25602" name="Rectangle 1026"/>
          <p:cNvSpPr>
            <a:spLocks noGrp="1" noChangeArrowheads="1"/>
          </p:cNvSpPr>
          <p:nvPr>
            <p:ph type="title"/>
          </p:nvPr>
        </p:nvSpPr>
        <p:spPr/>
        <p:txBody>
          <a:bodyPr/>
          <a:lstStyle/>
          <a:p>
            <a:r>
              <a:rPr lang="en-US"/>
              <a:t>From Sketch to Prototype</a:t>
            </a:r>
          </a:p>
        </p:txBody>
      </p:sp>
      <p:sp>
        <p:nvSpPr>
          <p:cNvPr id="3" name="Slide Number Placeholder 2"/>
          <p:cNvSpPr>
            <a:spLocks noGrp="1"/>
          </p:cNvSpPr>
          <p:nvPr>
            <p:ph type="sldNum" sz="quarter" idx="4294967295"/>
          </p:nvPr>
        </p:nvSpPr>
        <p:spPr>
          <a:xfrm>
            <a:off x="8153400" y="6553200"/>
            <a:ext cx="990600" cy="457200"/>
          </a:xfrm>
        </p:spPr>
        <p:txBody>
          <a:bodyPr/>
          <a:lstStyle/>
          <a:p>
            <a:fld id="{63AA7834-23CB-3344-B42F-BB3C863F1847}" type="slidenum">
              <a:rPr lang="en-US" smtClean="0"/>
              <a:pPr/>
              <a:t>34</a:t>
            </a:fld>
            <a:endParaRPr lang="en-US"/>
          </a:p>
        </p:txBody>
      </p:sp>
      <p:sp>
        <p:nvSpPr>
          <p:cNvPr id="9" name="TextBox 30"/>
          <p:cNvSpPr txBox="1">
            <a:spLocks noChangeArrowheads="1"/>
          </p:cNvSpPr>
          <p:nvPr/>
        </p:nvSpPr>
        <p:spPr bwMode="auto">
          <a:xfrm>
            <a:off x="6995996"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grpSp>
        <p:nvGrpSpPr>
          <p:cNvPr id="5" name="Group 4"/>
          <p:cNvGrpSpPr/>
          <p:nvPr/>
        </p:nvGrpSpPr>
        <p:grpSpPr>
          <a:xfrm>
            <a:off x="0" y="3041501"/>
            <a:ext cx="9216586" cy="977625"/>
            <a:chOff x="0" y="3041501"/>
            <a:chExt cx="9216586" cy="977625"/>
          </a:xfrm>
        </p:grpSpPr>
        <p:sp>
          <p:nvSpPr>
            <p:cNvPr id="4" name="Rectangle 3"/>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167109" y="3158482"/>
              <a:ext cx="9049477" cy="707886"/>
            </a:xfrm>
            <a:prstGeom prst="rect">
              <a:avLst/>
            </a:prstGeom>
            <a:noFill/>
          </p:spPr>
          <p:txBody>
            <a:bodyPr wrap="none" rtlCol="0">
              <a:spAutoFit/>
            </a:bodyPr>
            <a:lstStyle/>
            <a:p>
              <a:r>
                <a:rPr lang="en-US" sz="4000" dirty="0">
                  <a:latin typeface="Helvetica Light"/>
                  <a:cs typeface="Helvetica Light"/>
                </a:rPr>
                <a:t>Difference in </a:t>
              </a:r>
              <a:r>
                <a:rPr lang="en-US" sz="4000" dirty="0">
                  <a:latin typeface="Helvetica"/>
                  <a:cs typeface="Helvetica"/>
                </a:rPr>
                <a:t>intent</a:t>
              </a:r>
              <a:r>
                <a:rPr lang="en-US" sz="4000" dirty="0">
                  <a:latin typeface="Helvetica Light"/>
                  <a:cs typeface="Helvetica Light"/>
                </a:rPr>
                <a:t> rather than in </a:t>
              </a:r>
              <a:r>
                <a:rPr lang="en-US" sz="4000" dirty="0">
                  <a:latin typeface="Helvetica"/>
                  <a:cs typeface="Helvetica"/>
                </a:rPr>
                <a:t>form</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The Anatomy of “Sketching”</a:t>
            </a:r>
          </a:p>
        </p:txBody>
      </p:sp>
      <p:sp>
        <p:nvSpPr>
          <p:cNvPr id="4" name="Content Placeholder 3"/>
          <p:cNvSpPr>
            <a:spLocks noGrp="1"/>
          </p:cNvSpPr>
          <p:nvPr>
            <p:ph idx="1"/>
          </p:nvPr>
        </p:nvSpPr>
        <p:spPr>
          <a:xfrm>
            <a:off x="389358" y="1055986"/>
            <a:ext cx="8638764" cy="5328073"/>
          </a:xfrm>
        </p:spPr>
        <p:txBody>
          <a:bodyPr>
            <a:normAutofit fontScale="92500"/>
          </a:bodyPr>
          <a:lstStyle/>
          <a:p>
            <a:r>
              <a:rPr lang="en-US" dirty="0"/>
              <a:t>Quick / Timely</a:t>
            </a:r>
          </a:p>
          <a:p>
            <a:r>
              <a:rPr lang="en-US" dirty="0"/>
              <a:t>Inexpensive / Disposable</a:t>
            </a:r>
          </a:p>
          <a:p>
            <a:r>
              <a:rPr lang="en-US" dirty="0"/>
              <a:t>Plentiful</a:t>
            </a:r>
          </a:p>
          <a:p>
            <a:r>
              <a:rPr lang="en-US" dirty="0"/>
              <a:t>Clear vocabulary.  You know that it is a sketch (lines extend through endpoints, …)</a:t>
            </a:r>
          </a:p>
          <a:p>
            <a:r>
              <a:rPr lang="en-US" dirty="0"/>
              <a:t>No higher resolution than required to communicate the intended purpose/concept</a:t>
            </a:r>
          </a:p>
          <a:p>
            <a:r>
              <a:rPr lang="en-US" dirty="0"/>
              <a:t>Resolution doesn’t suggest a degree of refinement of concept that exceeds actual state</a:t>
            </a:r>
          </a:p>
          <a:p>
            <a:r>
              <a:rPr lang="en-US" dirty="0"/>
              <a:t>Ambiguous</a:t>
            </a:r>
          </a:p>
        </p:txBody>
      </p:sp>
      <p:sp>
        <p:nvSpPr>
          <p:cNvPr id="2" name="Date Placeholder 1"/>
          <p:cNvSpPr>
            <a:spLocks noGrp="1"/>
          </p:cNvSpPr>
          <p:nvPr>
            <p:ph type="dt" sz="half" idx="4294967295"/>
          </p:nvPr>
        </p:nvSpPr>
        <p:spPr>
          <a:xfrm>
            <a:off x="0" y="6553200"/>
            <a:ext cx="1905000" cy="457200"/>
          </a:xfrm>
        </p:spPr>
        <p:txBody>
          <a:bodyPr/>
          <a:lstStyle/>
          <a:p>
            <a:pPr>
              <a:defRPr/>
            </a:pPr>
            <a:r>
              <a:rPr lang="en-US" smtClean="0"/>
              <a:t>2017/10/16</a:t>
            </a:r>
            <a:endParaRPr lang="en-US" dirty="0"/>
          </a:p>
        </p:txBody>
      </p:sp>
      <p:sp>
        <p:nvSpPr>
          <p:cNvPr id="3" name="Footer Placeholder 2"/>
          <p:cNvSpPr>
            <a:spLocks noGrp="1"/>
          </p:cNvSpPr>
          <p:nvPr>
            <p:ph type="ftr" sz="quarter" idx="4294967295"/>
          </p:nvPr>
        </p:nvSpPr>
        <p:spPr>
          <a:xfrm>
            <a:off x="2905125" y="6553200"/>
            <a:ext cx="6238875" cy="457200"/>
          </a:xfrm>
        </p:spPr>
        <p:txBody>
          <a:bodyPr/>
          <a:lstStyle/>
          <a:p>
            <a:pPr>
              <a:defRPr/>
            </a:pPr>
            <a:r>
              <a:rPr lang="en-US"/>
              <a:t>dt+UX: Design Thinking for User Experience Design, Prototyping &amp; Evaluation </a:t>
            </a:r>
          </a:p>
        </p:txBody>
      </p:sp>
      <p:sp>
        <p:nvSpPr>
          <p:cNvPr id="5" name="Slide Number Placeholder 4"/>
          <p:cNvSpPr>
            <a:spLocks noGrp="1"/>
          </p:cNvSpPr>
          <p:nvPr>
            <p:ph type="sldNum" sz="quarter" idx="4294967295"/>
          </p:nvPr>
        </p:nvSpPr>
        <p:spPr>
          <a:xfrm>
            <a:off x="8153400" y="6553200"/>
            <a:ext cx="990600" cy="457200"/>
          </a:xfrm>
        </p:spPr>
        <p:txBody>
          <a:bodyPr/>
          <a:lstStyle/>
          <a:p>
            <a:fld id="{6C4F84B1-3F38-E843-B494-F12B29A0060D}" type="slidenum">
              <a:rPr lang="en-US" smtClean="0"/>
              <a:pPr/>
              <a:t>35</a:t>
            </a:fld>
            <a:endParaRPr lang="en-US"/>
          </a:p>
        </p:txBody>
      </p:sp>
      <p:sp>
        <p:nvSpPr>
          <p:cNvPr id="9" name="TextBox 30"/>
          <p:cNvSpPr txBox="1">
            <a:spLocks noChangeArrowheads="1"/>
          </p:cNvSpPr>
          <p:nvPr/>
        </p:nvSpPr>
        <p:spPr bwMode="auto">
          <a:xfrm>
            <a:off x="6995996" y="6227536"/>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emmenthaler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858000" y="0"/>
            <a:ext cx="2286000" cy="2308322"/>
          </a:xfrm>
          <a:prstGeom prst="rect">
            <a:avLst/>
          </a:prstGeom>
          <a:noFill/>
        </p:spPr>
        <p:txBody>
          <a:bodyPr lIns="91438" tIns="45719" rIns="91438" bIns="45719">
            <a:spAutoFit/>
          </a:bodyPr>
          <a:lstStyle/>
          <a:p>
            <a:pPr>
              <a:defRPr/>
            </a:pPr>
            <a:r>
              <a:rPr lang="en-US" dirty="0">
                <a:latin typeface="+mn-lt"/>
                <a:ea typeface="+mn-ea"/>
              </a:rPr>
              <a:t>If you want to get the most out of a sketch, you need to leave big enough holes.</a:t>
            </a:r>
          </a:p>
        </p:txBody>
      </p:sp>
      <p:sp>
        <p:nvSpPr>
          <p:cNvPr id="6" name="TextBox 5"/>
          <p:cNvSpPr txBox="1"/>
          <p:nvPr/>
        </p:nvSpPr>
        <p:spPr>
          <a:xfrm>
            <a:off x="6858000" y="3846513"/>
            <a:ext cx="2286000" cy="1569658"/>
          </a:xfrm>
          <a:prstGeom prst="rect">
            <a:avLst/>
          </a:prstGeom>
          <a:noFill/>
        </p:spPr>
        <p:txBody>
          <a:bodyPr lIns="91438" tIns="45719" rIns="91438" bIns="45719">
            <a:spAutoFit/>
          </a:bodyPr>
          <a:lstStyle/>
          <a:p>
            <a:pPr>
              <a:defRPr/>
            </a:pPr>
            <a:r>
              <a:rPr lang="en-US" dirty="0">
                <a:latin typeface="+mn-lt"/>
                <a:ea typeface="+mn-ea"/>
              </a:rPr>
              <a:t>There has to be enough room for the imagination.</a:t>
            </a:r>
          </a:p>
        </p:txBody>
      </p:sp>
      <p:sp>
        <p:nvSpPr>
          <p:cNvPr id="7" name="TextBox 30"/>
          <p:cNvSpPr txBox="1">
            <a:spLocks noChangeArrowheads="1"/>
          </p:cNvSpPr>
          <p:nvPr/>
        </p:nvSpPr>
        <p:spPr bwMode="auto">
          <a:xfrm>
            <a:off x="6995996"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0688" y="2627314"/>
            <a:ext cx="8526462" cy="311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3"/>
          <p:cNvSpPr>
            <a:spLocks noChangeArrowheads="1"/>
          </p:cNvSpPr>
          <p:nvPr/>
        </p:nvSpPr>
        <p:spPr bwMode="auto">
          <a:xfrm>
            <a:off x="304801" y="1516063"/>
            <a:ext cx="3186114" cy="492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a:latin typeface="Helvetica Light"/>
                <a:cs typeface="Helvetica Light"/>
              </a:rPr>
              <a:t>Elaboration (“Flare”)</a:t>
            </a:r>
          </a:p>
        </p:txBody>
      </p:sp>
      <p:sp>
        <p:nvSpPr>
          <p:cNvPr id="27652" name="Rectangle 4"/>
          <p:cNvSpPr>
            <a:spLocks noChangeArrowheads="1"/>
          </p:cNvSpPr>
          <p:nvPr/>
        </p:nvSpPr>
        <p:spPr bwMode="auto">
          <a:xfrm>
            <a:off x="5632687" y="1516063"/>
            <a:ext cx="3186796" cy="492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a:latin typeface="Helvetica Light"/>
                <a:cs typeface="Helvetica Light"/>
              </a:rPr>
              <a:t>Reduction (“Focus”)</a:t>
            </a:r>
          </a:p>
        </p:txBody>
      </p:sp>
      <p:sp>
        <p:nvSpPr>
          <p:cNvPr id="27653" name="Rectangle 5"/>
          <p:cNvSpPr>
            <a:spLocks noChangeArrowheads="1"/>
          </p:cNvSpPr>
          <p:nvPr/>
        </p:nvSpPr>
        <p:spPr bwMode="auto">
          <a:xfrm>
            <a:off x="7010401" y="6172200"/>
            <a:ext cx="1673351"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1800" dirty="0" err="1">
                <a:latin typeface="Arial" pitchFamily="34" charset="0"/>
                <a:cs typeface="Arial" pitchFamily="34" charset="0"/>
              </a:rPr>
              <a:t>Laseau</a:t>
            </a:r>
            <a:r>
              <a:rPr lang="en-US" sz="1800" dirty="0">
                <a:latin typeface="Arial" pitchFamily="34" charset="0"/>
                <a:cs typeface="Arial" pitchFamily="34" charset="0"/>
              </a:rPr>
              <a:t> (1980)</a:t>
            </a:r>
            <a:endParaRPr lang="en-US" sz="1800" b="1" dirty="0">
              <a:latin typeface="Arial" pitchFamily="34" charset="0"/>
              <a:cs typeface="Arial" pitchFamily="34" charset="0"/>
            </a:endParaRPr>
          </a:p>
        </p:txBody>
      </p:sp>
      <p:sp>
        <p:nvSpPr>
          <p:cNvPr id="27654" name="Title 6"/>
          <p:cNvSpPr>
            <a:spLocks noGrp="1"/>
          </p:cNvSpPr>
          <p:nvPr>
            <p:ph type="title"/>
          </p:nvPr>
        </p:nvSpPr>
        <p:spPr>
          <a:xfrm>
            <a:off x="284086" y="0"/>
            <a:ext cx="8859916" cy="1143000"/>
          </a:xfrm>
        </p:spPr>
        <p:txBody>
          <a:bodyPr/>
          <a:lstStyle/>
          <a:p>
            <a:r>
              <a:rPr lang="en-US" dirty="0"/>
              <a:t>Design as Choice</a:t>
            </a:r>
          </a:p>
        </p:txBody>
      </p:sp>
      <p:sp>
        <p:nvSpPr>
          <p:cNvPr id="2" name="Date Placeholder 1"/>
          <p:cNvSpPr>
            <a:spLocks noGrp="1"/>
          </p:cNvSpPr>
          <p:nvPr>
            <p:ph type="dt" sz="half" idx="10"/>
          </p:nvPr>
        </p:nvSpPr>
        <p:spPr/>
        <p:txBody>
          <a:bodyPr/>
          <a:lstStyle/>
          <a:p>
            <a:r>
              <a:rPr lang="en-US" smtClean="0"/>
              <a:t>2017/10/16</a:t>
            </a:r>
            <a:endParaRPr lang="en-US"/>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fld id="{63AA7834-23CB-3344-B42F-BB3C863F1847}" type="slidenum">
              <a:rPr lang="en-US" smtClean="0"/>
              <a:pPr/>
              <a:t>37</a:t>
            </a:fld>
            <a:endParaRPr lang="en-US"/>
          </a:p>
        </p:txBody>
      </p:sp>
      <p:sp>
        <p:nvSpPr>
          <p:cNvPr id="12" name="TextBox 30"/>
          <p:cNvSpPr txBox="1">
            <a:spLocks noChangeArrowheads="1"/>
          </p:cNvSpPr>
          <p:nvPr/>
        </p:nvSpPr>
        <p:spPr bwMode="auto">
          <a:xfrm>
            <a:off x="133998" y="6172200"/>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183817" y="0"/>
            <a:ext cx="8891675" cy="1143000"/>
          </a:xfrm>
        </p:spPr>
        <p:txBody>
          <a:bodyPr/>
          <a:lstStyle/>
          <a:p>
            <a:r>
              <a:rPr lang="en-US" dirty="0"/>
              <a:t>Exploration of Alternatives</a:t>
            </a:r>
          </a:p>
        </p:txBody>
      </p:sp>
      <p:sp>
        <p:nvSpPr>
          <p:cNvPr id="8" name="Footer Placeholder 7"/>
          <p:cNvSpPr>
            <a:spLocks noGrp="1"/>
          </p:cNvSpPr>
          <p:nvPr>
            <p:ph type="ftr" sz="quarter" idx="4294967295"/>
          </p:nvPr>
        </p:nvSpPr>
        <p:spPr>
          <a:xfrm>
            <a:off x="2905125" y="6553200"/>
            <a:ext cx="6238875" cy="457200"/>
          </a:xfrm>
        </p:spPr>
        <p:txBody>
          <a:bodyPr/>
          <a:lstStyle/>
          <a:p>
            <a:r>
              <a:rPr lang="en-US"/>
              <a:t>dt+UX: Design Thinking for User Experience Design, Prototyping &amp; Evaluation </a:t>
            </a:r>
          </a:p>
        </p:txBody>
      </p:sp>
      <p:sp>
        <p:nvSpPr>
          <p:cNvPr id="3" name="Slide Number Placeholder 2"/>
          <p:cNvSpPr>
            <a:spLocks noGrp="1"/>
          </p:cNvSpPr>
          <p:nvPr>
            <p:ph type="sldNum" sz="quarter" idx="4294967295"/>
          </p:nvPr>
        </p:nvSpPr>
        <p:spPr>
          <a:xfrm>
            <a:off x="8153400" y="6553200"/>
            <a:ext cx="990600" cy="457200"/>
          </a:xfrm>
        </p:spPr>
        <p:txBody>
          <a:bodyPr/>
          <a:lstStyle/>
          <a:p>
            <a:fld id="{63AA7834-23CB-3344-B42F-BB3C863F1847}" type="slidenum">
              <a:rPr lang="en-US" smtClean="0"/>
              <a:pPr/>
              <a:t>38</a:t>
            </a:fld>
            <a:endParaRPr lang="en-US"/>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184275"/>
            <a:ext cx="8239125"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41" name="Text Box 1029"/>
          <p:cNvSpPr txBox="1">
            <a:spLocks noChangeArrowheads="1"/>
          </p:cNvSpPr>
          <p:nvPr/>
        </p:nvSpPr>
        <p:spPr bwMode="auto">
          <a:xfrm>
            <a:off x="614364" y="2933701"/>
            <a:ext cx="8321675" cy="2462211"/>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2">
                    <a:lumMod val="75000"/>
                  </a:schemeClr>
                </a:solidFill>
                <a:latin typeface="Helvetica"/>
                <a:cs typeface="Helvetica"/>
              </a:rPr>
              <a:t>… a designer that pitched three ideas would probably be fired. I’d say 5 is an entry point for an early formal review (distilled from 100’s). … if you are pushing one you will be found out, and also fired. …  it is about open mindedness, humility, discovery, and learning. If you aren’t authentically dedicated to that approach you are just doing it wrong! </a:t>
            </a:r>
          </a:p>
          <a:p>
            <a:pPr algn="r" eaLnBrk="1" hangingPunct="1"/>
            <a:r>
              <a:rPr lang="en-US" sz="1800" dirty="0">
                <a:solidFill>
                  <a:schemeClr val="bg2">
                    <a:lumMod val="75000"/>
                  </a:schemeClr>
                </a:solidFill>
                <a:latin typeface="Helvetica"/>
                <a:cs typeface="Helvetica"/>
              </a:rPr>
              <a:t>Alistair Hamilton</a:t>
            </a:r>
          </a:p>
          <a:p>
            <a:pPr algn="r" eaLnBrk="1" hangingPunct="1"/>
            <a:r>
              <a:rPr lang="en-US" sz="1800" dirty="0">
                <a:solidFill>
                  <a:schemeClr val="bg2">
                    <a:lumMod val="75000"/>
                  </a:schemeClr>
                </a:solidFill>
                <a:latin typeface="Helvetica"/>
                <a:cs typeface="Helvetica"/>
              </a:rPr>
              <a:t>VP Design</a:t>
            </a:r>
          </a:p>
          <a:p>
            <a:pPr algn="r" eaLnBrk="1" hangingPunct="1"/>
            <a:r>
              <a:rPr lang="en-US" sz="1800" dirty="0">
                <a:solidFill>
                  <a:schemeClr val="bg2">
                    <a:lumMod val="75000"/>
                  </a:schemeClr>
                </a:solidFill>
                <a:latin typeface="Helvetica"/>
                <a:cs typeface="Helvetica"/>
              </a:rPr>
              <a:t>Symbol Technologies</a:t>
            </a:r>
          </a:p>
        </p:txBody>
      </p:sp>
      <p:sp>
        <p:nvSpPr>
          <p:cNvPr id="10" name="TextBox 30"/>
          <p:cNvSpPr txBox="1">
            <a:spLocks noChangeArrowheads="1"/>
          </p:cNvSpPr>
          <p:nvPr/>
        </p:nvSpPr>
        <p:spPr bwMode="auto">
          <a:xfrm>
            <a:off x="6511799"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5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183819" y="0"/>
            <a:ext cx="8833187" cy="1143000"/>
          </a:xfrm>
        </p:spPr>
        <p:txBody>
          <a:bodyPr/>
          <a:lstStyle/>
          <a:p>
            <a:r>
              <a:rPr lang="en-US" dirty="0"/>
              <a:t>Exploration of Alternatives</a:t>
            </a:r>
          </a:p>
        </p:txBody>
      </p:sp>
      <p:sp>
        <p:nvSpPr>
          <p:cNvPr id="8" name="Footer Placeholder 7"/>
          <p:cNvSpPr>
            <a:spLocks noGrp="1"/>
          </p:cNvSpPr>
          <p:nvPr>
            <p:ph type="ftr" sz="quarter" idx="4294967295"/>
          </p:nvPr>
        </p:nvSpPr>
        <p:spPr>
          <a:xfrm>
            <a:off x="2905125" y="6553200"/>
            <a:ext cx="6238875" cy="457200"/>
          </a:xfrm>
        </p:spPr>
        <p:txBody>
          <a:bodyPr/>
          <a:lstStyle/>
          <a:p>
            <a:r>
              <a:rPr lang="en-US"/>
              <a:t>dt+UX: Design Thinking for User Experience Design, Prototyping &amp; Evaluation </a:t>
            </a:r>
          </a:p>
        </p:txBody>
      </p:sp>
      <p:sp>
        <p:nvSpPr>
          <p:cNvPr id="3" name="Slide Number Placeholder 2"/>
          <p:cNvSpPr>
            <a:spLocks noGrp="1"/>
          </p:cNvSpPr>
          <p:nvPr>
            <p:ph type="sldNum" sz="quarter" idx="4294967295"/>
          </p:nvPr>
        </p:nvSpPr>
        <p:spPr>
          <a:xfrm>
            <a:off x="8153400" y="6553200"/>
            <a:ext cx="990600" cy="457200"/>
          </a:xfrm>
        </p:spPr>
        <p:txBody>
          <a:bodyPr/>
          <a:lstStyle/>
          <a:p>
            <a:fld id="{63AA7834-23CB-3344-B42F-BB3C863F1847}" type="slidenum">
              <a:rPr lang="en-US" smtClean="0"/>
              <a:pPr/>
              <a:t>39</a:t>
            </a:fld>
            <a:endParaRPr lang="en-US"/>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184275"/>
            <a:ext cx="8239125"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41" name="Text Box 1029"/>
          <p:cNvSpPr txBox="1">
            <a:spLocks noChangeArrowheads="1"/>
          </p:cNvSpPr>
          <p:nvPr/>
        </p:nvSpPr>
        <p:spPr bwMode="auto">
          <a:xfrm>
            <a:off x="614364" y="2933700"/>
            <a:ext cx="8321675" cy="3262430"/>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900" dirty="0">
                <a:solidFill>
                  <a:schemeClr val="bg2">
                    <a:lumMod val="75000"/>
                  </a:schemeClr>
                </a:solidFill>
                <a:latin typeface="Helvetica"/>
                <a:cs typeface="Helvetica"/>
              </a:rPr>
              <a:t>People on a design team must be as happy to be wrong as right. If their ideas hold up under strong (but fair) criticism, then great, they can proceed with confidence. If their ideas are rejected with good rationale, then they have learned something. </a:t>
            </a:r>
          </a:p>
          <a:p>
            <a:pPr eaLnBrk="1" hangingPunct="1"/>
            <a:r>
              <a:rPr lang="en-US" sz="1900" dirty="0">
                <a:solidFill>
                  <a:schemeClr val="bg2">
                    <a:lumMod val="75000"/>
                  </a:schemeClr>
                </a:solidFill>
                <a:latin typeface="Helvetica"/>
                <a:cs typeface="Helvetica"/>
              </a:rPr>
              <a:t>…</a:t>
            </a:r>
          </a:p>
          <a:p>
            <a:pPr eaLnBrk="1" hangingPunct="1"/>
            <a:r>
              <a:rPr lang="en-US" sz="1900" dirty="0">
                <a:solidFill>
                  <a:schemeClr val="bg2">
                    <a:lumMod val="75000"/>
                  </a:schemeClr>
                </a:solidFill>
                <a:latin typeface="Helvetica"/>
                <a:cs typeface="Helvetica"/>
              </a:rPr>
              <a:t>There are no dumb questions. There are no ideas too crazy to consider. Get it on the table, even if you are playing around. It may lead to something.</a:t>
            </a:r>
          </a:p>
          <a:p>
            <a:pPr eaLnBrk="1" hangingPunct="1"/>
            <a:endParaRPr lang="en-US" sz="1900" dirty="0">
              <a:solidFill>
                <a:schemeClr val="bg2">
                  <a:lumMod val="75000"/>
                </a:schemeClr>
              </a:solidFill>
              <a:latin typeface="Helvetica"/>
              <a:cs typeface="Helvetica"/>
            </a:endParaRPr>
          </a:p>
          <a:p>
            <a:pPr algn="r" eaLnBrk="1" hangingPunct="1"/>
            <a:r>
              <a:rPr lang="en-US" sz="1800" dirty="0">
                <a:solidFill>
                  <a:schemeClr val="bg2">
                    <a:lumMod val="75000"/>
                  </a:schemeClr>
                </a:solidFill>
                <a:latin typeface="Helvetica"/>
                <a:cs typeface="Helvetica"/>
              </a:rPr>
              <a:t>Bill Buxton</a:t>
            </a:r>
          </a:p>
          <a:p>
            <a:pPr algn="r" eaLnBrk="1" hangingPunct="1"/>
            <a:r>
              <a:rPr lang="en-US" sz="1800" i="1" dirty="0">
                <a:solidFill>
                  <a:schemeClr val="bg2">
                    <a:lumMod val="75000"/>
                  </a:schemeClr>
                </a:solidFill>
                <a:latin typeface="Helvetica"/>
                <a:cs typeface="Helvetica"/>
              </a:rPr>
              <a:t>Sketching User Experiences</a:t>
            </a:r>
          </a:p>
          <a:p>
            <a:pPr algn="r" eaLnBrk="1" hangingPunct="1"/>
            <a:r>
              <a:rPr lang="en-US" sz="1800" dirty="0">
                <a:solidFill>
                  <a:schemeClr val="bg2">
                    <a:lumMod val="75000"/>
                  </a:schemeClr>
                </a:solidFill>
                <a:latin typeface="Helvetica"/>
                <a:cs typeface="Helvetica"/>
              </a:rPr>
              <a:t>pg. 147-149</a:t>
            </a:r>
          </a:p>
        </p:txBody>
      </p:sp>
      <p:sp>
        <p:nvSpPr>
          <p:cNvPr id="10" name="TextBox 30"/>
          <p:cNvSpPr txBox="1">
            <a:spLocks noChangeArrowheads="1"/>
          </p:cNvSpPr>
          <p:nvPr/>
        </p:nvSpPr>
        <p:spPr bwMode="auto">
          <a:xfrm>
            <a:off x="6511799"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Tree>
    <p:extLst>
      <p:ext uri="{BB962C8B-B14F-4D97-AF65-F5344CB8AC3E}">
        <p14:creationId xmlns:p14="http://schemas.microsoft.com/office/powerpoint/2010/main" val="311191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6858000"/>
          </a:xfrm>
          <a:prstGeom prst="rect">
            <a:avLst/>
          </a:prstGeom>
        </p:spPr>
      </p:pic>
      <p:sp>
        <p:nvSpPr>
          <p:cNvPr id="11" name="Rectangle 10"/>
          <p:cNvSpPr/>
          <p:nvPr/>
        </p:nvSpPr>
        <p:spPr bwMode="auto">
          <a:xfrm>
            <a:off x="0" y="0"/>
            <a:ext cx="9144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Shame!</a:t>
            </a:r>
          </a:p>
        </p:txBody>
      </p:sp>
      <p:sp>
        <p:nvSpPr>
          <p:cNvPr id="14" name="Rectangle 13"/>
          <p:cNvSpPr/>
          <p:nvPr/>
        </p:nvSpPr>
        <p:spPr bwMode="auto">
          <a:xfrm>
            <a:off x="5902597" y="1690232"/>
            <a:ext cx="3241404"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5" name="Rectangle 14"/>
          <p:cNvSpPr/>
          <p:nvPr/>
        </p:nvSpPr>
        <p:spPr>
          <a:xfrm>
            <a:off x="6021380" y="1761065"/>
            <a:ext cx="2996985"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Podcasts App</a:t>
            </a:r>
          </a:p>
          <a:p>
            <a:pPr eaLnBrk="1" hangingPunct="1"/>
            <a:r>
              <a:rPr lang="en-US" sz="1600" dirty="0">
                <a:latin typeface="Helvetica"/>
                <a:ea typeface="ＭＳ Ｐゴシック" pitchFamily="34" charset="-128"/>
                <a:cs typeface="Helvetica"/>
              </a:rPr>
              <a:t>Apple Inc.</a:t>
            </a:r>
          </a:p>
        </p:txBody>
      </p:sp>
      <p:pic>
        <p:nvPicPr>
          <p:cNvPr id="8" name="Picture 7"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4748" y="243804"/>
            <a:ext cx="813836" cy="829952"/>
          </a:xfrm>
          <a:prstGeom prst="rect">
            <a:avLst/>
          </a:prstGeom>
        </p:spPr>
      </p:pic>
      <p:sp>
        <p:nvSpPr>
          <p:cNvPr id="9" name="Rectangle 8"/>
          <p:cNvSpPr/>
          <p:nvPr/>
        </p:nvSpPr>
        <p:spPr bwMode="auto">
          <a:xfrm>
            <a:off x="365485" y="1687314"/>
            <a:ext cx="5246507" cy="479952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6" name="Rectangle 9"/>
          <p:cNvSpPr txBox="1">
            <a:spLocks noChangeArrowheads="1"/>
          </p:cNvSpPr>
          <p:nvPr/>
        </p:nvSpPr>
        <p:spPr>
          <a:xfrm>
            <a:off x="553862" y="1847016"/>
            <a:ext cx="4843362" cy="4762500"/>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At first glance, is fun and unique</a:t>
            </a:r>
            <a:endParaRPr lang="en-US" altLang="ja-JP" sz="2000" dirty="0">
              <a:ea typeface="ＭＳ Ｐゴシック" pitchFamily="34" charset="-128"/>
            </a:endParaRPr>
          </a:p>
          <a:p>
            <a:pPr marL="360000" lvl="1"/>
            <a:r>
              <a:rPr lang="en-US" sz="2000" dirty="0">
                <a:ea typeface="ＭＳ Ｐゴシック" pitchFamily="34" charset="-128"/>
              </a:rPr>
              <a:t>Well polished, aesthetically pleasing</a:t>
            </a:r>
            <a:br>
              <a:rPr lang="en-US" sz="2000" dirty="0">
                <a:ea typeface="ＭＳ Ｐゴシック" pitchFamily="34" charset="-128"/>
              </a:rPr>
            </a:br>
            <a:endParaRPr lang="en-US" sz="2000" dirty="0">
              <a:ea typeface="ＭＳ Ｐゴシック" pitchFamily="34" charset="-128"/>
            </a:endParaRPr>
          </a:p>
          <a:p>
            <a:pPr marL="0" indent="0">
              <a:buNone/>
            </a:pPr>
            <a:r>
              <a:rPr lang="en-US" sz="2800" dirty="0">
                <a:ea typeface="ＭＳ Ｐゴシック" pitchFamily="34" charset="-128"/>
              </a:rPr>
              <a:t>Bad</a:t>
            </a:r>
          </a:p>
          <a:p>
            <a:pPr marL="360000" lvl="1">
              <a:spcBef>
                <a:spcPts val="480"/>
              </a:spcBef>
            </a:pPr>
            <a:r>
              <a:rPr lang="en-US" sz="2000" dirty="0">
                <a:ea typeface="ＭＳ Ｐゴシック" pitchFamily="34" charset="-128"/>
              </a:rPr>
              <a:t>What does a </a:t>
            </a:r>
            <a:r>
              <a:rPr lang="en-US" sz="2000" b="1" dirty="0" err="1">
                <a:latin typeface="Helvetica"/>
                <a:ea typeface="ＭＳ Ｐゴシック" pitchFamily="34" charset="-128"/>
                <a:cs typeface="Helvetica"/>
              </a:rPr>
              <a:t>tapedeck</a:t>
            </a:r>
            <a:r>
              <a:rPr lang="en-US" sz="2000" dirty="0">
                <a:ea typeface="ＭＳ Ｐゴシック" pitchFamily="34" charset="-128"/>
              </a:rPr>
              <a:t> have to do with </a:t>
            </a:r>
            <a:r>
              <a:rPr lang="en-US" sz="2000" b="1" dirty="0">
                <a:latin typeface="Helvetica"/>
                <a:ea typeface="ＭＳ Ｐゴシック" pitchFamily="34" charset="-128"/>
                <a:cs typeface="Helvetica"/>
              </a:rPr>
              <a:t>podcasts</a:t>
            </a:r>
            <a:r>
              <a:rPr lang="en-US" sz="2000" dirty="0">
                <a:ea typeface="ＭＳ Ｐゴシック" pitchFamily="34" charset="-128"/>
              </a:rPr>
              <a:t>? – confused metaphor is difficult to understand</a:t>
            </a:r>
          </a:p>
          <a:p>
            <a:pPr marL="360000" lvl="1">
              <a:spcBef>
                <a:spcPts val="480"/>
              </a:spcBef>
            </a:pPr>
            <a:r>
              <a:rPr lang="en-US" sz="2000" dirty="0">
                <a:ea typeface="ＭＳ Ｐゴシック" pitchFamily="34" charset="-128"/>
              </a:rPr>
              <a:t>Focus on ‘retro’ means the user has to wait 5 seconds to watch animation of tape loading before anything plays</a:t>
            </a:r>
          </a:p>
        </p:txBody>
      </p:sp>
    </p:spTree>
    <p:extLst>
      <p:ext uri="{BB962C8B-B14F-4D97-AF65-F5344CB8AC3E}">
        <p14:creationId xmlns:p14="http://schemas.microsoft.com/office/powerpoint/2010/main" val="1094307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Administrivia</a:t>
            </a:r>
            <a:endParaRPr lang="en-US" dirty="0"/>
          </a:p>
        </p:txBody>
      </p:sp>
      <p:sp>
        <p:nvSpPr>
          <p:cNvPr id="6" name="Content Placeholder 5"/>
          <p:cNvSpPr>
            <a:spLocks noGrp="1"/>
          </p:cNvSpPr>
          <p:nvPr>
            <p:ph idx="1"/>
          </p:nvPr>
        </p:nvSpPr>
        <p:spPr>
          <a:xfrm>
            <a:off x="685799" y="1094791"/>
            <a:ext cx="8358673" cy="5458408"/>
          </a:xfrm>
        </p:spPr>
        <p:txBody>
          <a:bodyPr>
            <a:normAutofit fontScale="70000" lnSpcReduction="20000"/>
          </a:bodyPr>
          <a:lstStyle/>
          <a:p>
            <a:r>
              <a:rPr lang="en-US" dirty="0" smtClean="0"/>
              <a:t>Concept Videos due </a:t>
            </a:r>
            <a:r>
              <a:rPr lang="en-US" dirty="0" err="1" smtClean="0"/>
              <a:t>Thur</a:t>
            </a:r>
            <a:r>
              <a:rPr lang="en-US" dirty="0" smtClean="0"/>
              <a:t>/Fri</a:t>
            </a:r>
          </a:p>
          <a:p>
            <a:pPr lvl="1"/>
            <a:r>
              <a:rPr lang="en-US" dirty="0" smtClean="0"/>
              <a:t>We will watch the top ones in class on Monday</a:t>
            </a:r>
          </a:p>
          <a:p>
            <a:pPr lvl="1"/>
            <a:r>
              <a:rPr lang="en-US" dirty="0" smtClean="0"/>
              <a:t>Vote on awards</a:t>
            </a:r>
            <a:endParaRPr lang="en-US" dirty="0"/>
          </a:p>
          <a:p>
            <a:endParaRPr lang="en-US" dirty="0" smtClean="0"/>
          </a:p>
          <a:p>
            <a:r>
              <a:rPr lang="en-US" dirty="0" smtClean="0"/>
              <a:t>Project </a:t>
            </a:r>
            <a:r>
              <a:rPr lang="en-US" dirty="0"/>
              <a:t>Selection Criteria</a:t>
            </a:r>
          </a:p>
          <a:p>
            <a:pPr lvl="1"/>
            <a:r>
              <a:rPr lang="en-US" dirty="0"/>
              <a:t>novelty</a:t>
            </a:r>
          </a:p>
          <a:p>
            <a:pPr lvl="1"/>
            <a:r>
              <a:rPr lang="en-US" dirty="0"/>
              <a:t>significant UI component</a:t>
            </a:r>
          </a:p>
          <a:p>
            <a:pPr lvl="2"/>
            <a:r>
              <a:rPr lang="en-US" dirty="0"/>
              <a:t>e.g., bad if all smart AI but no UI</a:t>
            </a:r>
          </a:p>
          <a:p>
            <a:pPr lvl="1"/>
            <a:r>
              <a:rPr lang="en-US" dirty="0"/>
              <a:t>impact (e.g., frequency, density &amp; pain)</a:t>
            </a:r>
          </a:p>
          <a:p>
            <a:pPr lvl="1"/>
            <a:endParaRPr lang="en-US" dirty="0"/>
          </a:p>
          <a:p>
            <a:r>
              <a:rPr lang="en-US" dirty="0" smtClean="0"/>
              <a:t>Workshops this week</a:t>
            </a:r>
            <a:endParaRPr lang="en-US" dirty="0"/>
          </a:p>
          <a:p>
            <a:pPr lvl="1"/>
            <a:r>
              <a:rPr lang="en-US" dirty="0" smtClean="0"/>
              <a:t>Web Site w/ Sage &amp; Dylan, Tue. </a:t>
            </a:r>
            <a:r>
              <a:rPr lang="en-US" dirty="0"/>
              <a:t>7</a:t>
            </a:r>
            <a:r>
              <a:rPr lang="en-US" dirty="0" smtClean="0"/>
              <a:t>pm, Hewlett 102</a:t>
            </a:r>
            <a:endParaRPr lang="en-US" dirty="0"/>
          </a:p>
          <a:p>
            <a:pPr lvl="1"/>
            <a:r>
              <a:rPr lang="en-US" dirty="0" smtClean="0"/>
              <a:t>Sketch w/ Kerry &amp; Amy, Wed. at 7pm 10/25, Gates 415</a:t>
            </a:r>
          </a:p>
          <a:p>
            <a:pPr lvl="1"/>
            <a:endParaRPr lang="en-US" dirty="0"/>
          </a:p>
          <a:p>
            <a:r>
              <a:rPr lang="en-US" dirty="0" smtClean="0"/>
              <a:t>Landay office hours (390 Gates)</a:t>
            </a:r>
          </a:p>
          <a:p>
            <a:pPr lvl="1"/>
            <a:r>
              <a:rPr lang="en-US" dirty="0" smtClean="0"/>
              <a:t>Monday 3-4 PM </a:t>
            </a:r>
          </a:p>
          <a:p>
            <a:pPr lvl="1"/>
            <a:r>
              <a:rPr lang="en-US" dirty="0" smtClean="0"/>
              <a:t>Thursday 10-11 AM</a:t>
            </a:r>
            <a:endParaRPr lang="en-US" dirty="0"/>
          </a:p>
        </p:txBody>
      </p:sp>
      <p:sp>
        <p:nvSpPr>
          <p:cNvPr id="2" name="Date Placeholder 1"/>
          <p:cNvSpPr>
            <a:spLocks noGrp="1"/>
          </p:cNvSpPr>
          <p:nvPr>
            <p:ph type="dt" sz="half" idx="10"/>
          </p:nvPr>
        </p:nvSpPr>
        <p:spPr/>
        <p:txBody>
          <a:bodyPr/>
          <a:lstStyle/>
          <a:p>
            <a:pPr>
              <a:defRPr/>
            </a:pPr>
            <a:r>
              <a:rPr lang="en-US"/>
              <a:t>2017/10/11</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40</a:t>
            </a:fld>
            <a:endParaRPr lang="en-US"/>
          </a:p>
        </p:txBody>
      </p:sp>
    </p:spTree>
    <p:extLst>
      <p:ext uri="{BB962C8B-B14F-4D97-AF65-F5344CB8AC3E}">
        <p14:creationId xmlns:p14="http://schemas.microsoft.com/office/powerpoint/2010/main" val="82789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42" y="0"/>
            <a:ext cx="8926759" cy="1143000"/>
          </a:xfrm>
        </p:spPr>
        <p:txBody>
          <a:bodyPr/>
          <a:lstStyle/>
          <a:p>
            <a:r>
              <a:rPr lang="en-US" dirty="0"/>
              <a:t>Team Break</a:t>
            </a:r>
          </a:p>
        </p:txBody>
      </p:sp>
      <p:sp>
        <p:nvSpPr>
          <p:cNvPr id="6" name="Content Placeholder 5"/>
          <p:cNvSpPr>
            <a:spLocks noGrp="1"/>
          </p:cNvSpPr>
          <p:nvPr>
            <p:ph idx="1"/>
          </p:nvPr>
        </p:nvSpPr>
        <p:spPr>
          <a:xfrm>
            <a:off x="259019" y="1214438"/>
            <a:ext cx="8837885" cy="4724400"/>
          </a:xfrm>
        </p:spPr>
        <p:txBody>
          <a:bodyPr/>
          <a:lstStyle/>
          <a:p>
            <a:pPr marL="514350" indent="-514350">
              <a:buFont typeface="+mj-lt"/>
              <a:buAutoNum type="arabicPeriod"/>
            </a:pPr>
            <a:r>
              <a:rPr lang="en-US" dirty="0"/>
              <a:t>Reflect on last week’s assignment (5-10 min)</a:t>
            </a:r>
          </a:p>
          <a:p>
            <a:pPr lvl="1"/>
            <a:r>
              <a:rPr lang="en-US" dirty="0"/>
              <a:t>what did you </a:t>
            </a:r>
            <a:r>
              <a:rPr lang="en-US" dirty="0">
                <a:latin typeface="Helvetica"/>
                <a:cs typeface="Helvetica"/>
              </a:rPr>
              <a:t>like</a:t>
            </a:r>
            <a:r>
              <a:rPr lang="en-US" dirty="0"/>
              <a:t> about your team work?</a:t>
            </a:r>
          </a:p>
          <a:p>
            <a:pPr lvl="1"/>
            <a:r>
              <a:rPr lang="en-US" dirty="0"/>
              <a:t>what do you </a:t>
            </a:r>
            <a:r>
              <a:rPr lang="en-US" dirty="0">
                <a:latin typeface="Helvetica"/>
                <a:cs typeface="Helvetica"/>
              </a:rPr>
              <a:t>wish</a:t>
            </a:r>
            <a:r>
              <a:rPr lang="en-US" dirty="0"/>
              <a:t> could be improved?</a:t>
            </a:r>
          </a:p>
          <a:p>
            <a:pPr marL="971540" lvl="1" indent="-514350">
              <a:buFont typeface="+mj-lt"/>
              <a:buAutoNum type="arabicPeriod"/>
            </a:pPr>
            <a:endParaRPr lang="en-US" dirty="0"/>
          </a:p>
          <a:p>
            <a:pPr marL="514350" indent="-514350">
              <a:buFont typeface="+mj-lt"/>
              <a:buAutoNum type="arabicPeriod"/>
            </a:pPr>
            <a:r>
              <a:rPr lang="en-US" dirty="0"/>
              <a:t>This weeks assignment (20 min)</a:t>
            </a:r>
          </a:p>
          <a:p>
            <a:pPr lvl="1"/>
            <a:r>
              <a:rPr lang="en-US" dirty="0"/>
              <a:t>what will it take to get finished?</a:t>
            </a:r>
          </a:p>
          <a:p>
            <a:pPr lvl="1"/>
            <a:r>
              <a:rPr lang="en-US" dirty="0"/>
              <a:t>what remains to be done? plan it!</a:t>
            </a:r>
          </a:p>
          <a:p>
            <a:pPr lvl="1"/>
            <a:r>
              <a:rPr lang="en-US" dirty="0"/>
              <a:t>can you address the critique from your TA in what you are doing for this week?</a:t>
            </a:r>
          </a:p>
          <a:p>
            <a:pPr lvl="1"/>
            <a:r>
              <a:rPr lang="en-US" dirty="0"/>
              <a:t>work on it now</a:t>
            </a:r>
          </a:p>
        </p:txBody>
      </p:sp>
      <p:sp>
        <p:nvSpPr>
          <p:cNvPr id="3" name="Date Placeholder 2"/>
          <p:cNvSpPr>
            <a:spLocks noGrp="1"/>
          </p:cNvSpPr>
          <p:nvPr>
            <p:ph type="dt" sz="half" idx="10"/>
          </p:nvPr>
        </p:nvSpPr>
        <p:spPr/>
        <p:txBody>
          <a:bodyPr/>
          <a:lstStyle/>
          <a:p>
            <a:pPr>
              <a:defRPr/>
            </a:pPr>
            <a:r>
              <a:rPr lang="en-US" smtClean="0"/>
              <a:t>2017/10/16</a:t>
            </a:r>
            <a:endParaRPr lang="en-US"/>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41</a:t>
            </a:fld>
            <a:endParaRPr lang="en-US"/>
          </a:p>
        </p:txBody>
      </p:sp>
    </p:spTree>
    <p:extLst>
      <p:ext uri="{BB962C8B-B14F-4D97-AF65-F5344CB8AC3E}">
        <p14:creationId xmlns:p14="http://schemas.microsoft.com/office/powerpoint/2010/main" val="530676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5_16274_TK.JPG"/>
          <p:cNvPicPr>
            <a:picLocks noChangeAspect="1"/>
          </p:cNvPicPr>
          <p:nvPr/>
        </p:nvPicPr>
        <p:blipFill>
          <a:blip r:embed="rId3" cstate="email">
            <a:extLst>
              <a:ext uri="{28A0092B-C50C-407E-A947-70E740481C1C}">
                <a14:useLocalDpi xmlns:a14="http://schemas.microsoft.com/office/drawing/2010/main" val="0"/>
              </a:ext>
            </a:extLst>
          </a:blip>
          <a:srcRect l="14394" t="3409"/>
          <a:stretch>
            <a:fillRect/>
          </a:stretch>
        </p:blipFill>
        <p:spPr bwMode="auto">
          <a:xfrm>
            <a:off x="0" y="228600"/>
            <a:ext cx="9144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30"/>
          <p:cNvSpPr txBox="1">
            <a:spLocks noChangeArrowheads="1"/>
          </p:cNvSpPr>
          <p:nvPr/>
        </p:nvSpPr>
        <p:spPr bwMode="auto">
          <a:xfrm>
            <a:off x="6995996" y="638405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8" name="TextBox 7"/>
          <p:cNvSpPr txBox="1"/>
          <p:nvPr/>
        </p:nvSpPr>
        <p:spPr>
          <a:xfrm>
            <a:off x="415735" y="1"/>
            <a:ext cx="1142707" cy="461663"/>
          </a:xfrm>
          <a:prstGeom prst="rect">
            <a:avLst/>
          </a:prstGeom>
          <a:noFill/>
        </p:spPr>
        <p:txBody>
          <a:bodyPr wrap="none" lIns="91438" tIns="45719" rIns="91438" bIns="45719" rtlCol="0">
            <a:spAutoFit/>
          </a:bodyPr>
          <a:lstStyle/>
          <a:p>
            <a:r>
              <a:rPr lang="en-US" dirty="0">
                <a:latin typeface="Helvetica"/>
                <a:cs typeface="Helvetica"/>
              </a:rPr>
              <a:t>Design</a:t>
            </a:r>
          </a:p>
        </p:txBody>
      </p:sp>
      <p:grpSp>
        <p:nvGrpSpPr>
          <p:cNvPr id="5" name="Group 4"/>
          <p:cNvGrpSpPr/>
          <p:nvPr/>
        </p:nvGrpSpPr>
        <p:grpSpPr>
          <a:xfrm>
            <a:off x="0" y="1587596"/>
            <a:ext cx="9144000" cy="977625"/>
            <a:chOff x="0" y="3041501"/>
            <a:chExt cx="9144000" cy="977625"/>
          </a:xfrm>
        </p:grpSpPr>
        <p:sp>
          <p:nvSpPr>
            <p:cNvPr id="6" name="Rectangle 5"/>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TextBox 8"/>
            <p:cNvSpPr txBox="1"/>
            <p:nvPr/>
          </p:nvSpPr>
          <p:spPr>
            <a:xfrm>
              <a:off x="167109" y="3158482"/>
              <a:ext cx="8848426" cy="707886"/>
            </a:xfrm>
            <a:prstGeom prst="rect">
              <a:avLst/>
            </a:prstGeom>
            <a:noFill/>
          </p:spPr>
          <p:txBody>
            <a:bodyPr wrap="square" rtlCol="0">
              <a:spAutoFit/>
            </a:bodyPr>
            <a:lstStyle/>
            <a:p>
              <a:pPr algn="ctr"/>
              <a:r>
                <a:rPr lang="en-US" sz="4000" dirty="0">
                  <a:solidFill>
                    <a:schemeClr val="bg1"/>
                  </a:solidFill>
                  <a:latin typeface="Helvetica Light"/>
                  <a:cs typeface="Helvetica Light"/>
                </a:rPr>
                <a:t>What does the customer want to buy?</a:t>
              </a:r>
              <a:endParaRPr lang="en-US" sz="4000" dirty="0">
                <a:solidFill>
                  <a:schemeClr val="bg1"/>
                </a:solidFill>
                <a:latin typeface="Helvetica"/>
                <a:cs typeface="Helvetica"/>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03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52870"/>
            <a:ext cx="9144000"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30"/>
          <p:cNvSpPr txBox="1">
            <a:spLocks noChangeArrowheads="1"/>
          </p:cNvSpPr>
          <p:nvPr/>
        </p:nvSpPr>
        <p:spPr bwMode="auto">
          <a:xfrm>
            <a:off x="294348" y="6532128"/>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2" name="TextBox 1"/>
          <p:cNvSpPr txBox="1"/>
          <p:nvPr/>
        </p:nvSpPr>
        <p:spPr>
          <a:xfrm>
            <a:off x="415735" y="1"/>
            <a:ext cx="2768001" cy="461663"/>
          </a:xfrm>
          <a:prstGeom prst="rect">
            <a:avLst/>
          </a:prstGeom>
          <a:noFill/>
        </p:spPr>
        <p:txBody>
          <a:bodyPr wrap="none" lIns="91438" tIns="45719" rIns="91438" bIns="45719" rtlCol="0">
            <a:spAutoFit/>
          </a:bodyPr>
          <a:lstStyle/>
          <a:p>
            <a:r>
              <a:rPr lang="en-US" dirty="0">
                <a:latin typeface="Helvetica"/>
                <a:cs typeface="Helvetica"/>
              </a:rPr>
              <a:t>Experience Design</a:t>
            </a:r>
          </a:p>
        </p:txBody>
      </p:sp>
      <p:sp>
        <p:nvSpPr>
          <p:cNvPr id="5" name="Rectangle 4"/>
          <p:cNvSpPr/>
          <p:nvPr/>
        </p:nvSpPr>
        <p:spPr bwMode="auto">
          <a:xfrm>
            <a:off x="4397289" y="5809574"/>
            <a:ext cx="4746712" cy="71676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defTabSz="914380"/>
            <a:endParaRPr lang="en-US">
              <a:latin typeface="Helvetica"/>
              <a:cs typeface="Helvetica"/>
            </a:endParaRPr>
          </a:p>
        </p:txBody>
      </p:sp>
      <p:sp>
        <p:nvSpPr>
          <p:cNvPr id="8" name="TextBox 30"/>
          <p:cNvSpPr txBox="1">
            <a:spLocks noChangeArrowheads="1"/>
          </p:cNvSpPr>
          <p:nvPr/>
        </p:nvSpPr>
        <p:spPr bwMode="auto">
          <a:xfrm>
            <a:off x="4477306" y="5814240"/>
            <a:ext cx="4673076" cy="73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Helvetica" charset="0"/>
                <a:ea typeface="Helvetica" charset="0"/>
                <a:cs typeface="Helvetica" charset="0"/>
              </a:rPr>
              <a:t>“The experience of even simple artifacts does not exist in a vacuum but, rather, in dynamic relationship with other people, places, and objects” – </a:t>
            </a:r>
            <a:r>
              <a:rPr lang="en-US" sz="1400" dirty="0" err="1">
                <a:solidFill>
                  <a:srgbClr val="FFFFFF"/>
                </a:solidFill>
                <a:latin typeface="Helvetica" charset="0"/>
                <a:ea typeface="Helvetica" charset="0"/>
                <a:cs typeface="Helvetica" charset="0"/>
              </a:rPr>
              <a:t>Buchenau</a:t>
            </a:r>
            <a:r>
              <a:rPr lang="en-US" sz="1400" dirty="0">
                <a:solidFill>
                  <a:srgbClr val="FFFFFF"/>
                </a:solidFill>
                <a:latin typeface="Helvetica" charset="0"/>
                <a:ea typeface="Helvetica" charset="0"/>
                <a:cs typeface="Helvetica" charset="0"/>
              </a:rPr>
              <a:t> &amp; </a:t>
            </a:r>
            <a:r>
              <a:rPr lang="en-US" sz="1400" dirty="0" err="1">
                <a:solidFill>
                  <a:srgbClr val="FFFFFF"/>
                </a:solidFill>
                <a:latin typeface="Helvetica" charset="0"/>
                <a:ea typeface="Helvetica" charset="0"/>
                <a:cs typeface="Helvetica" charset="0"/>
              </a:rPr>
              <a:t>Suri</a:t>
            </a:r>
            <a:r>
              <a:rPr lang="en-US" sz="1400" dirty="0">
                <a:solidFill>
                  <a:srgbClr val="FFFFFF"/>
                </a:solidFill>
                <a:latin typeface="Helvetica" charset="0"/>
                <a:ea typeface="Helvetica" charset="0"/>
                <a:cs typeface="Helvetica" charset="0"/>
              </a:rPr>
              <a:t> 2000</a:t>
            </a:r>
          </a:p>
        </p:txBody>
      </p:sp>
    </p:spTree>
    <p:extLst>
      <p:ext uri="{BB962C8B-B14F-4D97-AF65-F5344CB8AC3E}">
        <p14:creationId xmlns:p14="http://schemas.microsoft.com/office/powerpoint/2010/main" val="31389980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vs. Interface Design</a:t>
            </a:r>
          </a:p>
        </p:txBody>
      </p:sp>
      <p:sp>
        <p:nvSpPr>
          <p:cNvPr id="3" name="Date Placeholder 2"/>
          <p:cNvSpPr>
            <a:spLocks noGrp="1"/>
          </p:cNvSpPr>
          <p:nvPr>
            <p:ph type="dt" sz="half" idx="10"/>
          </p:nvPr>
        </p:nvSpPr>
        <p:spPr/>
        <p:txBody>
          <a:bodyPr/>
          <a:lstStyle/>
          <a:p>
            <a:pPr>
              <a:defRPr/>
            </a:pPr>
            <a:r>
              <a:rPr lang="en-US" smtClean="0"/>
              <a:t>2017/10/16</a:t>
            </a:r>
            <a:endParaRPr lang="en-US"/>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44</a:t>
            </a:fld>
            <a:endParaRPr lang="en-US"/>
          </a:p>
        </p:txBody>
      </p:sp>
      <p:pic>
        <p:nvPicPr>
          <p:cNvPr id="6" name="Picture 5"/>
          <p:cNvPicPr>
            <a:picLocks noChangeAspect="1"/>
          </p:cNvPicPr>
          <p:nvPr/>
        </p:nvPicPr>
        <p:blipFill>
          <a:blip r:embed="rId3"/>
          <a:stretch>
            <a:fillRect/>
          </a:stretch>
        </p:blipFill>
        <p:spPr>
          <a:xfrm>
            <a:off x="0" y="1905000"/>
            <a:ext cx="9144000" cy="3048000"/>
          </a:xfrm>
          <a:prstGeom prst="rect">
            <a:avLst/>
          </a:prstGeom>
        </p:spPr>
      </p:pic>
      <p:sp>
        <p:nvSpPr>
          <p:cNvPr id="7" name="TextBox 6"/>
          <p:cNvSpPr txBox="1"/>
          <p:nvPr/>
        </p:nvSpPr>
        <p:spPr>
          <a:xfrm>
            <a:off x="440367" y="5041591"/>
            <a:ext cx="9030717" cy="369330"/>
          </a:xfrm>
          <a:prstGeom prst="rect">
            <a:avLst/>
          </a:prstGeom>
          <a:noFill/>
        </p:spPr>
        <p:txBody>
          <a:bodyPr wrap="square" lIns="91438" tIns="45719" rIns="91438" bIns="45719" rtlCol="0">
            <a:spAutoFit/>
          </a:bodyPr>
          <a:lstStyle/>
          <a:p>
            <a:r>
              <a:rPr lang="en-US" sz="1800" dirty="0" err="1">
                <a:latin typeface="Helvetica Light"/>
                <a:cs typeface="Helvetica Light"/>
              </a:rPr>
              <a:t>CitrusMate</a:t>
            </a:r>
            <a:r>
              <a:rPr lang="en-US" sz="1800" dirty="0">
                <a:latin typeface="Helvetica Light"/>
                <a:cs typeface="Helvetica Light"/>
              </a:rPr>
              <a:t> Plus		Mighty OJ Manual Juicer	        </a:t>
            </a:r>
            <a:r>
              <a:rPr lang="en-US" sz="1800" dirty="0" err="1">
                <a:latin typeface="Helvetica Light"/>
                <a:cs typeface="Helvetica Light"/>
              </a:rPr>
              <a:t>OrangeX</a:t>
            </a:r>
            <a:r>
              <a:rPr lang="en-US" sz="1800" dirty="0">
                <a:latin typeface="Helvetica Light"/>
                <a:cs typeface="Helvetica Light"/>
              </a:rPr>
              <a:t> Manual Juicer</a:t>
            </a:r>
          </a:p>
        </p:txBody>
      </p:sp>
    </p:spTree>
    <p:extLst>
      <p:ext uri="{BB962C8B-B14F-4D97-AF65-F5344CB8AC3E}">
        <p14:creationId xmlns:p14="http://schemas.microsoft.com/office/powerpoint/2010/main" val="165792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643" y="1278432"/>
            <a:ext cx="2633367" cy="4973903"/>
          </a:xfrm>
          <a:prstGeom prst="rect">
            <a:avLst/>
          </a:prstGeom>
        </p:spPr>
      </p:pic>
      <p:pic>
        <p:nvPicPr>
          <p:cNvPr id="31746" name="Picture 2" descr="http://www.pocket-expert.de/images/htc/HTC_S62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49625" y="1127534"/>
            <a:ext cx="3349625"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itle 7"/>
          <p:cNvSpPr>
            <a:spLocks noGrp="1"/>
          </p:cNvSpPr>
          <p:nvPr>
            <p:ph type="title"/>
          </p:nvPr>
        </p:nvSpPr>
        <p:spPr/>
        <p:txBody>
          <a:bodyPr/>
          <a:lstStyle/>
          <a:p>
            <a:r>
              <a:rPr lang="en-US" dirty="0"/>
              <a:t>Experience Design for a Phone App?</a:t>
            </a:r>
          </a:p>
        </p:txBody>
      </p:sp>
      <p:sp>
        <p:nvSpPr>
          <p:cNvPr id="9" name="Content Placeholder 8"/>
          <p:cNvSpPr>
            <a:spLocks noGrp="1"/>
          </p:cNvSpPr>
          <p:nvPr>
            <p:ph idx="1"/>
          </p:nvPr>
        </p:nvSpPr>
        <p:spPr>
          <a:xfrm>
            <a:off x="3616304" y="1395414"/>
            <a:ext cx="5411818" cy="4929186"/>
          </a:xfrm>
        </p:spPr>
        <p:txBody>
          <a:bodyPr/>
          <a:lstStyle/>
          <a:p>
            <a:r>
              <a:rPr lang="en-US" dirty="0"/>
              <a:t>Draw my phone</a:t>
            </a:r>
          </a:p>
          <a:p>
            <a:r>
              <a:rPr lang="en-US" dirty="0"/>
              <a:t>Draw my app’s interface</a:t>
            </a:r>
          </a:p>
          <a:p>
            <a:r>
              <a:rPr lang="en-US" dirty="0"/>
              <a:t>Draw the experience of using my app</a:t>
            </a:r>
          </a:p>
          <a:p>
            <a:endParaRPr lang="en-US" dirty="0"/>
          </a:p>
          <a:p>
            <a:r>
              <a:rPr lang="en-US" dirty="0"/>
              <a:t>Which is the true object of design?</a:t>
            </a:r>
          </a:p>
          <a:p>
            <a:endParaRPr lang="en-US" dirty="0"/>
          </a:p>
        </p:txBody>
      </p:sp>
      <p:sp>
        <p:nvSpPr>
          <p:cNvPr id="8" name="Footer Placeholder 7"/>
          <p:cNvSpPr>
            <a:spLocks noGrp="1"/>
          </p:cNvSpPr>
          <p:nvPr>
            <p:ph type="ftr" sz="quarter" idx="4294967295"/>
          </p:nvPr>
        </p:nvSpPr>
        <p:spPr>
          <a:xfrm>
            <a:off x="2905125" y="6553200"/>
            <a:ext cx="6238875" cy="457200"/>
          </a:xfrm>
        </p:spPr>
        <p:txBody>
          <a:bodyPr/>
          <a:lstStyle/>
          <a:p>
            <a:pPr>
              <a:defRPr/>
            </a:pPr>
            <a:r>
              <a:rPr lang="en-US"/>
              <a:t>dt+UX: Design Thinking for User Experience Design, Prototyping &amp; Evaluation </a:t>
            </a:r>
          </a:p>
        </p:txBody>
      </p:sp>
      <p:sp>
        <p:nvSpPr>
          <p:cNvPr id="11" name="Slide Number Placeholder 10"/>
          <p:cNvSpPr>
            <a:spLocks noGrp="1"/>
          </p:cNvSpPr>
          <p:nvPr>
            <p:ph type="sldNum" sz="quarter" idx="4294967295"/>
          </p:nvPr>
        </p:nvSpPr>
        <p:spPr>
          <a:xfrm>
            <a:off x="8153400" y="6553200"/>
            <a:ext cx="990600" cy="457200"/>
          </a:xfrm>
        </p:spPr>
        <p:txBody>
          <a:bodyPr/>
          <a:lstStyle/>
          <a:p>
            <a:fld id="{6C4F84B1-3F38-E843-B494-F12B29A0060D}" type="slidenum">
              <a:rPr lang="en-US" smtClean="0"/>
              <a:pPr/>
              <a:t>45</a:t>
            </a:fld>
            <a:endParaRPr lang="en-US"/>
          </a:p>
        </p:txBody>
      </p:sp>
      <p:sp>
        <p:nvSpPr>
          <p:cNvPr id="2" name="Date Placeholder 1"/>
          <p:cNvSpPr>
            <a:spLocks noGrp="1"/>
          </p:cNvSpPr>
          <p:nvPr>
            <p:ph type="dt" sz="half" idx="4294967295"/>
          </p:nvPr>
        </p:nvSpPr>
        <p:spPr>
          <a:xfrm>
            <a:off x="0" y="6553200"/>
            <a:ext cx="1905000" cy="457200"/>
          </a:xfrm>
        </p:spPr>
        <p:txBody>
          <a:bodyPr/>
          <a:lstStyle/>
          <a:p>
            <a:pPr>
              <a:defRPr/>
            </a:pPr>
            <a:r>
              <a:rPr lang="en-US" smtClean="0"/>
              <a:t>2017/10/16</a:t>
            </a:r>
            <a:endParaRPr lang="en-US" dirty="0"/>
          </a:p>
        </p:txBody>
      </p:sp>
      <p:sp>
        <p:nvSpPr>
          <p:cNvPr id="10" name="TextBox 30"/>
          <p:cNvSpPr txBox="1">
            <a:spLocks noChangeArrowheads="1"/>
          </p:cNvSpPr>
          <p:nvPr/>
        </p:nvSpPr>
        <p:spPr bwMode="auto">
          <a:xfrm>
            <a:off x="6995996" y="6227536"/>
            <a:ext cx="2032123"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pic>
        <p:nvPicPr>
          <p:cNvPr id="3" name="Picture 2"/>
          <p:cNvPicPr>
            <a:picLocks noChangeAspect="1"/>
          </p:cNvPicPr>
          <p:nvPr/>
        </p:nvPicPr>
        <p:blipFill>
          <a:blip r:embed="rId5"/>
          <a:stretch>
            <a:fillRect/>
          </a:stretch>
        </p:blipFill>
        <p:spPr>
          <a:xfrm>
            <a:off x="0" y="1370346"/>
            <a:ext cx="3069668" cy="4805493"/>
          </a:xfrm>
          <a:prstGeom prst="rect">
            <a:avLst/>
          </a:prstGeom>
        </p:spPr>
      </p:pic>
      <p:sp>
        <p:nvSpPr>
          <p:cNvPr id="4" name="TextBox 3"/>
          <p:cNvSpPr txBox="1"/>
          <p:nvPr/>
        </p:nvSpPr>
        <p:spPr>
          <a:xfrm>
            <a:off x="259019" y="6241762"/>
            <a:ext cx="2137737" cy="307777"/>
          </a:xfrm>
          <a:prstGeom prst="rect">
            <a:avLst/>
          </a:prstGeom>
          <a:noFill/>
        </p:spPr>
        <p:txBody>
          <a:bodyPr wrap="none" rtlCol="0">
            <a:spAutoFit/>
          </a:bodyPr>
          <a:lstStyle/>
          <a:p>
            <a:r>
              <a:rPr lang="en-US" sz="1400" dirty="0"/>
              <a:t>http://</a:t>
            </a:r>
            <a:r>
              <a:rPr lang="en-US" sz="1400" dirty="0" err="1"/>
              <a:t>www.listmeapp.com</a:t>
            </a:r>
            <a:r>
              <a:rPr lang="en-US" sz="1400" dirty="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Detail </a:t>
            </a:r>
          </a:p>
        </p:txBody>
      </p:sp>
      <p:sp>
        <p:nvSpPr>
          <p:cNvPr id="3" name="Content Placeholder 2"/>
          <p:cNvSpPr>
            <a:spLocks noGrp="1"/>
          </p:cNvSpPr>
          <p:nvPr>
            <p:ph idx="1"/>
          </p:nvPr>
        </p:nvSpPr>
        <p:spPr>
          <a:xfrm>
            <a:off x="469248" y="1079424"/>
            <a:ext cx="7660609" cy="4724400"/>
          </a:xfrm>
        </p:spPr>
        <p:txBody>
          <a:bodyPr/>
          <a:lstStyle/>
          <a:p>
            <a:pPr marL="0" indent="0">
              <a:buNone/>
            </a:pPr>
            <a:r>
              <a:rPr lang="en-US" dirty="0"/>
              <a:t>Include only what is required to render the intended purpose or concept</a:t>
            </a:r>
          </a:p>
        </p:txBody>
      </p:sp>
      <p:sp>
        <p:nvSpPr>
          <p:cNvPr id="7" name="Date Placeholder 6"/>
          <p:cNvSpPr>
            <a:spLocks noGrp="1"/>
          </p:cNvSpPr>
          <p:nvPr>
            <p:ph type="dt" sz="half" idx="4294967295"/>
          </p:nvPr>
        </p:nvSpPr>
        <p:spPr>
          <a:xfrm>
            <a:off x="0" y="6553200"/>
            <a:ext cx="1905000" cy="457200"/>
          </a:xfrm>
        </p:spPr>
        <p:txBody>
          <a:bodyPr/>
          <a:lstStyle/>
          <a:p>
            <a:pPr>
              <a:defRPr/>
            </a:pPr>
            <a:r>
              <a:rPr lang="en-US" smtClean="0"/>
              <a:t>2017/10/16</a:t>
            </a:r>
            <a:endParaRPr lang="en-US" dirty="0"/>
          </a:p>
        </p:txBody>
      </p:sp>
      <p:sp>
        <p:nvSpPr>
          <p:cNvPr id="8" name="Footer Placeholder 7"/>
          <p:cNvSpPr>
            <a:spLocks noGrp="1"/>
          </p:cNvSpPr>
          <p:nvPr>
            <p:ph type="ftr" sz="quarter" idx="4294967295"/>
          </p:nvPr>
        </p:nvSpPr>
        <p:spPr>
          <a:xfrm>
            <a:off x="2905125" y="6553200"/>
            <a:ext cx="6238875" cy="457200"/>
          </a:xfrm>
        </p:spPr>
        <p:txBody>
          <a:bodyPr/>
          <a:lstStyle/>
          <a:p>
            <a:pPr>
              <a:defRPr/>
            </a:pPr>
            <a:r>
              <a:rPr lang="en-US"/>
              <a:t>dt+UX: Design Thinking for User Experience Design, Prototyping &amp; Evaluation </a:t>
            </a:r>
          </a:p>
        </p:txBody>
      </p:sp>
      <p:sp>
        <p:nvSpPr>
          <p:cNvPr id="9" name="Slide Number Placeholder 8"/>
          <p:cNvSpPr>
            <a:spLocks noGrp="1"/>
          </p:cNvSpPr>
          <p:nvPr>
            <p:ph type="sldNum" sz="quarter" idx="4294967295"/>
          </p:nvPr>
        </p:nvSpPr>
        <p:spPr>
          <a:xfrm>
            <a:off x="8153400" y="6553200"/>
            <a:ext cx="990600" cy="457200"/>
          </a:xfrm>
        </p:spPr>
        <p:txBody>
          <a:bodyPr/>
          <a:lstStyle/>
          <a:p>
            <a:fld id="{6C4F84B1-3F38-E843-B494-F12B29A0060D}" type="slidenum">
              <a:rPr lang="en-US" smtClean="0"/>
              <a:pPr/>
              <a:t>46</a:t>
            </a:fld>
            <a:endParaRPr lang="en-US" dirty="0"/>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539" y="2689054"/>
            <a:ext cx="5009713" cy="408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rotWithShape="1">
          <a:blip r:embed="rId4"/>
          <a:srcRect b="23038"/>
          <a:stretch/>
        </p:blipFill>
        <p:spPr>
          <a:xfrm>
            <a:off x="492972" y="2277393"/>
            <a:ext cx="8258322" cy="4072993"/>
          </a:xfrm>
          <a:prstGeom prst="rect">
            <a:avLst/>
          </a:prstGeom>
        </p:spPr>
      </p:pic>
      <p:sp>
        <p:nvSpPr>
          <p:cNvPr id="5" name="TextBox 4"/>
          <p:cNvSpPr txBox="1"/>
          <p:nvPr/>
        </p:nvSpPr>
        <p:spPr>
          <a:xfrm>
            <a:off x="3283693" y="6316963"/>
            <a:ext cx="5509842" cy="261610"/>
          </a:xfrm>
          <a:prstGeom prst="rect">
            <a:avLst/>
          </a:prstGeom>
          <a:noFill/>
        </p:spPr>
        <p:txBody>
          <a:bodyPr wrap="none" rtlCol="0">
            <a:spAutoFit/>
          </a:bodyPr>
          <a:lstStyle/>
          <a:p>
            <a:r>
              <a:rPr lang="en-US" sz="1100" dirty="0">
                <a:latin typeface="Helvetica" panose="020B0604020202020204" pitchFamily="34" charset="0"/>
                <a:cs typeface="Helvetica" panose="020B0604020202020204" pitchFamily="34" charset="0"/>
              </a:rPr>
              <a:t>http://</a:t>
            </a:r>
            <a:r>
              <a:rPr lang="en-US" sz="1100" dirty="0" err="1">
                <a:latin typeface="Helvetica" panose="020B0604020202020204" pitchFamily="34" charset="0"/>
                <a:cs typeface="Helvetica" panose="020B0604020202020204" pitchFamily="34" charset="0"/>
              </a:rPr>
              <a:t>www.smashingmagazine.com</a:t>
            </a:r>
            <a:r>
              <a:rPr lang="en-US" sz="1100" dirty="0">
                <a:latin typeface="Helvetica" panose="020B0604020202020204" pitchFamily="34" charset="0"/>
                <a:cs typeface="Helvetica" panose="020B0604020202020204" pitchFamily="34" charset="0"/>
              </a:rPr>
              <a:t>/2013/06/sketching-for-better-mobile-experiences/</a:t>
            </a:r>
          </a:p>
        </p:txBody>
      </p:sp>
    </p:spTree>
    <p:extLst>
      <p:ext uri="{BB962C8B-B14F-4D97-AF65-F5344CB8AC3E}">
        <p14:creationId xmlns:p14="http://schemas.microsoft.com/office/powerpoint/2010/main" val="318729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 y="533400"/>
            <a:ext cx="8902700" cy="5778500"/>
          </a:xfrm>
          <a:prstGeom prst="rect">
            <a:avLst/>
          </a:prstGeom>
        </p:spPr>
      </p:pic>
      <p:sp>
        <p:nvSpPr>
          <p:cNvPr id="6" name="Rectangle 5"/>
          <p:cNvSpPr/>
          <p:nvPr/>
        </p:nvSpPr>
        <p:spPr>
          <a:xfrm>
            <a:off x="1485565" y="5116170"/>
            <a:ext cx="6685033" cy="1200326"/>
          </a:xfrm>
          <a:prstGeom prst="rect">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438" tIns="45719" rIns="91438" bIns="45719">
            <a:spAutoFit/>
          </a:bodyPr>
          <a:lstStyle/>
          <a:p>
            <a:r>
              <a:rPr lang="en-US" dirty="0"/>
              <a:t>People think focusing is about saying “yes.” But…</a:t>
            </a:r>
          </a:p>
          <a:p>
            <a:r>
              <a:rPr lang="en-US" dirty="0"/>
              <a:t>“Focusing is about saying no.” – Steve Jobs</a:t>
            </a:r>
          </a:p>
        </p:txBody>
      </p:sp>
      <p:cxnSp>
        <p:nvCxnSpPr>
          <p:cNvPr id="8" name="Straight Arrow Connector 7"/>
          <p:cNvCxnSpPr/>
          <p:nvPr/>
        </p:nvCxnSpPr>
        <p:spPr>
          <a:xfrm flipH="1" flipV="1">
            <a:off x="4163170" y="4636901"/>
            <a:ext cx="323470" cy="479269"/>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pPr>
              <a:defRPr/>
            </a:pPr>
            <a:r>
              <a:rPr lang="en-US" smtClean="0"/>
              <a:t>2017/10/16</a:t>
            </a:r>
            <a:endParaRPr lang="en-US"/>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9" name="Slide Number Placeholder 8"/>
          <p:cNvSpPr>
            <a:spLocks noGrp="1"/>
          </p:cNvSpPr>
          <p:nvPr>
            <p:ph type="sldNum" sz="quarter" idx="12"/>
          </p:nvPr>
        </p:nvSpPr>
        <p:spPr/>
        <p:txBody>
          <a:bodyPr/>
          <a:lstStyle/>
          <a:p>
            <a:fld id="{63AA7834-23CB-3344-B42F-BB3C863F1847}" type="slidenum">
              <a:rPr lang="en-US" smtClean="0"/>
              <a:pPr/>
              <a:t>47</a:t>
            </a:fld>
            <a:endParaRPr lang="en-US"/>
          </a:p>
        </p:txBody>
      </p:sp>
      <p:sp>
        <p:nvSpPr>
          <p:cNvPr id="10" name="TextBox 9"/>
          <p:cNvSpPr txBox="1"/>
          <p:nvPr/>
        </p:nvSpPr>
        <p:spPr>
          <a:xfrm>
            <a:off x="415734" y="1"/>
            <a:ext cx="5650739" cy="461663"/>
          </a:xfrm>
          <a:prstGeom prst="rect">
            <a:avLst/>
          </a:prstGeom>
          <a:noFill/>
        </p:spPr>
        <p:txBody>
          <a:bodyPr wrap="none" lIns="91438" tIns="45719" rIns="91438" bIns="45719" rtlCol="0">
            <a:spAutoFit/>
          </a:bodyPr>
          <a:lstStyle/>
          <a:p>
            <a:r>
              <a:rPr lang="en-US" dirty="0">
                <a:latin typeface="Helvetica"/>
                <a:cs typeface="Helvetica"/>
              </a:rPr>
              <a:t>Scott McCloud’s </a:t>
            </a:r>
            <a:r>
              <a:rPr lang="en-US" i="1" dirty="0">
                <a:latin typeface="Helvetica"/>
                <a:cs typeface="Helvetica"/>
              </a:rPr>
              <a:t>Understanding Comics</a:t>
            </a:r>
          </a:p>
        </p:txBody>
      </p:sp>
    </p:spTree>
    <p:extLst>
      <p:ext uri="{BB962C8B-B14F-4D97-AF65-F5344CB8AC3E}">
        <p14:creationId xmlns:p14="http://schemas.microsoft.com/office/powerpoint/2010/main" val="30610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049060"/>
            <a:ext cx="9144000" cy="550296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Title 3"/>
          <p:cNvSpPr>
            <a:spLocks noGrp="1"/>
          </p:cNvSpPr>
          <p:nvPr>
            <p:ph type="title"/>
          </p:nvPr>
        </p:nvSpPr>
        <p:spPr/>
        <p:txBody>
          <a:bodyPr/>
          <a:lstStyle/>
          <a:p>
            <a:r>
              <a:rPr lang="en-US" dirty="0"/>
              <a:t>Design Thinking is Iterative</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54AC027-F63C-004B-AB87-322CE1D2C1F2}" type="slidenum">
              <a:rPr lang="en-US" smtClean="0"/>
              <a:t>48</a:t>
            </a:fld>
            <a:endParaRPr lang="en-US"/>
          </a:p>
        </p:txBody>
      </p:sp>
      <p:sp>
        <p:nvSpPr>
          <p:cNvPr id="7" name="Date Placeholder 6"/>
          <p:cNvSpPr>
            <a:spLocks noGrp="1"/>
          </p:cNvSpPr>
          <p:nvPr>
            <p:ph type="dt" sz="half" idx="10"/>
          </p:nvPr>
        </p:nvSpPr>
        <p:spPr/>
        <p:txBody>
          <a:bodyPr/>
          <a:lstStyle/>
          <a:p>
            <a:r>
              <a:rPr lang="en-US" smtClean="0"/>
              <a:t>2017/10/16</a:t>
            </a:r>
            <a:endParaRPr lang="en-US"/>
          </a:p>
        </p:txBody>
      </p:sp>
      <p:pic>
        <p:nvPicPr>
          <p:cNvPr id="2" name="Picture 1" descr="design-thiinking-cycl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6159" y="1030655"/>
            <a:ext cx="6914858" cy="5643299"/>
          </a:xfrm>
          <a:prstGeom prst="rect">
            <a:avLst/>
          </a:prstGeom>
        </p:spPr>
      </p:pic>
    </p:spTree>
    <p:extLst>
      <p:ext uri="{BB962C8B-B14F-4D97-AF65-F5344CB8AC3E}">
        <p14:creationId xmlns:p14="http://schemas.microsoft.com/office/powerpoint/2010/main" val="3163643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a:t>
            </a:r>
          </a:p>
        </p:txBody>
      </p:sp>
      <p:pic>
        <p:nvPicPr>
          <p:cNvPr id="5" name="Picture 4"/>
          <p:cNvPicPr>
            <a:picLocks noChangeAspect="1"/>
          </p:cNvPicPr>
          <p:nvPr/>
        </p:nvPicPr>
        <p:blipFill>
          <a:blip r:embed="rId3"/>
          <a:stretch>
            <a:fillRect/>
          </a:stretch>
        </p:blipFill>
        <p:spPr>
          <a:xfrm>
            <a:off x="0" y="1717365"/>
            <a:ext cx="9144000" cy="4559285"/>
          </a:xfrm>
          <a:prstGeom prst="rect">
            <a:avLst/>
          </a:prstGeom>
        </p:spPr>
      </p:pic>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54AC027-F63C-004B-AB87-322CE1D2C1F2}" type="slidenum">
              <a:rPr lang="en-US" smtClean="0"/>
              <a:t>49</a:t>
            </a:fld>
            <a:endParaRPr lang="en-US"/>
          </a:p>
        </p:txBody>
      </p:sp>
      <p:sp>
        <p:nvSpPr>
          <p:cNvPr id="7" name="Date Placeholder 6"/>
          <p:cNvSpPr>
            <a:spLocks noGrp="1"/>
          </p:cNvSpPr>
          <p:nvPr>
            <p:ph type="dt" sz="half" idx="10"/>
          </p:nvPr>
        </p:nvSpPr>
        <p:spPr/>
        <p:txBody>
          <a:bodyPr/>
          <a:lstStyle/>
          <a:p>
            <a:r>
              <a:rPr lang="en-US" smtClean="0"/>
              <a:t>2017/10/16</a:t>
            </a:r>
            <a:endParaRPr lang="en-US"/>
          </a:p>
        </p:txBody>
      </p:sp>
    </p:spTree>
    <p:extLst>
      <p:ext uri="{BB962C8B-B14F-4D97-AF65-F5344CB8AC3E}">
        <p14:creationId xmlns:p14="http://schemas.microsoft.com/office/powerpoint/2010/main" val="35522604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82176" y="82176"/>
            <a:ext cx="8979648" cy="11788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Helvetica"/>
              <a:cs typeface="Helvetica"/>
            </a:endParaRPr>
          </a:p>
        </p:txBody>
      </p:sp>
      <p:pic>
        <p:nvPicPr>
          <p:cNvPr id="10" name="Picture 9"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
        <p:nvSpPr>
          <p:cNvPr id="13" name="Rectangle 12"/>
          <p:cNvSpPr/>
          <p:nvPr/>
        </p:nvSpPr>
        <p:spPr bwMode="auto">
          <a:xfrm>
            <a:off x="5192891" y="5567521"/>
            <a:ext cx="3951109"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4" name="Rectangle 13"/>
          <p:cNvSpPr/>
          <p:nvPr/>
        </p:nvSpPr>
        <p:spPr>
          <a:xfrm>
            <a:off x="5277280" y="5631056"/>
            <a:ext cx="3999929"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Dyson </a:t>
            </a:r>
            <a:r>
              <a:rPr lang="en-US" dirty="0" err="1">
                <a:latin typeface="Helvetica"/>
                <a:ea typeface="ＭＳ Ｐゴシック" pitchFamily="34" charset="-128"/>
                <a:cs typeface="Helvetica"/>
              </a:rPr>
              <a:t>AirBlade</a:t>
            </a:r>
            <a:r>
              <a:rPr lang="en-US" dirty="0">
                <a:latin typeface="Helvetica"/>
                <a:ea typeface="ＭＳ Ｐゴシック" pitchFamily="34" charset="-128"/>
                <a:cs typeface="Helvetica"/>
              </a:rPr>
              <a:t> hand dryer</a:t>
            </a:r>
          </a:p>
          <a:p>
            <a:pPr eaLnBrk="1" hangingPunct="1"/>
            <a:r>
              <a:rPr lang="en-US" sz="1600" dirty="0">
                <a:latin typeface="Helvetica"/>
                <a:ea typeface="ＭＳ Ｐゴシック" pitchFamily="34" charset="-128"/>
                <a:cs typeface="Helvetica"/>
              </a:rPr>
              <a:t>example courtesy of Maya I.</a:t>
            </a:r>
          </a:p>
        </p:txBody>
      </p:sp>
      <p:sp>
        <p:nvSpPr>
          <p:cNvPr id="2" name="Title 1"/>
          <p:cNvSpPr>
            <a:spLocks noGrp="1"/>
          </p:cNvSpPr>
          <p:nvPr>
            <p:ph type="title"/>
          </p:nvPr>
        </p:nvSpPr>
        <p:spPr/>
        <p:txBody>
          <a:bodyPr/>
          <a:lstStyle/>
          <a:p>
            <a:r>
              <a:rPr lang="en-US" dirty="0"/>
              <a:t>Interface Hall of Fame or Shame?</a:t>
            </a:r>
          </a:p>
        </p:txBody>
      </p:sp>
      <p:sp>
        <p:nvSpPr>
          <p:cNvPr id="3" name="Date Placeholder 2"/>
          <p:cNvSpPr>
            <a:spLocks noGrp="1"/>
          </p:cNvSpPr>
          <p:nvPr>
            <p:ph type="dt" sz="half" idx="10"/>
          </p:nvPr>
        </p:nvSpPr>
        <p:spPr/>
        <p:txBody>
          <a:bodyPr/>
          <a:lstStyle/>
          <a:p>
            <a:pPr>
              <a:defRPr/>
            </a:pPr>
            <a:r>
              <a:rPr lang="en-US" smtClean="0"/>
              <a:t>2017/10/16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pPr>
              <a:defRPr/>
            </a:pPr>
            <a:fld id="{BE6F9046-7345-B649-8343-1046AD18565B}" type="slidenum">
              <a:rPr lang="en-US" smtClean="0"/>
              <a:pPr>
                <a:defRPr/>
              </a:pPr>
              <a:t>5</a:t>
            </a:fld>
            <a:endParaRPr lang="en-US" dirty="0"/>
          </a:p>
        </p:txBody>
      </p:sp>
      <p:pic>
        <p:nvPicPr>
          <p:cNvPr id="7" name="Picture 6"/>
          <p:cNvPicPr>
            <a:picLocks noChangeAspect="1"/>
          </p:cNvPicPr>
          <p:nvPr/>
        </p:nvPicPr>
        <p:blipFill>
          <a:blip r:embed="rId4"/>
          <a:stretch>
            <a:fillRect/>
          </a:stretch>
        </p:blipFill>
        <p:spPr>
          <a:xfrm>
            <a:off x="-8160" y="1377711"/>
            <a:ext cx="4572000" cy="3429000"/>
          </a:xfrm>
          <a:prstGeom prst="rect">
            <a:avLst/>
          </a:prstGeom>
        </p:spPr>
      </p:pic>
      <p:pic>
        <p:nvPicPr>
          <p:cNvPr id="11" name="Picture 10"/>
          <p:cNvPicPr>
            <a:picLocks noChangeAspect="1"/>
          </p:cNvPicPr>
          <p:nvPr/>
        </p:nvPicPr>
        <p:blipFill>
          <a:blip r:embed="rId5"/>
          <a:stretch>
            <a:fillRect/>
          </a:stretch>
        </p:blipFill>
        <p:spPr>
          <a:xfrm>
            <a:off x="4569264" y="1377711"/>
            <a:ext cx="4571999" cy="3429000"/>
          </a:xfrm>
          <a:prstGeom prst="rect">
            <a:avLst/>
          </a:prstGeom>
        </p:spPr>
      </p:pic>
    </p:spTree>
    <p:extLst>
      <p:ext uri="{BB962C8B-B14F-4D97-AF65-F5344CB8AC3E}">
        <p14:creationId xmlns:p14="http://schemas.microsoft.com/office/powerpoint/2010/main" val="625395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a:t>
            </a:r>
          </a:p>
        </p:txBody>
      </p:sp>
      <p:pic>
        <p:nvPicPr>
          <p:cNvPr id="5" name="Picture 4"/>
          <p:cNvPicPr>
            <a:picLocks noChangeAspect="1"/>
          </p:cNvPicPr>
          <p:nvPr/>
        </p:nvPicPr>
        <p:blipFill>
          <a:blip r:embed="rId3"/>
          <a:stretch>
            <a:fillRect/>
          </a:stretch>
        </p:blipFill>
        <p:spPr>
          <a:xfrm>
            <a:off x="0" y="1717365"/>
            <a:ext cx="9144000" cy="4559285"/>
          </a:xfrm>
          <a:prstGeom prst="rect">
            <a:avLst/>
          </a:prstGeom>
        </p:spPr>
      </p:pic>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54AC027-F63C-004B-AB87-322CE1D2C1F2}" type="slidenum">
              <a:rPr lang="en-US" smtClean="0"/>
              <a:t>50</a:t>
            </a:fld>
            <a:endParaRPr lang="en-US"/>
          </a:p>
        </p:txBody>
      </p:sp>
      <p:sp>
        <p:nvSpPr>
          <p:cNvPr id="7" name="Date Placeholder 6"/>
          <p:cNvSpPr>
            <a:spLocks noGrp="1"/>
          </p:cNvSpPr>
          <p:nvPr>
            <p:ph type="dt" sz="half" idx="10"/>
          </p:nvPr>
        </p:nvSpPr>
        <p:spPr/>
        <p:txBody>
          <a:bodyPr/>
          <a:lstStyle/>
          <a:p>
            <a:r>
              <a:rPr lang="en-US" smtClean="0"/>
              <a:t>2017/10/16</a:t>
            </a:r>
            <a:endParaRPr lang="en-US"/>
          </a:p>
        </p:txBody>
      </p:sp>
      <p:sp>
        <p:nvSpPr>
          <p:cNvPr id="2" name="Hexagon 1"/>
          <p:cNvSpPr/>
          <p:nvPr/>
        </p:nvSpPr>
        <p:spPr bwMode="auto">
          <a:xfrm>
            <a:off x="3569280" y="2240688"/>
            <a:ext cx="2021863" cy="1744379"/>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Hexagon 7"/>
          <p:cNvSpPr/>
          <p:nvPr/>
        </p:nvSpPr>
        <p:spPr bwMode="auto">
          <a:xfrm>
            <a:off x="1986973" y="3121097"/>
            <a:ext cx="2021863" cy="1744379"/>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Hexagon 8"/>
          <p:cNvSpPr/>
          <p:nvPr/>
        </p:nvSpPr>
        <p:spPr bwMode="auto">
          <a:xfrm>
            <a:off x="389178" y="2227695"/>
            <a:ext cx="2021863" cy="1744379"/>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Hexagon 9"/>
          <p:cNvSpPr/>
          <p:nvPr/>
        </p:nvSpPr>
        <p:spPr bwMode="auto">
          <a:xfrm>
            <a:off x="6726441" y="4019491"/>
            <a:ext cx="2021863" cy="1744379"/>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16295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a:t>Summary</a:t>
            </a:r>
          </a:p>
        </p:txBody>
      </p:sp>
      <p:sp>
        <p:nvSpPr>
          <p:cNvPr id="54278" name="Rectangle 3"/>
          <p:cNvSpPr>
            <a:spLocks noGrp="1" noChangeArrowheads="1"/>
          </p:cNvSpPr>
          <p:nvPr>
            <p:ph idx="1"/>
          </p:nvPr>
        </p:nvSpPr>
        <p:spPr>
          <a:xfrm>
            <a:off x="355044" y="1085482"/>
            <a:ext cx="8807735" cy="5368413"/>
          </a:xfrm>
        </p:spPr>
        <p:txBody>
          <a:bodyPr>
            <a:normAutofit/>
          </a:bodyPr>
          <a:lstStyle/>
          <a:p>
            <a:r>
              <a:rPr lang="en-US" dirty="0"/>
              <a:t>Sketching allows exploration of many concepts in the very early stages of design</a:t>
            </a:r>
          </a:p>
          <a:p>
            <a:endParaRPr lang="en-US" dirty="0"/>
          </a:p>
          <a:p>
            <a:r>
              <a:rPr lang="en-US" dirty="0"/>
              <a:t>As investment goes up, need to use more and more formal criteria for evaluation</a:t>
            </a:r>
          </a:p>
          <a:p>
            <a:endParaRPr lang="en-US" dirty="0"/>
          </a:p>
        </p:txBody>
      </p:sp>
      <p:sp>
        <p:nvSpPr>
          <p:cNvPr id="2" name="Date Placeholder 1"/>
          <p:cNvSpPr>
            <a:spLocks noGrp="1"/>
          </p:cNvSpPr>
          <p:nvPr>
            <p:ph type="dt" sz="half" idx="10"/>
          </p:nvPr>
        </p:nvSpPr>
        <p:spPr/>
        <p:txBody>
          <a:bodyPr/>
          <a:lstStyle/>
          <a:p>
            <a:r>
              <a:rPr lang="en-US" smtClean="0"/>
              <a:t>2017/10/16</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51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183820" y="0"/>
            <a:ext cx="8960181" cy="1143000"/>
          </a:xfrm>
        </p:spPr>
        <p:txBody>
          <a:bodyPr/>
          <a:lstStyle/>
          <a:p>
            <a:pPr eaLnBrk="1" hangingPunct="1"/>
            <a:r>
              <a:rPr lang="en-US" dirty="0"/>
              <a:t>Next Time</a:t>
            </a:r>
          </a:p>
        </p:txBody>
      </p:sp>
      <p:sp>
        <p:nvSpPr>
          <p:cNvPr id="40965" name="Rectangle 3"/>
          <p:cNvSpPr>
            <a:spLocks noGrp="1" noChangeArrowheads="1"/>
          </p:cNvSpPr>
          <p:nvPr>
            <p:ph idx="1"/>
          </p:nvPr>
        </p:nvSpPr>
        <p:spPr>
          <a:xfrm>
            <a:off x="150881" y="1304243"/>
            <a:ext cx="8993119" cy="5259820"/>
          </a:xfrm>
        </p:spPr>
        <p:txBody>
          <a:bodyPr>
            <a:normAutofit/>
          </a:bodyPr>
          <a:lstStyle/>
          <a:p>
            <a:pPr eaLnBrk="1" hangingPunct="1"/>
            <a:r>
              <a:rPr lang="en-US" sz="3100" dirty="0"/>
              <a:t>Lecture</a:t>
            </a:r>
          </a:p>
          <a:p>
            <a:pPr lvl="1"/>
            <a:r>
              <a:rPr lang="en-US" dirty="0"/>
              <a:t>Lo-fi Prototyping</a:t>
            </a:r>
          </a:p>
          <a:p>
            <a:pPr marL="457190" lvl="1" indent="0" eaLnBrk="1" hangingPunct="1">
              <a:buNone/>
            </a:pPr>
            <a:endParaRPr lang="en-US" dirty="0"/>
          </a:p>
          <a:p>
            <a:r>
              <a:rPr lang="en-US" dirty="0"/>
              <a:t>Project (due </a:t>
            </a:r>
            <a:r>
              <a:rPr lang="en-US" dirty="0" err="1"/>
              <a:t>Thur</a:t>
            </a:r>
            <a:r>
              <a:rPr lang="en-US" dirty="0"/>
              <a:t>/Fri in studio)</a:t>
            </a:r>
          </a:p>
          <a:p>
            <a:pPr lvl="1"/>
            <a:r>
              <a:rPr lang="en-US" dirty="0"/>
              <a:t>Concept Video</a:t>
            </a:r>
          </a:p>
          <a:p>
            <a:pPr lvl="1"/>
            <a:r>
              <a:rPr lang="en-US" dirty="0"/>
              <a:t>Short (90 seconds ideal)</a:t>
            </a:r>
          </a:p>
          <a:p>
            <a:pPr lvl="1"/>
            <a:r>
              <a:rPr lang="en-US" dirty="0"/>
              <a:t>Tell a story more than show an interface</a:t>
            </a:r>
          </a:p>
          <a:p>
            <a:pPr lvl="1"/>
            <a:r>
              <a:rPr lang="en-US" dirty="0"/>
              <a:t>Storyboard first!</a:t>
            </a:r>
          </a:p>
          <a:p>
            <a:pPr lvl="1"/>
            <a:r>
              <a:rPr lang="en-US" dirty="0"/>
              <a:t>Glad to look at rough cuts</a:t>
            </a:r>
          </a:p>
        </p:txBody>
      </p:sp>
      <p:sp>
        <p:nvSpPr>
          <p:cNvPr id="40962"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solidFill>
                  <a:srgbClr val="6D6D6D"/>
                </a:solidFill>
                <a:latin typeface="Helvetica Light"/>
              </a:rPr>
              <a:t>2017/10/16</a:t>
            </a:r>
            <a:endParaRPr lang="en-US" sz="1000" dirty="0">
              <a:solidFill>
                <a:srgbClr val="6D6D6D"/>
              </a:solidFill>
              <a:latin typeface="Helvetica Light"/>
            </a:endParaRPr>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0963"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algn="l" eaLnBrk="1" hangingPunct="1"/>
            <a:fld id="{2A03ECB6-233C-4ADC-BA86-7D3E22FA0C84}" type="slidenum">
              <a:rPr lang="en-US" sz="1000">
                <a:solidFill>
                  <a:srgbClr val="6D6D6D"/>
                </a:solidFill>
                <a:latin typeface="Helvetica Light"/>
                <a:ea typeface="+mn-ea"/>
              </a:rPr>
              <a:pPr algn="l" eaLnBrk="1" hangingPunct="1"/>
              <a:t>52</a:t>
            </a:fld>
            <a:endParaRPr lang="en-US" sz="1000" dirty="0">
              <a:solidFill>
                <a:srgbClr val="6D6D6D"/>
              </a:solidFill>
              <a:latin typeface="Helvetica Light"/>
              <a:ea typeface="+mn-ea"/>
            </a:endParaRPr>
          </a:p>
        </p:txBody>
      </p:sp>
    </p:spTree>
    <p:extLst>
      <p:ext uri="{BB962C8B-B14F-4D97-AF65-F5344CB8AC3E}">
        <p14:creationId xmlns:p14="http://schemas.microsoft.com/office/powerpoint/2010/main" val="541584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4572000" y="1585576"/>
            <a:ext cx="4572000" cy="3429000"/>
          </a:xfrm>
          <a:prstGeom prst="rect">
            <a:avLst/>
          </a:prstGeom>
        </p:spPr>
      </p:pic>
      <p:sp>
        <p:nvSpPr>
          <p:cNvPr id="8" name="Rectangle 7"/>
          <p:cNvSpPr/>
          <p:nvPr/>
        </p:nvSpPr>
        <p:spPr bwMode="auto">
          <a:xfrm>
            <a:off x="82176" y="82176"/>
            <a:ext cx="8979648" cy="11788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Helvetica"/>
              <a:cs typeface="Helvetica"/>
            </a:endParaRPr>
          </a:p>
        </p:txBody>
      </p:sp>
      <p:sp>
        <p:nvSpPr>
          <p:cNvPr id="2" name="Title 1"/>
          <p:cNvSpPr>
            <a:spLocks noGrp="1"/>
          </p:cNvSpPr>
          <p:nvPr>
            <p:ph type="title"/>
          </p:nvPr>
        </p:nvSpPr>
        <p:spPr/>
        <p:txBody>
          <a:bodyPr/>
          <a:lstStyle/>
          <a:p>
            <a:r>
              <a:rPr lang="en-US" dirty="0"/>
              <a:t>Interface Hall of Fame or Shame?</a:t>
            </a:r>
          </a:p>
        </p:txBody>
      </p:sp>
      <p:sp>
        <p:nvSpPr>
          <p:cNvPr id="3" name="Date Placeholder 2"/>
          <p:cNvSpPr>
            <a:spLocks noGrp="1"/>
          </p:cNvSpPr>
          <p:nvPr>
            <p:ph type="dt" sz="half" idx="10"/>
          </p:nvPr>
        </p:nvSpPr>
        <p:spPr/>
        <p:txBody>
          <a:bodyPr/>
          <a:lstStyle/>
          <a:p>
            <a:pPr>
              <a:defRPr/>
            </a:pPr>
            <a:r>
              <a:rPr lang="en-US" smtClean="0"/>
              <a:t>2017/10/16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7" name="Slide Number Placeholder 6"/>
          <p:cNvSpPr>
            <a:spLocks noGrp="1"/>
          </p:cNvSpPr>
          <p:nvPr>
            <p:ph type="sldNum" sz="quarter" idx="12"/>
          </p:nvPr>
        </p:nvSpPr>
        <p:spPr/>
        <p:txBody>
          <a:bodyPr/>
          <a:lstStyle/>
          <a:p>
            <a:pPr>
              <a:defRPr/>
            </a:pPr>
            <a:fld id="{BE6F9046-7345-B649-8343-1046AD18565B}" type="slidenum">
              <a:rPr lang="en-US" smtClean="0"/>
              <a:pPr>
                <a:defRPr/>
              </a:pPr>
              <a:t>6</a:t>
            </a:fld>
            <a:endParaRPr lang="en-US" dirty="0"/>
          </a:p>
        </p:txBody>
      </p:sp>
      <p:sp>
        <p:nvSpPr>
          <p:cNvPr id="17" name="Rectangle 16"/>
          <p:cNvSpPr/>
          <p:nvPr/>
        </p:nvSpPr>
        <p:spPr bwMode="auto">
          <a:xfrm>
            <a:off x="5192891" y="5567521"/>
            <a:ext cx="3951109"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8" name="Rectangle 17"/>
          <p:cNvSpPr/>
          <p:nvPr/>
        </p:nvSpPr>
        <p:spPr>
          <a:xfrm>
            <a:off x="5277280" y="5631056"/>
            <a:ext cx="3999929"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Dyson </a:t>
            </a:r>
            <a:r>
              <a:rPr lang="en-US" dirty="0" err="1">
                <a:latin typeface="Helvetica"/>
                <a:ea typeface="ＭＳ Ｐゴシック" pitchFamily="34" charset="-128"/>
                <a:cs typeface="Helvetica"/>
              </a:rPr>
              <a:t>AirBlade</a:t>
            </a:r>
            <a:r>
              <a:rPr lang="en-US" dirty="0">
                <a:latin typeface="Helvetica"/>
                <a:ea typeface="ＭＳ Ｐゴシック" pitchFamily="34" charset="-128"/>
                <a:cs typeface="Helvetica"/>
              </a:rPr>
              <a:t> hand dryer</a:t>
            </a:r>
          </a:p>
          <a:p>
            <a:pPr eaLnBrk="1" hangingPunct="1"/>
            <a:r>
              <a:rPr lang="en-US" sz="1600" dirty="0">
                <a:latin typeface="Helvetica"/>
                <a:ea typeface="ＭＳ Ｐゴシック" pitchFamily="34" charset="-128"/>
                <a:cs typeface="Helvetica"/>
              </a:rPr>
              <a:t>example courtesy of Maya I.</a:t>
            </a:r>
          </a:p>
        </p:txBody>
      </p:sp>
      <p:sp>
        <p:nvSpPr>
          <p:cNvPr id="15" name="Rectangle 14"/>
          <p:cNvSpPr/>
          <p:nvPr/>
        </p:nvSpPr>
        <p:spPr bwMode="auto">
          <a:xfrm>
            <a:off x="84232" y="1585576"/>
            <a:ext cx="4375544" cy="4206477"/>
          </a:xfrm>
          <a:prstGeom prst="rect">
            <a:avLst/>
          </a:prstGeom>
          <a:solidFill>
            <a:srgbClr val="000000">
              <a:alpha val="84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6" name="Rectangle 9"/>
          <p:cNvSpPr txBox="1">
            <a:spLocks noChangeArrowheads="1"/>
          </p:cNvSpPr>
          <p:nvPr/>
        </p:nvSpPr>
        <p:spPr>
          <a:xfrm>
            <a:off x="120078" y="1670241"/>
            <a:ext cx="4536775" cy="4079941"/>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shape indicates function</a:t>
            </a:r>
            <a:endParaRPr lang="en-US" altLang="ja-JP" sz="2000" dirty="0">
              <a:ea typeface="ＭＳ Ｐゴシック" pitchFamily="34" charset="-128"/>
            </a:endParaRPr>
          </a:p>
          <a:p>
            <a:pPr marL="360000" lvl="1"/>
            <a:r>
              <a:rPr lang="en-US" sz="2000" dirty="0">
                <a:ea typeface="ＭＳ Ｐゴシック" pitchFamily="34" charset="-128"/>
              </a:rPr>
              <a:t>so simple that instructions fit in 1 image</a:t>
            </a:r>
          </a:p>
          <a:p>
            <a:pPr marL="360000" lvl="1"/>
            <a:r>
              <a:rPr lang="en-US" sz="2000" dirty="0">
                <a:ea typeface="ＭＳ Ｐゴシック" pitchFamily="34" charset="-128"/>
              </a:rPr>
              <a:t>fun!</a:t>
            </a:r>
          </a:p>
          <a:p>
            <a:pPr marL="360000" lvl="1"/>
            <a:endParaRPr lang="en-US" sz="2000" dirty="0">
              <a:ea typeface="ＭＳ Ｐゴシック" pitchFamily="34" charset="-128"/>
            </a:endParaRPr>
          </a:p>
          <a:p>
            <a:pPr marL="0" indent="0">
              <a:buNone/>
            </a:pPr>
            <a:r>
              <a:rPr lang="en-US" sz="2800" dirty="0">
                <a:ea typeface="ＭＳ Ｐゴシック" pitchFamily="34" charset="-128"/>
              </a:rPr>
              <a:t>Bad</a:t>
            </a:r>
          </a:p>
          <a:p>
            <a:pPr marL="360000" lvl="1">
              <a:spcBef>
                <a:spcPts val="480"/>
              </a:spcBef>
            </a:pPr>
            <a:r>
              <a:rPr lang="en-US" sz="2000" dirty="0">
                <a:ea typeface="ＭＳ Ｐゴシック" pitchFamily="34" charset="-128"/>
              </a:rPr>
              <a:t>dripping water?</a:t>
            </a:r>
          </a:p>
          <a:p>
            <a:pPr marL="360000" lvl="1">
              <a:spcBef>
                <a:spcPts val="480"/>
              </a:spcBef>
            </a:pPr>
            <a:r>
              <a:rPr lang="en-US" sz="2000" dirty="0">
                <a:ea typeface="ＭＳ Ｐゴシック" pitchFamily="34" charset="-128"/>
              </a:rPr>
              <a:t>too much noise</a:t>
            </a:r>
          </a:p>
          <a:p>
            <a:pPr marL="360000" lvl="1">
              <a:spcBef>
                <a:spcPts val="480"/>
              </a:spcBef>
            </a:pPr>
            <a:r>
              <a:rPr lang="en-US" sz="2000" dirty="0">
                <a:ea typeface="ＭＳ Ｐゴシック" pitchFamily="34" charset="-128"/>
              </a:rPr>
              <a:t>still takes too long</a:t>
            </a:r>
          </a:p>
          <a:p>
            <a:pPr marL="360000" lvl="1">
              <a:spcBef>
                <a:spcPts val="480"/>
              </a:spcBef>
            </a:pPr>
            <a:endParaRPr lang="en-US" sz="2000" dirty="0">
              <a:ea typeface="ＭＳ Ｐゴシック" pitchFamily="34" charset="-128"/>
            </a:endParaRPr>
          </a:p>
        </p:txBody>
      </p:sp>
      <p:sp>
        <p:nvSpPr>
          <p:cNvPr id="22" name="Oval 21"/>
          <p:cNvSpPr/>
          <p:nvPr/>
        </p:nvSpPr>
        <p:spPr bwMode="auto">
          <a:xfrm>
            <a:off x="6211569" y="2204205"/>
            <a:ext cx="1540119" cy="861241"/>
          </a:xfrm>
          <a:prstGeom prst="ellipse">
            <a:avLst/>
          </a:prstGeom>
          <a:noFill/>
          <a:ln w="57150" cap="flat" cmpd="sng" algn="ctr">
            <a:solidFill>
              <a:srgbClr val="8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Oval 22"/>
          <p:cNvSpPr/>
          <p:nvPr/>
        </p:nvSpPr>
        <p:spPr bwMode="auto">
          <a:xfrm>
            <a:off x="4970716" y="2788097"/>
            <a:ext cx="3832049" cy="1802768"/>
          </a:xfrm>
          <a:prstGeom prst="ellipse">
            <a:avLst/>
          </a:prstGeom>
          <a:noFill/>
          <a:ln w="57150" cap="flat" cmpd="sng" algn="ctr">
            <a:solidFill>
              <a:srgbClr val="3366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solidFill>
                  <a:srgbClr val="3366FF"/>
                </a:solidFill>
              </a:ln>
              <a:solidFill>
                <a:schemeClr val="tx1"/>
              </a:solidFill>
              <a:effectLst/>
              <a:latin typeface="Times New Roman" pitchFamily="18" charset="0"/>
            </a:endParaRPr>
          </a:p>
        </p:txBody>
      </p:sp>
      <p:pic>
        <p:nvPicPr>
          <p:cNvPr id="19" name="Picture 18"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4745" y="243804"/>
            <a:ext cx="813836" cy="829952"/>
          </a:xfrm>
          <a:prstGeom prst="rect">
            <a:avLst/>
          </a:prstGeom>
        </p:spPr>
      </p:pic>
    </p:spTree>
    <p:extLst>
      <p:ext uri="{BB962C8B-B14F-4D97-AF65-F5344CB8AC3E}">
        <p14:creationId xmlns:p14="http://schemas.microsoft.com/office/powerpoint/2010/main" val="1708619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4572000" y="1585576"/>
            <a:ext cx="4572000" cy="3429000"/>
          </a:xfrm>
          <a:prstGeom prst="rect">
            <a:avLst/>
          </a:prstGeom>
        </p:spPr>
      </p:pic>
      <p:sp>
        <p:nvSpPr>
          <p:cNvPr id="8" name="Rectangle 7"/>
          <p:cNvSpPr/>
          <p:nvPr/>
        </p:nvSpPr>
        <p:spPr bwMode="auto">
          <a:xfrm>
            <a:off x="82176" y="82176"/>
            <a:ext cx="8979648" cy="1178862"/>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Helvetica"/>
              <a:cs typeface="Helvetica"/>
            </a:endParaRPr>
          </a:p>
        </p:txBody>
      </p:sp>
      <p:pic>
        <p:nvPicPr>
          <p:cNvPr id="12" name="Picture 11" descr="f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02055" y="238730"/>
            <a:ext cx="802907" cy="826756"/>
          </a:xfrm>
          <a:prstGeom prst="rect">
            <a:avLst/>
          </a:prstGeom>
        </p:spPr>
      </p:pic>
      <p:sp>
        <p:nvSpPr>
          <p:cNvPr id="2" name="Title 1"/>
          <p:cNvSpPr>
            <a:spLocks noGrp="1"/>
          </p:cNvSpPr>
          <p:nvPr>
            <p:ph type="title"/>
          </p:nvPr>
        </p:nvSpPr>
        <p:spPr/>
        <p:txBody>
          <a:bodyPr/>
          <a:lstStyle/>
          <a:p>
            <a:r>
              <a:rPr lang="en-US" dirty="0"/>
              <a:t>Interface Hall of Fame!</a:t>
            </a:r>
          </a:p>
        </p:txBody>
      </p:sp>
      <p:sp>
        <p:nvSpPr>
          <p:cNvPr id="3" name="Date Placeholder 2"/>
          <p:cNvSpPr>
            <a:spLocks noGrp="1"/>
          </p:cNvSpPr>
          <p:nvPr>
            <p:ph type="dt" sz="half" idx="10"/>
          </p:nvPr>
        </p:nvSpPr>
        <p:spPr/>
        <p:txBody>
          <a:bodyPr/>
          <a:lstStyle/>
          <a:p>
            <a:pPr>
              <a:defRPr/>
            </a:pPr>
            <a:r>
              <a:rPr lang="en-US" smtClean="0"/>
              <a:t>2017/10/16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7" name="Slide Number Placeholder 6"/>
          <p:cNvSpPr>
            <a:spLocks noGrp="1"/>
          </p:cNvSpPr>
          <p:nvPr>
            <p:ph type="sldNum" sz="quarter" idx="12"/>
          </p:nvPr>
        </p:nvSpPr>
        <p:spPr/>
        <p:txBody>
          <a:bodyPr/>
          <a:lstStyle/>
          <a:p>
            <a:pPr>
              <a:defRPr/>
            </a:pPr>
            <a:fld id="{BE6F9046-7345-B649-8343-1046AD18565B}" type="slidenum">
              <a:rPr lang="en-US" smtClean="0"/>
              <a:pPr>
                <a:defRPr/>
              </a:pPr>
              <a:t>7</a:t>
            </a:fld>
            <a:endParaRPr lang="en-US" dirty="0"/>
          </a:p>
        </p:txBody>
      </p:sp>
      <p:sp>
        <p:nvSpPr>
          <p:cNvPr id="17" name="Rectangle 16"/>
          <p:cNvSpPr/>
          <p:nvPr/>
        </p:nvSpPr>
        <p:spPr bwMode="auto">
          <a:xfrm>
            <a:off x="5192891" y="5567521"/>
            <a:ext cx="3951109"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8" name="Rectangle 17"/>
          <p:cNvSpPr/>
          <p:nvPr/>
        </p:nvSpPr>
        <p:spPr>
          <a:xfrm>
            <a:off x="5277280" y="5631056"/>
            <a:ext cx="3999929"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Dyson </a:t>
            </a:r>
            <a:r>
              <a:rPr lang="en-US" dirty="0" err="1">
                <a:latin typeface="Helvetica"/>
                <a:ea typeface="ＭＳ Ｐゴシック" pitchFamily="34" charset="-128"/>
                <a:cs typeface="Helvetica"/>
              </a:rPr>
              <a:t>AirBlade</a:t>
            </a:r>
            <a:r>
              <a:rPr lang="en-US" dirty="0">
                <a:latin typeface="Helvetica"/>
                <a:ea typeface="ＭＳ Ｐゴシック" pitchFamily="34" charset="-128"/>
                <a:cs typeface="Helvetica"/>
              </a:rPr>
              <a:t> hand dryer</a:t>
            </a:r>
          </a:p>
          <a:p>
            <a:pPr eaLnBrk="1" hangingPunct="1"/>
            <a:r>
              <a:rPr lang="en-US" sz="1600" dirty="0">
                <a:latin typeface="Helvetica"/>
                <a:ea typeface="ＭＳ Ｐゴシック" pitchFamily="34" charset="-128"/>
                <a:cs typeface="Helvetica"/>
              </a:rPr>
              <a:t>example courtesy of Maya I.</a:t>
            </a:r>
          </a:p>
        </p:txBody>
      </p:sp>
      <p:sp>
        <p:nvSpPr>
          <p:cNvPr id="15" name="Rectangle 14"/>
          <p:cNvSpPr/>
          <p:nvPr/>
        </p:nvSpPr>
        <p:spPr bwMode="auto">
          <a:xfrm>
            <a:off x="84232" y="1585576"/>
            <a:ext cx="4375544" cy="4206477"/>
          </a:xfrm>
          <a:prstGeom prst="rect">
            <a:avLst/>
          </a:prstGeom>
          <a:solidFill>
            <a:srgbClr val="000000">
              <a:alpha val="84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a:cs typeface="Helvetica"/>
            </a:endParaRPr>
          </a:p>
        </p:txBody>
      </p:sp>
      <p:sp>
        <p:nvSpPr>
          <p:cNvPr id="16" name="Rectangle 9"/>
          <p:cNvSpPr txBox="1">
            <a:spLocks noChangeArrowheads="1"/>
          </p:cNvSpPr>
          <p:nvPr/>
        </p:nvSpPr>
        <p:spPr>
          <a:xfrm>
            <a:off x="120078" y="1670241"/>
            <a:ext cx="4536775" cy="4079941"/>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shape indicates function</a:t>
            </a:r>
            <a:endParaRPr lang="en-US" altLang="ja-JP" sz="2000" dirty="0">
              <a:ea typeface="ＭＳ Ｐゴシック" pitchFamily="34" charset="-128"/>
            </a:endParaRPr>
          </a:p>
          <a:p>
            <a:pPr marL="360000" lvl="1"/>
            <a:r>
              <a:rPr lang="en-US" sz="2000" dirty="0">
                <a:ea typeface="ＭＳ Ｐゴシック" pitchFamily="34" charset="-128"/>
              </a:rPr>
              <a:t>so simple that instructions fit in 1 image</a:t>
            </a:r>
          </a:p>
          <a:p>
            <a:pPr marL="360000" lvl="1"/>
            <a:r>
              <a:rPr lang="en-US" sz="2000" dirty="0">
                <a:ea typeface="ＭＳ Ｐゴシック" pitchFamily="34" charset="-128"/>
              </a:rPr>
              <a:t>fun!</a:t>
            </a:r>
          </a:p>
          <a:p>
            <a:pPr marL="360000" lvl="1"/>
            <a:endParaRPr lang="en-US" sz="2000" dirty="0">
              <a:ea typeface="ＭＳ Ｐゴシック" pitchFamily="34" charset="-128"/>
            </a:endParaRPr>
          </a:p>
          <a:p>
            <a:pPr marL="0" indent="0">
              <a:buNone/>
            </a:pPr>
            <a:r>
              <a:rPr lang="en-US" sz="2800" dirty="0">
                <a:ea typeface="ＭＳ Ｐゴシック" pitchFamily="34" charset="-128"/>
              </a:rPr>
              <a:t>Bad</a:t>
            </a:r>
          </a:p>
          <a:p>
            <a:pPr marL="360000" lvl="1">
              <a:spcBef>
                <a:spcPts val="480"/>
              </a:spcBef>
            </a:pPr>
            <a:r>
              <a:rPr lang="en-US" sz="2000" dirty="0">
                <a:ea typeface="ＭＳ Ｐゴシック" pitchFamily="34" charset="-128"/>
              </a:rPr>
              <a:t>dripping water?</a:t>
            </a:r>
          </a:p>
          <a:p>
            <a:pPr marL="360000" lvl="1">
              <a:spcBef>
                <a:spcPts val="480"/>
              </a:spcBef>
            </a:pPr>
            <a:r>
              <a:rPr lang="en-US" sz="2000" dirty="0">
                <a:ea typeface="ＭＳ Ｐゴシック" pitchFamily="34" charset="-128"/>
              </a:rPr>
              <a:t>too much noise</a:t>
            </a:r>
          </a:p>
          <a:p>
            <a:pPr marL="360000" lvl="1">
              <a:spcBef>
                <a:spcPts val="480"/>
              </a:spcBef>
            </a:pPr>
            <a:r>
              <a:rPr lang="en-US" sz="2000" dirty="0">
                <a:ea typeface="ＭＳ Ｐゴシック" pitchFamily="34" charset="-128"/>
              </a:rPr>
              <a:t>still takes too long</a:t>
            </a:r>
          </a:p>
          <a:p>
            <a:pPr marL="360000" lvl="1">
              <a:spcBef>
                <a:spcPts val="480"/>
              </a:spcBef>
            </a:pPr>
            <a:endParaRPr lang="en-US" sz="2000" dirty="0">
              <a:ea typeface="ＭＳ Ｐゴシック" pitchFamily="34" charset="-128"/>
            </a:endParaRPr>
          </a:p>
        </p:txBody>
      </p:sp>
    </p:spTree>
    <p:extLst>
      <p:ext uri="{BB962C8B-B14F-4D97-AF65-F5344CB8AC3E}">
        <p14:creationId xmlns:p14="http://schemas.microsoft.com/office/powerpoint/2010/main" val="1038326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Design Exploration Through Sketching &amp; Experience Prototyping</a:t>
            </a:r>
          </a:p>
        </p:txBody>
      </p:sp>
      <p:sp>
        <p:nvSpPr>
          <p:cNvPr id="2" name="TextBox 1"/>
          <p:cNvSpPr txBox="1"/>
          <p:nvPr/>
        </p:nvSpPr>
        <p:spPr>
          <a:xfrm>
            <a:off x="753406" y="6195811"/>
            <a:ext cx="7891248" cy="461663"/>
          </a:xfrm>
          <a:prstGeom prst="rect">
            <a:avLst/>
          </a:prstGeom>
          <a:noFill/>
        </p:spPr>
        <p:txBody>
          <a:bodyPr wrap="square" lIns="91438" tIns="45719" rIns="91438" bIns="45719" rtlCol="0">
            <a:spAutoFit/>
          </a:bodyPr>
          <a:lstStyle/>
          <a:p>
            <a:r>
              <a:rPr lang="en-US" sz="1200" b="1" i="1" dirty="0">
                <a:solidFill>
                  <a:schemeClr val="tx1">
                    <a:lumMod val="65000"/>
                  </a:schemeClr>
                </a:solidFill>
                <a:latin typeface="Arial" charset="0"/>
                <a:cs typeface="Arial" charset="0"/>
              </a:rPr>
              <a:t>* slides marked Buxton are courtesy of Bill Buxton, from his talk </a:t>
            </a:r>
            <a:r>
              <a:rPr lang="ja-JP" altLang="en-US" sz="1200" i="1" dirty="0">
                <a:solidFill>
                  <a:schemeClr val="tx1">
                    <a:lumMod val="65000"/>
                  </a:schemeClr>
                </a:solidFill>
                <a:latin typeface="Arial Black" charset="0"/>
              </a:rPr>
              <a:t>“</a:t>
            </a:r>
            <a:r>
              <a:rPr lang="en-US" sz="1200" b="1" i="1" dirty="0">
                <a:solidFill>
                  <a:schemeClr val="tx1">
                    <a:lumMod val="65000"/>
                  </a:schemeClr>
                </a:solidFill>
                <a:latin typeface="Arial" charset="0"/>
                <a:cs typeface="Arial" charset="0"/>
              </a:rPr>
              <a:t>Why I Love the iPod, iPhone, Wii and Google</a:t>
            </a:r>
            <a:r>
              <a:rPr lang="ja-JP" altLang="en-US" sz="1200" b="1" i="1" dirty="0">
                <a:solidFill>
                  <a:schemeClr val="tx1">
                    <a:lumMod val="65000"/>
                  </a:schemeClr>
                </a:solidFill>
                <a:latin typeface="Arial" charset="0"/>
                <a:cs typeface="Arial" charset="0"/>
              </a:rPr>
              <a:t>”</a:t>
            </a:r>
            <a:r>
              <a:rPr lang="en-US" sz="1200" b="1" i="1" dirty="0">
                <a:solidFill>
                  <a:schemeClr val="tx1">
                    <a:lumMod val="65000"/>
                  </a:schemeClr>
                </a:solidFill>
                <a:latin typeface="Arial" charset="0"/>
                <a:cs typeface="Arial" charset="0"/>
              </a:rPr>
              <a:t>, remix </a:t>
            </a:r>
            <a:r>
              <a:rPr lang="en-US" sz="1200" b="1" i="1" dirty="0" err="1">
                <a:solidFill>
                  <a:schemeClr val="tx1">
                    <a:lumMod val="65000"/>
                  </a:schemeClr>
                </a:solidFill>
                <a:latin typeface="Arial" charset="0"/>
                <a:cs typeface="Arial" charset="0"/>
              </a:rPr>
              <a:t>uk</a:t>
            </a:r>
            <a:r>
              <a:rPr lang="en-US" sz="1200" b="1" i="1" dirty="0">
                <a:solidFill>
                  <a:schemeClr val="tx1">
                    <a:lumMod val="65000"/>
                  </a:schemeClr>
                </a:solidFill>
                <a:latin typeface="Arial" charset="0"/>
                <a:cs typeface="Arial" charset="0"/>
              </a:rPr>
              <a:t>, 18-19 Sept. 2008, Brighton</a:t>
            </a:r>
            <a:endParaRPr lang="en-US" sz="1200" i="1" dirty="0">
              <a:solidFill>
                <a:schemeClr val="tx1">
                  <a:lumMod val="65000"/>
                </a:schemeClr>
              </a:solidFill>
            </a:endParaRPr>
          </a:p>
        </p:txBody>
      </p:sp>
      <p:sp>
        <p:nvSpPr>
          <p:cNvPr id="5" name="Text Box 3"/>
          <p:cNvSpPr txBox="1">
            <a:spLocks noChangeArrowheads="1"/>
          </p:cNvSpPr>
          <p:nvPr/>
        </p:nvSpPr>
        <p:spPr bwMode="auto">
          <a:xfrm>
            <a:off x="753997" y="5687349"/>
            <a:ext cx="6400800" cy="400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878787"/>
                </a:solidFill>
                <a:latin typeface="Helvetica"/>
                <a:cs typeface="Helvetica"/>
              </a:rPr>
              <a:t>October 16, 2017</a:t>
            </a:r>
          </a:p>
        </p:txBody>
      </p:sp>
      <p:pic>
        <p:nvPicPr>
          <p:cNvPr id="6" name="Picture 3"/>
          <p:cNvPicPr>
            <a:picLocks noChangeAspect="1" noChangeArrowheads="1"/>
          </p:cNvPicPr>
          <p:nvPr/>
        </p:nvPicPr>
        <p:blipFill>
          <a:blip r:embed="rId3"/>
          <a:srcRect/>
          <a:stretch>
            <a:fillRect/>
          </a:stretch>
        </p:blipFill>
        <p:spPr bwMode="auto">
          <a:xfrm>
            <a:off x="3287125" y="628104"/>
            <a:ext cx="1814513" cy="857250"/>
          </a:xfrm>
          <a:prstGeom prst="rect">
            <a:avLst/>
          </a:prstGeom>
          <a:noFill/>
        </p:spPr>
      </p:pic>
      <p:sp>
        <p:nvSpPr>
          <p:cNvPr id="7" name="TextBox 6"/>
          <p:cNvSpPr txBox="1"/>
          <p:nvPr/>
        </p:nvSpPr>
        <p:spPr>
          <a:xfrm>
            <a:off x="5258321" y="686683"/>
            <a:ext cx="3885679" cy="540558"/>
          </a:xfrm>
          <a:prstGeom prst="rect">
            <a:avLst/>
          </a:prstGeom>
          <a:noFill/>
        </p:spPr>
        <p:txBody>
          <a:bodyPr wrap="none" lIns="0" tIns="0" rIns="0" bIns="19202" rtlCol="0">
            <a:spAutoFit/>
          </a:bodyPr>
          <a:lstStyle/>
          <a:p>
            <a:pPr>
              <a:lnSpc>
                <a:spcPts val="1050"/>
              </a:lnSpc>
            </a:pPr>
            <a:r>
              <a:rPr lang="en-US" altLang="zh-CN" sz="1000" dirty="0">
                <a:solidFill>
                  <a:srgbClr val="000000"/>
                </a:solidFill>
                <a:latin typeface="Gotham Book " pitchFamily="18" charset="0"/>
                <a:cs typeface="Gotham Book " pitchFamily="18" charset="0"/>
              </a:rPr>
              <a:t>This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work</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licensed</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under</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the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Creative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Commons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Attribution-</a:t>
            </a:r>
          </a:p>
          <a:p>
            <a:pPr>
              <a:lnSpc>
                <a:spcPts val="1092"/>
              </a:lnSpc>
            </a:pPr>
            <a:r>
              <a:rPr lang="en-US" altLang="zh-CN" sz="1000" dirty="0">
                <a:solidFill>
                  <a:srgbClr val="000000"/>
                </a:solidFill>
                <a:latin typeface="Gotham Book " pitchFamily="18" charset="0"/>
                <a:cs typeface="Gotham Book " pitchFamily="18" charset="0"/>
              </a:rPr>
              <a:t>Noncommercial-Share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Alike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3.0</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Unported</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To</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view</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a</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copy</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of</a:t>
            </a:r>
          </a:p>
          <a:p>
            <a:pPr>
              <a:lnSpc>
                <a:spcPts val="1092"/>
              </a:lnSpc>
            </a:pPr>
            <a:r>
              <a:rPr lang="en-US" altLang="zh-CN" sz="1000" dirty="0">
                <a:solidFill>
                  <a:srgbClr val="000000"/>
                </a:solidFill>
                <a:latin typeface="Gotham Book " pitchFamily="18" charset="0"/>
                <a:cs typeface="Gotham Book " pitchFamily="18" charset="0"/>
              </a:rPr>
              <a:t>this</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license,</a:t>
            </a:r>
            <a:r>
              <a:rPr lang="en-US" altLang="zh-CN" sz="1000" dirty="0">
                <a:latin typeface="Times New Roman" pitchFamily="18" charset="0"/>
                <a:cs typeface="Times New Roman" pitchFamily="18" charset="0"/>
              </a:rPr>
              <a:t> </a:t>
            </a:r>
            <a:r>
              <a:rPr lang="en-US" altLang="zh-CN" sz="1000" dirty="0">
                <a:solidFill>
                  <a:srgbClr val="000000"/>
                </a:solidFill>
                <a:latin typeface="Gotham Book " pitchFamily="18" charset="0"/>
                <a:cs typeface="Gotham Book " pitchFamily="18" charset="0"/>
              </a:rPr>
              <a:t>visit</a:t>
            </a:r>
            <a:r>
              <a:rPr lang="en-US" altLang="zh-CN" sz="1000" dirty="0">
                <a:latin typeface="Times New Roman" pitchFamily="18" charset="0"/>
                <a:cs typeface="Times New Roman" pitchFamily="18" charset="0"/>
              </a:rPr>
              <a:t> </a:t>
            </a:r>
            <a:r>
              <a:rPr lang="en-US" altLang="zh-CN" sz="1000" u="sng" dirty="0">
                <a:solidFill>
                  <a:srgbClr val="000000"/>
                </a:solidFill>
                <a:latin typeface="Gotham Book " pitchFamily="18" charset="0"/>
                <a:cs typeface="Gotham Book " pitchFamily="18" charset="0"/>
                <a:hlinkClick r:id="rId4"/>
              </a:rPr>
              <a:t>http://creativecommons.org/licenses/by-nc-sa/3.0/</a:t>
            </a:r>
          </a:p>
          <a:p>
            <a:pPr>
              <a:lnSpc>
                <a:spcPts val="420"/>
              </a:lnSpc>
            </a:pPr>
            <a:endParaRPr lang="en-US" altLang="zh-CN" dirty="0"/>
          </a:p>
        </p:txBody>
      </p:sp>
    </p:spTree>
    <p:extLst>
      <p:ext uri="{BB962C8B-B14F-4D97-AF65-F5344CB8AC3E}">
        <p14:creationId xmlns:p14="http://schemas.microsoft.com/office/powerpoint/2010/main" val="16399329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a:t>Outline</a:t>
            </a:r>
            <a:endParaRPr lang="en-US" dirty="0"/>
          </a:p>
        </p:txBody>
      </p:sp>
      <p:sp>
        <p:nvSpPr>
          <p:cNvPr id="12294" name="Rectangle 9"/>
          <p:cNvSpPr>
            <a:spLocks noGrp="1" noChangeArrowheads="1"/>
          </p:cNvSpPr>
          <p:nvPr>
            <p:ph idx="1"/>
          </p:nvPr>
        </p:nvSpPr>
        <p:spPr/>
        <p:txBody>
          <a:bodyPr/>
          <a:lstStyle/>
          <a:p>
            <a:r>
              <a:rPr lang="en-US" dirty="0"/>
              <a:t>Review </a:t>
            </a:r>
            <a:r>
              <a:rPr lang="en-US" dirty="0" smtClean="0"/>
              <a:t>tasks</a:t>
            </a:r>
            <a:endParaRPr lang="en-US" dirty="0"/>
          </a:p>
          <a:p>
            <a:r>
              <a:rPr lang="en-US" dirty="0" smtClean="0"/>
              <a:t>Review concept videos</a:t>
            </a:r>
          </a:p>
          <a:p>
            <a:r>
              <a:rPr lang="en-US" dirty="0" smtClean="0"/>
              <a:t>Sketching </a:t>
            </a:r>
            <a:r>
              <a:rPr lang="en-US" dirty="0"/>
              <a:t>to explore user experiences</a:t>
            </a:r>
          </a:p>
          <a:p>
            <a:pPr marL="0" indent="0">
              <a:buNone/>
            </a:pPr>
            <a:endParaRPr lang="en-US" dirty="0"/>
          </a:p>
        </p:txBody>
      </p:sp>
      <p:sp>
        <p:nvSpPr>
          <p:cNvPr id="2" name="Date Placeholder 1"/>
          <p:cNvSpPr>
            <a:spLocks noGrp="1"/>
          </p:cNvSpPr>
          <p:nvPr>
            <p:ph type="dt" sz="half" idx="10"/>
          </p:nvPr>
        </p:nvSpPr>
        <p:spPr/>
        <p:txBody>
          <a:bodyPr/>
          <a:lstStyle/>
          <a:p>
            <a:r>
              <a:rPr lang="en-US" smtClean="0"/>
              <a:t>2017/10/16</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9</a:t>
            </a:fld>
            <a:endParaRPr lang="en-US"/>
          </a:p>
        </p:txBody>
      </p:sp>
    </p:spTree>
    <p:extLst>
      <p:ext uri="{BB962C8B-B14F-4D97-AF65-F5344CB8AC3E}">
        <p14:creationId xmlns:p14="http://schemas.microsoft.com/office/powerpoint/2010/main" val="12242925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1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0108A"/>
    </a:dk2>
    <a:lt2>
      <a:srgbClr val="F8F8F8"/>
    </a:lt2>
    <a:accent1>
      <a:srgbClr val="A19862"/>
    </a:accent1>
    <a:accent2>
      <a:srgbClr val="70A373"/>
    </a:accent2>
    <a:accent3>
      <a:srgbClr val="AAAAC4"/>
    </a:accent3>
    <a:accent4>
      <a:srgbClr val="DADADA"/>
    </a:accent4>
    <a:accent5>
      <a:srgbClr val="CDCAB7"/>
    </a:accent5>
    <a:accent6>
      <a:srgbClr val="659368"/>
    </a:accent6>
    <a:hlink>
      <a:srgbClr val="468293"/>
    </a:hlink>
    <a:folHlink>
      <a:srgbClr val="876A88"/>
    </a:folHlink>
  </a:clrScheme>
</a:themeOverride>
</file>

<file path=docProps/app.xml><?xml version="1.0" encoding="utf-8"?>
<Properties xmlns="http://schemas.openxmlformats.org/officeDocument/2006/extended-properties" xmlns:vt="http://schemas.openxmlformats.org/officeDocument/2006/docPropsVTypes">
  <Template/>
  <TotalTime>31767</TotalTime>
  <Words>3083</Words>
  <Application>Microsoft Macintosh PowerPoint</Application>
  <PresentationFormat>On-screen Show (4:3)</PresentationFormat>
  <Paragraphs>551</Paragraphs>
  <Slides>52</Slides>
  <Notes>52</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8" baseType="lpstr">
      <vt:lpstr>Arial</vt:lpstr>
      <vt:lpstr>Arial Black</vt:lpstr>
      <vt:lpstr>Gotham Book</vt:lpstr>
      <vt:lpstr>Gotham Book </vt:lpstr>
      <vt:lpstr>Gotham Light</vt:lpstr>
      <vt:lpstr>GothamHTF-Light</vt:lpstr>
      <vt:lpstr>Helvetica</vt:lpstr>
      <vt:lpstr>Helvetica Light</vt:lpstr>
      <vt:lpstr>Marker Felt</vt:lpstr>
      <vt:lpstr>ＭＳ Ｐゴシック</vt:lpstr>
      <vt:lpstr>Symbol</vt:lpstr>
      <vt:lpstr>Tahoma</vt:lpstr>
      <vt:lpstr>Times New Roman</vt:lpstr>
      <vt:lpstr>Verdana</vt:lpstr>
      <vt:lpstr>1_Summer HCI</vt:lpstr>
      <vt:lpstr>Clip</vt:lpstr>
      <vt:lpstr>Design Exploration Through Sketching &amp; Experience Prototyping</vt:lpstr>
      <vt:lpstr>Hall of Fame or Shame?</vt:lpstr>
      <vt:lpstr>Hall of Fame or Shame?</vt:lpstr>
      <vt:lpstr>Hall of Shame!</vt:lpstr>
      <vt:lpstr>Interface Hall of Fame or Shame?</vt:lpstr>
      <vt:lpstr>Interface Hall of Fame or Shame?</vt:lpstr>
      <vt:lpstr>Interface Hall of Fame!</vt:lpstr>
      <vt:lpstr>Design Exploration Through Sketching &amp; Experience Prototyping</vt:lpstr>
      <vt:lpstr>Outline</vt:lpstr>
      <vt:lpstr>PowerPoint Presentation</vt:lpstr>
      <vt:lpstr>Task Example</vt:lpstr>
      <vt:lpstr>Selecting Tasks</vt:lpstr>
      <vt:lpstr>What Should Tasks Look Like?</vt:lpstr>
      <vt:lpstr>Task Flows Show How to Do the Task</vt:lpstr>
      <vt:lpstr>PowerPoint Presentation</vt:lpstr>
      <vt:lpstr>Making a Concept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Process: Discovery</vt:lpstr>
      <vt:lpstr>Design Process: Exploration</vt:lpstr>
      <vt:lpstr>Iteration</vt:lpstr>
      <vt:lpstr>PowerPoint Presentation</vt:lpstr>
      <vt:lpstr> Sketching:  A Quintessential Activity of Design </vt:lpstr>
      <vt:lpstr>PowerPoint Presentation</vt:lpstr>
      <vt:lpstr>PowerPoint Presentation</vt:lpstr>
      <vt:lpstr>PowerPoint Presentation</vt:lpstr>
      <vt:lpstr>PowerPoint Presentation</vt:lpstr>
      <vt:lpstr>From Sketch to Prototype</vt:lpstr>
      <vt:lpstr>The Anatomy of “Sketching”</vt:lpstr>
      <vt:lpstr>PowerPoint Presentation</vt:lpstr>
      <vt:lpstr>Design as Choice</vt:lpstr>
      <vt:lpstr>Exploration of Alternatives</vt:lpstr>
      <vt:lpstr>Exploration of Alternatives</vt:lpstr>
      <vt:lpstr>Administrivia</vt:lpstr>
      <vt:lpstr>Team Break</vt:lpstr>
      <vt:lpstr>PowerPoint Presentation</vt:lpstr>
      <vt:lpstr>PowerPoint Presentation</vt:lpstr>
      <vt:lpstr>Experience vs. Interface Design</vt:lpstr>
      <vt:lpstr>Experience Design for a Phone App?</vt:lpstr>
      <vt:lpstr>Minimal Detail </vt:lpstr>
      <vt:lpstr>PowerPoint Presentation</vt:lpstr>
      <vt:lpstr>Design Thinking is Iterative</vt:lpstr>
      <vt:lpstr>Design Thinking</vt:lpstr>
      <vt:lpstr>Design Thinking</vt:lpstr>
      <vt:lpstr>Summary</vt:lpstr>
      <vt:lpstr>Next Time</vt:lpstr>
    </vt:vector>
  </TitlesOfParts>
  <Company>Berkeley Summer Engineering Institute</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exploration</dc:title>
  <dc:subject>User Interface Design, Prototyping, and Evaluation</dc:subject>
  <dc:creator>James Landay</dc:creator>
  <cp:keywords>usability, interface design, interaction design, user interface, user interface design, prototyping, low-fidelity, lo-fi, paper prototyping, high-fidelity, hi-fi</cp:keywords>
  <cp:lastModifiedBy>James Landay</cp:lastModifiedBy>
  <cp:revision>609</cp:revision>
  <cp:lastPrinted>2016-04-20T22:42:57Z</cp:lastPrinted>
  <dcterms:created xsi:type="dcterms:W3CDTF">1997-02-10T23:02:31Z</dcterms:created>
  <dcterms:modified xsi:type="dcterms:W3CDTF">2017-10-16T23:07:02Z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