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jpeg" ContentType="image/jpeg"/>
  <Override PartName="/ppt/media/image2.jpeg" ContentType="image/jpeg"/>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5.jpeg" ContentType="image/jpeg"/>
  <Override PartName="/ppt/media/image16.jpeg" ContentType="image/jpeg"/>
  <Override PartName="/ppt/media/image17.jpeg" ContentType="image/jpeg"/>
  <Override PartName="/ppt/media/image18.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9.jpeg" ContentType="image/jpeg"/>
  <Override PartName="/ppt/notesSlides/notesSlide1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a:p>
        </p:txBody>
      </p:sp>
      <p:sp>
        <p:nvSpPr>
          <p:cNvPr id="124" name="Shape 124"/>
          <p:cNvSpPr/>
          <p:nvPr>
            <p:ph type="body" sz="quarter" idx="1"/>
          </p:nvPr>
        </p:nvSpPr>
        <p:spPr>
          <a:prstGeom prst="rect">
            <a:avLst/>
          </a:prstGeom>
        </p:spPr>
        <p:txBody>
          <a:bodyPr/>
          <a:lstStyle/>
          <a:p>
            <a:pPr/>
            <a:r>
              <a:t>During our interviews something that really stuck with us was the concept of a “clicking point”</a:t>
            </a:r>
          </a:p>
          <a:p>
            <a:pPr/>
            <a:r>
              <a:t>A photographer we interviewed described a shoot to us. Shaky in the beginning. Lack of confidence? </a:t>
            </a:r>
          </a:p>
          <a:p>
            <a:pPr/>
            <a:r>
              <a:t>Shoots until something hits kinda close to right, then turns the camera around</a:t>
            </a:r>
          </a:p>
          <a:p>
            <a:pPr/>
            <a:r>
              <a:t>“Find themselves in the shot”</a:t>
            </a:r>
          </a:p>
          <a:p>
            <a:pPr/>
            <a:r>
              <a:t>From then on everything flows. Both parties understand the vision. IT’s true collaboration and that’s when art can be made.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Experimental Method</a:t>
            </a:r>
          </a:p>
          <a:p>
            <a:pPr/>
            <a:r>
              <a:t>We recruited participants for our testing based on involvement with photography and visual art.</a:t>
            </a:r>
          </a:p>
          <a:p>
            <a:pPr/>
            <a:r>
              <a:t>We tasked them with coming up with an idea for a photo shoot location, and then using our prototype to try to convey that idea to us. </a:t>
            </a:r>
          </a:p>
          <a:p>
            <a:pPr/>
            <a:r>
              <a:t>Starting with importing media and building up to complex tasks like conveying mood</a:t>
            </a:r>
          </a:p>
          <a:p>
            <a:pPr/>
            <a:r>
              <a:t>Testing was carried out in ordinary rooms, the goal being to see if we could create an immersion and experience without the need for excessive isolation.</a:t>
            </a:r>
          </a:p>
          <a:p>
            <a:pPr/>
            <a:r>
              <a:t>We then asked them for feedback</a:t>
            </a:r>
          </a:p>
          <a:p>
            <a:pPr/>
            <a:r>
              <a:t>we then did a second feedback session after describing what we had gotten from what they had shown us to see what we could add or change to help the communicate their vision with greater accuracy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Overall, our participants seemed happy with the tool as a whole. </a:t>
            </a:r>
          </a:p>
          <a:p>
            <a:pPr/>
            <a:r>
              <a:t>There was a lot immediate satisfaction and “cool!”s </a:t>
            </a:r>
          </a:p>
          <a:p>
            <a:pPr/>
            <a:r>
              <a:t>they understood the purpose and immediately took to using it</a:t>
            </a:r>
          </a:p>
          <a:p>
            <a:pPr/>
          </a:p>
          <a:p>
            <a:pPr/>
            <a:r>
              <a:t>We found that additionally the product helped participants solidify their vision in their own head. It serves as a form of creative rapid prototyping for them.</a:t>
            </a:r>
          </a:p>
          <a:p>
            <a:pPr/>
          </a:p>
          <a:p>
            <a:pPr/>
            <a:r>
              <a:t>This indicates to us that we’re on at least a reasonable approximation of the right path.  Our job in the remaining weeks, then, would seem to be to iron out interactions to preserve that feeling.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There was a bit of confusion over the purpose of head movement, and frustration of the slowness of the process. </a:t>
            </a:r>
          </a:p>
          <a:p>
            <a:pPr/>
            <a:r>
              <a:t>Most of this will be solved when porting to an actual VR headset</a:t>
            </a:r>
          </a:p>
          <a:p>
            <a:pPr/>
          </a:p>
          <a:p>
            <a:pPr/>
            <a:r>
              <a:t>Additionally, we realized our UI was very sparse, and had holes in navigation. While trying to keep the experience pure and immersive we lost functionality.  Some labels also funneled users into a shallower way of thinking.</a:t>
            </a:r>
          </a:p>
          <a:p>
            <a:pPr/>
            <a:r>
              <a:t>We will work on creating a set of controls that are intuitive, robust, and dismissable</a:t>
            </a:r>
          </a:p>
          <a:p>
            <a:pPr/>
          </a:p>
          <a:p>
            <a:pPr/>
            <a:r>
              <a:t>Some participants also expressed desire for some sort of co-creation mode</a:t>
            </a:r>
          </a:p>
          <a:p>
            <a:pPr/>
          </a:p>
          <a:p>
            <a:pPr/>
            <a:r>
              <a:t>The most interesting finding was that one of our participants mentioned that their canvas had too much white space.</a:t>
            </a:r>
          </a:p>
          <a:p>
            <a:pPr/>
            <a:r>
              <a:t>Unlike some other problems mentioned, this become more prevalent in VR</a:t>
            </a:r>
          </a:p>
          <a:p>
            <a:pPr/>
            <a:r>
              <a:t>How do we fill the space without creating much more work for the creators?</a:t>
            </a:r>
          </a:p>
          <a:p>
            <a:pPr/>
          </a:p>
          <a:p>
            <a:pPr/>
            <a:r>
              <a:t>Overall, our testing would indicate that we have a viable idea which, if executed properly, should provide a fulfilling and inspiring experience.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Voxyl is a tool for photographers and other visual artists to share their inspiration with creative collaborators through the medium of virtual reality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Voxyl consists of 3 parts.</a:t>
            </a:r>
          </a:p>
          <a:p>
            <a:pPr marL="388055" indent="-388055">
              <a:buSzPct val="100000"/>
              <a:buAutoNum type="arabicPeriod" startAt="1"/>
            </a:pPr>
            <a:r>
              <a:t>Creation phase</a:t>
            </a:r>
          </a:p>
          <a:p>
            <a:pPr marL="388055" indent="-388055">
              <a:buSzPct val="100000"/>
              <a:buAutoNum type="arabicPeriod" startAt="1"/>
            </a:pPr>
            <a:r>
              <a:t>sharing phase</a:t>
            </a:r>
          </a:p>
          <a:p>
            <a:pPr marL="388055" indent="-388055">
              <a:buSzPct val="100000"/>
              <a:buAutoNum type="arabicPeriod" startAt="1"/>
            </a:pPr>
            <a:r>
              <a:t>viewing phase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We played around with various mediums and how those would play out in each phase</a:t>
            </a:r>
          </a:p>
          <a:p>
            <a:pPr/>
            <a:r>
              <a:t>We also considered varying degrees of automation and control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r>
              <a:t>Eventually settled on</a:t>
            </a:r>
          </a:p>
          <a:p>
            <a:pPr/>
            <a:r>
              <a:t>Tactile Creation interface</a:t>
            </a:r>
          </a:p>
          <a:p>
            <a:pPr/>
          </a:p>
          <a:p>
            <a:pPr/>
            <a:r>
              <a:t>makes the most out of VR, transportive</a:t>
            </a:r>
          </a:p>
          <a:p>
            <a:pPr/>
            <a:r>
              <a:t>When communicating ideas body language comes in naturally, playing with what people naturally want to do</a:t>
            </a:r>
          </a:p>
          <a:p>
            <a:pPr/>
            <a:r>
              <a:t>an intimate creation and sharing process</a:t>
            </a:r>
          </a:p>
          <a:p>
            <a:pPr/>
          </a:p>
          <a:p>
            <a:pPr/>
            <a:r>
              <a:t>Our other ideas</a:t>
            </a:r>
          </a:p>
          <a:p>
            <a:pPr/>
            <a:r>
              <a:t>Too similar to things that already exists</a:t>
            </a:r>
          </a:p>
          <a:p>
            <a:pPr/>
            <a:r>
              <a:t>doesn't give the control that a creative would want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a:r>
              <a:t>Low fi prototype - blank canvas</a:t>
            </a:r>
          </a:p>
          <a:p>
            <a:pPr/>
            <a:r>
              <a:t>A Voxyl team member acted as the computer behind the interface, tracking the user’s head movements and hand gestures and simulating the way the interface would respond.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The user scaled and repositioned their media using gestures: moving their hands apart to scale up a piece of media, moving their hands closer together to scale down, and focusing on a feature to “select it” and repositioning it to where they wanted it on the canvas.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To convey color scheme, we had our users color their paper in whatever pattern they desired.  We also played music for them, and positioned a flashlight where they wanted it in the room to convey lighting.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To convey color scheme, we had our users color their paper in whatever pattern they desired.  We also played music for them, and positioned a flashlight where they wanted it in the room to convey lighting.</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nchor="b"/>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15.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1" Type="http://schemas.openxmlformats.org/officeDocument/2006/relationships/image" Target="../media/image13.jpeg"/><Relationship Id="rId12" Type="http://schemas.openxmlformats.org/officeDocument/2006/relationships/image" Target="../media/image14.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r>
              <a:t>voxyl</a:t>
            </a:r>
          </a:p>
        </p:txBody>
      </p:sp>
      <p:sp>
        <p:nvSpPr>
          <p:cNvPr id="120" name="Shape 120"/>
          <p:cNvSpPr/>
          <p:nvPr>
            <p:ph type="subTitle" sz="quarter" idx="1"/>
          </p:nvPr>
        </p:nvSpPr>
        <p:spPr>
          <a:prstGeom prst="rect">
            <a:avLst/>
          </a:prstGeom>
        </p:spPr>
        <p:txBody>
          <a:bodyPr/>
          <a:lstStyle/>
          <a:p>
            <a:pPr/>
            <a:r>
              <a:t>share your vision. get your shot.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p:nvPr>
        </p:nvSpPr>
        <p:spPr>
          <a:prstGeom prst="rect">
            <a:avLst/>
          </a:prstGeom>
        </p:spPr>
        <p:txBody>
          <a:bodyPr/>
          <a:lstStyle>
            <a:lvl1pPr defTabSz="543305">
              <a:defRPr sz="7440"/>
            </a:lvl1pPr>
          </a:lstStyle>
          <a:p>
            <a:pPr/>
            <a:r>
              <a:t>Low-fi Prototype Structure</a:t>
            </a:r>
          </a:p>
        </p:txBody>
      </p:sp>
      <p:sp>
        <p:nvSpPr>
          <p:cNvPr id="179" name="Shape 179"/>
          <p:cNvSpPr/>
          <p:nvPr>
            <p:ph type="body" idx="1"/>
          </p:nvPr>
        </p:nvSpPr>
        <p:spPr>
          <a:prstGeom prst="rect">
            <a:avLst/>
          </a:prstGeom>
        </p:spPr>
        <p:txBody>
          <a:bodyPr/>
          <a:lstStyle/>
          <a:p>
            <a:pPr/>
            <a:r>
              <a:t> </a:t>
            </a:r>
          </a:p>
        </p:txBody>
      </p:sp>
      <p:pic>
        <p:nvPicPr>
          <p:cNvPr id="180" name="tactilecreation-prototype-addinfo.jpg"/>
          <p:cNvPicPr>
            <a:picLocks noChangeAspect="1"/>
          </p:cNvPicPr>
          <p:nvPr/>
        </p:nvPicPr>
        <p:blipFill>
          <a:blip r:embed="rId2">
            <a:extLst/>
          </a:blip>
          <a:stretch>
            <a:fillRect/>
          </a:stretch>
        </p:blipFill>
        <p:spPr>
          <a:xfrm>
            <a:off x="0" y="0"/>
            <a:ext cx="13004800" cy="9753600"/>
          </a:xfrm>
          <a:prstGeom prst="rect">
            <a:avLst/>
          </a:prstGeom>
          <a:ln w="12700">
            <a:miter lim="400000"/>
          </a:ln>
        </p:spPr>
      </p:pic>
      <p:pic>
        <p:nvPicPr>
          <p:cNvPr id="181" name="tactilecreation-prototype-addmusic.jpg"/>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182" name="tactilecreation-prototype-addphoto.jpg"/>
          <p:cNvPicPr>
            <a:picLocks noChangeAspect="1"/>
          </p:cNvPicPr>
          <p:nvPr/>
        </p:nvPicPr>
        <p:blipFill>
          <a:blip r:embed="rId4">
            <a:extLst/>
          </a:blip>
          <a:stretch>
            <a:fillRect/>
          </a:stretch>
        </p:blipFill>
        <p:spPr>
          <a:xfrm>
            <a:off x="0" y="0"/>
            <a:ext cx="13004800" cy="9753600"/>
          </a:xfrm>
          <a:prstGeom prst="rect">
            <a:avLst/>
          </a:prstGeom>
          <a:ln w="12700">
            <a:miter lim="400000"/>
          </a:ln>
        </p:spPr>
      </p:pic>
      <p:pic>
        <p:nvPicPr>
          <p:cNvPr id="183" name="tactilecreation-prototype-addvideo.jpg"/>
          <p:cNvPicPr>
            <a:picLocks noChangeAspect="1"/>
          </p:cNvPicPr>
          <p:nvPr/>
        </p:nvPicPr>
        <p:blipFill>
          <a:blip r:embed="rId5">
            <a:extLst/>
          </a:blip>
          <a:stretch>
            <a:fillRect/>
          </a:stretch>
        </p:blipFill>
        <p:spPr>
          <a:xfrm>
            <a:off x="0" y="0"/>
            <a:ext cx="13004800" cy="9753600"/>
          </a:xfrm>
          <a:prstGeom prst="rect">
            <a:avLst/>
          </a:prstGeom>
          <a:ln w="12700">
            <a:miter lim="400000"/>
          </a:ln>
        </p:spPr>
      </p:pic>
      <p:pic>
        <p:nvPicPr>
          <p:cNvPr id="184" name="tactilecreation-prototype-basicfeatures.jpg"/>
          <p:cNvPicPr>
            <a:picLocks noChangeAspect="1"/>
          </p:cNvPicPr>
          <p:nvPr/>
        </p:nvPicPr>
        <p:blipFill>
          <a:blip r:embed="rId6">
            <a:extLst/>
          </a:blip>
          <a:stretch>
            <a:fillRect/>
          </a:stretch>
        </p:blipFill>
        <p:spPr>
          <a:xfrm>
            <a:off x="0" y="0"/>
            <a:ext cx="13004800" cy="9753600"/>
          </a:xfrm>
          <a:prstGeom prst="rect">
            <a:avLst/>
          </a:prstGeom>
          <a:ln w="12700">
            <a:miter lim="400000"/>
          </a:ln>
        </p:spPr>
      </p:pic>
      <p:pic>
        <p:nvPicPr>
          <p:cNvPr id="185" name="tactilecreation-prototype-expandedfeatures.jpg"/>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186" name="tactilecreation-prototype-welcome1.jpg"/>
          <p:cNvPicPr>
            <a:picLocks noChangeAspect="1"/>
          </p:cNvPicPr>
          <p:nvPr/>
        </p:nvPicPr>
        <p:blipFill>
          <a:blip r:embed="rId8">
            <a:extLst/>
          </a:blip>
          <a:stretch>
            <a:fillRect/>
          </a:stretch>
        </p:blipFill>
        <p:spPr>
          <a:xfrm>
            <a:off x="0" y="0"/>
            <a:ext cx="13004800" cy="9753600"/>
          </a:xfrm>
          <a:prstGeom prst="rect">
            <a:avLst/>
          </a:prstGeom>
          <a:ln w="12700">
            <a:miter lim="400000"/>
          </a:ln>
        </p:spPr>
      </p:pic>
      <p:pic>
        <p:nvPicPr>
          <p:cNvPr id="187" name="tactilecreation-prototype-welcome2.jpg"/>
          <p:cNvPicPr>
            <a:picLocks noChangeAspect="1"/>
          </p:cNvPicPr>
          <p:nvPr/>
        </p:nvPicPr>
        <p:blipFill>
          <a:blip r:embed="rId9">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p:nvPr>
        </p:nvSpPr>
        <p:spPr>
          <a:prstGeom prst="rect">
            <a:avLst/>
          </a:prstGeom>
        </p:spPr>
        <p:txBody>
          <a:bodyPr/>
          <a:lstStyle>
            <a:lvl1pPr defTabSz="543305">
              <a:defRPr sz="7440"/>
            </a:lvl1pPr>
          </a:lstStyle>
          <a:p>
            <a:pPr/>
            <a:r>
              <a:t>Low-fi Prototype Structure</a:t>
            </a:r>
          </a:p>
        </p:txBody>
      </p:sp>
      <p:sp>
        <p:nvSpPr>
          <p:cNvPr id="190" name="Shape 190"/>
          <p:cNvSpPr/>
          <p:nvPr>
            <p:ph type="body" idx="1"/>
          </p:nvPr>
        </p:nvSpPr>
        <p:spPr>
          <a:prstGeom prst="rect">
            <a:avLst/>
          </a:prstGeom>
        </p:spPr>
        <p:txBody>
          <a:bodyPr/>
          <a:lstStyle/>
          <a:p>
            <a:pPr/>
            <a:r>
              <a:t> </a:t>
            </a:r>
          </a:p>
        </p:txBody>
      </p:sp>
      <p:pic>
        <p:nvPicPr>
          <p:cNvPr id="191" name="tactilecreation-prototype-addinfo.jpg"/>
          <p:cNvPicPr>
            <a:picLocks noChangeAspect="1"/>
          </p:cNvPicPr>
          <p:nvPr/>
        </p:nvPicPr>
        <p:blipFill>
          <a:blip r:embed="rId2">
            <a:extLst/>
          </a:blip>
          <a:stretch>
            <a:fillRect/>
          </a:stretch>
        </p:blipFill>
        <p:spPr>
          <a:xfrm>
            <a:off x="0" y="0"/>
            <a:ext cx="13004800" cy="9753600"/>
          </a:xfrm>
          <a:prstGeom prst="rect">
            <a:avLst/>
          </a:prstGeom>
          <a:ln w="12700">
            <a:miter lim="400000"/>
          </a:ln>
        </p:spPr>
      </p:pic>
      <p:pic>
        <p:nvPicPr>
          <p:cNvPr id="192" name="tactilecreation-prototype-addmusic.jpg"/>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193" name="tactilecreation-prototype-addphoto.jpg"/>
          <p:cNvPicPr>
            <a:picLocks noChangeAspect="1"/>
          </p:cNvPicPr>
          <p:nvPr/>
        </p:nvPicPr>
        <p:blipFill>
          <a:blip r:embed="rId4">
            <a:extLst/>
          </a:blip>
          <a:stretch>
            <a:fillRect/>
          </a:stretch>
        </p:blipFill>
        <p:spPr>
          <a:xfrm>
            <a:off x="0" y="0"/>
            <a:ext cx="13004800" cy="9753600"/>
          </a:xfrm>
          <a:prstGeom prst="rect">
            <a:avLst/>
          </a:prstGeom>
          <a:ln w="12700">
            <a:miter lim="400000"/>
          </a:ln>
        </p:spPr>
      </p:pic>
      <p:pic>
        <p:nvPicPr>
          <p:cNvPr id="194" name="tactilecreation-prototype-addvideo.jpg"/>
          <p:cNvPicPr>
            <a:picLocks noChangeAspect="1"/>
          </p:cNvPicPr>
          <p:nvPr/>
        </p:nvPicPr>
        <p:blipFill>
          <a:blip r:embed="rId5">
            <a:extLst/>
          </a:blip>
          <a:stretch>
            <a:fillRect/>
          </a:stretch>
        </p:blipFill>
        <p:spPr>
          <a:xfrm>
            <a:off x="0" y="0"/>
            <a:ext cx="13004800" cy="9753600"/>
          </a:xfrm>
          <a:prstGeom prst="rect">
            <a:avLst/>
          </a:prstGeom>
          <a:ln w="12700">
            <a:miter lim="400000"/>
          </a:ln>
        </p:spPr>
      </p:pic>
      <p:pic>
        <p:nvPicPr>
          <p:cNvPr id="195" name="tactilecreation-prototype-basicfeatures.jpg"/>
          <p:cNvPicPr>
            <a:picLocks noChangeAspect="1"/>
          </p:cNvPicPr>
          <p:nvPr/>
        </p:nvPicPr>
        <p:blipFill>
          <a:blip r:embed="rId6">
            <a:extLst/>
          </a:blip>
          <a:stretch>
            <a:fillRect/>
          </a:stretch>
        </p:blipFill>
        <p:spPr>
          <a:xfrm>
            <a:off x="0" y="0"/>
            <a:ext cx="13004800" cy="9753600"/>
          </a:xfrm>
          <a:prstGeom prst="rect">
            <a:avLst/>
          </a:prstGeom>
          <a:ln w="12700">
            <a:miter lim="400000"/>
          </a:ln>
        </p:spPr>
      </p:pic>
      <p:pic>
        <p:nvPicPr>
          <p:cNvPr id="196" name="tactilecreation-prototype-expandedfeatures.jpg"/>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197" name="tactilecreation-prototype-welcome1.jpg"/>
          <p:cNvPicPr>
            <a:picLocks noChangeAspect="1"/>
          </p:cNvPicPr>
          <p:nvPr/>
        </p:nvPicPr>
        <p:blipFill>
          <a:blip r:embed="rId8">
            <a:extLst/>
          </a:blip>
          <a:stretch>
            <a:fillRect/>
          </a:stretch>
        </p:blipFill>
        <p:spPr>
          <a:xfrm>
            <a:off x="0" y="0"/>
            <a:ext cx="13004800" cy="9753600"/>
          </a:xfrm>
          <a:prstGeom prst="rect">
            <a:avLst/>
          </a:prstGeom>
          <a:ln w="12700">
            <a:miter lim="400000"/>
          </a:ln>
        </p:spPr>
      </p:pic>
      <p:pic>
        <p:nvPicPr>
          <p:cNvPr id="198" name="tactilecreation-prototype-welcome2.jpg"/>
          <p:cNvPicPr>
            <a:picLocks noChangeAspect="1"/>
          </p:cNvPicPr>
          <p:nvPr/>
        </p:nvPicPr>
        <p:blipFill>
          <a:blip r:embed="rId9">
            <a:extLst/>
          </a:blip>
          <a:stretch>
            <a:fillRect/>
          </a:stretch>
        </p:blipFill>
        <p:spPr>
          <a:xfrm>
            <a:off x="0" y="0"/>
            <a:ext cx="13004800" cy="9753600"/>
          </a:xfrm>
          <a:prstGeom prst="rect">
            <a:avLst/>
          </a:prstGeom>
          <a:ln w="12700">
            <a:miter lim="400000"/>
          </a:ln>
        </p:spPr>
      </p:pic>
      <p:pic>
        <p:nvPicPr>
          <p:cNvPr id="199" name="tactilecreation-prototype-welcome3.jpg"/>
          <p:cNvPicPr>
            <a:picLocks noChangeAspect="1"/>
          </p:cNvPicPr>
          <p:nvPr/>
        </p:nvPicPr>
        <p:blipFill>
          <a:blip r:embed="rId10">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title"/>
          </p:nvPr>
        </p:nvSpPr>
        <p:spPr>
          <a:prstGeom prst="rect">
            <a:avLst/>
          </a:prstGeom>
        </p:spPr>
        <p:txBody>
          <a:bodyPr/>
          <a:lstStyle>
            <a:lvl1pPr defTabSz="543305">
              <a:defRPr sz="7440"/>
            </a:lvl1pPr>
          </a:lstStyle>
          <a:p>
            <a:pPr/>
            <a:r>
              <a:t>Low-fi Prototype Structure</a:t>
            </a:r>
          </a:p>
        </p:txBody>
      </p:sp>
      <p:sp>
        <p:nvSpPr>
          <p:cNvPr id="202" name="Shape 202"/>
          <p:cNvSpPr/>
          <p:nvPr>
            <p:ph type="body" idx="1"/>
          </p:nvPr>
        </p:nvSpPr>
        <p:spPr>
          <a:prstGeom prst="rect">
            <a:avLst/>
          </a:prstGeom>
        </p:spPr>
        <p:txBody>
          <a:bodyPr/>
          <a:lstStyle/>
          <a:p>
            <a:pPr/>
            <a:r>
              <a:t> </a:t>
            </a:r>
          </a:p>
        </p:txBody>
      </p:sp>
      <p:pic>
        <p:nvPicPr>
          <p:cNvPr id="203" name="tactilecreation-prototype-addinfo.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p:nvPr>
        </p:nvSpPr>
        <p:spPr>
          <a:prstGeom prst="rect">
            <a:avLst/>
          </a:prstGeom>
        </p:spPr>
        <p:txBody>
          <a:bodyPr/>
          <a:lstStyle>
            <a:lvl1pPr defTabSz="543305">
              <a:defRPr sz="7440"/>
            </a:lvl1pPr>
          </a:lstStyle>
          <a:p>
            <a:pPr/>
            <a:r>
              <a:t>Low-fi Prototype Structure</a:t>
            </a:r>
          </a:p>
        </p:txBody>
      </p:sp>
      <p:sp>
        <p:nvSpPr>
          <p:cNvPr id="206" name="Shape 206"/>
          <p:cNvSpPr/>
          <p:nvPr>
            <p:ph type="body" idx="1"/>
          </p:nvPr>
        </p:nvSpPr>
        <p:spPr>
          <a:prstGeom prst="rect">
            <a:avLst/>
          </a:prstGeom>
        </p:spPr>
        <p:txBody>
          <a:bodyPr/>
          <a:lstStyle/>
          <a:p>
            <a:pPr/>
            <a:r>
              <a:t> </a:t>
            </a:r>
          </a:p>
        </p:txBody>
      </p:sp>
      <p:pic>
        <p:nvPicPr>
          <p:cNvPr id="207" name="tactilecreation-prototype-addinfo.jpg"/>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208" name="tactilecreation-prototype-addmusic.jpg"/>
          <p:cNvPicPr>
            <a:picLocks noChangeAspect="1"/>
          </p:cNvPicPr>
          <p:nvPr/>
        </p:nvPicPr>
        <p:blipFill>
          <a:blip r:embed="rId4">
            <a:extLst/>
          </a:blip>
          <a:stretch>
            <a:fillRect/>
          </a:stretch>
        </p:blipFill>
        <p:spPr>
          <a:xfrm>
            <a:off x="0" y="0"/>
            <a:ext cx="13004800" cy="9753600"/>
          </a:xfrm>
          <a:prstGeom prst="rect">
            <a:avLst/>
          </a:prstGeom>
          <a:ln w="12700">
            <a:miter lim="400000"/>
          </a:ln>
        </p:spPr>
      </p:pic>
      <p:pic>
        <p:nvPicPr>
          <p:cNvPr id="209" name="tactilecreation-prototype-addphoto.jpg"/>
          <p:cNvPicPr>
            <a:picLocks noChangeAspect="1"/>
          </p:cNvPicPr>
          <p:nvPr/>
        </p:nvPicPr>
        <p:blipFill>
          <a:blip r:embed="rId5">
            <a:extLst/>
          </a:blip>
          <a:stretch>
            <a:fillRect/>
          </a:stretch>
        </p:blipFill>
        <p:spPr>
          <a:xfrm>
            <a:off x="0" y="0"/>
            <a:ext cx="13004800" cy="9753600"/>
          </a:xfrm>
          <a:prstGeom prst="rect">
            <a:avLst/>
          </a:prstGeom>
          <a:ln w="12700">
            <a:miter lim="400000"/>
          </a:ln>
        </p:spPr>
      </p:pic>
      <p:pic>
        <p:nvPicPr>
          <p:cNvPr id="210" name="tactilecreation-prototype-addvideo.jpg"/>
          <p:cNvPicPr>
            <a:picLocks noChangeAspect="1"/>
          </p:cNvPicPr>
          <p:nvPr/>
        </p:nvPicPr>
        <p:blipFill>
          <a:blip r:embed="rId6">
            <a:extLst/>
          </a:blip>
          <a:stretch>
            <a:fillRect/>
          </a:stretch>
        </p:blipFill>
        <p:spPr>
          <a:xfrm>
            <a:off x="0" y="0"/>
            <a:ext cx="13004800" cy="9753600"/>
          </a:xfrm>
          <a:prstGeom prst="rect">
            <a:avLst/>
          </a:prstGeom>
          <a:ln w="12700">
            <a:miter lim="400000"/>
          </a:ln>
        </p:spPr>
      </p:pic>
      <p:pic>
        <p:nvPicPr>
          <p:cNvPr id="211" name="tactilecreation-prototype-basicfeatures.jpg"/>
          <p:cNvPicPr>
            <a:picLocks noChangeAspect="1"/>
          </p:cNvPicPr>
          <p:nvPr/>
        </p:nvPicPr>
        <p:blipFill>
          <a:blip r:embed="rId7">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prstGeom prst="rect">
            <a:avLst/>
          </a:prstGeom>
        </p:spPr>
        <p:txBody>
          <a:bodyPr/>
          <a:lstStyle>
            <a:lvl1pPr defTabSz="543305">
              <a:defRPr sz="7440"/>
            </a:lvl1pPr>
          </a:lstStyle>
          <a:p>
            <a:pPr/>
            <a:r>
              <a:t>Low-fi Prototype Structure</a:t>
            </a:r>
          </a:p>
        </p:txBody>
      </p:sp>
      <p:sp>
        <p:nvSpPr>
          <p:cNvPr id="216" name="Shape 216"/>
          <p:cNvSpPr/>
          <p:nvPr>
            <p:ph type="body" idx="1"/>
          </p:nvPr>
        </p:nvSpPr>
        <p:spPr>
          <a:prstGeom prst="rect">
            <a:avLst/>
          </a:prstGeom>
        </p:spPr>
        <p:txBody>
          <a:bodyPr/>
          <a:lstStyle/>
          <a:p>
            <a:pPr/>
            <a:r>
              <a:t> </a:t>
            </a:r>
          </a:p>
        </p:txBody>
      </p:sp>
      <p:pic>
        <p:nvPicPr>
          <p:cNvPr id="217" name="tactilecreation-prototype-addinfo.jpg"/>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218" name="tactilecreation-prototype-addmusic.jpg"/>
          <p:cNvPicPr>
            <a:picLocks noChangeAspect="1"/>
          </p:cNvPicPr>
          <p:nvPr/>
        </p:nvPicPr>
        <p:blipFill>
          <a:blip r:embed="rId4">
            <a:extLst/>
          </a:blip>
          <a:stretch>
            <a:fillRect/>
          </a:stretch>
        </p:blipFill>
        <p:spPr>
          <a:xfrm>
            <a:off x="0" y="0"/>
            <a:ext cx="13004800" cy="9753600"/>
          </a:xfrm>
          <a:prstGeom prst="rect">
            <a:avLst/>
          </a:prstGeom>
          <a:ln w="12700">
            <a:miter lim="400000"/>
          </a:ln>
        </p:spPr>
      </p:pic>
      <p:pic>
        <p:nvPicPr>
          <p:cNvPr id="219" name="tactilecreation-prototype-addphoto.jpg"/>
          <p:cNvPicPr>
            <a:picLocks noChangeAspect="1"/>
          </p:cNvPicPr>
          <p:nvPr/>
        </p:nvPicPr>
        <p:blipFill>
          <a:blip r:embed="rId5">
            <a:extLst/>
          </a:blip>
          <a:stretch>
            <a:fillRect/>
          </a:stretch>
        </p:blipFill>
        <p:spPr>
          <a:xfrm>
            <a:off x="0" y="0"/>
            <a:ext cx="13004800" cy="9753600"/>
          </a:xfrm>
          <a:prstGeom prst="rect">
            <a:avLst/>
          </a:prstGeom>
          <a:ln w="12700">
            <a:miter lim="400000"/>
          </a:ln>
        </p:spPr>
      </p:pic>
      <p:pic>
        <p:nvPicPr>
          <p:cNvPr id="220" name="tactilecreation-prototype-addvideo.jpg"/>
          <p:cNvPicPr>
            <a:picLocks noChangeAspect="1"/>
          </p:cNvPicPr>
          <p:nvPr/>
        </p:nvPicPr>
        <p:blipFill>
          <a:blip r:embed="rId6">
            <a:extLst/>
          </a:blip>
          <a:stretch>
            <a:fillRect/>
          </a:stretch>
        </p:blipFill>
        <p:spPr>
          <a:xfrm>
            <a:off x="0" y="0"/>
            <a:ext cx="13004800" cy="9753600"/>
          </a:xfrm>
          <a:prstGeom prst="rect">
            <a:avLst/>
          </a:prstGeom>
          <a:ln w="12700">
            <a:miter lim="400000"/>
          </a:ln>
        </p:spPr>
      </p:pic>
      <p:pic>
        <p:nvPicPr>
          <p:cNvPr id="221" name="tactilecreation-prototype-basicfeatures.jpg"/>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222" name="tactilecreation-prototype-expandedfeatures.jpg"/>
          <p:cNvPicPr>
            <a:picLocks noChangeAspect="1"/>
          </p:cNvPicPr>
          <p:nvPr/>
        </p:nvPicPr>
        <p:blipFill>
          <a:blip r:embed="rId8">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title"/>
          </p:nvPr>
        </p:nvSpPr>
        <p:spPr>
          <a:prstGeom prst="rect">
            <a:avLst/>
          </a:prstGeom>
        </p:spPr>
        <p:txBody>
          <a:bodyPr/>
          <a:lstStyle>
            <a:lvl1pPr defTabSz="543305">
              <a:defRPr sz="7440"/>
            </a:lvl1pPr>
          </a:lstStyle>
          <a:p>
            <a:pPr/>
            <a:r>
              <a:t>Low-fi Prototype Structure</a:t>
            </a:r>
          </a:p>
        </p:txBody>
      </p:sp>
      <p:sp>
        <p:nvSpPr>
          <p:cNvPr id="227" name="Shape 227"/>
          <p:cNvSpPr/>
          <p:nvPr>
            <p:ph type="body" idx="1"/>
          </p:nvPr>
        </p:nvSpPr>
        <p:spPr>
          <a:prstGeom prst="rect">
            <a:avLst/>
          </a:prstGeom>
        </p:spPr>
        <p:txBody>
          <a:bodyPr/>
          <a:lstStyle/>
          <a:p>
            <a:pPr/>
            <a:r>
              <a:t> </a:t>
            </a:r>
          </a:p>
        </p:txBody>
      </p:sp>
      <p:pic>
        <p:nvPicPr>
          <p:cNvPr id="228" name="tactilecreation-prototype-addinfo.jpg"/>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229" name="tactilecreation-prototype-addmusic.jpg"/>
          <p:cNvPicPr>
            <a:picLocks noChangeAspect="1"/>
          </p:cNvPicPr>
          <p:nvPr/>
        </p:nvPicPr>
        <p:blipFill>
          <a:blip r:embed="rId4">
            <a:extLst/>
          </a:blip>
          <a:stretch>
            <a:fillRect/>
          </a:stretch>
        </p:blipFill>
        <p:spPr>
          <a:xfrm>
            <a:off x="0" y="0"/>
            <a:ext cx="13004800" cy="9753600"/>
          </a:xfrm>
          <a:prstGeom prst="rect">
            <a:avLst/>
          </a:prstGeom>
          <a:ln w="12700">
            <a:miter lim="400000"/>
          </a:ln>
        </p:spPr>
      </p:pic>
      <p:pic>
        <p:nvPicPr>
          <p:cNvPr id="230" name="tactilecreation-prototype-addphoto.jpg"/>
          <p:cNvPicPr>
            <a:picLocks noChangeAspect="1"/>
          </p:cNvPicPr>
          <p:nvPr/>
        </p:nvPicPr>
        <p:blipFill>
          <a:blip r:embed="rId5">
            <a:extLst/>
          </a:blip>
          <a:stretch>
            <a:fillRect/>
          </a:stretch>
        </p:blipFill>
        <p:spPr>
          <a:xfrm>
            <a:off x="0" y="0"/>
            <a:ext cx="13004800" cy="9753600"/>
          </a:xfrm>
          <a:prstGeom prst="rect">
            <a:avLst/>
          </a:prstGeom>
          <a:ln w="12700">
            <a:miter lim="400000"/>
          </a:ln>
        </p:spPr>
      </p:pic>
      <p:pic>
        <p:nvPicPr>
          <p:cNvPr id="231" name="tactilecreation-prototype-addvideo.jpg"/>
          <p:cNvPicPr>
            <a:picLocks noChangeAspect="1"/>
          </p:cNvPicPr>
          <p:nvPr/>
        </p:nvPicPr>
        <p:blipFill>
          <a:blip r:embed="rId6">
            <a:extLst/>
          </a:blip>
          <a:stretch>
            <a:fillRect/>
          </a:stretch>
        </p:blipFill>
        <p:spPr>
          <a:xfrm>
            <a:off x="0" y="0"/>
            <a:ext cx="13004800" cy="9753600"/>
          </a:xfrm>
          <a:prstGeom prst="rect">
            <a:avLst/>
          </a:prstGeom>
          <a:ln w="12700">
            <a:miter lim="400000"/>
          </a:ln>
        </p:spPr>
      </p:pic>
      <p:pic>
        <p:nvPicPr>
          <p:cNvPr id="232" name="image44.jpg" descr="prototype_system_2.JPG"/>
          <p:cNvPicPr>
            <a:picLocks noChangeAspect="1"/>
          </p:cNvPicPr>
          <p:nvPr/>
        </p:nvPicPr>
        <p:blipFill>
          <a:blip r:embed="rId7">
            <a:extLst/>
          </a:blip>
          <a:stretch>
            <a:fillRect/>
          </a:stretch>
        </p:blipFill>
        <p:spPr>
          <a:xfrm>
            <a:off x="-1447476" y="-68121"/>
            <a:ext cx="14857379" cy="11143035"/>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title"/>
          </p:nvPr>
        </p:nvSpPr>
        <p:spPr>
          <a:prstGeom prst="rect">
            <a:avLst/>
          </a:prstGeom>
        </p:spPr>
        <p:txBody>
          <a:bodyPr/>
          <a:lstStyle/>
          <a:p>
            <a:pPr/>
            <a:r>
              <a:t>Simple Task</a:t>
            </a:r>
          </a:p>
        </p:txBody>
      </p:sp>
      <p:sp>
        <p:nvSpPr>
          <p:cNvPr id="237" name="Shape 237"/>
          <p:cNvSpPr/>
          <p:nvPr>
            <p:ph type="body" idx="1"/>
          </p:nvPr>
        </p:nvSpPr>
        <p:spPr>
          <a:prstGeom prst="rect">
            <a:avLst/>
          </a:prstGeom>
        </p:spPr>
        <p:txBody>
          <a:bodyPr/>
          <a:lstStyle/>
          <a:p>
            <a:pPr/>
            <a:r>
              <a:t>Create a new Voxyl project</a:t>
            </a:r>
          </a:p>
        </p:txBody>
      </p:sp>
      <p:pic>
        <p:nvPicPr>
          <p:cNvPr id="238" name="tactilecreation-simpletask.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p:nvPr>
        </p:nvSpPr>
        <p:spPr>
          <a:prstGeom prst="rect">
            <a:avLst/>
          </a:prstGeom>
        </p:spPr>
        <p:txBody>
          <a:bodyPr/>
          <a:lstStyle/>
          <a:p>
            <a:pPr/>
            <a:r>
              <a:t>Medium Task</a:t>
            </a:r>
          </a:p>
        </p:txBody>
      </p:sp>
      <p:sp>
        <p:nvSpPr>
          <p:cNvPr id="241" name="Shape 241"/>
          <p:cNvSpPr/>
          <p:nvPr>
            <p:ph type="body" idx="1"/>
          </p:nvPr>
        </p:nvSpPr>
        <p:spPr>
          <a:prstGeom prst="rect">
            <a:avLst/>
          </a:prstGeom>
        </p:spPr>
        <p:txBody>
          <a:bodyPr/>
          <a:lstStyle/>
          <a:p>
            <a:pPr/>
            <a:r>
              <a:t>Communicate features and color</a:t>
            </a:r>
          </a:p>
        </p:txBody>
      </p:sp>
      <p:pic>
        <p:nvPicPr>
          <p:cNvPr id="242" name="tactilecreation-mediumtask.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title"/>
          </p:nvPr>
        </p:nvSpPr>
        <p:spPr>
          <a:prstGeom prst="rect">
            <a:avLst/>
          </a:prstGeom>
        </p:spPr>
        <p:txBody>
          <a:bodyPr/>
          <a:lstStyle/>
          <a:p>
            <a:pPr/>
            <a:r>
              <a:t>Complex Task</a:t>
            </a:r>
          </a:p>
        </p:txBody>
      </p:sp>
      <p:sp>
        <p:nvSpPr>
          <p:cNvPr id="245" name="Shape 245"/>
          <p:cNvSpPr/>
          <p:nvPr>
            <p:ph type="body" idx="1"/>
          </p:nvPr>
        </p:nvSpPr>
        <p:spPr>
          <a:prstGeom prst="rect">
            <a:avLst/>
          </a:prstGeom>
        </p:spPr>
        <p:txBody>
          <a:bodyPr/>
          <a:lstStyle/>
          <a:p>
            <a:pPr/>
            <a:r>
              <a:t>Convey mood and scale</a:t>
            </a:r>
          </a:p>
        </p:txBody>
      </p:sp>
      <p:pic>
        <p:nvPicPr>
          <p:cNvPr id="246" name="tactilecreation-complextask.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8" name="Shape 248"/>
          <p:cNvSpPr/>
          <p:nvPr>
            <p:ph type="title"/>
          </p:nvPr>
        </p:nvSpPr>
        <p:spPr>
          <a:prstGeom prst="rect">
            <a:avLst/>
          </a:prstGeom>
        </p:spPr>
        <p:txBody>
          <a:bodyPr/>
          <a:lstStyle/>
          <a:p>
            <a:pPr/>
            <a:r>
              <a:t>Experimental Method</a:t>
            </a:r>
          </a:p>
        </p:txBody>
      </p:sp>
      <p:sp>
        <p:nvSpPr>
          <p:cNvPr id="249" name="Shape 249"/>
          <p:cNvSpPr/>
          <p:nvPr>
            <p:ph type="body"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xfrm>
            <a:off x="952500" y="3797300"/>
            <a:ext cx="11099800" cy="2159000"/>
          </a:xfrm>
          <a:prstGeom prst="rect">
            <a:avLst/>
          </a:prstGeom>
        </p:spPr>
        <p:txBody>
          <a:bodyPr/>
          <a:lstStyle/>
          <a:p>
            <a:pPr/>
            <a:r>
              <a:t>Where We’re At</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title"/>
          </p:nvPr>
        </p:nvSpPr>
        <p:spPr>
          <a:prstGeom prst="rect">
            <a:avLst/>
          </a:prstGeom>
        </p:spPr>
        <p:txBody>
          <a:bodyPr/>
          <a:lstStyle/>
          <a:p>
            <a:pPr/>
            <a:r>
              <a:t>Experimental Results</a:t>
            </a:r>
          </a:p>
        </p:txBody>
      </p:sp>
      <p:pic>
        <p:nvPicPr>
          <p:cNvPr id="254" name="IMG_8972.jpeg"/>
          <p:cNvPicPr>
            <a:picLocks noChangeAspect="1"/>
          </p:cNvPicPr>
          <p:nvPr/>
        </p:nvPicPr>
        <p:blipFill>
          <a:blip r:embed="rId3">
            <a:extLst/>
          </a:blip>
          <a:stretch>
            <a:fillRect/>
          </a:stretch>
        </p:blipFill>
        <p:spPr>
          <a:xfrm>
            <a:off x="2387511" y="2660583"/>
            <a:ext cx="8229778" cy="6172334"/>
          </a:xfrm>
          <a:prstGeom prst="rect">
            <a:avLst/>
          </a:prstGeom>
          <a:ln w="12700">
            <a:miter lim="400000"/>
          </a:ln>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p:nvPr>
        </p:nvSpPr>
        <p:spPr>
          <a:prstGeom prst="rect">
            <a:avLst/>
          </a:prstGeom>
        </p:spPr>
        <p:txBody>
          <a:bodyPr/>
          <a:lstStyle/>
          <a:p>
            <a:pPr/>
            <a:r>
              <a:t>Suggested UI Changes</a:t>
            </a:r>
          </a:p>
        </p:txBody>
      </p:sp>
      <p:sp>
        <p:nvSpPr>
          <p:cNvPr id="259" name="Shape 259"/>
          <p:cNvSpPr/>
          <p:nvPr>
            <p:ph type="body" idx="1"/>
          </p:nvPr>
        </p:nvSpPr>
        <p:spPr>
          <a:prstGeom prst="rect">
            <a:avLst/>
          </a:prstGeom>
        </p:spPr>
        <p:txBody>
          <a:bodyPr/>
          <a:lstStyle/>
          <a:p>
            <a:pPr/>
          </a:p>
          <a:p>
            <a:pPr/>
            <a:r>
              <a:t>More robust and explicit navigation tools</a:t>
            </a:r>
          </a:p>
          <a:p>
            <a:pPr/>
            <a:r>
              <a:t>More open-ended labels</a:t>
            </a:r>
          </a:p>
          <a:p>
            <a:pPr/>
            <a:r>
              <a:t>Quick blank space filler</a:t>
            </a:r>
          </a:p>
          <a:p>
            <a:pPr/>
            <a:r>
              <a:t>Collaboration mode</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pasted-image.png"/>
          <p:cNvPicPr>
            <a:picLocks noChangeAspect="1"/>
          </p:cNvPicPr>
          <p:nvPr/>
        </p:nvPicPr>
        <p:blipFill>
          <a:blip r:embed="rId2">
            <a:extLst/>
          </a:blip>
          <a:stretch>
            <a:fillRect/>
          </a:stretch>
        </p:blipFill>
        <p:spPr>
          <a:xfrm>
            <a:off x="-1257415" y="-24350"/>
            <a:ext cx="15519630" cy="10336075"/>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lvl1pPr defTabSz="578358">
              <a:defRPr sz="7919"/>
            </a:lvl1pPr>
          </a:lstStyle>
          <a:p>
            <a:pPr/>
            <a:r>
              <a:t>Team Mission Statement </a:t>
            </a:r>
          </a:p>
        </p:txBody>
      </p:sp>
      <p:sp>
        <p:nvSpPr>
          <p:cNvPr id="127" name="Shape 127"/>
          <p:cNvSpPr/>
          <p:nvPr>
            <p:ph type="body" idx="1"/>
          </p:nvPr>
        </p:nvSpPr>
        <p:spPr>
          <a:prstGeom prst="rect">
            <a:avLst/>
          </a:prstGeom>
        </p:spPr>
        <p:txBody>
          <a:bodyPr/>
          <a:lstStyle>
            <a:lvl1pPr marL="0" indent="0" algn="ctr">
              <a:buSzTx/>
              <a:buNone/>
            </a:lvl1pPr>
          </a:lstStyle>
          <a:p>
            <a:pPr/>
            <a:r>
              <a:t>Art happens when your vision can find its place in the context of another person’s mind</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prstGeom prst="rect">
            <a:avLst/>
          </a:prstGeom>
        </p:spPr>
        <p:txBody>
          <a:bodyPr/>
          <a:lstStyle>
            <a:lvl1pPr defTabSz="578358">
              <a:defRPr sz="7919"/>
            </a:lvl1pPr>
          </a:lstStyle>
          <a:p>
            <a:pPr/>
            <a:r>
              <a:t>Team Mission Statement </a:t>
            </a:r>
          </a:p>
        </p:txBody>
      </p:sp>
      <p:sp>
        <p:nvSpPr>
          <p:cNvPr id="130" name="Shape 130"/>
          <p:cNvSpPr/>
          <p:nvPr>
            <p:ph type="body" idx="1"/>
          </p:nvPr>
        </p:nvSpPr>
        <p:spPr>
          <a:prstGeom prst="rect">
            <a:avLst/>
          </a:prstGeom>
        </p:spPr>
        <p:txBody>
          <a:bodyPr/>
          <a:lstStyle>
            <a:lvl1pPr marL="0" indent="0" algn="ctr">
              <a:buSzTx/>
              <a:buNone/>
              <a:defRPr b="1">
                <a:latin typeface="Helvetica"/>
                <a:ea typeface="Helvetica"/>
                <a:cs typeface="Helvetica"/>
                <a:sym typeface="Helvetica"/>
              </a:defRPr>
            </a:lvl1pPr>
          </a:lstStyle>
          <a:p>
            <a:pPr/>
            <a:r>
              <a:t>Make your vision understood.</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34" name="Shape 134"/>
          <p:cNvSpPr/>
          <p:nvPr>
            <p:ph type="title"/>
          </p:nvPr>
        </p:nvSpPr>
        <p:spPr>
          <a:prstGeom prst="rect">
            <a:avLst/>
          </a:prstGeom>
        </p:spPr>
        <p:txBody>
          <a:bodyPr/>
          <a:lstStyle>
            <a:lvl1pPr defTabSz="578358">
              <a:defRPr sz="7919"/>
            </a:lvl1pPr>
          </a:lstStyle>
          <a:p>
            <a:pPr/>
            <a:r>
              <a:t>Team Mission Statement </a:t>
            </a:r>
          </a:p>
        </p:txBody>
      </p:sp>
      <p:sp>
        <p:nvSpPr>
          <p:cNvPr id="135" name="Shape 135"/>
          <p:cNvSpPr/>
          <p:nvPr>
            <p:ph type="body" idx="1"/>
          </p:nvPr>
        </p:nvSpPr>
        <p:spPr>
          <a:prstGeom prst="rect">
            <a:avLst/>
          </a:prstGeom>
        </p:spPr>
        <p:txBody>
          <a:bodyPr/>
          <a:lstStyle>
            <a:lvl1pPr marL="0" indent="0" algn="ctr">
              <a:buSzTx/>
              <a:buNone/>
              <a:defRPr b="1">
                <a:latin typeface="Helvetica"/>
                <a:ea typeface="Helvetica"/>
                <a:cs typeface="Helvetica"/>
                <a:sym typeface="Helvetica"/>
              </a:defRPr>
            </a:lvl1pPr>
          </a:lstStyle>
          <a:p>
            <a:pPr/>
            <a:r>
              <a:t>Make your vision understood.</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p:nvPr>
        </p:nvSpPr>
        <p:spPr>
          <a:prstGeom prst="rect">
            <a:avLst/>
          </a:prstGeom>
        </p:spPr>
        <p:txBody>
          <a:bodyPr/>
          <a:lstStyle/>
          <a:p>
            <a:pPr/>
          </a:p>
        </p:txBody>
      </p:sp>
      <p:sp>
        <p:nvSpPr>
          <p:cNvPr id="140" name="Shape 140"/>
          <p:cNvSpPr/>
          <p:nvPr>
            <p:ph type="body" idx="1"/>
          </p:nvPr>
        </p:nvSpPr>
        <p:spPr>
          <a:prstGeom prst="rect">
            <a:avLst/>
          </a:prstGeom>
        </p:spPr>
        <p:txBody>
          <a:bodyPr/>
          <a:lstStyle/>
          <a:p>
            <a:pPr/>
          </a:p>
        </p:txBody>
      </p:sp>
      <p:pic>
        <p:nvPicPr>
          <p:cNvPr id="141" name="image49.jpg" descr="sketches-page-003.jpg"/>
          <p:cNvPicPr>
            <a:picLocks noChangeAspect="1"/>
          </p:cNvPicPr>
          <p:nvPr/>
        </p:nvPicPr>
        <p:blipFill>
          <a:blip r:embed="rId3">
            <a:extLst/>
          </a:blip>
          <a:stretch>
            <a:fillRect/>
          </a:stretch>
        </p:blipFill>
        <p:spPr>
          <a:xfrm>
            <a:off x="251730" y="67066"/>
            <a:ext cx="5943601" cy="4597401"/>
          </a:xfrm>
          <a:prstGeom prst="rect">
            <a:avLst/>
          </a:prstGeom>
          <a:ln w="12700">
            <a:miter lim="400000"/>
          </a:ln>
        </p:spPr>
      </p:pic>
      <p:pic>
        <p:nvPicPr>
          <p:cNvPr id="142" name="image35.jpg" descr="sketches-page-004.jpg"/>
          <p:cNvPicPr>
            <a:picLocks noChangeAspect="1"/>
          </p:cNvPicPr>
          <p:nvPr/>
        </p:nvPicPr>
        <p:blipFill>
          <a:blip r:embed="rId4">
            <a:extLst/>
          </a:blip>
          <a:stretch>
            <a:fillRect/>
          </a:stretch>
        </p:blipFill>
        <p:spPr>
          <a:xfrm>
            <a:off x="6236525" y="18109"/>
            <a:ext cx="6074926" cy="4695316"/>
          </a:xfrm>
          <a:prstGeom prst="rect">
            <a:avLst/>
          </a:prstGeom>
          <a:ln w="12700">
            <a:miter lim="400000"/>
          </a:ln>
        </p:spPr>
      </p:pic>
      <p:pic>
        <p:nvPicPr>
          <p:cNvPr id="143" name="image55.jpg" descr="sketches-page-001.jpg"/>
          <p:cNvPicPr>
            <a:picLocks noChangeAspect="1"/>
          </p:cNvPicPr>
          <p:nvPr/>
        </p:nvPicPr>
        <p:blipFill>
          <a:blip r:embed="rId5">
            <a:extLst/>
          </a:blip>
          <a:stretch>
            <a:fillRect/>
          </a:stretch>
        </p:blipFill>
        <p:spPr>
          <a:xfrm>
            <a:off x="3530600" y="4655820"/>
            <a:ext cx="5943600" cy="4597401"/>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title"/>
          </p:nvPr>
        </p:nvSpPr>
        <p:spPr>
          <a:prstGeom prst="rect">
            <a:avLst/>
          </a:prstGeom>
        </p:spPr>
        <p:txBody>
          <a:bodyPr/>
          <a:lstStyle/>
          <a:p>
            <a:pPr/>
            <a:r>
              <a:t>Selected Interface</a:t>
            </a:r>
          </a:p>
        </p:txBody>
      </p:sp>
      <p:sp>
        <p:nvSpPr>
          <p:cNvPr id="148" name="Shape 148"/>
          <p:cNvSpPr/>
          <p:nvPr>
            <p:ph type="body" idx="1"/>
          </p:nvPr>
        </p:nvSpPr>
        <p:spPr>
          <a:prstGeom prst="rect">
            <a:avLst/>
          </a:prstGeom>
        </p:spPr>
        <p:txBody>
          <a:bodyPr/>
          <a:lstStyle/>
          <a:p>
            <a:pPr/>
          </a:p>
        </p:txBody>
      </p:sp>
      <p:pic>
        <p:nvPicPr>
          <p:cNvPr id="149" name="tactilecreation-basic-storyboard.jpg"/>
          <p:cNvPicPr>
            <a:picLocks noChangeAspect="1"/>
          </p:cNvPicPr>
          <p:nvPr/>
        </p:nvPicPr>
        <p:blipFill>
          <a:blip r:embed="rId3">
            <a:extLst/>
          </a:blip>
          <a:stretch>
            <a:fillRect/>
          </a:stretch>
        </p:blipFill>
        <p:spPr>
          <a:xfrm>
            <a:off x="0" y="2364373"/>
            <a:ext cx="13983632" cy="8201126"/>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p:nvPr>
        </p:nvSpPr>
        <p:spPr>
          <a:prstGeom prst="rect">
            <a:avLst/>
          </a:prstGeom>
        </p:spPr>
        <p:txBody>
          <a:bodyPr/>
          <a:lstStyle>
            <a:lvl1pPr defTabSz="543305">
              <a:defRPr sz="7440"/>
            </a:lvl1pPr>
          </a:lstStyle>
          <a:p>
            <a:pPr/>
            <a:r>
              <a:t>Low-fi Prototype Structure</a:t>
            </a:r>
          </a:p>
        </p:txBody>
      </p:sp>
      <p:sp>
        <p:nvSpPr>
          <p:cNvPr id="154" name="Shape 154"/>
          <p:cNvSpPr/>
          <p:nvPr>
            <p:ph type="body" idx="1"/>
          </p:nvPr>
        </p:nvSpPr>
        <p:spPr>
          <a:prstGeom prst="rect">
            <a:avLst/>
          </a:prstGeom>
        </p:spPr>
        <p:txBody>
          <a:bodyPr/>
          <a:lstStyle/>
          <a:p>
            <a:pPr/>
            <a:r>
              <a:t> </a:t>
            </a:r>
          </a:p>
        </p:txBody>
      </p:sp>
      <p:pic>
        <p:nvPicPr>
          <p:cNvPr id="155" name="tactilecreation-prototype-addinfo.jpg"/>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156" name="tactilecreation-prototype-addmusic.jpg"/>
          <p:cNvPicPr>
            <a:picLocks noChangeAspect="1"/>
          </p:cNvPicPr>
          <p:nvPr/>
        </p:nvPicPr>
        <p:blipFill>
          <a:blip r:embed="rId4">
            <a:extLst/>
          </a:blip>
          <a:stretch>
            <a:fillRect/>
          </a:stretch>
        </p:blipFill>
        <p:spPr>
          <a:xfrm>
            <a:off x="0" y="0"/>
            <a:ext cx="13004800" cy="9753600"/>
          </a:xfrm>
          <a:prstGeom prst="rect">
            <a:avLst/>
          </a:prstGeom>
          <a:ln w="12700">
            <a:miter lim="400000"/>
          </a:ln>
        </p:spPr>
      </p:pic>
      <p:pic>
        <p:nvPicPr>
          <p:cNvPr id="157" name="tactilecreation-prototype-addphoto.jpg"/>
          <p:cNvPicPr>
            <a:picLocks noChangeAspect="1"/>
          </p:cNvPicPr>
          <p:nvPr/>
        </p:nvPicPr>
        <p:blipFill>
          <a:blip r:embed="rId5">
            <a:extLst/>
          </a:blip>
          <a:stretch>
            <a:fillRect/>
          </a:stretch>
        </p:blipFill>
        <p:spPr>
          <a:xfrm>
            <a:off x="0" y="0"/>
            <a:ext cx="13004800" cy="9753600"/>
          </a:xfrm>
          <a:prstGeom prst="rect">
            <a:avLst/>
          </a:prstGeom>
          <a:ln w="12700">
            <a:miter lim="400000"/>
          </a:ln>
        </p:spPr>
      </p:pic>
      <p:pic>
        <p:nvPicPr>
          <p:cNvPr id="158" name="tactilecreation-prototype-addvideo.jpg"/>
          <p:cNvPicPr>
            <a:picLocks noChangeAspect="1"/>
          </p:cNvPicPr>
          <p:nvPr/>
        </p:nvPicPr>
        <p:blipFill>
          <a:blip r:embed="rId6">
            <a:extLst/>
          </a:blip>
          <a:stretch>
            <a:fillRect/>
          </a:stretch>
        </p:blipFill>
        <p:spPr>
          <a:xfrm>
            <a:off x="0" y="0"/>
            <a:ext cx="13004800" cy="9753600"/>
          </a:xfrm>
          <a:prstGeom prst="rect">
            <a:avLst/>
          </a:prstGeom>
          <a:ln w="12700">
            <a:miter lim="400000"/>
          </a:ln>
        </p:spPr>
      </p:pic>
      <p:pic>
        <p:nvPicPr>
          <p:cNvPr id="159" name="tactilecreation-prototype-basicfeatures.jpg"/>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160" name="tactilecreation-prototype-expandedfeatures.jpg"/>
          <p:cNvPicPr>
            <a:picLocks noChangeAspect="1"/>
          </p:cNvPicPr>
          <p:nvPr/>
        </p:nvPicPr>
        <p:blipFill>
          <a:blip r:embed="rId8">
            <a:extLst/>
          </a:blip>
          <a:stretch>
            <a:fillRect/>
          </a:stretch>
        </p:blipFill>
        <p:spPr>
          <a:xfrm>
            <a:off x="0" y="0"/>
            <a:ext cx="13004800" cy="9753600"/>
          </a:xfrm>
          <a:prstGeom prst="rect">
            <a:avLst/>
          </a:prstGeom>
          <a:ln w="12700">
            <a:miter lim="400000"/>
          </a:ln>
        </p:spPr>
      </p:pic>
      <p:pic>
        <p:nvPicPr>
          <p:cNvPr id="161" name="tactilecreation-prototype-welcome1.jpg"/>
          <p:cNvPicPr>
            <a:picLocks noChangeAspect="1"/>
          </p:cNvPicPr>
          <p:nvPr/>
        </p:nvPicPr>
        <p:blipFill>
          <a:blip r:embed="rId9">
            <a:extLst/>
          </a:blip>
          <a:stretch>
            <a:fillRect/>
          </a:stretch>
        </p:blipFill>
        <p:spPr>
          <a:xfrm>
            <a:off x="0" y="0"/>
            <a:ext cx="13004800" cy="9753600"/>
          </a:xfrm>
          <a:prstGeom prst="rect">
            <a:avLst/>
          </a:prstGeom>
          <a:ln w="12700">
            <a:miter lim="400000"/>
          </a:ln>
        </p:spPr>
      </p:pic>
      <p:pic>
        <p:nvPicPr>
          <p:cNvPr id="162" name="tactilecreation-prototype-welcome2.jpg"/>
          <p:cNvPicPr>
            <a:picLocks noChangeAspect="1"/>
          </p:cNvPicPr>
          <p:nvPr/>
        </p:nvPicPr>
        <p:blipFill>
          <a:blip r:embed="rId10">
            <a:extLst/>
          </a:blip>
          <a:stretch>
            <a:fillRect/>
          </a:stretch>
        </p:blipFill>
        <p:spPr>
          <a:xfrm>
            <a:off x="0" y="0"/>
            <a:ext cx="13004800" cy="9753600"/>
          </a:xfrm>
          <a:prstGeom prst="rect">
            <a:avLst/>
          </a:prstGeom>
          <a:ln w="12700">
            <a:miter lim="400000"/>
          </a:ln>
        </p:spPr>
      </p:pic>
      <p:pic>
        <p:nvPicPr>
          <p:cNvPr id="163" name="tactilecreation-prototype-welcome3.jpg"/>
          <p:cNvPicPr>
            <a:picLocks noChangeAspect="1"/>
          </p:cNvPicPr>
          <p:nvPr/>
        </p:nvPicPr>
        <p:blipFill>
          <a:blip r:embed="rId11">
            <a:extLst/>
          </a:blip>
          <a:stretch>
            <a:fillRect/>
          </a:stretch>
        </p:blipFill>
        <p:spPr>
          <a:xfrm>
            <a:off x="0" y="0"/>
            <a:ext cx="13004800" cy="9753600"/>
          </a:xfrm>
          <a:prstGeom prst="rect">
            <a:avLst/>
          </a:prstGeom>
          <a:ln w="12700">
            <a:miter lim="400000"/>
          </a:ln>
        </p:spPr>
      </p:pic>
      <p:pic>
        <p:nvPicPr>
          <p:cNvPr id="164" name="tactilecreation-protoype-blankscreen.jpg"/>
          <p:cNvPicPr>
            <a:picLocks noChangeAspect="1"/>
          </p:cNvPicPr>
          <p:nvPr/>
        </p:nvPicPr>
        <p:blipFill>
          <a:blip r:embed="rId1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prstGeom prst="rect">
            <a:avLst/>
          </a:prstGeom>
        </p:spPr>
        <p:txBody>
          <a:bodyPr/>
          <a:lstStyle>
            <a:lvl1pPr defTabSz="543305">
              <a:defRPr sz="7440"/>
            </a:lvl1pPr>
          </a:lstStyle>
          <a:p>
            <a:pPr/>
            <a:r>
              <a:t>Low-fi Prototype Structure</a:t>
            </a:r>
          </a:p>
        </p:txBody>
      </p:sp>
      <p:sp>
        <p:nvSpPr>
          <p:cNvPr id="169" name="Shape 169"/>
          <p:cNvSpPr/>
          <p:nvPr>
            <p:ph type="body" idx="1"/>
          </p:nvPr>
        </p:nvSpPr>
        <p:spPr>
          <a:prstGeom prst="rect">
            <a:avLst/>
          </a:prstGeom>
        </p:spPr>
        <p:txBody>
          <a:bodyPr/>
          <a:lstStyle/>
          <a:p>
            <a:pPr/>
            <a:r>
              <a:t> </a:t>
            </a:r>
          </a:p>
        </p:txBody>
      </p:sp>
      <p:pic>
        <p:nvPicPr>
          <p:cNvPr id="170" name="tactilecreation-prototype-addinfo.jpg"/>
          <p:cNvPicPr>
            <a:picLocks noChangeAspect="1"/>
          </p:cNvPicPr>
          <p:nvPr/>
        </p:nvPicPr>
        <p:blipFill>
          <a:blip r:embed="rId2">
            <a:extLst/>
          </a:blip>
          <a:stretch>
            <a:fillRect/>
          </a:stretch>
        </p:blipFill>
        <p:spPr>
          <a:xfrm>
            <a:off x="0" y="0"/>
            <a:ext cx="13004800" cy="9753600"/>
          </a:xfrm>
          <a:prstGeom prst="rect">
            <a:avLst/>
          </a:prstGeom>
          <a:ln w="12700">
            <a:miter lim="400000"/>
          </a:ln>
        </p:spPr>
      </p:pic>
      <p:pic>
        <p:nvPicPr>
          <p:cNvPr id="171" name="tactilecreation-prototype-addmusic.jpg"/>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172" name="tactilecreation-prototype-addphoto.jpg"/>
          <p:cNvPicPr>
            <a:picLocks noChangeAspect="1"/>
          </p:cNvPicPr>
          <p:nvPr/>
        </p:nvPicPr>
        <p:blipFill>
          <a:blip r:embed="rId4">
            <a:extLst/>
          </a:blip>
          <a:stretch>
            <a:fillRect/>
          </a:stretch>
        </p:blipFill>
        <p:spPr>
          <a:xfrm>
            <a:off x="0" y="0"/>
            <a:ext cx="13004800" cy="9753600"/>
          </a:xfrm>
          <a:prstGeom prst="rect">
            <a:avLst/>
          </a:prstGeom>
          <a:ln w="12700">
            <a:miter lim="400000"/>
          </a:ln>
        </p:spPr>
      </p:pic>
      <p:pic>
        <p:nvPicPr>
          <p:cNvPr id="173" name="tactilecreation-prototype-addvideo.jpg"/>
          <p:cNvPicPr>
            <a:picLocks noChangeAspect="1"/>
          </p:cNvPicPr>
          <p:nvPr/>
        </p:nvPicPr>
        <p:blipFill>
          <a:blip r:embed="rId5">
            <a:extLst/>
          </a:blip>
          <a:stretch>
            <a:fillRect/>
          </a:stretch>
        </p:blipFill>
        <p:spPr>
          <a:xfrm>
            <a:off x="0" y="0"/>
            <a:ext cx="13004800" cy="9753600"/>
          </a:xfrm>
          <a:prstGeom prst="rect">
            <a:avLst/>
          </a:prstGeom>
          <a:ln w="12700">
            <a:miter lim="400000"/>
          </a:ln>
        </p:spPr>
      </p:pic>
      <p:pic>
        <p:nvPicPr>
          <p:cNvPr id="174" name="tactilecreation-prototype-basicfeatures.jpg"/>
          <p:cNvPicPr>
            <a:picLocks noChangeAspect="1"/>
          </p:cNvPicPr>
          <p:nvPr/>
        </p:nvPicPr>
        <p:blipFill>
          <a:blip r:embed="rId6">
            <a:extLst/>
          </a:blip>
          <a:stretch>
            <a:fillRect/>
          </a:stretch>
        </p:blipFill>
        <p:spPr>
          <a:xfrm>
            <a:off x="0" y="0"/>
            <a:ext cx="13004800" cy="9753600"/>
          </a:xfrm>
          <a:prstGeom prst="rect">
            <a:avLst/>
          </a:prstGeom>
          <a:ln w="12700">
            <a:miter lim="400000"/>
          </a:ln>
        </p:spPr>
      </p:pic>
      <p:pic>
        <p:nvPicPr>
          <p:cNvPr id="175" name="tactilecreation-prototype-expandedfeatures.jpg"/>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176" name="tactilecreation-prototype-welcome1.jpg"/>
          <p:cNvPicPr>
            <a:picLocks noChangeAspect="1"/>
          </p:cNvPicPr>
          <p:nvPr/>
        </p:nvPicPr>
        <p:blipFill>
          <a:blip r:embed="rId8">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