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5" d="100"/>
          <a:sy n="135" d="100"/>
        </p:scale>
        <p:origin x="-104" y="-3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6271681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Going into the needfinding process and brainstorming domains we were interested in, we had the idea to use AR to give users more information about their surroundings. We wanted to see if we could enhance their perception of the world around them</a:t>
            </a:r>
          </a:p>
          <a:p>
            <a:pPr lvl="0">
              <a:spcBef>
                <a:spcPts val="0"/>
              </a:spcBef>
              <a:buNone/>
            </a:pPr>
            <a:endParaRPr sz="1400"/>
          </a:p>
          <a:p>
            <a:pPr lvl="0">
              <a:spcBef>
                <a:spcPts val="0"/>
              </a:spcBef>
              <a:buNone/>
            </a:pPr>
            <a:r>
              <a:rPr lang="en" sz="1400"/>
              <a:t>For example: Helping consumers understand the products they’re buying before they buy it (via barcode scanning to bring up reviews,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Chrystal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Each color represents a different person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a:t>And in summary, we interviewed a lot of different people but were all connected by a common need of wanted guidance.</a:t>
            </a:r>
          </a:p>
          <a:p>
            <a:pPr lvl="0" rtl="0">
              <a:lnSpc>
                <a:spcPct val="115000"/>
              </a:lnSpc>
              <a:spcBef>
                <a:spcPts val="0"/>
              </a:spcBef>
              <a:spcAft>
                <a:spcPts val="160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Why we chose Chrystal: Med school is a ton of memorization and hard work. They do a ton of hands on work with donated bodies to understand human anatomy. Since this process is so visual, we thought that she would be a perfect person to interview.</a:t>
            </a:r>
          </a:p>
          <a:p>
            <a:pPr lvl="0">
              <a:spcBef>
                <a:spcPts val="0"/>
              </a:spcBef>
              <a:buNone/>
            </a:pPr>
            <a:endParaRPr/>
          </a:p>
          <a:p>
            <a:pPr lvl="0">
              <a:spcBef>
                <a:spcPts val="0"/>
              </a:spcBef>
              <a:buNone/>
            </a:pPr>
            <a:r>
              <a:rPr lang="en"/>
              <a:t>We talked in depth with chrystal about studying cadavers. We asked her how difficult it was to associate imaged in a textbook with the real thing. We asked her about how she studies and how she is able to memorize every small detail.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Why we chose Amber: She is a wedding photographer who built her business from scratch and trained herself. She talked about taking initiative and her struggle to find direction when in an unfamiliar setting, whether that be in photography, business, or Sweden.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Why we chose Chrystal: Med school is a ton of memorization and hard work. They do a ton of hands on work with donated bodies to understand human anatomy. Since this process is so visual, we thought that she would be a perfect person to interview.</a:t>
            </a:r>
          </a:p>
          <a:p>
            <a:pPr lvl="0" rtl="0">
              <a:spcBef>
                <a:spcPts val="0"/>
              </a:spcBef>
              <a:buNone/>
            </a:pPr>
            <a:endParaRPr/>
          </a:p>
          <a:p>
            <a:pPr lvl="0" rtl="0">
              <a:spcBef>
                <a:spcPts val="0"/>
              </a:spcBef>
              <a:buNone/>
            </a:pPr>
            <a:r>
              <a:rPr lang="en"/>
              <a:t>We talked in depth with chrystal about studying cadavers. We asked her how difficult it was to associate imaged in a textbook with the real thing. We asked her about how she studies and how she is able to memorize every small detail.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Why we chose Lauren: Golf requires a great deal of visualization. You need to understand how each hole is situated on the green as well as how the green slopes. Its important to know the layout of the course prior to a tournament so you don’t have any surprises. </a:t>
            </a:r>
          </a:p>
          <a:p>
            <a:pPr lvl="0">
              <a:spcBef>
                <a:spcPts val="0"/>
              </a:spcBef>
              <a:buNone/>
            </a:pPr>
            <a:endParaRPr/>
          </a:p>
          <a:p>
            <a:pPr lvl="0">
              <a:spcBef>
                <a:spcPts val="0"/>
              </a:spcBef>
              <a:buNone/>
            </a:pPr>
            <a:r>
              <a:rPr lang="en"/>
              <a:t>We asked Lauren a lot about her process of getting into “ the zone” prior to every tournament. We asked how she visualizes each hole and why it is so important. We asked about how she handles stress and what she thinks about to get through tough games.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None/>
            </a:pPr>
            <a:r>
              <a:rPr lang="en" sz="1200"/>
              <a:t>Golfer wanted to visualize course prior to playing</a:t>
            </a:r>
          </a:p>
          <a:p>
            <a:pPr lvl="0" rtl="0">
              <a:lnSpc>
                <a:spcPct val="115000"/>
              </a:lnSpc>
              <a:spcBef>
                <a:spcPts val="0"/>
              </a:spcBef>
              <a:buNone/>
            </a:pPr>
            <a:r>
              <a:rPr lang="en" sz="1200"/>
              <a:t>Med student wanted to visualize the body parts she was studying</a:t>
            </a:r>
          </a:p>
          <a:p>
            <a:pPr lvl="0" rtl="0">
              <a:lnSpc>
                <a:spcPct val="115000"/>
              </a:lnSpc>
              <a:spcBef>
                <a:spcPts val="0"/>
              </a:spcBef>
              <a:buNone/>
            </a:pPr>
            <a:r>
              <a:rPr lang="en" sz="1200"/>
              <a:t>Art student found the design process challenging, and having some sort of visualization that acts as inspiration could be helpful.</a:t>
            </a:r>
          </a:p>
          <a:p>
            <a:pPr lvl="0">
              <a:lnSpc>
                <a:spcPct val="115000"/>
              </a:lnSpc>
              <a:spcBef>
                <a:spcPts val="0"/>
              </a:spcBef>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Said a professional golfer should practice 6-7 hours a week and that she has all day to practice, but she only practices 4.5-5 hours</a:t>
            </a:r>
          </a:p>
          <a:p>
            <a:pPr lvl="0">
              <a:spcBef>
                <a:spcPts val="0"/>
              </a:spcBef>
              <a:buNone/>
            </a:pPr>
            <a:endParaRPr/>
          </a:p>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rtl="0">
              <a:lnSpc>
                <a:spcPct val="100000"/>
              </a:lnSpc>
              <a:spcBef>
                <a:spcPts val="0"/>
              </a:spcBef>
              <a:spcAft>
                <a:spcPts val="0"/>
              </a:spcAft>
              <a:buClr>
                <a:schemeClr val="lt1"/>
              </a:buClr>
              <a:buSzPct val="100000"/>
              <a:buNone/>
              <a:defRPr sz="2100">
                <a:solidFill>
                  <a:schemeClr val="lt1"/>
                </a:solidFill>
              </a:defRPr>
            </a:lvl1pPr>
            <a:lvl2pPr lvl="1" rtl="0">
              <a:lnSpc>
                <a:spcPct val="100000"/>
              </a:lnSpc>
              <a:spcBef>
                <a:spcPts val="0"/>
              </a:spcBef>
              <a:spcAft>
                <a:spcPts val="0"/>
              </a:spcAft>
              <a:buClr>
                <a:schemeClr val="lt1"/>
              </a:buClr>
              <a:buSzPct val="100000"/>
              <a:buNone/>
              <a:defRPr sz="2100">
                <a:solidFill>
                  <a:schemeClr val="lt1"/>
                </a:solidFill>
              </a:defRPr>
            </a:lvl2pPr>
            <a:lvl3pPr lvl="2" rtl="0">
              <a:lnSpc>
                <a:spcPct val="100000"/>
              </a:lnSpc>
              <a:spcBef>
                <a:spcPts val="0"/>
              </a:spcBef>
              <a:spcAft>
                <a:spcPts val="0"/>
              </a:spcAft>
              <a:buClr>
                <a:schemeClr val="lt1"/>
              </a:buClr>
              <a:buSzPct val="100000"/>
              <a:buNone/>
              <a:defRPr sz="2100">
                <a:solidFill>
                  <a:schemeClr val="lt1"/>
                </a:solidFill>
              </a:defRPr>
            </a:lvl3pPr>
            <a:lvl4pPr lvl="3" rtl="0">
              <a:lnSpc>
                <a:spcPct val="100000"/>
              </a:lnSpc>
              <a:spcBef>
                <a:spcPts val="0"/>
              </a:spcBef>
              <a:spcAft>
                <a:spcPts val="0"/>
              </a:spcAft>
              <a:buClr>
                <a:schemeClr val="lt1"/>
              </a:buClr>
              <a:buSzPct val="100000"/>
              <a:buNone/>
              <a:defRPr sz="2100">
                <a:solidFill>
                  <a:schemeClr val="lt1"/>
                </a:solidFill>
              </a:defRPr>
            </a:lvl4pPr>
            <a:lvl5pPr lvl="4" rtl="0">
              <a:lnSpc>
                <a:spcPct val="100000"/>
              </a:lnSpc>
              <a:spcBef>
                <a:spcPts val="0"/>
              </a:spcBef>
              <a:spcAft>
                <a:spcPts val="0"/>
              </a:spcAft>
              <a:buClr>
                <a:schemeClr val="lt1"/>
              </a:buClr>
              <a:buSzPct val="100000"/>
              <a:buNone/>
              <a:defRPr sz="2100">
                <a:solidFill>
                  <a:schemeClr val="lt1"/>
                </a:solidFill>
              </a:defRPr>
            </a:lvl5pPr>
            <a:lvl6pPr lvl="5" rtl="0">
              <a:lnSpc>
                <a:spcPct val="100000"/>
              </a:lnSpc>
              <a:spcBef>
                <a:spcPts val="0"/>
              </a:spcBef>
              <a:spcAft>
                <a:spcPts val="0"/>
              </a:spcAft>
              <a:buClr>
                <a:schemeClr val="lt1"/>
              </a:buClr>
              <a:buSzPct val="100000"/>
              <a:buNone/>
              <a:defRPr sz="2100">
                <a:solidFill>
                  <a:schemeClr val="lt1"/>
                </a:solidFill>
              </a:defRPr>
            </a:lvl6pPr>
            <a:lvl7pPr lvl="6" rtl="0">
              <a:lnSpc>
                <a:spcPct val="100000"/>
              </a:lnSpc>
              <a:spcBef>
                <a:spcPts val="0"/>
              </a:spcBef>
              <a:spcAft>
                <a:spcPts val="0"/>
              </a:spcAft>
              <a:buClr>
                <a:schemeClr val="lt1"/>
              </a:buClr>
              <a:buSzPct val="100000"/>
              <a:buNone/>
              <a:defRPr sz="2100">
                <a:solidFill>
                  <a:schemeClr val="lt1"/>
                </a:solidFill>
              </a:defRPr>
            </a:lvl7pPr>
            <a:lvl8pPr lvl="7" rtl="0">
              <a:lnSpc>
                <a:spcPct val="100000"/>
              </a:lnSpc>
              <a:spcBef>
                <a:spcPts val="0"/>
              </a:spcBef>
              <a:spcAft>
                <a:spcPts val="0"/>
              </a:spcAft>
              <a:buClr>
                <a:schemeClr val="lt1"/>
              </a:buClr>
              <a:buSzPct val="100000"/>
              <a:buNone/>
              <a:defRPr sz="2100">
                <a:solidFill>
                  <a:schemeClr val="lt1"/>
                </a:solidFill>
              </a:defRPr>
            </a:lvl8pPr>
            <a:lvl9pPr lvl="8" rtl="0">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76" name="Shape 76"/>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rtl="0">
              <a:spcBef>
                <a:spcPts val="0"/>
              </a:spcBef>
              <a:buClr>
                <a:schemeClr val="lt1"/>
              </a:buClr>
              <a:buSzPct val="100000"/>
              <a:defRPr sz="12000">
                <a:solidFill>
                  <a:schemeClr val="lt1"/>
                </a:solidFill>
              </a:defRPr>
            </a:lvl1pPr>
            <a:lvl2pPr lvl="1" algn="ctr" rtl="0">
              <a:spcBef>
                <a:spcPts val="0"/>
              </a:spcBef>
              <a:buClr>
                <a:schemeClr val="lt1"/>
              </a:buClr>
              <a:buSzPct val="100000"/>
              <a:defRPr sz="12000">
                <a:solidFill>
                  <a:schemeClr val="lt1"/>
                </a:solidFill>
              </a:defRPr>
            </a:lvl2pPr>
            <a:lvl3pPr lvl="2" algn="ctr" rtl="0">
              <a:spcBef>
                <a:spcPts val="0"/>
              </a:spcBef>
              <a:buClr>
                <a:schemeClr val="lt1"/>
              </a:buClr>
              <a:buSzPct val="100000"/>
              <a:defRPr sz="12000">
                <a:solidFill>
                  <a:schemeClr val="lt1"/>
                </a:solidFill>
              </a:defRPr>
            </a:lvl3pPr>
            <a:lvl4pPr lvl="3" algn="ctr" rtl="0">
              <a:spcBef>
                <a:spcPts val="0"/>
              </a:spcBef>
              <a:buClr>
                <a:schemeClr val="lt1"/>
              </a:buClr>
              <a:buSzPct val="100000"/>
              <a:defRPr sz="12000">
                <a:solidFill>
                  <a:schemeClr val="lt1"/>
                </a:solidFill>
              </a:defRPr>
            </a:lvl4pPr>
            <a:lvl5pPr lvl="4" algn="ctr" rtl="0">
              <a:spcBef>
                <a:spcPts val="0"/>
              </a:spcBef>
              <a:buClr>
                <a:schemeClr val="lt1"/>
              </a:buClr>
              <a:buSzPct val="100000"/>
              <a:defRPr sz="12000">
                <a:solidFill>
                  <a:schemeClr val="lt1"/>
                </a:solidFill>
              </a:defRPr>
            </a:lvl5pPr>
            <a:lvl6pPr lvl="5" algn="ctr" rtl="0">
              <a:spcBef>
                <a:spcPts val="0"/>
              </a:spcBef>
              <a:buClr>
                <a:schemeClr val="lt1"/>
              </a:buClr>
              <a:buSzPct val="100000"/>
              <a:defRPr sz="12000">
                <a:solidFill>
                  <a:schemeClr val="lt1"/>
                </a:solidFill>
              </a:defRPr>
            </a:lvl6pPr>
            <a:lvl7pPr lvl="6" algn="ctr" rtl="0">
              <a:spcBef>
                <a:spcPts val="0"/>
              </a:spcBef>
              <a:buClr>
                <a:schemeClr val="lt1"/>
              </a:buClr>
              <a:buSzPct val="100000"/>
              <a:defRPr sz="12000">
                <a:solidFill>
                  <a:schemeClr val="lt1"/>
                </a:solidFill>
              </a:defRPr>
            </a:lvl7pPr>
            <a:lvl8pPr lvl="7" algn="ctr" rtl="0">
              <a:spcBef>
                <a:spcPts val="0"/>
              </a:spcBef>
              <a:buClr>
                <a:schemeClr val="lt1"/>
              </a:buClr>
              <a:buSzPct val="100000"/>
              <a:defRPr sz="12000">
                <a:solidFill>
                  <a:schemeClr val="lt1"/>
                </a:solidFill>
              </a:defRPr>
            </a:lvl8pPr>
            <a:lvl9pPr lvl="8" algn="ctr" rtl="0">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rtl="0">
              <a:spcBef>
                <a:spcPts val="0"/>
              </a:spcBef>
              <a:buClr>
                <a:schemeClr val="lt1"/>
              </a:buClr>
              <a:defRPr>
                <a:solidFill>
                  <a:schemeClr val="lt1"/>
                </a:solidFill>
              </a:defRPr>
            </a:lvl1pPr>
            <a:lvl2pPr lvl="1" algn="ctr" rtl="0">
              <a:spcBef>
                <a:spcPts val="0"/>
              </a:spcBef>
              <a:buClr>
                <a:schemeClr val="lt1"/>
              </a:buClr>
              <a:defRPr>
                <a:solidFill>
                  <a:schemeClr val="lt1"/>
                </a:solidFill>
              </a:defRPr>
            </a:lvl2pPr>
            <a:lvl3pPr lvl="2" algn="ctr" rtl="0">
              <a:spcBef>
                <a:spcPts val="0"/>
              </a:spcBef>
              <a:buClr>
                <a:schemeClr val="lt1"/>
              </a:buClr>
              <a:defRPr>
                <a:solidFill>
                  <a:schemeClr val="lt1"/>
                </a:solidFill>
              </a:defRPr>
            </a:lvl3pPr>
            <a:lvl4pPr lvl="3" algn="ctr" rtl="0">
              <a:spcBef>
                <a:spcPts val="0"/>
              </a:spcBef>
              <a:buClr>
                <a:schemeClr val="lt1"/>
              </a:buClr>
              <a:defRPr>
                <a:solidFill>
                  <a:schemeClr val="lt1"/>
                </a:solidFill>
              </a:defRPr>
            </a:lvl4pPr>
            <a:lvl5pPr lvl="4" algn="ctr" rtl="0">
              <a:spcBef>
                <a:spcPts val="0"/>
              </a:spcBef>
              <a:buClr>
                <a:schemeClr val="lt1"/>
              </a:buClr>
              <a:defRPr>
                <a:solidFill>
                  <a:schemeClr val="lt1"/>
                </a:solidFill>
              </a:defRPr>
            </a:lvl5pPr>
            <a:lvl6pPr lvl="5" algn="ctr" rtl="0">
              <a:spcBef>
                <a:spcPts val="0"/>
              </a:spcBef>
              <a:buClr>
                <a:schemeClr val="lt1"/>
              </a:buClr>
              <a:defRPr>
                <a:solidFill>
                  <a:schemeClr val="lt1"/>
                </a:solidFill>
              </a:defRPr>
            </a:lvl6pPr>
            <a:lvl7pPr lvl="6" algn="ctr" rtl="0">
              <a:spcBef>
                <a:spcPts val="0"/>
              </a:spcBef>
              <a:buClr>
                <a:schemeClr val="lt1"/>
              </a:buClr>
              <a:defRPr>
                <a:solidFill>
                  <a:schemeClr val="lt1"/>
                </a:solidFill>
              </a:defRPr>
            </a:lvl7pPr>
            <a:lvl8pPr lvl="7" algn="ctr" rtl="0">
              <a:spcBef>
                <a:spcPts val="0"/>
              </a:spcBef>
              <a:buClr>
                <a:schemeClr val="lt1"/>
              </a:buClr>
              <a:defRPr>
                <a:solidFill>
                  <a:schemeClr val="lt1"/>
                </a:solidFill>
              </a:defRPr>
            </a:lvl8pPr>
            <a:lvl9pPr lvl="8" algn="ctr" rtl="0">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bg>
      <p:bgPr>
        <a:solidFill>
          <a:srgbClr val="D9D2E9"/>
        </a:solidFill>
        <a:effectLst/>
      </p:bgPr>
    </p:bg>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buSzPct val="100000"/>
              <a:defRPr sz="36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rt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rtl="0">
              <a:spcBef>
                <a:spcPts val="0"/>
              </a:spcBef>
              <a:buClr>
                <a:schemeClr val="dk1"/>
              </a:buClr>
              <a:buSzPct val="100000"/>
              <a:buFont typeface="Roboto"/>
              <a:buNone/>
              <a:defRPr sz="3000">
                <a:solidFill>
                  <a:schemeClr val="dk1"/>
                </a:solidFill>
                <a:latin typeface="Roboto"/>
                <a:ea typeface="Roboto"/>
                <a:cs typeface="Roboto"/>
                <a:sym typeface="Roboto"/>
              </a:defRPr>
            </a:lvl2pPr>
            <a:lvl3pPr lvl="2" rtl="0">
              <a:spcBef>
                <a:spcPts val="0"/>
              </a:spcBef>
              <a:buClr>
                <a:schemeClr val="dk1"/>
              </a:buClr>
              <a:buSzPct val="100000"/>
              <a:buFont typeface="Roboto"/>
              <a:buNone/>
              <a:defRPr sz="3000">
                <a:solidFill>
                  <a:schemeClr val="dk1"/>
                </a:solidFill>
                <a:latin typeface="Roboto"/>
                <a:ea typeface="Roboto"/>
                <a:cs typeface="Roboto"/>
                <a:sym typeface="Roboto"/>
              </a:defRPr>
            </a:lvl3pPr>
            <a:lvl4pPr lvl="3" rtl="0">
              <a:spcBef>
                <a:spcPts val="0"/>
              </a:spcBef>
              <a:buClr>
                <a:schemeClr val="dk1"/>
              </a:buClr>
              <a:buSzPct val="100000"/>
              <a:buFont typeface="Roboto"/>
              <a:buNone/>
              <a:defRPr sz="3000">
                <a:solidFill>
                  <a:schemeClr val="dk1"/>
                </a:solidFill>
                <a:latin typeface="Roboto"/>
                <a:ea typeface="Roboto"/>
                <a:cs typeface="Roboto"/>
                <a:sym typeface="Roboto"/>
              </a:defRPr>
            </a:lvl4pPr>
            <a:lvl5pPr lvl="4" rtl="0">
              <a:spcBef>
                <a:spcPts val="0"/>
              </a:spcBef>
              <a:buClr>
                <a:schemeClr val="dk1"/>
              </a:buClr>
              <a:buSzPct val="100000"/>
              <a:buFont typeface="Roboto"/>
              <a:buNone/>
              <a:defRPr sz="3000">
                <a:solidFill>
                  <a:schemeClr val="dk1"/>
                </a:solidFill>
                <a:latin typeface="Roboto"/>
                <a:ea typeface="Roboto"/>
                <a:cs typeface="Roboto"/>
                <a:sym typeface="Roboto"/>
              </a:defRPr>
            </a:lvl5pPr>
            <a:lvl6pPr lvl="5" rtl="0">
              <a:spcBef>
                <a:spcPts val="0"/>
              </a:spcBef>
              <a:buClr>
                <a:schemeClr val="dk1"/>
              </a:buClr>
              <a:buSzPct val="100000"/>
              <a:buFont typeface="Roboto"/>
              <a:buNone/>
              <a:defRPr sz="3000">
                <a:solidFill>
                  <a:schemeClr val="dk1"/>
                </a:solidFill>
                <a:latin typeface="Roboto"/>
                <a:ea typeface="Roboto"/>
                <a:cs typeface="Roboto"/>
                <a:sym typeface="Roboto"/>
              </a:defRPr>
            </a:lvl6pPr>
            <a:lvl7pPr lvl="6" rtl="0">
              <a:spcBef>
                <a:spcPts val="0"/>
              </a:spcBef>
              <a:buClr>
                <a:schemeClr val="dk1"/>
              </a:buClr>
              <a:buSzPct val="100000"/>
              <a:buFont typeface="Roboto"/>
              <a:buNone/>
              <a:defRPr sz="3000">
                <a:solidFill>
                  <a:schemeClr val="dk1"/>
                </a:solidFill>
                <a:latin typeface="Roboto"/>
                <a:ea typeface="Roboto"/>
                <a:cs typeface="Roboto"/>
                <a:sym typeface="Roboto"/>
              </a:defRPr>
            </a:lvl7pPr>
            <a:lvl8pPr lvl="7" rtl="0">
              <a:spcBef>
                <a:spcPts val="0"/>
              </a:spcBef>
              <a:buClr>
                <a:schemeClr val="dk1"/>
              </a:buClr>
              <a:buSzPct val="100000"/>
              <a:buFont typeface="Roboto"/>
              <a:buNone/>
              <a:defRPr sz="3000">
                <a:solidFill>
                  <a:schemeClr val="dk1"/>
                </a:solidFill>
                <a:latin typeface="Roboto"/>
                <a:ea typeface="Roboto"/>
                <a:cs typeface="Roboto"/>
                <a:sym typeface="Roboto"/>
              </a:defRPr>
            </a:lvl8pPr>
            <a:lvl9pPr lvl="8" rtl="0">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lt1"/>
                </a:solidFill>
                <a:latin typeface="Roboto"/>
                <a:ea typeface="Roboto"/>
                <a:cs typeface="Roboto"/>
                <a:sym typeface="Roboto"/>
              </a:r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598100" y="1775222"/>
            <a:ext cx="8222100" cy="838800"/>
          </a:xfrm>
          <a:prstGeom prst="rect">
            <a:avLst/>
          </a:prstGeom>
        </p:spPr>
        <p:txBody>
          <a:bodyPr lIns="91425" tIns="91425" rIns="91425" bIns="91425" anchor="b" anchorCtr="0">
            <a:noAutofit/>
          </a:bodyPr>
          <a:lstStyle/>
          <a:p>
            <a:pPr lvl="0">
              <a:spcBef>
                <a:spcPts val="0"/>
              </a:spcBef>
              <a:buNone/>
            </a:pPr>
            <a:r>
              <a:rPr lang="en" sz="6000"/>
              <a:t>Needfinding</a:t>
            </a:r>
          </a:p>
        </p:txBody>
      </p:sp>
      <p:sp>
        <p:nvSpPr>
          <p:cNvPr id="86" name="Shape 86"/>
          <p:cNvSpPr txBox="1">
            <a:spLocks noGrp="1"/>
          </p:cNvSpPr>
          <p:nvPr>
            <p:ph type="subTitle" idx="1"/>
          </p:nvPr>
        </p:nvSpPr>
        <p:spPr>
          <a:xfrm>
            <a:off x="598100" y="2715958"/>
            <a:ext cx="8222100" cy="1955400"/>
          </a:xfrm>
          <a:prstGeom prst="rect">
            <a:avLst/>
          </a:prstGeom>
        </p:spPr>
        <p:txBody>
          <a:bodyPr lIns="91425" tIns="91425" rIns="91425" bIns="91425" anchor="t" anchorCtr="0">
            <a:noAutofit/>
          </a:bodyPr>
          <a:lstStyle/>
          <a:p>
            <a:pPr lvl="0">
              <a:spcBef>
                <a:spcPts val="0"/>
              </a:spcBef>
              <a:buNone/>
            </a:pPr>
            <a:r>
              <a:rPr lang="en" sz="3000"/>
              <a:t>Informative Visualization</a:t>
            </a:r>
          </a:p>
          <a:p>
            <a:pPr lvl="0">
              <a:spcBef>
                <a:spcPts val="0"/>
              </a:spcBef>
              <a:buNone/>
            </a:pPr>
            <a:endParaRPr/>
          </a:p>
          <a:p>
            <a:pPr lvl="0">
              <a:spcBef>
                <a:spcPts val="0"/>
              </a:spcBef>
              <a:buNone/>
            </a:pPr>
            <a:r>
              <a:rPr lang="en"/>
              <a:t>Max Freundlich</a:t>
            </a:r>
          </a:p>
          <a:p>
            <a:pPr lvl="0">
              <a:spcBef>
                <a:spcPts val="0"/>
              </a:spcBef>
              <a:buNone/>
            </a:pPr>
            <a:r>
              <a:rPr lang="en"/>
              <a:t>Kristen Law</a:t>
            </a:r>
          </a:p>
          <a:p>
            <a:pPr lvl="0">
              <a:spcBef>
                <a:spcPts val="0"/>
              </a:spcBef>
              <a:buNone/>
            </a:pPr>
            <a:r>
              <a:rPr lang="en"/>
              <a:t>Elisa Lupin-Jimenez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Surprises</a:t>
            </a:r>
          </a:p>
        </p:txBody>
      </p:sp>
      <p:sp>
        <p:nvSpPr>
          <p:cNvPr id="150" name="Shape 150"/>
          <p:cNvSpPr txBox="1">
            <a:spLocks noGrp="1"/>
          </p:cNvSpPr>
          <p:nvPr>
            <p:ph type="body" idx="1"/>
          </p:nvPr>
        </p:nvSpPr>
        <p:spPr>
          <a:xfrm>
            <a:off x="311700" y="1229875"/>
            <a:ext cx="4030800" cy="2558100"/>
          </a:xfrm>
          <a:prstGeom prst="rect">
            <a:avLst/>
          </a:prstGeom>
        </p:spPr>
        <p:txBody>
          <a:bodyPr lIns="91425" tIns="91425" rIns="91425" bIns="91425" anchor="t" anchorCtr="0">
            <a:noAutofit/>
          </a:bodyPr>
          <a:lstStyle/>
          <a:p>
            <a:pPr marL="457200" lvl="0"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Desire for guidance</a:t>
            </a:r>
          </a:p>
          <a:p>
            <a:pPr marL="457200" lvl="0"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Artistically inclined</a:t>
            </a:r>
          </a:p>
        </p:txBody>
      </p:sp>
      <p:pic>
        <p:nvPicPr>
          <p:cNvPr id="151" name="Shape 151"/>
          <p:cNvPicPr preferRelativeResize="0"/>
          <p:nvPr/>
        </p:nvPicPr>
        <p:blipFill>
          <a:blip r:embed="rId3">
            <a:alphaModFix/>
          </a:blip>
          <a:stretch>
            <a:fillRect/>
          </a:stretch>
        </p:blipFill>
        <p:spPr>
          <a:xfrm>
            <a:off x="5666978" y="143500"/>
            <a:ext cx="3279346" cy="2144175"/>
          </a:xfrm>
          <a:prstGeom prst="rect">
            <a:avLst/>
          </a:prstGeom>
          <a:noFill/>
          <a:ln>
            <a:noFill/>
          </a:ln>
        </p:spPr>
      </p:pic>
      <p:pic>
        <p:nvPicPr>
          <p:cNvPr id="152" name="Shape 152"/>
          <p:cNvPicPr preferRelativeResize="0"/>
          <p:nvPr/>
        </p:nvPicPr>
        <p:blipFill>
          <a:blip r:embed="rId4">
            <a:alphaModFix/>
          </a:blip>
          <a:stretch>
            <a:fillRect/>
          </a:stretch>
        </p:blipFill>
        <p:spPr>
          <a:xfrm>
            <a:off x="199349" y="2371575"/>
            <a:ext cx="2981374" cy="2075499"/>
          </a:xfrm>
          <a:prstGeom prst="rect">
            <a:avLst/>
          </a:prstGeom>
          <a:noFill/>
          <a:ln>
            <a:noFill/>
          </a:ln>
        </p:spPr>
      </p:pic>
      <p:pic>
        <p:nvPicPr>
          <p:cNvPr id="153" name="Shape 153"/>
          <p:cNvPicPr preferRelativeResize="0"/>
          <p:nvPr/>
        </p:nvPicPr>
        <p:blipFill>
          <a:blip r:embed="rId5">
            <a:alphaModFix/>
          </a:blip>
          <a:stretch>
            <a:fillRect/>
          </a:stretch>
        </p:blipFill>
        <p:spPr>
          <a:xfrm>
            <a:off x="3477025" y="2371574"/>
            <a:ext cx="3073042" cy="2075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598100" y="2152347"/>
            <a:ext cx="8222100" cy="838800"/>
          </a:xfrm>
          <a:prstGeom prst="rect">
            <a:avLst/>
          </a:prstGeom>
        </p:spPr>
        <p:txBody>
          <a:bodyPr lIns="91425" tIns="91425" rIns="91425" bIns="91425" anchor="ctr" anchorCtr="0">
            <a:noAutofit/>
          </a:bodyPr>
          <a:lstStyle/>
          <a:p>
            <a:pPr lvl="0">
              <a:spcBef>
                <a:spcPts val="0"/>
              </a:spcBef>
              <a:buNone/>
            </a:pPr>
            <a:r>
              <a:rPr lang="en"/>
              <a:t>Inferences &amp; Analysis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62"/>
        <p:cNvGrpSpPr/>
        <p:nvPr/>
      </p:nvGrpSpPr>
      <p:grpSpPr>
        <a:xfrm>
          <a:off x="0" y="0"/>
          <a:ext cx="0" cy="0"/>
          <a:chOff x="0" y="0"/>
          <a:chExt cx="0" cy="0"/>
        </a:xfrm>
      </p:grpSpPr>
      <p:cxnSp>
        <p:nvCxnSpPr>
          <p:cNvPr id="163" name="Shape 163"/>
          <p:cNvCxnSpPr/>
          <p:nvPr/>
        </p:nvCxnSpPr>
        <p:spPr>
          <a:xfrm>
            <a:off x="4562250" y="2100"/>
            <a:ext cx="19500" cy="5139300"/>
          </a:xfrm>
          <a:prstGeom prst="straightConnector1">
            <a:avLst/>
          </a:prstGeom>
          <a:noFill/>
          <a:ln w="76200" cap="flat" cmpd="sng">
            <a:solidFill>
              <a:schemeClr val="dk2"/>
            </a:solidFill>
            <a:prstDash val="solid"/>
            <a:round/>
            <a:headEnd type="none" w="lg" len="lg"/>
            <a:tailEnd type="none" w="lg" len="lg"/>
          </a:ln>
        </p:spPr>
      </p:cxnSp>
      <p:cxnSp>
        <p:nvCxnSpPr>
          <p:cNvPr id="164" name="Shape 164"/>
          <p:cNvCxnSpPr/>
          <p:nvPr/>
        </p:nvCxnSpPr>
        <p:spPr>
          <a:xfrm rot="10800000">
            <a:off x="4800" y="2571750"/>
            <a:ext cx="9134400" cy="0"/>
          </a:xfrm>
          <a:prstGeom prst="straightConnector1">
            <a:avLst/>
          </a:prstGeom>
          <a:noFill/>
          <a:ln w="76200" cap="flat" cmpd="sng">
            <a:solidFill>
              <a:schemeClr val="dk2"/>
            </a:solidFill>
            <a:prstDash val="solid"/>
            <a:round/>
            <a:headEnd type="none" w="lg" len="lg"/>
            <a:tailEnd type="none" w="lg" len="lg"/>
          </a:ln>
        </p:spPr>
      </p:cxnSp>
      <p:sp>
        <p:nvSpPr>
          <p:cNvPr id="165" name="Shape 165"/>
          <p:cNvSpPr txBox="1"/>
          <p:nvPr/>
        </p:nvSpPr>
        <p:spPr>
          <a:xfrm>
            <a:off x="37150" y="36300"/>
            <a:ext cx="1427100" cy="431100"/>
          </a:xfrm>
          <a:prstGeom prst="rect">
            <a:avLst/>
          </a:prstGeom>
          <a:noFill/>
          <a:ln>
            <a:noFill/>
          </a:ln>
        </p:spPr>
        <p:txBody>
          <a:bodyPr lIns="91425" tIns="91425" rIns="91425" bIns="91425" anchor="t" anchorCtr="0">
            <a:noAutofit/>
          </a:bodyPr>
          <a:lstStyle/>
          <a:p>
            <a:pPr lvl="0">
              <a:spcBef>
                <a:spcPts val="0"/>
              </a:spcBef>
              <a:buNone/>
            </a:pPr>
            <a:r>
              <a:rPr lang="en"/>
              <a:t>SAY</a:t>
            </a:r>
          </a:p>
        </p:txBody>
      </p:sp>
      <p:sp>
        <p:nvSpPr>
          <p:cNvPr id="166" name="Shape 166"/>
          <p:cNvSpPr txBox="1"/>
          <p:nvPr/>
        </p:nvSpPr>
        <p:spPr>
          <a:xfrm>
            <a:off x="4800" y="2620075"/>
            <a:ext cx="663900" cy="338100"/>
          </a:xfrm>
          <a:prstGeom prst="rect">
            <a:avLst/>
          </a:prstGeom>
          <a:noFill/>
          <a:ln>
            <a:noFill/>
          </a:ln>
        </p:spPr>
        <p:txBody>
          <a:bodyPr lIns="91425" tIns="91425" rIns="91425" bIns="91425" anchor="t" anchorCtr="0">
            <a:noAutofit/>
          </a:bodyPr>
          <a:lstStyle/>
          <a:p>
            <a:pPr lvl="0" rtl="0">
              <a:spcBef>
                <a:spcPts val="0"/>
              </a:spcBef>
              <a:buNone/>
            </a:pPr>
            <a:r>
              <a:rPr lang="en"/>
              <a:t>DO</a:t>
            </a:r>
          </a:p>
        </p:txBody>
      </p:sp>
      <p:sp>
        <p:nvSpPr>
          <p:cNvPr id="167" name="Shape 167"/>
          <p:cNvSpPr txBox="1"/>
          <p:nvPr/>
        </p:nvSpPr>
        <p:spPr>
          <a:xfrm>
            <a:off x="4624300" y="0"/>
            <a:ext cx="831300" cy="431100"/>
          </a:xfrm>
          <a:prstGeom prst="rect">
            <a:avLst/>
          </a:prstGeom>
          <a:noFill/>
          <a:ln>
            <a:noFill/>
          </a:ln>
        </p:spPr>
        <p:txBody>
          <a:bodyPr lIns="91425" tIns="91425" rIns="91425" bIns="91425" anchor="t" anchorCtr="0">
            <a:noAutofit/>
          </a:bodyPr>
          <a:lstStyle/>
          <a:p>
            <a:pPr lvl="0" rtl="0">
              <a:spcBef>
                <a:spcPts val="0"/>
              </a:spcBef>
              <a:buNone/>
            </a:pPr>
            <a:r>
              <a:rPr lang="en"/>
              <a:t>THINK</a:t>
            </a:r>
          </a:p>
        </p:txBody>
      </p:sp>
      <p:sp>
        <p:nvSpPr>
          <p:cNvPr id="168" name="Shape 168"/>
          <p:cNvSpPr txBox="1"/>
          <p:nvPr/>
        </p:nvSpPr>
        <p:spPr>
          <a:xfrm>
            <a:off x="4657825" y="2664725"/>
            <a:ext cx="663900" cy="375300"/>
          </a:xfrm>
          <a:prstGeom prst="rect">
            <a:avLst/>
          </a:prstGeom>
          <a:noFill/>
          <a:ln>
            <a:noFill/>
          </a:ln>
        </p:spPr>
        <p:txBody>
          <a:bodyPr lIns="91425" tIns="91425" rIns="91425" bIns="91425" anchor="t" anchorCtr="0">
            <a:noAutofit/>
          </a:bodyPr>
          <a:lstStyle/>
          <a:p>
            <a:pPr lvl="0" rtl="0">
              <a:spcBef>
                <a:spcPts val="0"/>
              </a:spcBef>
              <a:buNone/>
            </a:pPr>
            <a:r>
              <a:rPr lang="en"/>
              <a:t>FEEL</a:t>
            </a:r>
          </a:p>
        </p:txBody>
      </p:sp>
      <p:sp>
        <p:nvSpPr>
          <p:cNvPr id="169" name="Shape 169"/>
          <p:cNvSpPr txBox="1"/>
          <p:nvPr/>
        </p:nvSpPr>
        <p:spPr>
          <a:xfrm>
            <a:off x="170950" y="501600"/>
            <a:ext cx="2304300" cy="375300"/>
          </a:xfrm>
          <a:prstGeom prst="rect">
            <a:avLst/>
          </a:prstGeom>
          <a:solidFill>
            <a:srgbClr val="00FFFF"/>
          </a:solidFill>
          <a:ln>
            <a:noFill/>
          </a:ln>
        </p:spPr>
        <p:txBody>
          <a:bodyPr lIns="91425" tIns="91425" rIns="91425" bIns="91425" anchor="t" anchorCtr="0">
            <a:noAutofit/>
          </a:bodyPr>
          <a:lstStyle/>
          <a:p>
            <a:pPr lvl="0" rtl="0">
              <a:lnSpc>
                <a:spcPct val="115000"/>
              </a:lnSpc>
              <a:spcBef>
                <a:spcPts val="0"/>
              </a:spcBef>
              <a:buNone/>
            </a:pPr>
            <a:r>
              <a:rPr lang="en" sz="1200" b="1"/>
              <a:t>“Visualization </a:t>
            </a:r>
            <a:r>
              <a:rPr lang="en" sz="1200"/>
              <a:t>is everything</a:t>
            </a:r>
            <a:r>
              <a:rPr lang="en" sz="1200" b="1"/>
              <a:t>”</a:t>
            </a:r>
          </a:p>
        </p:txBody>
      </p:sp>
      <p:sp>
        <p:nvSpPr>
          <p:cNvPr id="170" name="Shape 170"/>
          <p:cNvSpPr txBox="1"/>
          <p:nvPr/>
        </p:nvSpPr>
        <p:spPr>
          <a:xfrm>
            <a:off x="2605397" y="1130925"/>
            <a:ext cx="1566600" cy="525900"/>
          </a:xfrm>
          <a:prstGeom prst="rect">
            <a:avLst/>
          </a:prstGeom>
          <a:solidFill>
            <a:srgbClr val="00FFFF"/>
          </a:solidFill>
          <a:ln>
            <a:noFill/>
          </a:ln>
        </p:spPr>
        <p:txBody>
          <a:bodyPr lIns="91425" tIns="91425" rIns="91425" bIns="91425" anchor="t" anchorCtr="0">
            <a:noAutofit/>
          </a:bodyPr>
          <a:lstStyle/>
          <a:p>
            <a:pPr lvl="0" rtl="0">
              <a:lnSpc>
                <a:spcPct val="115000"/>
              </a:lnSpc>
              <a:spcBef>
                <a:spcPts val="0"/>
              </a:spcBef>
              <a:buNone/>
            </a:pPr>
            <a:r>
              <a:rPr lang="en" sz="1100"/>
              <a:t>“I need to be my own </a:t>
            </a:r>
            <a:r>
              <a:rPr lang="en" sz="1100" b="1"/>
              <a:t>disciplinarian</a:t>
            </a:r>
            <a:r>
              <a:rPr lang="en" sz="1100"/>
              <a:t>”</a:t>
            </a:r>
          </a:p>
        </p:txBody>
      </p:sp>
      <p:sp>
        <p:nvSpPr>
          <p:cNvPr id="171" name="Shape 171"/>
          <p:cNvSpPr txBox="1"/>
          <p:nvPr/>
        </p:nvSpPr>
        <p:spPr>
          <a:xfrm>
            <a:off x="2568500" y="501600"/>
            <a:ext cx="1900500" cy="375300"/>
          </a:xfrm>
          <a:prstGeom prst="rect">
            <a:avLst/>
          </a:prstGeom>
          <a:solidFill>
            <a:srgbClr val="00FF00"/>
          </a:solidFill>
          <a:ln>
            <a:noFill/>
          </a:ln>
        </p:spPr>
        <p:txBody>
          <a:bodyPr lIns="91425" tIns="91425" rIns="91425" bIns="91425" anchor="t" anchorCtr="0">
            <a:noAutofit/>
          </a:bodyPr>
          <a:lstStyle/>
          <a:p>
            <a:pPr lvl="0" rtl="0">
              <a:lnSpc>
                <a:spcPct val="115000"/>
              </a:lnSpc>
              <a:spcBef>
                <a:spcPts val="0"/>
              </a:spcBef>
              <a:buNone/>
            </a:pPr>
            <a:r>
              <a:rPr lang="en" sz="1100"/>
              <a:t>“Everything is all on you”</a:t>
            </a:r>
          </a:p>
        </p:txBody>
      </p:sp>
      <p:sp>
        <p:nvSpPr>
          <p:cNvPr id="172" name="Shape 172"/>
          <p:cNvSpPr txBox="1"/>
          <p:nvPr/>
        </p:nvSpPr>
        <p:spPr>
          <a:xfrm>
            <a:off x="238825" y="1866750"/>
            <a:ext cx="1900500" cy="525900"/>
          </a:xfrm>
          <a:prstGeom prst="rect">
            <a:avLst/>
          </a:prstGeom>
          <a:solidFill>
            <a:srgbClr val="00FF00"/>
          </a:solidFill>
          <a:ln>
            <a:noFill/>
          </a:ln>
        </p:spPr>
        <p:txBody>
          <a:bodyPr lIns="91425" tIns="91425" rIns="91425" bIns="91425" anchor="t" anchorCtr="0">
            <a:noAutofit/>
          </a:bodyPr>
          <a:lstStyle/>
          <a:p>
            <a:pPr lvl="0" rtl="0">
              <a:lnSpc>
                <a:spcPct val="115000"/>
              </a:lnSpc>
              <a:spcBef>
                <a:spcPts val="0"/>
              </a:spcBef>
              <a:buNone/>
            </a:pPr>
            <a:r>
              <a:rPr lang="en" sz="1000"/>
              <a:t>“It’s so sad. I have no life and no friends”</a:t>
            </a:r>
          </a:p>
        </p:txBody>
      </p:sp>
      <p:sp>
        <p:nvSpPr>
          <p:cNvPr id="173" name="Shape 173"/>
          <p:cNvSpPr txBox="1"/>
          <p:nvPr/>
        </p:nvSpPr>
        <p:spPr>
          <a:xfrm>
            <a:off x="170950" y="965774"/>
            <a:ext cx="2304300" cy="812100"/>
          </a:xfrm>
          <a:prstGeom prst="rect">
            <a:avLst/>
          </a:prstGeom>
          <a:solidFill>
            <a:srgbClr val="F6B26B"/>
          </a:solidFill>
          <a:ln>
            <a:noFill/>
          </a:ln>
        </p:spPr>
        <p:txBody>
          <a:bodyPr lIns="91425" tIns="91425" rIns="91425" bIns="91425" anchor="t" anchorCtr="0">
            <a:noAutofit/>
          </a:bodyPr>
          <a:lstStyle/>
          <a:p>
            <a:pPr lvl="0">
              <a:spcBef>
                <a:spcPts val="0"/>
              </a:spcBef>
              <a:buNone/>
            </a:pPr>
            <a:r>
              <a:rPr lang="en" sz="1100"/>
              <a:t>“Professors will sometimes shut down my ideas without fully understanding the </a:t>
            </a:r>
            <a:r>
              <a:rPr lang="en" sz="1100" b="1"/>
              <a:t>visualization</a:t>
            </a:r>
            <a:r>
              <a:rPr lang="en" sz="1100"/>
              <a:t> I have for the final product.”</a:t>
            </a:r>
          </a:p>
        </p:txBody>
      </p:sp>
      <p:sp>
        <p:nvSpPr>
          <p:cNvPr id="174" name="Shape 174"/>
          <p:cNvSpPr txBox="1"/>
          <p:nvPr/>
        </p:nvSpPr>
        <p:spPr>
          <a:xfrm>
            <a:off x="2438450" y="1910850"/>
            <a:ext cx="1900500" cy="495900"/>
          </a:xfrm>
          <a:prstGeom prst="rect">
            <a:avLst/>
          </a:prstGeom>
          <a:solidFill>
            <a:srgbClr val="FFFF00"/>
          </a:solidFill>
          <a:ln>
            <a:noFill/>
          </a:ln>
        </p:spPr>
        <p:txBody>
          <a:bodyPr lIns="91425" tIns="91425" rIns="91425" bIns="91425" anchor="t" anchorCtr="0">
            <a:noAutofit/>
          </a:bodyPr>
          <a:lstStyle/>
          <a:p>
            <a:pPr marL="0" lvl="0" indent="0" rtl="0">
              <a:lnSpc>
                <a:spcPct val="115000"/>
              </a:lnSpc>
              <a:spcBef>
                <a:spcPts val="0"/>
              </a:spcBef>
              <a:buNone/>
            </a:pPr>
            <a:r>
              <a:rPr lang="en" sz="1100"/>
              <a:t>“I’m gonna do the thing that no one else does”</a:t>
            </a:r>
          </a:p>
        </p:txBody>
      </p:sp>
      <p:sp>
        <p:nvSpPr>
          <p:cNvPr id="175" name="Shape 175"/>
          <p:cNvSpPr txBox="1"/>
          <p:nvPr/>
        </p:nvSpPr>
        <p:spPr>
          <a:xfrm>
            <a:off x="4899850" y="601925"/>
            <a:ext cx="1900500" cy="601200"/>
          </a:xfrm>
          <a:prstGeom prst="rect">
            <a:avLst/>
          </a:prstGeom>
          <a:solidFill>
            <a:srgbClr val="FFFF00"/>
          </a:solidFill>
          <a:ln>
            <a:noFill/>
          </a:ln>
        </p:spPr>
        <p:txBody>
          <a:bodyPr lIns="91425" tIns="91425" rIns="91425" bIns="91425" anchor="t" anchorCtr="0">
            <a:noAutofit/>
          </a:bodyPr>
          <a:lstStyle/>
          <a:p>
            <a:pPr marL="0" lvl="0" indent="0" rtl="0">
              <a:lnSpc>
                <a:spcPct val="115000"/>
              </a:lnSpc>
              <a:spcBef>
                <a:spcPts val="0"/>
              </a:spcBef>
              <a:buNone/>
            </a:pPr>
            <a:r>
              <a:rPr lang="en" sz="1100"/>
              <a:t>Has to find her own way and be </a:t>
            </a:r>
            <a:r>
              <a:rPr lang="en" sz="1100" b="1"/>
              <a:t>independent</a:t>
            </a:r>
          </a:p>
        </p:txBody>
      </p:sp>
      <p:sp>
        <p:nvSpPr>
          <p:cNvPr id="176" name="Shape 176"/>
          <p:cNvSpPr txBox="1"/>
          <p:nvPr/>
        </p:nvSpPr>
        <p:spPr>
          <a:xfrm>
            <a:off x="170950" y="3185587"/>
            <a:ext cx="1687200" cy="684900"/>
          </a:xfrm>
          <a:prstGeom prst="rect">
            <a:avLst/>
          </a:prstGeom>
          <a:solidFill>
            <a:srgbClr val="F6B26B"/>
          </a:solidFill>
          <a:ln>
            <a:noFill/>
          </a:ln>
        </p:spPr>
        <p:txBody>
          <a:bodyPr lIns="91425" tIns="91425" rIns="91425" bIns="91425" anchor="t" anchorCtr="0">
            <a:noAutofit/>
          </a:bodyPr>
          <a:lstStyle/>
          <a:p>
            <a:pPr lvl="0" rtl="0">
              <a:spcBef>
                <a:spcPts val="0"/>
              </a:spcBef>
              <a:buNone/>
            </a:pPr>
            <a:r>
              <a:rPr lang="en" sz="1100"/>
              <a:t>Takes </a:t>
            </a:r>
            <a:r>
              <a:rPr lang="en" sz="1100" b="1"/>
              <a:t>inspiration</a:t>
            </a:r>
            <a:r>
              <a:rPr lang="en" sz="1100"/>
              <a:t> from surroundings, art books, museums, and online</a:t>
            </a:r>
          </a:p>
        </p:txBody>
      </p:sp>
      <p:sp>
        <p:nvSpPr>
          <p:cNvPr id="177" name="Shape 177"/>
          <p:cNvSpPr txBox="1"/>
          <p:nvPr/>
        </p:nvSpPr>
        <p:spPr>
          <a:xfrm>
            <a:off x="4876900" y="1763025"/>
            <a:ext cx="1900500" cy="525900"/>
          </a:xfrm>
          <a:prstGeom prst="rect">
            <a:avLst/>
          </a:prstGeom>
          <a:solidFill>
            <a:srgbClr val="00FF00"/>
          </a:solidFill>
          <a:ln>
            <a:noFill/>
          </a:ln>
        </p:spPr>
        <p:txBody>
          <a:bodyPr lIns="91425" tIns="91425" rIns="91425" bIns="91425" anchor="t" anchorCtr="0">
            <a:noAutofit/>
          </a:bodyPr>
          <a:lstStyle/>
          <a:p>
            <a:pPr lvl="0" rtl="0">
              <a:lnSpc>
                <a:spcPct val="115000"/>
              </a:lnSpc>
              <a:spcBef>
                <a:spcPts val="0"/>
              </a:spcBef>
              <a:buNone/>
            </a:pPr>
            <a:r>
              <a:rPr lang="en" sz="1100"/>
              <a:t>Very </a:t>
            </a:r>
            <a:r>
              <a:rPr lang="en" sz="1100" b="1"/>
              <a:t>independent</a:t>
            </a:r>
            <a:r>
              <a:rPr lang="en" sz="1100"/>
              <a:t> and career oriented</a:t>
            </a:r>
          </a:p>
        </p:txBody>
      </p:sp>
      <p:sp>
        <p:nvSpPr>
          <p:cNvPr id="178" name="Shape 178"/>
          <p:cNvSpPr txBox="1"/>
          <p:nvPr/>
        </p:nvSpPr>
        <p:spPr>
          <a:xfrm>
            <a:off x="7184025" y="388650"/>
            <a:ext cx="1775700" cy="812100"/>
          </a:xfrm>
          <a:prstGeom prst="rect">
            <a:avLst/>
          </a:prstGeom>
          <a:solidFill>
            <a:srgbClr val="00FFFF"/>
          </a:solidFill>
          <a:ln>
            <a:noFill/>
          </a:ln>
        </p:spPr>
        <p:txBody>
          <a:bodyPr lIns="91425" tIns="91425" rIns="91425" bIns="91425" anchor="t" anchorCtr="0">
            <a:noAutofit/>
          </a:bodyPr>
          <a:lstStyle/>
          <a:p>
            <a:pPr lvl="0" rtl="0">
              <a:spcBef>
                <a:spcPts val="0"/>
              </a:spcBef>
              <a:buNone/>
            </a:pPr>
            <a:r>
              <a:rPr lang="en" sz="1100"/>
              <a:t>Feels like she needs to </a:t>
            </a:r>
            <a:r>
              <a:rPr lang="en" sz="1100" b="1"/>
              <a:t>visualize</a:t>
            </a:r>
            <a:r>
              <a:rPr lang="en" sz="1100"/>
              <a:t> every hole and know every angle of the course</a:t>
            </a:r>
          </a:p>
        </p:txBody>
      </p:sp>
      <p:sp>
        <p:nvSpPr>
          <p:cNvPr id="179" name="Shape 179"/>
          <p:cNvSpPr txBox="1"/>
          <p:nvPr/>
        </p:nvSpPr>
        <p:spPr>
          <a:xfrm>
            <a:off x="7148625" y="1543800"/>
            <a:ext cx="1854600" cy="684900"/>
          </a:xfrm>
          <a:prstGeom prst="rect">
            <a:avLst/>
          </a:prstGeom>
          <a:solidFill>
            <a:srgbClr val="F6B26B"/>
          </a:solidFill>
          <a:ln>
            <a:noFill/>
          </a:ln>
        </p:spPr>
        <p:txBody>
          <a:bodyPr lIns="91425" tIns="91425" rIns="91425" bIns="91425" anchor="t" anchorCtr="0">
            <a:noAutofit/>
          </a:bodyPr>
          <a:lstStyle/>
          <a:p>
            <a:pPr lvl="0" rtl="0">
              <a:spcBef>
                <a:spcPts val="0"/>
              </a:spcBef>
              <a:buNone/>
            </a:pPr>
            <a:r>
              <a:rPr lang="en" sz="1100"/>
              <a:t>Likes to think and plan projects out before starting the creation process</a:t>
            </a:r>
          </a:p>
        </p:txBody>
      </p:sp>
      <p:sp>
        <p:nvSpPr>
          <p:cNvPr id="180" name="Shape 180"/>
          <p:cNvSpPr txBox="1"/>
          <p:nvPr/>
        </p:nvSpPr>
        <p:spPr>
          <a:xfrm>
            <a:off x="4899849" y="3062100"/>
            <a:ext cx="1854599" cy="601200"/>
          </a:xfrm>
          <a:prstGeom prst="rect">
            <a:avLst/>
          </a:prstGeom>
          <a:solidFill>
            <a:srgbClr val="00FFFF"/>
          </a:solidFill>
          <a:ln>
            <a:noFill/>
          </a:ln>
        </p:spPr>
        <p:txBody>
          <a:bodyPr lIns="91425" tIns="91425" rIns="91425" bIns="91425" anchor="t" anchorCtr="0">
            <a:noAutofit/>
          </a:bodyPr>
          <a:lstStyle/>
          <a:p>
            <a:pPr lvl="0" rtl="0">
              <a:spcBef>
                <a:spcPts val="0"/>
              </a:spcBef>
              <a:buNone/>
            </a:pPr>
            <a:r>
              <a:rPr lang="en" sz="1100"/>
              <a:t>High </a:t>
            </a:r>
            <a:r>
              <a:rPr lang="en" sz="1100" b="1"/>
              <a:t>stress</a:t>
            </a:r>
            <a:r>
              <a:rPr lang="en" sz="1100"/>
              <a:t> since sponsors demand high performance</a:t>
            </a:r>
          </a:p>
        </p:txBody>
      </p:sp>
      <p:sp>
        <p:nvSpPr>
          <p:cNvPr id="181" name="Shape 181"/>
          <p:cNvSpPr txBox="1"/>
          <p:nvPr/>
        </p:nvSpPr>
        <p:spPr>
          <a:xfrm>
            <a:off x="4861325" y="3940375"/>
            <a:ext cx="1687200" cy="812100"/>
          </a:xfrm>
          <a:prstGeom prst="rect">
            <a:avLst/>
          </a:prstGeom>
          <a:solidFill>
            <a:srgbClr val="F6B26B"/>
          </a:solidFill>
          <a:ln>
            <a:noFill/>
          </a:ln>
        </p:spPr>
        <p:txBody>
          <a:bodyPr lIns="91425" tIns="91425" rIns="91425" bIns="91425" anchor="t" anchorCtr="0">
            <a:noAutofit/>
          </a:bodyPr>
          <a:lstStyle/>
          <a:p>
            <a:pPr lvl="0" rtl="0">
              <a:spcBef>
                <a:spcPts val="0"/>
              </a:spcBef>
              <a:buNone/>
            </a:pPr>
            <a:r>
              <a:rPr lang="en" sz="1100" b="1"/>
              <a:t>Anxious</a:t>
            </a:r>
            <a:r>
              <a:rPr lang="en" sz="1100"/>
              <a:t> to get past the design process and start working on the project</a:t>
            </a:r>
          </a:p>
        </p:txBody>
      </p:sp>
      <p:sp>
        <p:nvSpPr>
          <p:cNvPr id="182" name="Shape 182"/>
          <p:cNvSpPr txBox="1"/>
          <p:nvPr/>
        </p:nvSpPr>
        <p:spPr>
          <a:xfrm>
            <a:off x="7125675" y="3099750"/>
            <a:ext cx="1900500" cy="525900"/>
          </a:xfrm>
          <a:prstGeom prst="rect">
            <a:avLst/>
          </a:prstGeom>
          <a:solidFill>
            <a:srgbClr val="00FF00"/>
          </a:solidFill>
          <a:ln>
            <a:noFill/>
          </a:ln>
        </p:spPr>
        <p:txBody>
          <a:bodyPr lIns="91425" tIns="91425" rIns="91425" bIns="91425" anchor="t" anchorCtr="0">
            <a:noAutofit/>
          </a:bodyPr>
          <a:lstStyle/>
          <a:p>
            <a:pPr lvl="0" rtl="0">
              <a:lnSpc>
                <a:spcPct val="115000"/>
              </a:lnSpc>
              <a:spcBef>
                <a:spcPts val="0"/>
              </a:spcBef>
              <a:buNone/>
            </a:pPr>
            <a:r>
              <a:rPr lang="en" sz="1100" b="1"/>
              <a:t>Loneliness</a:t>
            </a:r>
            <a:r>
              <a:rPr lang="en" sz="1100"/>
              <a:t> from a packed and demanding schedule</a:t>
            </a:r>
          </a:p>
        </p:txBody>
      </p:sp>
      <p:sp>
        <p:nvSpPr>
          <p:cNvPr id="183" name="Shape 183"/>
          <p:cNvSpPr txBox="1"/>
          <p:nvPr/>
        </p:nvSpPr>
        <p:spPr>
          <a:xfrm>
            <a:off x="238825" y="4226575"/>
            <a:ext cx="1734600" cy="525900"/>
          </a:xfrm>
          <a:prstGeom prst="rect">
            <a:avLst/>
          </a:prstGeom>
          <a:solidFill>
            <a:srgbClr val="00FF00"/>
          </a:solidFill>
          <a:ln>
            <a:noFill/>
          </a:ln>
        </p:spPr>
        <p:txBody>
          <a:bodyPr lIns="91425" tIns="91425" rIns="91425" bIns="91425" anchor="t" anchorCtr="0">
            <a:noAutofit/>
          </a:bodyPr>
          <a:lstStyle/>
          <a:p>
            <a:pPr lvl="0" rtl="0">
              <a:lnSpc>
                <a:spcPct val="115000"/>
              </a:lnSpc>
              <a:spcBef>
                <a:spcPts val="0"/>
              </a:spcBef>
              <a:buNone/>
            </a:pPr>
            <a:r>
              <a:rPr lang="en" sz="1100"/>
              <a:t>Seeks </a:t>
            </a:r>
            <a:r>
              <a:rPr lang="en" sz="1100" b="1"/>
              <a:t>isolated</a:t>
            </a:r>
            <a:r>
              <a:rPr lang="en" sz="1100"/>
              <a:t> places to work</a:t>
            </a:r>
          </a:p>
        </p:txBody>
      </p:sp>
      <p:sp>
        <p:nvSpPr>
          <p:cNvPr id="184" name="Shape 184"/>
          <p:cNvSpPr txBox="1"/>
          <p:nvPr/>
        </p:nvSpPr>
        <p:spPr>
          <a:xfrm>
            <a:off x="2634084" y="3826787"/>
            <a:ext cx="1566600" cy="525900"/>
          </a:xfrm>
          <a:prstGeom prst="rect">
            <a:avLst/>
          </a:prstGeom>
          <a:solidFill>
            <a:srgbClr val="00FFFF"/>
          </a:solidFill>
          <a:ln>
            <a:noFill/>
          </a:ln>
        </p:spPr>
        <p:txBody>
          <a:bodyPr lIns="91425" tIns="91425" rIns="91425" bIns="91425" anchor="t" anchorCtr="0">
            <a:noAutofit/>
          </a:bodyPr>
          <a:lstStyle/>
          <a:p>
            <a:pPr lvl="0" rtl="0">
              <a:lnSpc>
                <a:spcPct val="115000"/>
              </a:lnSpc>
              <a:spcBef>
                <a:spcPts val="0"/>
              </a:spcBef>
              <a:buNone/>
            </a:pPr>
            <a:r>
              <a:rPr lang="en" sz="1000"/>
              <a:t>Watches a ton of golf videos</a:t>
            </a:r>
          </a:p>
        </p:txBody>
      </p:sp>
      <p:sp>
        <p:nvSpPr>
          <p:cNvPr id="185" name="Shape 185"/>
          <p:cNvSpPr txBox="1"/>
          <p:nvPr/>
        </p:nvSpPr>
        <p:spPr>
          <a:xfrm>
            <a:off x="2366600" y="4536400"/>
            <a:ext cx="1482900" cy="431100"/>
          </a:xfrm>
          <a:prstGeom prst="rect">
            <a:avLst/>
          </a:prstGeom>
          <a:solidFill>
            <a:srgbClr val="F6B26B"/>
          </a:solidFill>
          <a:ln>
            <a:noFill/>
          </a:ln>
        </p:spPr>
        <p:txBody>
          <a:bodyPr lIns="91425" tIns="91425" rIns="91425" bIns="91425" anchor="t" anchorCtr="0">
            <a:noAutofit/>
          </a:bodyPr>
          <a:lstStyle/>
          <a:p>
            <a:pPr lvl="0" rtl="0">
              <a:spcBef>
                <a:spcPts val="0"/>
              </a:spcBef>
              <a:buNone/>
            </a:pPr>
            <a:r>
              <a:rPr lang="en" sz="1000"/>
              <a:t>Starts design process by sketching/doodling</a:t>
            </a:r>
          </a:p>
        </p:txBody>
      </p:sp>
      <p:sp>
        <p:nvSpPr>
          <p:cNvPr id="186" name="Shape 186"/>
          <p:cNvSpPr txBox="1"/>
          <p:nvPr/>
        </p:nvSpPr>
        <p:spPr>
          <a:xfrm>
            <a:off x="2295725" y="2958175"/>
            <a:ext cx="1566600" cy="684900"/>
          </a:xfrm>
          <a:prstGeom prst="rect">
            <a:avLst/>
          </a:prstGeom>
          <a:solidFill>
            <a:srgbClr val="FFFF00"/>
          </a:solidFill>
          <a:ln>
            <a:noFill/>
          </a:ln>
        </p:spPr>
        <p:txBody>
          <a:bodyPr lIns="91425" tIns="91425" rIns="91425" bIns="91425" anchor="t" anchorCtr="0">
            <a:noAutofit/>
          </a:bodyPr>
          <a:lstStyle/>
          <a:p>
            <a:pPr marL="0" lvl="0" indent="0" rtl="0">
              <a:lnSpc>
                <a:spcPct val="115000"/>
              </a:lnSpc>
              <a:spcBef>
                <a:spcPts val="0"/>
              </a:spcBef>
              <a:buNone/>
            </a:pPr>
            <a:r>
              <a:rPr lang="en" sz="1100"/>
              <a:t>Dives in head first to learn something new</a:t>
            </a:r>
          </a:p>
        </p:txBody>
      </p:sp>
      <p:sp>
        <p:nvSpPr>
          <p:cNvPr id="187" name="Shape 187"/>
          <p:cNvSpPr txBox="1"/>
          <p:nvPr/>
        </p:nvSpPr>
        <p:spPr>
          <a:xfrm>
            <a:off x="7125675" y="3942750"/>
            <a:ext cx="1482900" cy="525900"/>
          </a:xfrm>
          <a:prstGeom prst="rect">
            <a:avLst/>
          </a:prstGeom>
          <a:solidFill>
            <a:srgbClr val="FFFF00"/>
          </a:solidFill>
          <a:ln>
            <a:noFill/>
          </a:ln>
        </p:spPr>
        <p:txBody>
          <a:bodyPr lIns="91425" tIns="91425" rIns="91425" bIns="91425" anchor="t" anchorCtr="0">
            <a:noAutofit/>
          </a:bodyPr>
          <a:lstStyle/>
          <a:p>
            <a:pPr marL="0" lvl="0" indent="0" rtl="0">
              <a:lnSpc>
                <a:spcPct val="115000"/>
              </a:lnSpc>
              <a:spcBef>
                <a:spcPts val="0"/>
              </a:spcBef>
              <a:buNone/>
            </a:pPr>
            <a:r>
              <a:rPr lang="en" sz="1100" b="1"/>
              <a:t>Isolated</a:t>
            </a:r>
            <a:r>
              <a:rPr lang="en" sz="1100"/>
              <a:t> in a foreign country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Analysis</a:t>
            </a:r>
          </a:p>
        </p:txBody>
      </p:sp>
      <p:sp>
        <p:nvSpPr>
          <p:cNvPr id="193" name="Shape 193"/>
          <p:cNvSpPr txBox="1">
            <a:spLocks noGrp="1"/>
          </p:cNvSpPr>
          <p:nvPr>
            <p:ph type="body" idx="1"/>
          </p:nvPr>
        </p:nvSpPr>
        <p:spPr>
          <a:xfrm>
            <a:off x="311700" y="1229875"/>
            <a:ext cx="8520600" cy="2345400"/>
          </a:xfrm>
          <a:prstGeom prst="rect">
            <a:avLst/>
          </a:prstGeom>
        </p:spPr>
        <p:txBody>
          <a:bodyPr lIns="91425" tIns="91425" rIns="91425" bIns="91425" anchor="t" anchorCtr="0">
            <a:noAutofit/>
          </a:bodyPr>
          <a:lstStyle/>
          <a:p>
            <a:pPr marL="457200" lvl="0" indent="-228600" rtl="0">
              <a:spcBef>
                <a:spcPts val="0"/>
              </a:spcBef>
            </a:pPr>
            <a:r>
              <a:rPr lang="en"/>
              <a:t>Very different people, yet have common attributes</a:t>
            </a:r>
          </a:p>
          <a:p>
            <a:pPr marL="914400" lvl="1" indent="-228600" rtl="0">
              <a:spcBef>
                <a:spcPts val="0"/>
              </a:spcBef>
              <a:buChar char="○"/>
            </a:pPr>
            <a:r>
              <a:rPr lang="en"/>
              <a:t>Highly independent individuals</a:t>
            </a:r>
          </a:p>
          <a:p>
            <a:pPr marL="914400" lvl="1" indent="-228600" rtl="0">
              <a:spcBef>
                <a:spcPts val="0"/>
              </a:spcBef>
              <a:buChar char="○"/>
            </a:pPr>
            <a:r>
              <a:rPr lang="en"/>
              <a:t>Stress now → Reward later</a:t>
            </a:r>
          </a:p>
          <a:p>
            <a:pPr marL="457200" lvl="0" indent="-228600">
              <a:spcBef>
                <a:spcPts val="0"/>
              </a:spcBef>
              <a:buChar char="●"/>
            </a:pPr>
            <a:r>
              <a:rPr lang="en"/>
              <a:t>Do we want to alleviate the stress they’re feeling or is it a part of the learning and growing process?</a:t>
            </a:r>
          </a:p>
        </p:txBody>
      </p:sp>
      <p:sp>
        <p:nvSpPr>
          <p:cNvPr id="194" name="Shape 194"/>
          <p:cNvSpPr txBox="1"/>
          <p:nvPr/>
        </p:nvSpPr>
        <p:spPr>
          <a:xfrm>
            <a:off x="311700" y="4213831"/>
            <a:ext cx="5287200" cy="612169"/>
          </a:xfrm>
          <a:prstGeom prst="rect">
            <a:avLst/>
          </a:prstGeom>
          <a:solidFill>
            <a:srgbClr val="F9CB9C"/>
          </a:solidFill>
          <a:ln w="38100" cap="flat" cmpd="sng">
            <a:solidFill>
              <a:schemeClr val="accent5"/>
            </a:solidFill>
            <a:prstDash val="solid"/>
            <a:round/>
            <a:headEnd type="none" w="med" len="med"/>
            <a:tailEnd type="none" w="med" len="med"/>
          </a:ln>
        </p:spPr>
        <p:txBody>
          <a:bodyPr lIns="91425" tIns="91425" rIns="91425" bIns="91425" anchor="t" anchorCtr="0">
            <a:noAutofit/>
          </a:bodyPr>
          <a:lstStyle/>
          <a:p>
            <a:pPr lvl="0" rtl="0">
              <a:lnSpc>
                <a:spcPct val="115000"/>
              </a:lnSpc>
              <a:spcBef>
                <a:spcPts val="0"/>
              </a:spcBef>
              <a:spcAft>
                <a:spcPts val="1600"/>
              </a:spcAft>
              <a:buNone/>
            </a:pPr>
            <a:r>
              <a:rPr lang="en" sz="2400" b="1" dirty="0">
                <a:solidFill>
                  <a:schemeClr val="dk2"/>
                </a:solidFill>
                <a:latin typeface="Roboto"/>
                <a:ea typeface="Roboto"/>
                <a:cs typeface="Roboto"/>
                <a:sym typeface="Roboto"/>
              </a:rPr>
              <a:t>Common Theme:</a:t>
            </a:r>
            <a:r>
              <a:rPr lang="en" sz="2400" dirty="0">
                <a:solidFill>
                  <a:schemeClr val="dk2"/>
                </a:solidFill>
                <a:latin typeface="Roboto"/>
                <a:ea typeface="Roboto"/>
                <a:cs typeface="Roboto"/>
                <a:sym typeface="Roboto"/>
              </a:rPr>
              <a:t> Needing Guidance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598100" y="2152347"/>
            <a:ext cx="8222100" cy="838800"/>
          </a:xfrm>
          <a:prstGeom prst="rect">
            <a:avLst/>
          </a:prstGeom>
        </p:spPr>
        <p:txBody>
          <a:bodyPr lIns="91425" tIns="91425" rIns="91425" bIns="91425" anchor="ctr" anchorCtr="0">
            <a:noAutofit/>
          </a:bodyPr>
          <a:lstStyle/>
          <a:p>
            <a:pPr lvl="0">
              <a:spcBef>
                <a:spcPts val="0"/>
              </a:spcBef>
              <a:buNone/>
            </a:pPr>
            <a:r>
              <a:rPr lang="en"/>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265500" y="1151100"/>
            <a:ext cx="4045200" cy="1327800"/>
          </a:xfrm>
          <a:prstGeom prst="rect">
            <a:avLst/>
          </a:prstGeom>
        </p:spPr>
        <p:txBody>
          <a:bodyPr lIns="91425" tIns="91425" rIns="91425" bIns="91425" anchor="b" anchorCtr="0">
            <a:noAutofit/>
          </a:bodyPr>
          <a:lstStyle/>
          <a:p>
            <a:pPr lvl="0">
              <a:spcBef>
                <a:spcPts val="0"/>
              </a:spcBef>
              <a:buNone/>
            </a:pPr>
            <a:r>
              <a:rPr lang="en"/>
              <a:t>Mollie Fox</a:t>
            </a:r>
          </a:p>
        </p:txBody>
      </p:sp>
      <p:pic>
        <p:nvPicPr>
          <p:cNvPr id="92" name="Shape 92" descr="Screen Shot 2016-10-05 at 10.06.41 AM.png"/>
          <p:cNvPicPr preferRelativeResize="0"/>
          <p:nvPr/>
        </p:nvPicPr>
        <p:blipFill>
          <a:blip r:embed="rId3">
            <a:alphaModFix/>
          </a:blip>
          <a:stretch>
            <a:fillRect/>
          </a:stretch>
        </p:blipFill>
        <p:spPr>
          <a:xfrm>
            <a:off x="5678225" y="137822"/>
            <a:ext cx="2437549" cy="2526376"/>
          </a:xfrm>
          <a:prstGeom prst="rect">
            <a:avLst/>
          </a:prstGeom>
          <a:noFill/>
          <a:ln>
            <a:noFill/>
          </a:ln>
        </p:spPr>
      </p:pic>
      <p:pic>
        <p:nvPicPr>
          <p:cNvPr id="93" name="Shape 93"/>
          <p:cNvPicPr preferRelativeResize="0"/>
          <p:nvPr/>
        </p:nvPicPr>
        <p:blipFill>
          <a:blip r:embed="rId4">
            <a:alphaModFix/>
          </a:blip>
          <a:stretch>
            <a:fillRect/>
          </a:stretch>
        </p:blipFill>
        <p:spPr>
          <a:xfrm>
            <a:off x="4949249" y="2858425"/>
            <a:ext cx="3895869" cy="2156527"/>
          </a:xfrm>
          <a:prstGeom prst="rect">
            <a:avLst/>
          </a:prstGeom>
          <a:noFill/>
          <a:ln>
            <a:noFill/>
          </a:ln>
        </p:spPr>
      </p:pic>
      <p:sp>
        <p:nvSpPr>
          <p:cNvPr id="94" name="Shape 94"/>
          <p:cNvSpPr txBox="1">
            <a:spLocks noGrp="1"/>
          </p:cNvSpPr>
          <p:nvPr>
            <p:ph type="subTitle" idx="1"/>
          </p:nvPr>
        </p:nvSpPr>
        <p:spPr>
          <a:xfrm>
            <a:off x="417900" y="3073800"/>
            <a:ext cx="3722700" cy="1092900"/>
          </a:xfrm>
          <a:prstGeom prst="rect">
            <a:avLst/>
          </a:prstGeom>
          <a:solidFill>
            <a:srgbClr val="8E7CC3"/>
          </a:solidFill>
          <a:ln>
            <a:noFill/>
          </a:ln>
        </p:spPr>
        <p:txBody>
          <a:bodyPr lIns="91425" tIns="91425" rIns="91425" bIns="91425" anchor="t" anchorCtr="0">
            <a:noAutofit/>
          </a:bodyPr>
          <a:lstStyle/>
          <a:p>
            <a:pPr marL="457200" lvl="0" indent="-381000" algn="l" rtl="0">
              <a:lnSpc>
                <a:spcPct val="115000"/>
              </a:lnSpc>
              <a:spcBef>
                <a:spcPts val="0"/>
              </a:spcBef>
              <a:buClr>
                <a:srgbClr val="FFFFFF"/>
              </a:buClr>
              <a:buSzPct val="100000"/>
              <a:buChar char="❖"/>
            </a:pPr>
            <a:r>
              <a:rPr lang="en" sz="2400">
                <a:solidFill>
                  <a:srgbClr val="FFFFFF"/>
                </a:solidFill>
              </a:rPr>
              <a:t>Art History Major</a:t>
            </a:r>
          </a:p>
          <a:p>
            <a:pPr marL="457200" lvl="0" indent="-381000" algn="l" rtl="0">
              <a:lnSpc>
                <a:spcPct val="115000"/>
              </a:lnSpc>
              <a:spcBef>
                <a:spcPts val="0"/>
              </a:spcBef>
              <a:buClr>
                <a:srgbClr val="FFFFFF"/>
              </a:buClr>
              <a:buSzPct val="100000"/>
              <a:buChar char="❖"/>
            </a:pPr>
            <a:r>
              <a:rPr lang="en" sz="2400">
                <a:solidFill>
                  <a:srgbClr val="FFFFFF"/>
                </a:solidFill>
              </a:rPr>
              <a:t>University of Michigan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65500" y="907750"/>
            <a:ext cx="4045200" cy="1564500"/>
          </a:xfrm>
          <a:prstGeom prst="rect">
            <a:avLst/>
          </a:prstGeom>
        </p:spPr>
        <p:txBody>
          <a:bodyPr lIns="91425" tIns="91425" rIns="91425" bIns="91425" anchor="b" anchorCtr="0">
            <a:noAutofit/>
          </a:bodyPr>
          <a:lstStyle/>
          <a:p>
            <a:pPr lvl="0">
              <a:spcBef>
                <a:spcPts val="0"/>
              </a:spcBef>
              <a:buNone/>
            </a:pPr>
            <a:r>
              <a:rPr lang="en"/>
              <a:t>Amber Wilkie</a:t>
            </a:r>
          </a:p>
        </p:txBody>
      </p:sp>
      <p:pic>
        <p:nvPicPr>
          <p:cNvPr id="100" name="Shape 100"/>
          <p:cNvPicPr preferRelativeResize="0"/>
          <p:nvPr/>
        </p:nvPicPr>
        <p:blipFill>
          <a:blip r:embed="rId3">
            <a:alphaModFix/>
          </a:blip>
          <a:stretch>
            <a:fillRect/>
          </a:stretch>
        </p:blipFill>
        <p:spPr>
          <a:xfrm>
            <a:off x="5707300" y="67977"/>
            <a:ext cx="2411624" cy="2411624"/>
          </a:xfrm>
          <a:prstGeom prst="rect">
            <a:avLst/>
          </a:prstGeom>
          <a:noFill/>
          <a:ln>
            <a:noFill/>
          </a:ln>
        </p:spPr>
      </p:pic>
      <p:pic>
        <p:nvPicPr>
          <p:cNvPr id="101" name="Shape 101"/>
          <p:cNvPicPr preferRelativeResize="0"/>
          <p:nvPr/>
        </p:nvPicPr>
        <p:blipFill>
          <a:blip r:embed="rId4">
            <a:alphaModFix/>
          </a:blip>
          <a:stretch>
            <a:fillRect/>
          </a:stretch>
        </p:blipFill>
        <p:spPr>
          <a:xfrm>
            <a:off x="5016700" y="2568300"/>
            <a:ext cx="3784451" cy="2523724"/>
          </a:xfrm>
          <a:prstGeom prst="rect">
            <a:avLst/>
          </a:prstGeom>
          <a:noFill/>
          <a:ln>
            <a:noFill/>
          </a:ln>
        </p:spPr>
      </p:pic>
      <p:sp>
        <p:nvSpPr>
          <p:cNvPr id="102" name="Shape 102"/>
          <p:cNvSpPr txBox="1">
            <a:spLocks noGrp="1"/>
          </p:cNvSpPr>
          <p:nvPr>
            <p:ph type="subTitle" idx="1"/>
          </p:nvPr>
        </p:nvSpPr>
        <p:spPr>
          <a:xfrm>
            <a:off x="135925" y="3073800"/>
            <a:ext cx="4324200" cy="1092900"/>
          </a:xfrm>
          <a:prstGeom prst="rect">
            <a:avLst/>
          </a:prstGeom>
          <a:solidFill>
            <a:srgbClr val="8E7CC3"/>
          </a:solidFill>
          <a:ln>
            <a:noFill/>
          </a:ln>
        </p:spPr>
        <p:txBody>
          <a:bodyPr lIns="91425" tIns="91425" rIns="91425" bIns="91425" anchor="t" anchorCtr="0">
            <a:noAutofit/>
          </a:bodyPr>
          <a:lstStyle/>
          <a:p>
            <a:pPr marL="457200" lvl="0" indent="-381000" algn="l" rtl="0">
              <a:lnSpc>
                <a:spcPct val="115000"/>
              </a:lnSpc>
              <a:spcBef>
                <a:spcPts val="0"/>
              </a:spcBef>
              <a:spcAft>
                <a:spcPts val="1600"/>
              </a:spcAft>
              <a:buClr>
                <a:schemeClr val="lt1"/>
              </a:buClr>
              <a:buSzPct val="100000"/>
              <a:buChar char="❖"/>
            </a:pPr>
            <a:r>
              <a:rPr lang="en" sz="2400">
                <a:solidFill>
                  <a:schemeClr val="lt1"/>
                </a:solidFill>
              </a:rPr>
              <a:t>Photographer/Programmer</a:t>
            </a:r>
          </a:p>
          <a:p>
            <a:pPr marL="457200" lvl="0" indent="-381000" algn="l" rtl="0">
              <a:lnSpc>
                <a:spcPct val="115000"/>
              </a:lnSpc>
              <a:spcBef>
                <a:spcPts val="0"/>
              </a:spcBef>
              <a:spcAft>
                <a:spcPts val="1600"/>
              </a:spcAft>
              <a:buClr>
                <a:schemeClr val="lt1"/>
              </a:buClr>
              <a:buSzPct val="100000"/>
              <a:buChar char="❖"/>
            </a:pPr>
            <a:r>
              <a:rPr lang="en" sz="2400">
                <a:solidFill>
                  <a:schemeClr val="lt1"/>
                </a:solidFill>
              </a:rPr>
              <a:t>Sweden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265500" y="1151100"/>
            <a:ext cx="4045200" cy="1327800"/>
          </a:xfrm>
          <a:prstGeom prst="rect">
            <a:avLst/>
          </a:prstGeom>
        </p:spPr>
        <p:txBody>
          <a:bodyPr lIns="91425" tIns="91425" rIns="91425" bIns="91425" anchor="b" anchorCtr="0">
            <a:noAutofit/>
          </a:bodyPr>
          <a:lstStyle/>
          <a:p>
            <a:pPr lvl="0" rtl="0">
              <a:spcBef>
                <a:spcPts val="0"/>
              </a:spcBef>
              <a:buNone/>
            </a:pPr>
            <a:r>
              <a:rPr lang="en"/>
              <a:t>Chrystal Lau</a:t>
            </a:r>
          </a:p>
        </p:txBody>
      </p:sp>
      <p:pic>
        <p:nvPicPr>
          <p:cNvPr id="108" name="Shape 108"/>
          <p:cNvPicPr preferRelativeResize="0"/>
          <p:nvPr/>
        </p:nvPicPr>
        <p:blipFill>
          <a:blip r:embed="rId3">
            <a:alphaModFix/>
          </a:blip>
          <a:stretch>
            <a:fillRect/>
          </a:stretch>
        </p:blipFill>
        <p:spPr>
          <a:xfrm>
            <a:off x="5597837" y="67125"/>
            <a:ext cx="2548899" cy="2497500"/>
          </a:xfrm>
          <a:prstGeom prst="rect">
            <a:avLst/>
          </a:prstGeom>
          <a:noFill/>
          <a:ln>
            <a:noFill/>
          </a:ln>
        </p:spPr>
      </p:pic>
      <p:pic>
        <p:nvPicPr>
          <p:cNvPr id="109" name="Shape 109"/>
          <p:cNvPicPr preferRelativeResize="0"/>
          <p:nvPr/>
        </p:nvPicPr>
        <p:blipFill>
          <a:blip r:embed="rId4">
            <a:alphaModFix/>
          </a:blip>
          <a:stretch>
            <a:fillRect/>
          </a:stretch>
        </p:blipFill>
        <p:spPr>
          <a:xfrm>
            <a:off x="4993075" y="2715600"/>
            <a:ext cx="3758424" cy="2318800"/>
          </a:xfrm>
          <a:prstGeom prst="rect">
            <a:avLst/>
          </a:prstGeom>
          <a:noFill/>
          <a:ln>
            <a:noFill/>
          </a:ln>
        </p:spPr>
      </p:pic>
      <p:sp>
        <p:nvSpPr>
          <p:cNvPr id="110" name="Shape 110"/>
          <p:cNvSpPr txBox="1">
            <a:spLocks noGrp="1"/>
          </p:cNvSpPr>
          <p:nvPr>
            <p:ph type="subTitle" idx="1"/>
          </p:nvPr>
        </p:nvSpPr>
        <p:spPr>
          <a:xfrm>
            <a:off x="417900" y="3073800"/>
            <a:ext cx="3722700" cy="1092900"/>
          </a:xfrm>
          <a:prstGeom prst="rect">
            <a:avLst/>
          </a:prstGeom>
          <a:solidFill>
            <a:srgbClr val="8E7CC3"/>
          </a:solidFill>
          <a:ln>
            <a:noFill/>
          </a:ln>
        </p:spPr>
        <p:txBody>
          <a:bodyPr lIns="91425" tIns="91425" rIns="91425" bIns="91425" anchor="t" anchorCtr="0">
            <a:noAutofit/>
          </a:bodyPr>
          <a:lstStyle/>
          <a:p>
            <a:pPr marL="457200" lvl="0" indent="-381000" algn="l" rtl="0">
              <a:lnSpc>
                <a:spcPct val="115000"/>
              </a:lnSpc>
              <a:spcBef>
                <a:spcPts val="0"/>
              </a:spcBef>
              <a:spcAft>
                <a:spcPts val="1600"/>
              </a:spcAft>
              <a:buClr>
                <a:srgbClr val="FFFFFF"/>
              </a:buClr>
              <a:buSzPct val="100000"/>
              <a:buChar char="❖"/>
            </a:pPr>
            <a:r>
              <a:rPr lang="en" sz="2400">
                <a:solidFill>
                  <a:srgbClr val="FFFFFF"/>
                </a:solidFill>
              </a:rPr>
              <a:t>Med school student</a:t>
            </a:r>
          </a:p>
          <a:p>
            <a:pPr marL="457200" lvl="0" indent="-381000" algn="l" rtl="0">
              <a:lnSpc>
                <a:spcPct val="115000"/>
              </a:lnSpc>
              <a:spcBef>
                <a:spcPts val="0"/>
              </a:spcBef>
              <a:spcAft>
                <a:spcPts val="1600"/>
              </a:spcAft>
              <a:buClr>
                <a:srgbClr val="FFFFFF"/>
              </a:buClr>
              <a:buSzPct val="100000"/>
              <a:buChar char="❖"/>
            </a:pPr>
            <a:r>
              <a:rPr lang="en" sz="2400">
                <a:solidFill>
                  <a:srgbClr val="FFFFFF"/>
                </a:solidFill>
              </a:rPr>
              <a:t>Arkansas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265500" y="924550"/>
            <a:ext cx="4045200" cy="1564500"/>
          </a:xfrm>
          <a:prstGeom prst="rect">
            <a:avLst/>
          </a:prstGeom>
        </p:spPr>
        <p:txBody>
          <a:bodyPr lIns="91425" tIns="91425" rIns="91425" bIns="91425" anchor="b" anchorCtr="0">
            <a:noAutofit/>
          </a:bodyPr>
          <a:lstStyle/>
          <a:p>
            <a:pPr lvl="0">
              <a:spcBef>
                <a:spcPts val="0"/>
              </a:spcBef>
              <a:buNone/>
            </a:pPr>
            <a:r>
              <a:rPr lang="en"/>
              <a:t>Lauren Kim</a:t>
            </a:r>
          </a:p>
        </p:txBody>
      </p:sp>
      <p:pic>
        <p:nvPicPr>
          <p:cNvPr id="116" name="Shape 116"/>
          <p:cNvPicPr preferRelativeResize="0"/>
          <p:nvPr/>
        </p:nvPicPr>
        <p:blipFill>
          <a:blip r:embed="rId3">
            <a:alphaModFix/>
          </a:blip>
          <a:stretch>
            <a:fillRect/>
          </a:stretch>
        </p:blipFill>
        <p:spPr>
          <a:xfrm>
            <a:off x="6040375" y="125938"/>
            <a:ext cx="1861777" cy="2606525"/>
          </a:xfrm>
          <a:prstGeom prst="rect">
            <a:avLst/>
          </a:prstGeom>
          <a:noFill/>
          <a:ln>
            <a:noFill/>
          </a:ln>
        </p:spPr>
      </p:pic>
      <p:pic>
        <p:nvPicPr>
          <p:cNvPr id="117" name="Shape 117"/>
          <p:cNvPicPr preferRelativeResize="0"/>
          <p:nvPr/>
        </p:nvPicPr>
        <p:blipFill>
          <a:blip r:embed="rId4">
            <a:alphaModFix/>
          </a:blip>
          <a:stretch>
            <a:fillRect/>
          </a:stretch>
        </p:blipFill>
        <p:spPr>
          <a:xfrm>
            <a:off x="4840313" y="2853002"/>
            <a:ext cx="4086074" cy="2122849"/>
          </a:xfrm>
          <a:prstGeom prst="rect">
            <a:avLst/>
          </a:prstGeom>
          <a:noFill/>
          <a:ln>
            <a:noFill/>
          </a:ln>
        </p:spPr>
      </p:pic>
      <p:sp>
        <p:nvSpPr>
          <p:cNvPr id="118" name="Shape 118"/>
          <p:cNvSpPr txBox="1">
            <a:spLocks noGrp="1"/>
          </p:cNvSpPr>
          <p:nvPr>
            <p:ph type="subTitle" idx="1"/>
          </p:nvPr>
        </p:nvSpPr>
        <p:spPr>
          <a:xfrm>
            <a:off x="417900" y="3073800"/>
            <a:ext cx="3722700" cy="1092900"/>
          </a:xfrm>
          <a:prstGeom prst="rect">
            <a:avLst/>
          </a:prstGeom>
          <a:solidFill>
            <a:srgbClr val="8E7CC3"/>
          </a:solidFill>
          <a:ln>
            <a:noFill/>
          </a:ln>
        </p:spPr>
        <p:txBody>
          <a:bodyPr lIns="91425" tIns="91425" rIns="91425" bIns="91425" anchor="t" anchorCtr="0">
            <a:noAutofit/>
          </a:bodyPr>
          <a:lstStyle/>
          <a:p>
            <a:pPr marL="457200" lvl="0" indent="-381000" algn="l" rtl="0">
              <a:lnSpc>
                <a:spcPct val="115000"/>
              </a:lnSpc>
              <a:spcBef>
                <a:spcPts val="0"/>
              </a:spcBef>
              <a:spcAft>
                <a:spcPts val="1600"/>
              </a:spcAft>
              <a:buClr>
                <a:schemeClr val="lt1"/>
              </a:buClr>
              <a:buSzPct val="100000"/>
              <a:buChar char="❖"/>
            </a:pPr>
            <a:r>
              <a:rPr lang="en" sz="2400">
                <a:solidFill>
                  <a:schemeClr val="lt1"/>
                </a:solidFill>
              </a:rPr>
              <a:t>Professional Golfer</a:t>
            </a:r>
          </a:p>
          <a:p>
            <a:pPr marL="457200" lvl="0" indent="-381000" algn="l" rtl="0">
              <a:lnSpc>
                <a:spcPct val="115000"/>
              </a:lnSpc>
              <a:spcBef>
                <a:spcPts val="0"/>
              </a:spcBef>
              <a:spcAft>
                <a:spcPts val="1600"/>
              </a:spcAft>
              <a:buClr>
                <a:schemeClr val="lt1"/>
              </a:buClr>
              <a:buSzPct val="100000"/>
              <a:buChar char="❖"/>
            </a:pPr>
            <a:r>
              <a:rPr lang="en" sz="2400">
                <a:solidFill>
                  <a:schemeClr val="lt1"/>
                </a:solidFill>
              </a:rPr>
              <a:t>Palo Alto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598100" y="2152347"/>
            <a:ext cx="8222100" cy="838800"/>
          </a:xfrm>
          <a:prstGeom prst="rect">
            <a:avLst/>
          </a:prstGeom>
        </p:spPr>
        <p:txBody>
          <a:bodyPr lIns="91425" tIns="91425" rIns="91425" bIns="91425" anchor="ctr" anchorCtr="0">
            <a:noAutofit/>
          </a:bodyPr>
          <a:lstStyle/>
          <a:p>
            <a:pPr lvl="0">
              <a:spcBef>
                <a:spcPts val="0"/>
              </a:spcBef>
              <a:buNone/>
            </a:pPr>
            <a:r>
              <a:rPr lang="en"/>
              <a:t>Interview Results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Our Findings</a:t>
            </a:r>
          </a:p>
        </p:txBody>
      </p:sp>
      <p:sp>
        <p:nvSpPr>
          <p:cNvPr id="129" name="Shape 129"/>
          <p:cNvSpPr txBox="1">
            <a:spLocks noGrp="1"/>
          </p:cNvSpPr>
          <p:nvPr>
            <p:ph type="body" idx="1"/>
          </p:nvPr>
        </p:nvSpPr>
        <p:spPr>
          <a:xfrm>
            <a:off x="311700" y="1229875"/>
            <a:ext cx="4277700" cy="3339000"/>
          </a:xfrm>
          <a:prstGeom prst="rect">
            <a:avLst/>
          </a:prstGeom>
        </p:spPr>
        <p:txBody>
          <a:bodyPr lIns="91425" tIns="91425" rIns="91425" bIns="91425" anchor="t" anchorCtr="0">
            <a:noAutofit/>
          </a:bodyPr>
          <a:lstStyle/>
          <a:p>
            <a:pPr marL="457200" lvl="0"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Visualization</a:t>
            </a:r>
          </a:p>
          <a:p>
            <a:pPr marL="914400" lvl="1"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Anatomy</a:t>
            </a:r>
          </a:p>
          <a:p>
            <a:pPr marL="914400" lvl="1"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Design inspiration</a:t>
            </a:r>
          </a:p>
          <a:p>
            <a:pPr marL="914400" lvl="1"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Golf course</a:t>
            </a:r>
          </a:p>
          <a:p>
            <a:pPr marL="457200" lvl="0"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Guidance</a:t>
            </a:r>
          </a:p>
          <a:p>
            <a:pPr marL="914400" lvl="1"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Lost in a new place</a:t>
            </a:r>
          </a:p>
          <a:p>
            <a:pPr marL="914400" lvl="1"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Own boss</a:t>
            </a:r>
          </a:p>
          <a:p>
            <a:pPr marL="914400" lvl="1" indent="-228600" rtl="0">
              <a:spcBef>
                <a:spcPts val="0"/>
              </a:spcBef>
              <a:spcAft>
                <a:spcPts val="0"/>
              </a:spcAft>
              <a:buClr>
                <a:srgbClr val="000000"/>
              </a:buClr>
              <a:buFont typeface="Arial"/>
              <a:buChar char="○"/>
            </a:pPr>
            <a:r>
              <a:rPr lang="en">
                <a:solidFill>
                  <a:srgbClr val="000000"/>
                </a:solidFill>
                <a:latin typeface="Arial"/>
                <a:ea typeface="Arial"/>
                <a:cs typeface="Arial"/>
                <a:sym typeface="Arial"/>
              </a:rPr>
              <a:t>Initial push</a:t>
            </a:r>
          </a:p>
        </p:txBody>
      </p:sp>
      <p:pic>
        <p:nvPicPr>
          <p:cNvPr id="130" name="Shape 130"/>
          <p:cNvPicPr preferRelativeResize="0"/>
          <p:nvPr/>
        </p:nvPicPr>
        <p:blipFill>
          <a:blip r:embed="rId3">
            <a:alphaModFix/>
          </a:blip>
          <a:stretch>
            <a:fillRect/>
          </a:stretch>
        </p:blipFill>
        <p:spPr>
          <a:xfrm>
            <a:off x="4696624" y="456899"/>
            <a:ext cx="3916175" cy="2937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Tensions</a:t>
            </a:r>
          </a:p>
        </p:txBody>
      </p:sp>
      <p:sp>
        <p:nvSpPr>
          <p:cNvPr id="136" name="Shape 136"/>
          <p:cNvSpPr txBox="1">
            <a:spLocks noGrp="1"/>
          </p:cNvSpPr>
          <p:nvPr>
            <p:ph type="body" idx="1"/>
          </p:nvPr>
        </p:nvSpPr>
        <p:spPr>
          <a:xfrm>
            <a:off x="311700" y="1229875"/>
            <a:ext cx="5261700" cy="3339000"/>
          </a:xfrm>
          <a:prstGeom prst="rect">
            <a:avLst/>
          </a:prstGeom>
        </p:spPr>
        <p:txBody>
          <a:bodyPr lIns="91425" tIns="91425" rIns="91425" bIns="91425" anchor="t" anchorCtr="0">
            <a:noAutofit/>
          </a:bodyPr>
          <a:lstStyle/>
          <a:p>
            <a:pPr marL="457200" lvl="0" indent="-228600" rtl="0">
              <a:spcBef>
                <a:spcPts val="0"/>
              </a:spcBef>
              <a:buChar char="●"/>
            </a:pPr>
            <a:r>
              <a:rPr lang="en"/>
              <a:t>“High school cliques” - Chrystal</a:t>
            </a:r>
          </a:p>
          <a:p>
            <a:pPr marL="457200" lvl="0" indent="-228600" rtl="0">
              <a:spcBef>
                <a:spcPts val="0"/>
              </a:spcBef>
              <a:buChar char="●"/>
            </a:pPr>
            <a:r>
              <a:rPr lang="en"/>
              <a:t>Balance between social life and golf - Lauren</a:t>
            </a:r>
          </a:p>
          <a:p>
            <a:pPr marL="457200" lvl="0" indent="-228600" rtl="0">
              <a:spcBef>
                <a:spcPts val="0"/>
              </a:spcBef>
              <a:buChar char="●"/>
            </a:pPr>
            <a:r>
              <a:rPr lang="en"/>
              <a:t>Foreign environment - Amber</a:t>
            </a:r>
          </a:p>
          <a:p>
            <a:pPr marL="457200" lvl="0" indent="-228600">
              <a:spcBef>
                <a:spcPts val="0"/>
              </a:spcBef>
              <a:buChar char="●"/>
            </a:pPr>
            <a:r>
              <a:rPr lang="en"/>
              <a:t>Struggle to convey idea - Mollie</a:t>
            </a:r>
          </a:p>
        </p:txBody>
      </p:sp>
      <p:pic>
        <p:nvPicPr>
          <p:cNvPr id="137" name="Shape 137"/>
          <p:cNvPicPr preferRelativeResize="0"/>
          <p:nvPr/>
        </p:nvPicPr>
        <p:blipFill rotWithShape="1">
          <a:blip r:embed="rId3">
            <a:alphaModFix/>
          </a:blip>
          <a:srcRect l="15849" r="15979"/>
          <a:stretch/>
        </p:blipFill>
        <p:spPr>
          <a:xfrm>
            <a:off x="6361475" y="480625"/>
            <a:ext cx="2167000" cy="3178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Contradictions</a:t>
            </a:r>
          </a:p>
        </p:txBody>
      </p:sp>
      <p:sp>
        <p:nvSpPr>
          <p:cNvPr id="143" name="Shape 143"/>
          <p:cNvSpPr txBox="1">
            <a:spLocks noGrp="1"/>
          </p:cNvSpPr>
          <p:nvPr>
            <p:ph type="body" idx="1"/>
          </p:nvPr>
        </p:nvSpPr>
        <p:spPr>
          <a:xfrm>
            <a:off x="311700" y="1229875"/>
            <a:ext cx="4460700" cy="3339000"/>
          </a:xfrm>
          <a:prstGeom prst="rect">
            <a:avLst/>
          </a:prstGeom>
        </p:spPr>
        <p:txBody>
          <a:bodyPr lIns="91425" tIns="91425" rIns="91425" bIns="91425" anchor="t" anchorCtr="0">
            <a:noAutofit/>
          </a:bodyPr>
          <a:lstStyle/>
          <a:p>
            <a:pPr marL="457200" lvl="0" indent="-228600" rtl="0">
              <a:spcBef>
                <a:spcPts val="0"/>
              </a:spcBef>
              <a:buChar char="●"/>
            </a:pPr>
            <a:r>
              <a:rPr lang="en"/>
              <a:t>Discrepancy in practice hours - Lauren</a:t>
            </a:r>
          </a:p>
          <a:p>
            <a:pPr marL="457200" lvl="0" indent="-228600" rtl="0">
              <a:spcBef>
                <a:spcPts val="0"/>
              </a:spcBef>
              <a:buChar char="●"/>
            </a:pPr>
            <a:r>
              <a:rPr lang="en"/>
              <a:t>“Sweden is not all that different culturally from the states” - Amber</a:t>
            </a:r>
          </a:p>
        </p:txBody>
      </p:sp>
      <p:pic>
        <p:nvPicPr>
          <p:cNvPr id="144" name="Shape 144"/>
          <p:cNvPicPr preferRelativeResize="0"/>
          <p:nvPr/>
        </p:nvPicPr>
        <p:blipFill>
          <a:blip r:embed="rId3">
            <a:alphaModFix/>
          </a:blip>
          <a:stretch>
            <a:fillRect/>
          </a:stretch>
        </p:blipFill>
        <p:spPr>
          <a:xfrm>
            <a:off x="5727999" y="295100"/>
            <a:ext cx="2741449" cy="3445449"/>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846</Words>
  <Application>Microsoft Macintosh PowerPoint</Application>
  <PresentationFormat>On-screen Show (16:9)</PresentationFormat>
  <Paragraphs>90</Paragraphs>
  <Slides>14</Slides>
  <Notes>14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vt:i4>
      </vt:variant>
    </vt:vector>
  </HeadingPairs>
  <TitlesOfParts>
    <vt:vector size="16" baseType="lpstr">
      <vt:lpstr>Roboto</vt:lpstr>
      <vt:lpstr>geometric</vt:lpstr>
      <vt:lpstr>Needfinding</vt:lpstr>
      <vt:lpstr>Mollie Fox</vt:lpstr>
      <vt:lpstr>Amber Wilkie</vt:lpstr>
      <vt:lpstr>Chrystal Lau</vt:lpstr>
      <vt:lpstr>Lauren Kim</vt:lpstr>
      <vt:lpstr>Interview Results</vt:lpstr>
      <vt:lpstr>Our Findings</vt:lpstr>
      <vt:lpstr>Tensions</vt:lpstr>
      <vt:lpstr>Contradictions</vt:lpstr>
      <vt:lpstr>Surprises</vt:lpstr>
      <vt:lpstr>Inferences &amp; Analysis</vt:lpstr>
      <vt:lpstr>PowerPoint Presentation</vt:lpstr>
      <vt:lpstr>Analysis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Needfinding</dc:title>
  <cp:lastModifiedBy>Kristen</cp:lastModifiedBy>
  <cp:revision>1</cp:revision>
  <dcterms:modified xsi:type="dcterms:W3CDTF">2016-10-31T04:40:29Z</dcterms:modified>
</cp:coreProperties>
</file>