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307" r:id="rId4"/>
    <p:sldId id="276" r:id="rId5"/>
    <p:sldId id="308" r:id="rId6"/>
    <p:sldId id="309" r:id="rId7"/>
    <p:sldId id="290" r:id="rId8"/>
    <p:sldId id="291" r:id="rId9"/>
    <p:sldId id="313" r:id="rId10"/>
    <p:sldId id="310" r:id="rId11"/>
    <p:sldId id="311" r:id="rId12"/>
    <p:sldId id="316" r:id="rId13"/>
    <p:sldId id="292" r:id="rId14"/>
    <p:sldId id="317" r:id="rId15"/>
    <p:sldId id="314" r:id="rId16"/>
    <p:sldId id="318" r:id="rId17"/>
    <p:sldId id="320" r:id="rId18"/>
    <p:sldId id="323" r:id="rId19"/>
    <p:sldId id="324" r:id="rId20"/>
    <p:sldId id="326" r:id="rId21"/>
    <p:sldId id="319" r:id="rId22"/>
    <p:sldId id="315" r:id="rId23"/>
    <p:sldId id="295" r:id="rId24"/>
    <p:sldId id="303" r:id="rId25"/>
    <p:sldId id="325" r:id="rId26"/>
    <p:sldId id="321" r:id="rId27"/>
    <p:sldId id="322" r:id="rId28"/>
    <p:sldId id="327" r:id="rId29"/>
    <p:sldId id="2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60E0"/>
    <a:srgbClr val="C2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2"/>
    <p:restoredTop sz="74138"/>
  </p:normalViewPr>
  <p:slideViewPr>
    <p:cSldViewPr snapToGrid="0" snapToObjects="1">
      <p:cViewPr>
        <p:scale>
          <a:sx n="83" d="100"/>
          <a:sy n="83" d="100"/>
        </p:scale>
        <p:origin x="-400"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51EA0-A858-B744-8315-4C9D2D49EBBE}" type="datetimeFigureOut">
              <a:rPr lang="en-US" smtClean="0"/>
              <a:t>11/27/16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64046-FDC2-CA44-B185-7166C43FF693}" type="slidenum">
              <a:rPr lang="en-US" smtClean="0"/>
              <a:t>‹#›</a:t>
            </a:fld>
            <a:endParaRPr lang="en-US"/>
          </a:p>
        </p:txBody>
      </p:sp>
    </p:spTree>
    <p:extLst>
      <p:ext uri="{BB962C8B-B14F-4D97-AF65-F5344CB8AC3E}">
        <p14:creationId xmlns:p14="http://schemas.microsoft.com/office/powerpoint/2010/main" val="139953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1</a:t>
            </a:fld>
            <a:endParaRPr lang="en-US"/>
          </a:p>
        </p:txBody>
      </p:sp>
    </p:spTree>
    <p:extLst>
      <p:ext uri="{BB962C8B-B14F-4D97-AF65-F5344CB8AC3E}">
        <p14:creationId xmlns:p14="http://schemas.microsoft.com/office/powerpoint/2010/main" val="1135153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10</a:t>
            </a:fld>
            <a:endParaRPr lang="en-US"/>
          </a:p>
        </p:txBody>
      </p:sp>
    </p:spTree>
    <p:extLst>
      <p:ext uri="{BB962C8B-B14F-4D97-AF65-F5344CB8AC3E}">
        <p14:creationId xmlns:p14="http://schemas.microsoft.com/office/powerpoint/2010/main" val="2074227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11</a:t>
            </a:fld>
            <a:endParaRPr lang="en-US"/>
          </a:p>
        </p:txBody>
      </p:sp>
    </p:spTree>
    <p:extLst>
      <p:ext uri="{BB962C8B-B14F-4D97-AF65-F5344CB8AC3E}">
        <p14:creationId xmlns:p14="http://schemas.microsoft.com/office/powerpoint/2010/main" val="57044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The biggest design change: add to closet is more clear</a:t>
            </a:r>
          </a:p>
          <a:p>
            <a:pPr marL="171450" indent="-171450">
              <a:buFontTx/>
              <a:buChar char="-"/>
            </a:pPr>
            <a:r>
              <a:rPr lang="en-US" baseline="0" dirty="0" smtClean="0"/>
              <a:t>Now we expect that people won’t use “add to close” to buy, but plus as in they’ll favorite it</a:t>
            </a:r>
          </a:p>
        </p:txBody>
      </p:sp>
      <p:sp>
        <p:nvSpPr>
          <p:cNvPr id="4" name="Slide Number Placeholder 3"/>
          <p:cNvSpPr>
            <a:spLocks noGrp="1"/>
          </p:cNvSpPr>
          <p:nvPr>
            <p:ph type="sldNum" sz="quarter" idx="10"/>
          </p:nvPr>
        </p:nvSpPr>
        <p:spPr/>
        <p:txBody>
          <a:bodyPr/>
          <a:lstStyle/>
          <a:p>
            <a:fld id="{2B364046-FDC2-CA44-B185-7166C43FF693}" type="slidenum">
              <a:rPr lang="en-US" smtClean="0"/>
              <a:t>12</a:t>
            </a:fld>
            <a:endParaRPr lang="en-US"/>
          </a:p>
        </p:txBody>
      </p:sp>
    </p:spTree>
    <p:extLst>
      <p:ext uri="{BB962C8B-B14F-4D97-AF65-F5344CB8AC3E}">
        <p14:creationId xmlns:p14="http://schemas.microsoft.com/office/powerpoint/2010/main" val="30438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Measurements added to settings</a:t>
            </a:r>
          </a:p>
          <a:p>
            <a:pPr marL="171450" indent="-171450">
              <a:buFontTx/>
              <a:buChar char="-"/>
            </a:pPr>
            <a:r>
              <a:rPr lang="en-US" baseline="0" dirty="0" smtClean="0"/>
              <a:t>Previous settings we had only planned for push notifications and login settings, no real layout</a:t>
            </a:r>
          </a:p>
          <a:p>
            <a:pPr marL="171450" indent="-171450">
              <a:buFontTx/>
              <a:buChar char="-"/>
            </a:pPr>
            <a:r>
              <a:rPr lang="en-US" baseline="0" dirty="0" smtClean="0"/>
              <a:t>Feedback = added user input for measurements for custom models, gender input</a:t>
            </a:r>
          </a:p>
        </p:txBody>
      </p:sp>
      <p:sp>
        <p:nvSpPr>
          <p:cNvPr id="4" name="Slide Number Placeholder 3"/>
          <p:cNvSpPr>
            <a:spLocks noGrp="1"/>
          </p:cNvSpPr>
          <p:nvPr>
            <p:ph type="sldNum" sz="quarter" idx="10"/>
          </p:nvPr>
        </p:nvSpPr>
        <p:spPr/>
        <p:txBody>
          <a:bodyPr/>
          <a:lstStyle/>
          <a:p>
            <a:fld id="{2B364046-FDC2-CA44-B185-7166C43FF693}" type="slidenum">
              <a:rPr lang="en-US" smtClean="0"/>
              <a:t>13</a:t>
            </a:fld>
            <a:endParaRPr lang="en-US"/>
          </a:p>
        </p:txBody>
      </p:sp>
    </p:spTree>
    <p:extLst>
      <p:ext uri="{BB962C8B-B14F-4D97-AF65-F5344CB8AC3E}">
        <p14:creationId xmlns:p14="http://schemas.microsoft.com/office/powerpoint/2010/main" val="1409901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Removed arrows from AR enabled screen</a:t>
            </a:r>
          </a:p>
          <a:p>
            <a:pPr marL="171450" indent="-171450">
              <a:buFontTx/>
              <a:buChar char="-"/>
            </a:pPr>
            <a:r>
              <a:rPr lang="en-US" baseline="0" dirty="0" smtClean="0"/>
              <a:t>Previous screen confused people because they pressed arrows or never looked for other clothes</a:t>
            </a:r>
          </a:p>
          <a:p>
            <a:pPr marL="171450" indent="-171450">
              <a:buFontTx/>
              <a:buChar char="-"/>
            </a:pPr>
            <a:r>
              <a:rPr lang="en-US" baseline="0" dirty="0" smtClean="0"/>
              <a:t>Now we show a bit of next clothes so people “</a:t>
            </a:r>
            <a:r>
              <a:rPr lang="en-US" baseline="0" dirty="0" err="1" smtClean="0"/>
              <a:t>intuitvely</a:t>
            </a:r>
            <a:r>
              <a:rPr lang="en-US" baseline="0" dirty="0" smtClean="0"/>
              <a:t>” swipe for it</a:t>
            </a:r>
          </a:p>
        </p:txBody>
      </p:sp>
      <p:sp>
        <p:nvSpPr>
          <p:cNvPr id="4" name="Slide Number Placeholder 3"/>
          <p:cNvSpPr>
            <a:spLocks noGrp="1"/>
          </p:cNvSpPr>
          <p:nvPr>
            <p:ph type="sldNum" sz="quarter" idx="10"/>
          </p:nvPr>
        </p:nvSpPr>
        <p:spPr/>
        <p:txBody>
          <a:bodyPr/>
          <a:lstStyle/>
          <a:p>
            <a:fld id="{2B364046-FDC2-CA44-B185-7166C43FF693}" type="slidenum">
              <a:rPr lang="en-US" smtClean="0"/>
              <a:t>14</a:t>
            </a:fld>
            <a:endParaRPr lang="en-US"/>
          </a:p>
        </p:txBody>
      </p:sp>
    </p:spTree>
    <p:extLst>
      <p:ext uri="{BB962C8B-B14F-4D97-AF65-F5344CB8AC3E}">
        <p14:creationId xmlns:p14="http://schemas.microsoft.com/office/powerpoint/2010/main" val="1452194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15</a:t>
            </a:fld>
            <a:endParaRPr lang="en-US"/>
          </a:p>
        </p:txBody>
      </p:sp>
    </p:spTree>
    <p:extLst>
      <p:ext uri="{BB962C8B-B14F-4D97-AF65-F5344CB8AC3E}">
        <p14:creationId xmlns:p14="http://schemas.microsoft.com/office/powerpoint/2010/main" val="902958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16</a:t>
            </a:fld>
            <a:endParaRPr lang="en-US"/>
          </a:p>
        </p:txBody>
      </p:sp>
    </p:spTree>
    <p:extLst>
      <p:ext uri="{BB962C8B-B14F-4D97-AF65-F5344CB8AC3E}">
        <p14:creationId xmlns:p14="http://schemas.microsoft.com/office/powerpoint/2010/main" val="2010368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Simple task flow</a:t>
            </a:r>
          </a:p>
        </p:txBody>
      </p:sp>
      <p:sp>
        <p:nvSpPr>
          <p:cNvPr id="4" name="Slide Number Placeholder 3"/>
          <p:cNvSpPr>
            <a:spLocks noGrp="1"/>
          </p:cNvSpPr>
          <p:nvPr>
            <p:ph type="sldNum" sz="quarter" idx="10"/>
          </p:nvPr>
        </p:nvSpPr>
        <p:spPr/>
        <p:txBody>
          <a:bodyPr/>
          <a:lstStyle/>
          <a:p>
            <a:fld id="{2B364046-FDC2-CA44-B185-7166C43FF693}" type="slidenum">
              <a:rPr lang="en-US" smtClean="0"/>
              <a:t>17</a:t>
            </a:fld>
            <a:endParaRPr lang="en-US"/>
          </a:p>
        </p:txBody>
      </p:sp>
    </p:spTree>
    <p:extLst>
      <p:ext uri="{BB962C8B-B14F-4D97-AF65-F5344CB8AC3E}">
        <p14:creationId xmlns:p14="http://schemas.microsoft.com/office/powerpoint/2010/main" val="859152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Moderate task flow</a:t>
            </a:r>
          </a:p>
        </p:txBody>
      </p:sp>
      <p:sp>
        <p:nvSpPr>
          <p:cNvPr id="4" name="Slide Number Placeholder 3"/>
          <p:cNvSpPr>
            <a:spLocks noGrp="1"/>
          </p:cNvSpPr>
          <p:nvPr>
            <p:ph type="sldNum" sz="quarter" idx="10"/>
          </p:nvPr>
        </p:nvSpPr>
        <p:spPr/>
        <p:txBody>
          <a:bodyPr/>
          <a:lstStyle/>
          <a:p>
            <a:fld id="{2B364046-FDC2-CA44-B185-7166C43FF693}" type="slidenum">
              <a:rPr lang="en-US" smtClean="0"/>
              <a:t>18</a:t>
            </a:fld>
            <a:endParaRPr lang="en-US"/>
          </a:p>
        </p:txBody>
      </p:sp>
    </p:spTree>
    <p:extLst>
      <p:ext uri="{BB962C8B-B14F-4D97-AF65-F5344CB8AC3E}">
        <p14:creationId xmlns:p14="http://schemas.microsoft.com/office/powerpoint/2010/main" val="164887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Complex task flow</a:t>
            </a:r>
          </a:p>
        </p:txBody>
      </p:sp>
      <p:sp>
        <p:nvSpPr>
          <p:cNvPr id="4" name="Slide Number Placeholder 3"/>
          <p:cNvSpPr>
            <a:spLocks noGrp="1"/>
          </p:cNvSpPr>
          <p:nvPr>
            <p:ph type="sldNum" sz="quarter" idx="10"/>
          </p:nvPr>
        </p:nvSpPr>
        <p:spPr/>
        <p:txBody>
          <a:bodyPr/>
          <a:lstStyle/>
          <a:p>
            <a:fld id="{2B364046-FDC2-CA44-B185-7166C43FF693}" type="slidenum">
              <a:rPr lang="en-US" smtClean="0"/>
              <a:t>19</a:t>
            </a:fld>
            <a:endParaRPr lang="en-US"/>
          </a:p>
        </p:txBody>
      </p:sp>
    </p:spTree>
    <p:extLst>
      <p:ext uri="{BB962C8B-B14F-4D97-AF65-F5344CB8AC3E}">
        <p14:creationId xmlns:p14="http://schemas.microsoft.com/office/powerpoint/2010/main" val="1973015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a:t>
            </a:fld>
            <a:endParaRPr lang="en-US"/>
          </a:p>
        </p:txBody>
      </p:sp>
    </p:spTree>
    <p:extLst>
      <p:ext uri="{BB962C8B-B14F-4D97-AF65-F5344CB8AC3E}">
        <p14:creationId xmlns:p14="http://schemas.microsoft.com/office/powerpoint/2010/main" val="1863882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Complex task flow </a:t>
            </a:r>
            <a:r>
              <a:rPr lang="en-US" baseline="0" dirty="0" err="1" smtClean="0"/>
              <a:t>cont</a:t>
            </a: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20</a:t>
            </a:fld>
            <a:endParaRPr lang="en-US"/>
          </a:p>
        </p:txBody>
      </p:sp>
    </p:spTree>
    <p:extLst>
      <p:ext uri="{BB962C8B-B14F-4D97-AF65-F5344CB8AC3E}">
        <p14:creationId xmlns:p14="http://schemas.microsoft.com/office/powerpoint/2010/main" val="1004768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21</a:t>
            </a:fld>
            <a:endParaRPr lang="en-US"/>
          </a:p>
        </p:txBody>
      </p:sp>
    </p:spTree>
    <p:extLst>
      <p:ext uri="{BB962C8B-B14F-4D97-AF65-F5344CB8AC3E}">
        <p14:creationId xmlns:p14="http://schemas.microsoft.com/office/powerpoint/2010/main" val="2051843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22</a:t>
            </a:fld>
            <a:endParaRPr lang="en-US"/>
          </a:p>
        </p:txBody>
      </p:sp>
    </p:spTree>
    <p:extLst>
      <p:ext uri="{BB962C8B-B14F-4D97-AF65-F5344CB8AC3E}">
        <p14:creationId xmlns:p14="http://schemas.microsoft.com/office/powerpoint/2010/main" val="776170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Sketch = is a graphic design application that provided us with the tools to paste together different elements for our application</a:t>
            </a:r>
          </a:p>
          <a:p>
            <a:pPr marL="171450" indent="-171450">
              <a:buFontTx/>
              <a:buChar char="-"/>
            </a:pPr>
            <a:r>
              <a:rPr lang="en-US" baseline="0" dirty="0" smtClean="0"/>
              <a:t>Good of sketch = lots of </a:t>
            </a:r>
            <a:r>
              <a:rPr lang="en-US" baseline="0" dirty="0" err="1" smtClean="0"/>
              <a:t>ios</a:t>
            </a:r>
            <a:r>
              <a:rPr lang="en-US" baseline="0" dirty="0" smtClean="0"/>
              <a:t> components like buttons and status bars that we could copy paste</a:t>
            </a:r>
          </a:p>
          <a:p>
            <a:pPr marL="171450" indent="-171450">
              <a:buFontTx/>
              <a:buChar char="-"/>
            </a:pPr>
            <a:r>
              <a:rPr lang="en-US" baseline="0" dirty="0" smtClean="0"/>
              <a:t>Bad = geometry choices limited, not freeform in that we can totally capture our vision of what we want it to look like</a:t>
            </a:r>
          </a:p>
          <a:p>
            <a:pPr marL="171450" indent="-171450">
              <a:buFontTx/>
              <a:buChar char="-"/>
            </a:pPr>
            <a:endParaRPr lang="en-US" baseline="0" dirty="0" smtClean="0"/>
          </a:p>
          <a:p>
            <a:pPr marL="171450" indent="-171450">
              <a:buFontTx/>
              <a:buChar char="-"/>
            </a:pPr>
            <a:r>
              <a:rPr lang="en-US" baseline="0" dirty="0" err="1" smtClean="0"/>
              <a:t>InVision</a:t>
            </a:r>
            <a:r>
              <a:rPr lang="en-US" baseline="0" dirty="0" smtClean="0"/>
              <a:t> = is a mobile prototyping application which allowed us to flow between different screens of our application based on different input</a:t>
            </a:r>
          </a:p>
          <a:p>
            <a:pPr marL="171450" indent="-171450">
              <a:buFontTx/>
              <a:buChar char="-"/>
            </a:pPr>
            <a:r>
              <a:rPr lang="en-US" baseline="0" dirty="0" smtClean="0"/>
              <a:t>Good = easy sharing tools for </a:t>
            </a:r>
            <a:r>
              <a:rPr lang="en-US" baseline="0" dirty="0" err="1" smtClean="0"/>
              <a:t>collab</a:t>
            </a:r>
            <a:r>
              <a:rPr lang="en-US" baseline="0" dirty="0" smtClean="0"/>
              <a:t>, helped us identify parts that flowed well and parts that didn’t, intuitive</a:t>
            </a:r>
          </a:p>
          <a:p>
            <a:pPr marL="171450" indent="-171450">
              <a:buFontTx/>
              <a:buChar char="-"/>
            </a:pPr>
            <a:r>
              <a:rPr lang="en-US" baseline="0" dirty="0" smtClean="0"/>
              <a:t>Bad = transitioning between screens via swiping was only a feature available to mobile and not desktop</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23</a:t>
            </a:fld>
            <a:endParaRPr lang="en-US"/>
          </a:p>
        </p:txBody>
      </p:sp>
    </p:spTree>
    <p:extLst>
      <p:ext uri="{BB962C8B-B14F-4D97-AF65-F5344CB8AC3E}">
        <p14:creationId xmlns:p14="http://schemas.microsoft.com/office/powerpoint/2010/main" val="15110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Not every article of clothing or outfit is connected to the “Share” button. So this button is only available on items that are critical to completing tasks. The same applies to the “Add to closet” button.</a:t>
            </a:r>
          </a:p>
          <a:p>
            <a:pPr marL="171450" indent="-171450">
              <a:buFontTx/>
              <a:buChar char="-"/>
            </a:pPr>
            <a:r>
              <a:rPr lang="en-US" dirty="0" smtClean="0"/>
              <a:t>The swipe features are only available on a mobile device. On a web platform they are activated by clicking.</a:t>
            </a:r>
          </a:p>
          <a:p>
            <a:pPr marL="171450" indent="-171450">
              <a:buFontTx/>
              <a:buChar char="-"/>
            </a:pPr>
            <a:r>
              <a:rPr lang="en-US" dirty="0" smtClean="0"/>
              <a:t>● A large limitation of this prototype is the fact that we are trying to mimic AR with still images. The user has to use their imagination to get beyond this limitation.</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24</a:t>
            </a:fld>
            <a:endParaRPr lang="en-US"/>
          </a:p>
        </p:txBody>
      </p:sp>
    </p:spTree>
    <p:extLst>
      <p:ext uri="{BB962C8B-B14F-4D97-AF65-F5344CB8AC3E}">
        <p14:creationId xmlns:p14="http://schemas.microsoft.com/office/powerpoint/2010/main" val="1316335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had to use still images for background of AR scenes, </a:t>
            </a:r>
            <a:r>
              <a:rPr lang="en-US" baseline="0" dirty="0" err="1" smtClean="0"/>
              <a:t>kinda</a:t>
            </a:r>
            <a:r>
              <a:rPr lang="en-US" baseline="0" dirty="0" smtClean="0"/>
              <a:t> looks like store front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chemeClr val="bg1"/>
                </a:solidFill>
                <a:latin typeface="Avenir Book" charset="0"/>
                <a:ea typeface="Avenir Book" charset="0"/>
                <a:cs typeface="Avenir Book" charset="0"/>
              </a:rPr>
              <a:t>Us pretending that your provided measurements created a custom fit avatar</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25</a:t>
            </a:fld>
            <a:endParaRPr lang="en-US"/>
          </a:p>
        </p:txBody>
      </p:sp>
    </p:spTree>
    <p:extLst>
      <p:ext uri="{BB962C8B-B14F-4D97-AF65-F5344CB8AC3E}">
        <p14:creationId xmlns:p14="http://schemas.microsoft.com/office/powerpoint/2010/main" val="189604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26</a:t>
            </a:fld>
            <a:endParaRPr lang="en-US"/>
          </a:p>
        </p:txBody>
      </p:sp>
    </p:spTree>
    <p:extLst>
      <p:ext uri="{BB962C8B-B14F-4D97-AF65-F5344CB8AC3E}">
        <p14:creationId xmlns:p14="http://schemas.microsoft.com/office/powerpoint/2010/main" val="1706525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27</a:t>
            </a:fld>
            <a:endParaRPr lang="en-US"/>
          </a:p>
        </p:txBody>
      </p:sp>
    </p:spTree>
    <p:extLst>
      <p:ext uri="{BB962C8B-B14F-4D97-AF65-F5344CB8AC3E}">
        <p14:creationId xmlns:p14="http://schemas.microsoft.com/office/powerpoint/2010/main" val="704097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28</a:t>
            </a:fld>
            <a:endParaRPr lang="en-US"/>
          </a:p>
        </p:txBody>
      </p:sp>
    </p:spTree>
    <p:extLst>
      <p:ext uri="{BB962C8B-B14F-4D97-AF65-F5344CB8AC3E}">
        <p14:creationId xmlns:p14="http://schemas.microsoft.com/office/powerpoint/2010/main" val="1913663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Thank you for your time!</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29</a:t>
            </a:fld>
            <a:endParaRPr lang="en-US"/>
          </a:p>
        </p:txBody>
      </p:sp>
    </p:spTree>
    <p:extLst>
      <p:ext uri="{BB962C8B-B14F-4D97-AF65-F5344CB8AC3E}">
        <p14:creationId xmlns:p14="http://schemas.microsoft.com/office/powerpoint/2010/main" val="693076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3</a:t>
            </a:fld>
            <a:endParaRPr lang="en-US"/>
          </a:p>
        </p:txBody>
      </p:sp>
    </p:spTree>
    <p:extLst>
      <p:ext uri="{BB962C8B-B14F-4D97-AF65-F5344CB8AC3E}">
        <p14:creationId xmlns:p14="http://schemas.microsoft.com/office/powerpoint/2010/main" val="34215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Changed</a:t>
            </a:r>
            <a:r>
              <a:rPr lang="en-US" baseline="0" dirty="0" smtClean="0"/>
              <a:t> our value prop to match our mission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Problem: people often go out shopping to find something specifically or get inspired but instead find themselves in a dead-end when they don’t know where to go or what else is out there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Solution: current mixed reality technologies to make a mannequin appear in the store front that is wearing clothes that the store currently holds.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Users = guide our users along their shopping adventure and hopefully give them a “window” of opportunity to discover something new about themselves and the world around them</a:t>
            </a:r>
          </a:p>
          <a:p>
            <a:pPr marL="171450" indent="-171450">
              <a:buFont typeface="Arial" charset="0"/>
              <a:buChar char="•"/>
            </a:pPr>
            <a:endParaRPr lang="en-US" baseline="0" dirty="0" smtClean="0"/>
          </a:p>
          <a:p>
            <a:pPr marL="171450" indent="-171450">
              <a:buFont typeface="Arial" charset="0"/>
              <a:buChar char="•"/>
            </a:pP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4</a:t>
            </a:fld>
            <a:endParaRPr lang="en-US"/>
          </a:p>
        </p:txBody>
      </p:sp>
    </p:spTree>
    <p:extLst>
      <p:ext uri="{BB962C8B-B14F-4D97-AF65-F5344CB8AC3E}">
        <p14:creationId xmlns:p14="http://schemas.microsoft.com/office/powerpoint/2010/main" val="7109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5</a:t>
            </a:fld>
            <a:endParaRPr lang="en-US"/>
          </a:p>
        </p:txBody>
      </p:sp>
    </p:spTree>
    <p:extLst>
      <p:ext uri="{BB962C8B-B14F-4D97-AF65-F5344CB8AC3E}">
        <p14:creationId xmlns:p14="http://schemas.microsoft.com/office/powerpoint/2010/main" val="141466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6</a:t>
            </a:fld>
            <a:endParaRPr lang="en-US"/>
          </a:p>
        </p:txBody>
      </p:sp>
    </p:spTree>
    <p:extLst>
      <p:ext uri="{BB962C8B-B14F-4D97-AF65-F5344CB8AC3E}">
        <p14:creationId xmlns:p14="http://schemas.microsoft.com/office/powerpoint/2010/main" val="88837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to browse through a store’s virtual inventory</a:t>
            </a:r>
          </a:p>
          <a:p>
            <a:pPr marL="171450" indent="-171450">
              <a:buFontTx/>
              <a:buChar char="-"/>
            </a:pPr>
            <a:r>
              <a:rPr lang="en-US" baseline="0" dirty="0" smtClean="0"/>
              <a:t>using our application’s main functionality, </a:t>
            </a:r>
          </a:p>
          <a:p>
            <a:pPr marL="171450" indent="-171450">
              <a:buFontTx/>
              <a:buChar char="-"/>
            </a:pPr>
            <a:r>
              <a:rPr lang="en-US" baseline="0" dirty="0" smtClean="0"/>
              <a:t>highlight any major UI flaws navigating through the basic screens of the application</a:t>
            </a:r>
          </a:p>
        </p:txBody>
      </p:sp>
      <p:sp>
        <p:nvSpPr>
          <p:cNvPr id="4" name="Slide Number Placeholder 3"/>
          <p:cNvSpPr>
            <a:spLocks noGrp="1"/>
          </p:cNvSpPr>
          <p:nvPr>
            <p:ph type="sldNum" sz="quarter" idx="10"/>
          </p:nvPr>
        </p:nvSpPr>
        <p:spPr/>
        <p:txBody>
          <a:bodyPr/>
          <a:lstStyle/>
          <a:p>
            <a:fld id="{2B364046-FDC2-CA44-B185-7166C43FF693}" type="slidenum">
              <a:rPr lang="en-US" smtClean="0"/>
              <a:t>7</a:t>
            </a:fld>
            <a:endParaRPr lang="en-US"/>
          </a:p>
        </p:txBody>
      </p:sp>
    </p:spTree>
    <p:extLst>
      <p:ext uri="{BB962C8B-B14F-4D97-AF65-F5344CB8AC3E}">
        <p14:creationId xmlns:p14="http://schemas.microsoft.com/office/powerpoint/2010/main" val="199346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then designed our moderate task: to find a top for an interview that fits within a $30 budget.</a:t>
            </a:r>
          </a:p>
          <a:p>
            <a:pPr marL="171450" indent="-171450">
              <a:buFontTx/>
              <a:buChar char="-"/>
            </a:pPr>
            <a:r>
              <a:rPr lang="en-US" baseline="0" dirty="0" smtClean="0"/>
              <a:t>use our filtering options to find formalwear</a:t>
            </a:r>
          </a:p>
          <a:p>
            <a:pPr marL="171450" indent="-171450">
              <a:buFontTx/>
              <a:buChar char="-"/>
            </a:pPr>
            <a:r>
              <a:rPr lang="en-US" baseline="0" dirty="0" smtClean="0"/>
              <a:t>check out the details of items to check for their prices.</a:t>
            </a:r>
          </a:p>
        </p:txBody>
      </p:sp>
      <p:sp>
        <p:nvSpPr>
          <p:cNvPr id="4" name="Slide Number Placeholder 3"/>
          <p:cNvSpPr>
            <a:spLocks noGrp="1"/>
          </p:cNvSpPr>
          <p:nvPr>
            <p:ph type="sldNum" sz="quarter" idx="10"/>
          </p:nvPr>
        </p:nvSpPr>
        <p:spPr/>
        <p:txBody>
          <a:bodyPr/>
          <a:lstStyle/>
          <a:p>
            <a:fld id="{2B364046-FDC2-CA44-B185-7166C43FF693}" type="slidenum">
              <a:rPr lang="en-US" smtClean="0"/>
              <a:t>8</a:t>
            </a:fld>
            <a:endParaRPr lang="en-US"/>
          </a:p>
        </p:txBody>
      </p:sp>
    </p:spTree>
    <p:extLst>
      <p:ext uri="{BB962C8B-B14F-4D97-AF65-F5344CB8AC3E}">
        <p14:creationId xmlns:p14="http://schemas.microsoft.com/office/powerpoint/2010/main" val="159353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to find an item for someone of the opposite gender in a specific size, then send that item to them virtually</a:t>
            </a:r>
          </a:p>
          <a:p>
            <a:pPr marL="171450" indent="-171450">
              <a:buFontTx/>
              <a:buChar char="-"/>
            </a:pPr>
            <a:r>
              <a:rPr lang="en-US" baseline="0" dirty="0" smtClean="0"/>
              <a:t>use our gender filtering options to find an item</a:t>
            </a:r>
          </a:p>
          <a:p>
            <a:pPr marL="171450" indent="-171450">
              <a:buFontTx/>
              <a:buChar char="-"/>
            </a:pPr>
            <a:r>
              <a:rPr lang="en-US" baseline="0" dirty="0" smtClean="0"/>
              <a:t>use our sharing option</a:t>
            </a:r>
          </a:p>
        </p:txBody>
      </p:sp>
      <p:sp>
        <p:nvSpPr>
          <p:cNvPr id="4" name="Slide Number Placeholder 3"/>
          <p:cNvSpPr>
            <a:spLocks noGrp="1"/>
          </p:cNvSpPr>
          <p:nvPr>
            <p:ph type="sldNum" sz="quarter" idx="10"/>
          </p:nvPr>
        </p:nvSpPr>
        <p:spPr/>
        <p:txBody>
          <a:bodyPr/>
          <a:lstStyle/>
          <a:p>
            <a:fld id="{2B364046-FDC2-CA44-B185-7166C43FF693}" type="slidenum">
              <a:rPr lang="en-US" smtClean="0"/>
              <a:t>9</a:t>
            </a:fld>
            <a:endParaRPr lang="en-US"/>
          </a:p>
        </p:txBody>
      </p:sp>
    </p:spTree>
    <p:extLst>
      <p:ext uri="{BB962C8B-B14F-4D97-AF65-F5344CB8AC3E}">
        <p14:creationId xmlns:p14="http://schemas.microsoft.com/office/powerpoint/2010/main" val="166826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93D134-41A5-DB48-8037-0892F971C0B2}" type="datetimeFigureOut">
              <a:rPr lang="en-US" smtClean="0"/>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34291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3D134-41A5-DB48-8037-0892F971C0B2}" type="datetimeFigureOut">
              <a:rPr lang="en-US" smtClean="0"/>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2294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3D134-41A5-DB48-8037-0892F971C0B2}" type="datetimeFigureOut">
              <a:rPr lang="en-US" smtClean="0"/>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32037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3D134-41A5-DB48-8037-0892F971C0B2}" type="datetimeFigureOut">
              <a:rPr lang="en-US" smtClean="0"/>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36784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93D134-41A5-DB48-8037-0892F971C0B2}" type="datetimeFigureOut">
              <a:rPr lang="en-US" smtClean="0"/>
              <a:t>11/27/16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95096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93D134-41A5-DB48-8037-0892F971C0B2}" type="datetimeFigureOut">
              <a:rPr lang="en-US" smtClean="0"/>
              <a:t>11/27/16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205068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93D134-41A5-DB48-8037-0892F971C0B2}" type="datetimeFigureOut">
              <a:rPr lang="en-US" smtClean="0"/>
              <a:t>11/27/16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882315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93D134-41A5-DB48-8037-0892F971C0B2}" type="datetimeFigureOut">
              <a:rPr lang="en-US" smtClean="0"/>
              <a:t>11/27/16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70153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3D134-41A5-DB48-8037-0892F971C0B2}" type="datetimeFigureOut">
              <a:rPr lang="en-US" smtClean="0"/>
              <a:t>11/27/16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073389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3D134-41A5-DB48-8037-0892F971C0B2}" type="datetimeFigureOut">
              <a:rPr lang="en-US" smtClean="0"/>
              <a:t>11/27/16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594758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3D134-41A5-DB48-8037-0892F971C0B2}" type="datetimeFigureOut">
              <a:rPr lang="en-US" smtClean="0"/>
              <a:t>11/27/16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3699046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560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3D134-41A5-DB48-8037-0892F971C0B2}" type="datetimeFigureOut">
              <a:rPr lang="en-US" smtClean="0"/>
              <a:t>11/27/16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40EA4-8D6B-0347-B185-849D5ED6044E}" type="slidenum">
              <a:rPr lang="en-US" smtClean="0"/>
              <a:t>‹#›</a:t>
            </a:fld>
            <a:endParaRPr lang="en-US"/>
          </a:p>
        </p:txBody>
      </p:sp>
    </p:spTree>
    <p:extLst>
      <p:ext uri="{BB962C8B-B14F-4D97-AF65-F5344CB8AC3E}">
        <p14:creationId xmlns:p14="http://schemas.microsoft.com/office/powerpoint/2010/main" val="1656659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6" Type="http://schemas.openxmlformats.org/officeDocument/2006/relationships/image" Target="../media/image16.tiff"/><Relationship Id="rId7"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3.tiff"/><Relationship Id="rId5" Type="http://schemas.openxmlformats.org/officeDocument/2006/relationships/image" Target="../media/image24.tiff"/><Relationship Id="rId6" Type="http://schemas.openxmlformats.org/officeDocument/2006/relationships/image" Target="../media/image16.tiff"/><Relationship Id="rId7"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4.wdp"/><Relationship Id="rId5" Type="http://schemas.openxmlformats.org/officeDocument/2006/relationships/image" Target="../media/image30.tiff"/><Relationship Id="rId6"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40000" contrast="20000"/>
                    </a14:imgEffect>
                  </a14:imgLayer>
                </a14:imgProps>
              </a:ext>
            </a:extLst>
          </a:blip>
          <a:stretch>
            <a:fillRect/>
          </a:stretch>
        </p:blipFill>
        <p:spPr>
          <a:xfrm>
            <a:off x="-365760" y="-304584"/>
            <a:ext cx="12699970" cy="8470880"/>
          </a:xfrm>
          <a:prstGeom prst="rect">
            <a:avLst/>
          </a:prstGeom>
        </p:spPr>
      </p:pic>
      <p:sp>
        <p:nvSpPr>
          <p:cNvPr id="2" name="Title 1"/>
          <p:cNvSpPr>
            <a:spLocks noGrp="1"/>
          </p:cNvSpPr>
          <p:nvPr>
            <p:ph type="ctrTitle"/>
          </p:nvPr>
        </p:nvSpPr>
        <p:spPr>
          <a:xfrm>
            <a:off x="893694" y="2632760"/>
            <a:ext cx="10181061" cy="1034049"/>
          </a:xfrm>
        </p:spPr>
        <p:txBody>
          <a:bodyPr>
            <a:noAutofit/>
          </a:bodyPr>
          <a:lstStyle/>
          <a:p>
            <a:r>
              <a:rPr lang="en-US" sz="7200" smtClean="0">
                <a:solidFill>
                  <a:schemeClr val="bg1"/>
                </a:solidFill>
                <a:latin typeface="Avenir Light" charset="0"/>
                <a:ea typeface="Avenir Light" charset="0"/>
                <a:cs typeface="Avenir Light" charset="0"/>
              </a:rPr>
              <a:t>Medium-Fidelity </a:t>
            </a:r>
            <a:r>
              <a:rPr lang="en-US" sz="7200" dirty="0" smtClean="0">
                <a:solidFill>
                  <a:schemeClr val="bg1"/>
                </a:solidFill>
                <a:latin typeface="Avenir Light" charset="0"/>
                <a:ea typeface="Avenir Light" charset="0"/>
                <a:cs typeface="Avenir Light" charset="0"/>
              </a:rPr>
              <a:t>Design</a:t>
            </a:r>
            <a:endParaRPr lang="en-US" sz="7200" dirty="0">
              <a:solidFill>
                <a:schemeClr val="bg1"/>
              </a:solidFill>
              <a:latin typeface="Avenir Light" charset="0"/>
              <a:ea typeface="Avenir Light" charset="0"/>
              <a:cs typeface="Avenir Light" charset="0"/>
            </a:endParaRPr>
          </a:p>
        </p:txBody>
      </p:sp>
      <p:sp>
        <p:nvSpPr>
          <p:cNvPr id="3" name="Subtitle 2"/>
          <p:cNvSpPr>
            <a:spLocks noGrp="1"/>
          </p:cNvSpPr>
          <p:nvPr>
            <p:ph type="subTitle" idx="1"/>
          </p:nvPr>
        </p:nvSpPr>
        <p:spPr>
          <a:xfrm>
            <a:off x="3048000" y="5992836"/>
            <a:ext cx="9144000" cy="865164"/>
          </a:xfrm>
        </p:spPr>
        <p:txBody>
          <a:bodyPr>
            <a:normAutofit lnSpcReduction="10000"/>
          </a:bodyPr>
          <a:lstStyle/>
          <a:p>
            <a:pPr algn="r"/>
            <a:r>
              <a:rPr lang="en-US" dirty="0" smtClean="0">
                <a:solidFill>
                  <a:schemeClr val="bg1"/>
                </a:solidFill>
                <a:latin typeface="Avenir Light" charset="0"/>
                <a:ea typeface="Avenir Light" charset="0"/>
                <a:cs typeface="Avenir Light" charset="0"/>
              </a:rPr>
              <a:t>Mixed Reality</a:t>
            </a:r>
          </a:p>
          <a:p>
            <a:pPr algn="r"/>
            <a:r>
              <a:rPr lang="en-US" dirty="0" smtClean="0">
                <a:solidFill>
                  <a:schemeClr val="bg1"/>
                </a:solidFill>
                <a:latin typeface="Avenir Light" charset="0"/>
                <a:ea typeface="Avenir Light" charset="0"/>
                <a:cs typeface="Avenir Light" charset="0"/>
              </a:rPr>
              <a:t>Max </a:t>
            </a:r>
            <a:r>
              <a:rPr lang="en-US" dirty="0" err="1" smtClean="0">
                <a:solidFill>
                  <a:schemeClr val="bg1"/>
                </a:solidFill>
                <a:latin typeface="Avenir Light" charset="0"/>
                <a:ea typeface="Avenir Light" charset="0"/>
                <a:cs typeface="Avenir Light" charset="0"/>
              </a:rPr>
              <a:t>Freundlich</a:t>
            </a:r>
            <a:r>
              <a:rPr lang="en-US" dirty="0" smtClean="0">
                <a:solidFill>
                  <a:schemeClr val="bg1"/>
                </a:solidFill>
                <a:latin typeface="Avenir Light" charset="0"/>
                <a:ea typeface="Avenir Light" charset="0"/>
                <a:cs typeface="Avenir Light" charset="0"/>
              </a:rPr>
              <a:t>, Kristen Law, Elisa Lupin-Jimenez</a:t>
            </a:r>
            <a:endParaRPr lang="en-US" dirty="0">
              <a:solidFill>
                <a:schemeClr val="bg1"/>
              </a:solidFill>
              <a:latin typeface="Avenir Light" charset="0"/>
              <a:ea typeface="Avenir Light" charset="0"/>
              <a:cs typeface="Avenir Light" charset="0"/>
            </a:endParaRPr>
          </a:p>
        </p:txBody>
      </p:sp>
      <p:sp>
        <p:nvSpPr>
          <p:cNvPr id="6" name="TextBox 5"/>
          <p:cNvSpPr txBox="1"/>
          <p:nvPr/>
        </p:nvSpPr>
        <p:spPr>
          <a:xfrm>
            <a:off x="-1007418" y="3941056"/>
            <a:ext cx="13983286" cy="830997"/>
          </a:xfrm>
          <a:prstGeom prst="rect">
            <a:avLst/>
          </a:prstGeom>
          <a:noFill/>
        </p:spPr>
        <p:txBody>
          <a:bodyPr wrap="square" rtlCol="0">
            <a:spAutoFit/>
          </a:bodyPr>
          <a:lstStyle/>
          <a:p>
            <a:pPr algn="ctr"/>
            <a:r>
              <a:rPr lang="en-US" sz="4800" dirty="0">
                <a:solidFill>
                  <a:schemeClr val="bg1"/>
                </a:solidFill>
                <a:latin typeface="Avenir Light" charset="0"/>
                <a:ea typeface="Avenir Light" charset="0"/>
                <a:cs typeface="Avenir Light" charset="0"/>
              </a:rPr>
              <a:t>W</a:t>
            </a:r>
            <a:r>
              <a:rPr lang="en-US" sz="4800" dirty="0" smtClean="0">
                <a:solidFill>
                  <a:schemeClr val="bg1"/>
                </a:solidFill>
                <a:latin typeface="Avenir Light" charset="0"/>
                <a:ea typeface="Avenir Light" charset="0"/>
                <a:cs typeface="Avenir Light" charset="0"/>
              </a:rPr>
              <a:t>indow</a:t>
            </a:r>
            <a:endParaRPr lang="en-US" sz="48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5317970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5441815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rgbClr val="6560E0">
              <a:alpha val="73000"/>
            </a:srgbClr>
          </a:solidFill>
          <a:ln>
            <a:solidFill>
              <a:srgbClr val="6560E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4419541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Improved “Closet” Accessibility</a:t>
            </a:r>
            <a:endParaRPr lang="en-US" dirty="0">
              <a:solidFill>
                <a:schemeClr val="bg1"/>
              </a:solidFill>
              <a:latin typeface="Avenir Light" charset="0"/>
              <a:ea typeface="Avenir Light" charset="0"/>
              <a:cs typeface="Avenir Light" charset="0"/>
            </a:endParaRPr>
          </a:p>
        </p:txBody>
      </p:sp>
      <p:sp>
        <p:nvSpPr>
          <p:cNvPr id="7" name="TextBox 6"/>
          <p:cNvSpPr txBox="1"/>
          <p:nvPr/>
        </p:nvSpPr>
        <p:spPr>
          <a:xfrm>
            <a:off x="1412995" y="6046026"/>
            <a:ext cx="2432960" cy="132343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smtClean="0">
                <a:solidFill>
                  <a:schemeClr val="bg1"/>
                </a:solidFill>
                <a:latin typeface="Avenir Book" charset="0"/>
                <a:ea typeface="Avenir Book" charset="0"/>
                <a:cs typeface="Avenir Book" charset="0"/>
              </a:rPr>
              <a:t>Before</a:t>
            </a:r>
            <a:endParaRPr lang="en-US" sz="4000" dirty="0" smtClean="0">
              <a:solidFill>
                <a:schemeClr val="bg1"/>
              </a:solidFill>
              <a:latin typeface="Avenir Book" charset="0"/>
              <a:ea typeface="Avenir Book" charset="0"/>
              <a:cs typeface="Avenir Book" charset="0"/>
            </a:endParaRP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0" name="TextBox 9"/>
          <p:cNvSpPr txBox="1"/>
          <p:nvPr/>
        </p:nvSpPr>
        <p:spPr>
          <a:xfrm>
            <a:off x="7815481" y="6046025"/>
            <a:ext cx="2432960" cy="132343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smtClean="0">
                <a:solidFill>
                  <a:schemeClr val="bg1"/>
                </a:solidFill>
                <a:latin typeface="Avenir Book" charset="0"/>
                <a:ea typeface="Avenir Book" charset="0"/>
                <a:cs typeface="Avenir Book" charset="0"/>
              </a:rPr>
              <a:t>After</a:t>
            </a:r>
            <a:endParaRPr lang="en-US" sz="4000" dirty="0" smtClean="0">
              <a:solidFill>
                <a:schemeClr val="bg1"/>
              </a:solidFill>
              <a:latin typeface="Avenir Book" charset="0"/>
              <a:ea typeface="Avenir Book" charset="0"/>
              <a:cs typeface="Avenir Book" charset="0"/>
            </a:endParaRP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pic>
        <p:nvPicPr>
          <p:cNvPr id="3" name="Picture 2"/>
          <p:cNvPicPr>
            <a:picLocks noChangeAspect="1"/>
          </p:cNvPicPr>
          <p:nvPr/>
        </p:nvPicPr>
        <p:blipFill>
          <a:blip r:embed="rId3"/>
          <a:stretch>
            <a:fillRect/>
          </a:stretch>
        </p:blipFill>
        <p:spPr>
          <a:xfrm>
            <a:off x="6438892" y="1656670"/>
            <a:ext cx="2245204" cy="40063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p:cNvPicPr>
            <a:picLocks noChangeAspect="1"/>
          </p:cNvPicPr>
          <p:nvPr/>
        </p:nvPicPr>
        <p:blipFill>
          <a:blip r:embed="rId4"/>
          <a:stretch>
            <a:fillRect/>
          </a:stretch>
        </p:blipFill>
        <p:spPr>
          <a:xfrm>
            <a:off x="9320198" y="1656670"/>
            <a:ext cx="2257036" cy="401250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rotWithShape="1">
          <a:blip r:embed="rId5"/>
          <a:srcRect l="34703" t="2938" r="31864" b="4633"/>
          <a:stretch/>
        </p:blipFill>
        <p:spPr>
          <a:xfrm rot="10800000">
            <a:off x="232472" y="1656670"/>
            <a:ext cx="2630999" cy="4091553"/>
          </a:xfrm>
          <a:prstGeom prst="rect">
            <a:avLst/>
          </a:prstGeom>
        </p:spPr>
      </p:pic>
      <p:pic>
        <p:nvPicPr>
          <p:cNvPr id="6" name="Picture 5"/>
          <p:cNvPicPr>
            <a:picLocks noChangeAspect="1"/>
          </p:cNvPicPr>
          <p:nvPr/>
        </p:nvPicPr>
        <p:blipFill rotWithShape="1">
          <a:blip r:embed="rId6"/>
          <a:srcRect l="45508" t="-1" r="41780" b="77853"/>
          <a:stretch/>
        </p:blipFill>
        <p:spPr>
          <a:xfrm rot="10800000">
            <a:off x="3102977" y="2404051"/>
            <a:ext cx="2562807" cy="2511550"/>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8" name="Oval 7"/>
          <p:cNvSpPr/>
          <p:nvPr/>
        </p:nvSpPr>
        <p:spPr>
          <a:xfrm>
            <a:off x="1751308" y="1656670"/>
            <a:ext cx="1224367" cy="358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8" idx="5"/>
          </p:cNvCxnSpPr>
          <p:nvPr/>
        </p:nvCxnSpPr>
        <p:spPr>
          <a:xfrm>
            <a:off x="2796371" y="1962336"/>
            <a:ext cx="306605" cy="4417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8015989" y="5000842"/>
            <a:ext cx="787047" cy="7473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63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Personalized Settings</a:t>
            </a:r>
            <a:endParaRPr lang="en-US" dirty="0">
              <a:solidFill>
                <a:schemeClr val="bg1"/>
              </a:solidFill>
              <a:latin typeface="Avenir Light" charset="0"/>
              <a:ea typeface="Avenir Light" charset="0"/>
              <a:cs typeface="Avenir Light" charset="0"/>
            </a:endParaRPr>
          </a:p>
        </p:txBody>
      </p:sp>
      <p:sp>
        <p:nvSpPr>
          <p:cNvPr id="7" name="TextBox 6"/>
          <p:cNvSpPr txBox="1"/>
          <p:nvPr/>
        </p:nvSpPr>
        <p:spPr>
          <a:xfrm>
            <a:off x="1412995" y="6046026"/>
            <a:ext cx="2432960" cy="132343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smtClean="0">
                <a:solidFill>
                  <a:schemeClr val="bg1"/>
                </a:solidFill>
                <a:latin typeface="Avenir Book" charset="0"/>
                <a:ea typeface="Avenir Book" charset="0"/>
                <a:cs typeface="Avenir Book" charset="0"/>
              </a:rPr>
              <a:t>Before</a:t>
            </a:r>
            <a:endParaRPr lang="en-US" sz="4000" dirty="0" smtClean="0">
              <a:solidFill>
                <a:schemeClr val="bg1"/>
              </a:solidFill>
              <a:latin typeface="Avenir Book" charset="0"/>
              <a:ea typeface="Avenir Book" charset="0"/>
              <a:cs typeface="Avenir Book" charset="0"/>
            </a:endParaRP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0" name="TextBox 9"/>
          <p:cNvSpPr txBox="1"/>
          <p:nvPr/>
        </p:nvSpPr>
        <p:spPr>
          <a:xfrm>
            <a:off x="8481908" y="6046025"/>
            <a:ext cx="2432960" cy="132343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After</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pic>
        <p:nvPicPr>
          <p:cNvPr id="13" name="Picture 12"/>
          <p:cNvPicPr>
            <a:picLocks noChangeAspect="1"/>
          </p:cNvPicPr>
          <p:nvPr/>
        </p:nvPicPr>
        <p:blipFill>
          <a:blip r:embed="rId3"/>
          <a:stretch>
            <a:fillRect/>
          </a:stretch>
        </p:blipFill>
        <p:spPr>
          <a:xfrm>
            <a:off x="8419912" y="1533508"/>
            <a:ext cx="2364694" cy="42526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15"/>
          <p:cNvPicPr>
            <a:picLocks noChangeAspect="1"/>
          </p:cNvPicPr>
          <p:nvPr/>
        </p:nvPicPr>
        <p:blipFill rotWithShape="1">
          <a:blip r:embed="rId4"/>
          <a:srcRect l="85170" t="7910" b="53671"/>
          <a:stretch/>
        </p:blipFill>
        <p:spPr>
          <a:xfrm>
            <a:off x="1412995" y="1533508"/>
            <a:ext cx="2776573" cy="4045865"/>
          </a:xfrm>
          <a:prstGeom prst="rect">
            <a:avLst/>
          </a:prstGeom>
        </p:spPr>
      </p:pic>
      <p:sp>
        <p:nvSpPr>
          <p:cNvPr id="18" name="TextBox 17"/>
          <p:cNvSpPr txBox="1"/>
          <p:nvPr/>
        </p:nvSpPr>
        <p:spPr>
          <a:xfrm>
            <a:off x="4420774" y="2788799"/>
            <a:ext cx="3367401" cy="2554545"/>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Custom measurement input</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9773736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Intuitive Swiping</a:t>
            </a:r>
            <a:endParaRPr lang="en-US" dirty="0">
              <a:solidFill>
                <a:schemeClr val="bg1"/>
              </a:solidFill>
              <a:latin typeface="Avenir Light" charset="0"/>
              <a:ea typeface="Avenir Light" charset="0"/>
              <a:cs typeface="Avenir Light" charset="0"/>
            </a:endParaRPr>
          </a:p>
        </p:txBody>
      </p:sp>
      <p:sp>
        <p:nvSpPr>
          <p:cNvPr id="7" name="TextBox 6"/>
          <p:cNvSpPr txBox="1"/>
          <p:nvPr/>
        </p:nvSpPr>
        <p:spPr>
          <a:xfrm>
            <a:off x="1412995" y="6046026"/>
            <a:ext cx="2432960" cy="132343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smtClean="0">
                <a:solidFill>
                  <a:schemeClr val="bg1"/>
                </a:solidFill>
                <a:latin typeface="Avenir Book" charset="0"/>
                <a:ea typeface="Avenir Book" charset="0"/>
                <a:cs typeface="Avenir Book" charset="0"/>
              </a:rPr>
              <a:t>Before</a:t>
            </a:r>
            <a:endParaRPr lang="en-US" sz="4000" dirty="0" smtClean="0">
              <a:solidFill>
                <a:schemeClr val="bg1"/>
              </a:solidFill>
              <a:latin typeface="Avenir Book" charset="0"/>
              <a:ea typeface="Avenir Book" charset="0"/>
              <a:cs typeface="Avenir Book" charset="0"/>
            </a:endParaRP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0" name="TextBox 9"/>
          <p:cNvSpPr txBox="1"/>
          <p:nvPr/>
        </p:nvSpPr>
        <p:spPr>
          <a:xfrm>
            <a:off x="8528404" y="6046025"/>
            <a:ext cx="2432960" cy="132343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smtClean="0">
                <a:solidFill>
                  <a:schemeClr val="bg1"/>
                </a:solidFill>
                <a:latin typeface="Avenir Book" charset="0"/>
                <a:ea typeface="Avenir Book" charset="0"/>
                <a:cs typeface="Avenir Book" charset="0"/>
              </a:rPr>
              <a:t>After</a:t>
            </a:r>
            <a:endParaRPr lang="en-US" sz="4000" dirty="0" smtClean="0">
              <a:solidFill>
                <a:schemeClr val="bg1"/>
              </a:solidFill>
              <a:latin typeface="Avenir Book" charset="0"/>
              <a:ea typeface="Avenir Book" charset="0"/>
              <a:cs typeface="Avenir Book" charset="0"/>
            </a:endParaRP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pic>
        <p:nvPicPr>
          <p:cNvPr id="3" name="Picture 2"/>
          <p:cNvPicPr>
            <a:picLocks noChangeAspect="1"/>
          </p:cNvPicPr>
          <p:nvPr/>
        </p:nvPicPr>
        <p:blipFill rotWithShape="1">
          <a:blip r:embed="rId3"/>
          <a:srcRect l="68008" t="5086" b="5763"/>
          <a:stretch/>
        </p:blipFill>
        <p:spPr>
          <a:xfrm rot="10800000">
            <a:off x="1239799" y="1481471"/>
            <a:ext cx="2779351" cy="4356710"/>
          </a:xfrm>
          <a:prstGeom prst="rect">
            <a:avLst/>
          </a:prstGeom>
        </p:spPr>
      </p:pic>
      <p:pic>
        <p:nvPicPr>
          <p:cNvPr id="4" name="Picture 3"/>
          <p:cNvPicPr>
            <a:picLocks noChangeAspect="1"/>
          </p:cNvPicPr>
          <p:nvPr/>
        </p:nvPicPr>
        <p:blipFill>
          <a:blip r:embed="rId4"/>
          <a:stretch>
            <a:fillRect/>
          </a:stretch>
        </p:blipFill>
        <p:spPr>
          <a:xfrm>
            <a:off x="8445594" y="1481471"/>
            <a:ext cx="2407281" cy="42955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p:cNvSpPr txBox="1"/>
          <p:nvPr/>
        </p:nvSpPr>
        <p:spPr>
          <a:xfrm>
            <a:off x="4391945" y="2192816"/>
            <a:ext cx="3425059" cy="378565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No more arrows</a:t>
            </a:r>
          </a:p>
          <a:p>
            <a:pPr marL="15875" marR="0" lvl="0" algn="ctr" defTabSz="914400" eaLnBrk="1" fontAlgn="auto" latinLnBrk="0" hangingPunct="1">
              <a:lnSpc>
                <a:spcPct val="100000"/>
              </a:lnSpc>
              <a:spcBef>
                <a:spcPts val="0"/>
              </a:spcBef>
              <a:spcAft>
                <a:spcPts val="0"/>
              </a:spcAft>
              <a:buClrTx/>
              <a:buSzTx/>
              <a:buFontTx/>
              <a:buNone/>
              <a:defRPr/>
            </a:pPr>
            <a:endParaRPr lang="en-US" sz="4000" dirty="0">
              <a:solidFill>
                <a:schemeClr val="bg1"/>
              </a:solidFill>
              <a:latin typeface="Avenir Book" charset="0"/>
              <a:ea typeface="Avenir Book" charset="0"/>
              <a:cs typeface="Avenir Book" charset="0"/>
            </a:endParaRPr>
          </a:p>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Preview of next outfit</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9457356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4924443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rgbClr val="6560E0">
              <a:alpha val="73000"/>
            </a:srgbClr>
          </a:solidFill>
          <a:ln>
            <a:solidFill>
              <a:srgbClr val="6560E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9022787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Simple Task Flow</a:t>
            </a:r>
            <a:endParaRPr lang="en-US" dirty="0">
              <a:solidFill>
                <a:schemeClr val="bg1"/>
              </a:solidFill>
              <a:latin typeface="Avenir Light" charset="0"/>
              <a:ea typeface="Avenir Light" charset="0"/>
              <a:cs typeface="Avenir Light" charset="0"/>
            </a:endParaRPr>
          </a:p>
        </p:txBody>
      </p:sp>
      <p:sp>
        <p:nvSpPr>
          <p:cNvPr id="7" name="TextBox 6"/>
          <p:cNvSpPr txBox="1"/>
          <p:nvPr/>
        </p:nvSpPr>
        <p:spPr>
          <a:xfrm>
            <a:off x="196515" y="5720537"/>
            <a:ext cx="2432960" cy="120032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Login</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pic>
        <p:nvPicPr>
          <p:cNvPr id="3" name="Picture 2"/>
          <p:cNvPicPr>
            <a:picLocks noChangeAspect="1"/>
          </p:cNvPicPr>
          <p:nvPr/>
        </p:nvPicPr>
        <p:blipFill>
          <a:blip r:embed="rId3"/>
          <a:stretch>
            <a:fillRect/>
          </a:stretch>
        </p:blipFill>
        <p:spPr>
          <a:xfrm>
            <a:off x="432626" y="1735807"/>
            <a:ext cx="1960738" cy="3913322"/>
          </a:xfrm>
          <a:prstGeom prst="rect">
            <a:avLst/>
          </a:prstGeom>
        </p:spPr>
      </p:pic>
      <p:pic>
        <p:nvPicPr>
          <p:cNvPr id="4" name="Picture 3"/>
          <p:cNvPicPr>
            <a:picLocks noChangeAspect="1"/>
          </p:cNvPicPr>
          <p:nvPr/>
        </p:nvPicPr>
        <p:blipFill>
          <a:blip r:embed="rId4"/>
          <a:stretch>
            <a:fillRect/>
          </a:stretch>
        </p:blipFill>
        <p:spPr>
          <a:xfrm>
            <a:off x="2756192" y="1730949"/>
            <a:ext cx="1968890" cy="3913322"/>
          </a:xfrm>
          <a:prstGeom prst="rect">
            <a:avLst/>
          </a:prstGeom>
        </p:spPr>
      </p:pic>
      <p:pic>
        <p:nvPicPr>
          <p:cNvPr id="5" name="Picture 4"/>
          <p:cNvPicPr>
            <a:picLocks noChangeAspect="1"/>
          </p:cNvPicPr>
          <p:nvPr/>
        </p:nvPicPr>
        <p:blipFill>
          <a:blip r:embed="rId5"/>
          <a:stretch>
            <a:fillRect/>
          </a:stretch>
        </p:blipFill>
        <p:spPr>
          <a:xfrm>
            <a:off x="5130220" y="1735807"/>
            <a:ext cx="1948509" cy="3913322"/>
          </a:xfrm>
          <a:prstGeom prst="rect">
            <a:avLst/>
          </a:prstGeom>
        </p:spPr>
      </p:pic>
      <p:pic>
        <p:nvPicPr>
          <p:cNvPr id="6" name="Picture 5"/>
          <p:cNvPicPr>
            <a:picLocks noChangeAspect="1"/>
          </p:cNvPicPr>
          <p:nvPr/>
        </p:nvPicPr>
        <p:blipFill>
          <a:blip r:embed="rId6"/>
          <a:stretch>
            <a:fillRect/>
          </a:stretch>
        </p:blipFill>
        <p:spPr>
          <a:xfrm>
            <a:off x="7483866" y="1735807"/>
            <a:ext cx="1924050" cy="3913322"/>
          </a:xfrm>
          <a:prstGeom prst="rect">
            <a:avLst/>
          </a:prstGeom>
        </p:spPr>
      </p:pic>
      <p:pic>
        <p:nvPicPr>
          <p:cNvPr id="8" name="Picture 7"/>
          <p:cNvPicPr>
            <a:picLocks noChangeAspect="1"/>
          </p:cNvPicPr>
          <p:nvPr/>
        </p:nvPicPr>
        <p:blipFill>
          <a:blip r:embed="rId7"/>
          <a:stretch>
            <a:fillRect/>
          </a:stretch>
        </p:blipFill>
        <p:spPr>
          <a:xfrm>
            <a:off x="9813054" y="1735807"/>
            <a:ext cx="1950160" cy="3908464"/>
          </a:xfrm>
          <a:prstGeom prst="rect">
            <a:avLst/>
          </a:prstGeom>
        </p:spPr>
      </p:pic>
      <p:sp>
        <p:nvSpPr>
          <p:cNvPr id="12" name="TextBox 11"/>
          <p:cNvSpPr txBox="1"/>
          <p:nvPr/>
        </p:nvSpPr>
        <p:spPr>
          <a:xfrm>
            <a:off x="2524157" y="5715679"/>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Choose a store</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4" name="TextBox 13"/>
          <p:cNvSpPr txBox="1"/>
          <p:nvPr/>
        </p:nvSpPr>
        <p:spPr>
          <a:xfrm>
            <a:off x="4807251" y="5715679"/>
            <a:ext cx="2594445"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Start shopping!</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9" name="Oval 8"/>
          <p:cNvSpPr/>
          <p:nvPr/>
        </p:nvSpPr>
        <p:spPr>
          <a:xfrm>
            <a:off x="5476791" y="4819973"/>
            <a:ext cx="1140985" cy="3099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229411" y="5720537"/>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smtClean="0">
                <a:solidFill>
                  <a:schemeClr val="bg1"/>
                </a:solidFill>
                <a:latin typeface="Avenir Book" charset="0"/>
                <a:ea typeface="Avenir Book" charset="0"/>
                <a:cs typeface="Avenir Book" charset="0"/>
              </a:rPr>
              <a:t>Tap on </a:t>
            </a:r>
            <a:r>
              <a:rPr lang="en-US" sz="3200" dirty="0" smtClean="0">
                <a:solidFill>
                  <a:schemeClr val="bg1"/>
                </a:solidFill>
                <a:latin typeface="Avenir Book" charset="0"/>
                <a:ea typeface="Avenir Book" charset="0"/>
                <a:cs typeface="Avenir Book" charset="0"/>
              </a:rPr>
              <a:t>the shirt</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7" name="TextBox 16"/>
          <p:cNvSpPr txBox="1"/>
          <p:nvPr/>
        </p:nvSpPr>
        <p:spPr>
          <a:xfrm>
            <a:off x="9571654" y="5741019"/>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Explore details</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cxnSp>
        <p:nvCxnSpPr>
          <p:cNvPr id="20" name="Straight Arrow Connector 19"/>
          <p:cNvCxnSpPr/>
          <p:nvPr/>
        </p:nvCxnSpPr>
        <p:spPr>
          <a:xfrm>
            <a:off x="432626" y="1489373"/>
            <a:ext cx="11330588" cy="125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7966573" y="2964204"/>
            <a:ext cx="958636" cy="857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2801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Moderate Task Flow</a:t>
            </a:r>
            <a:endParaRPr lang="en-US" dirty="0">
              <a:solidFill>
                <a:schemeClr val="bg1"/>
              </a:solidFill>
              <a:latin typeface="Avenir Light" charset="0"/>
              <a:ea typeface="Avenir Light" charset="0"/>
              <a:cs typeface="Avenir Light" charset="0"/>
            </a:endParaRPr>
          </a:p>
        </p:txBody>
      </p:sp>
      <p:sp>
        <p:nvSpPr>
          <p:cNvPr id="7" name="TextBox 6"/>
          <p:cNvSpPr txBox="1"/>
          <p:nvPr/>
        </p:nvSpPr>
        <p:spPr>
          <a:xfrm>
            <a:off x="196515" y="5720537"/>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Click the up arrow</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2" name="TextBox 11"/>
          <p:cNvSpPr txBox="1"/>
          <p:nvPr/>
        </p:nvSpPr>
        <p:spPr>
          <a:xfrm>
            <a:off x="2524157" y="5715679"/>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Select a style</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4" name="TextBox 13"/>
          <p:cNvSpPr txBox="1"/>
          <p:nvPr/>
        </p:nvSpPr>
        <p:spPr>
          <a:xfrm>
            <a:off x="4807251" y="5715679"/>
            <a:ext cx="2594445" cy="120032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Click ”OK”</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5" name="TextBox 14"/>
          <p:cNvSpPr txBox="1"/>
          <p:nvPr/>
        </p:nvSpPr>
        <p:spPr>
          <a:xfrm>
            <a:off x="7229411" y="5720537"/>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Tap on the shirt</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7" name="TextBox 16"/>
          <p:cNvSpPr txBox="1"/>
          <p:nvPr/>
        </p:nvSpPr>
        <p:spPr>
          <a:xfrm>
            <a:off x="9571654" y="5741019"/>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Check prices</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cxnSp>
        <p:nvCxnSpPr>
          <p:cNvPr id="20" name="Straight Arrow Connector 19"/>
          <p:cNvCxnSpPr/>
          <p:nvPr/>
        </p:nvCxnSpPr>
        <p:spPr>
          <a:xfrm>
            <a:off x="432626" y="1489373"/>
            <a:ext cx="11330588" cy="125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2777347" y="1717667"/>
            <a:ext cx="1928127" cy="3913322"/>
          </a:xfrm>
          <a:prstGeom prst="rect">
            <a:avLst/>
          </a:prstGeom>
        </p:spPr>
      </p:pic>
      <p:sp>
        <p:nvSpPr>
          <p:cNvPr id="9" name="Oval 8"/>
          <p:cNvSpPr/>
          <p:nvPr/>
        </p:nvSpPr>
        <p:spPr>
          <a:xfrm>
            <a:off x="3979702" y="3582325"/>
            <a:ext cx="699768" cy="278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5101686" y="1717667"/>
            <a:ext cx="1960738" cy="3913322"/>
          </a:xfrm>
          <a:prstGeom prst="rect">
            <a:avLst/>
          </a:prstGeom>
        </p:spPr>
      </p:pic>
      <p:sp>
        <p:nvSpPr>
          <p:cNvPr id="18" name="Oval 17"/>
          <p:cNvSpPr/>
          <p:nvPr/>
        </p:nvSpPr>
        <p:spPr>
          <a:xfrm>
            <a:off x="6148851" y="4757613"/>
            <a:ext cx="699768" cy="278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7467538" y="1719132"/>
            <a:ext cx="1939629" cy="3911857"/>
          </a:xfrm>
          <a:prstGeom prst="rect">
            <a:avLst/>
          </a:prstGeom>
        </p:spPr>
      </p:pic>
      <p:pic>
        <p:nvPicPr>
          <p:cNvPr id="21" name="Picture 20"/>
          <p:cNvPicPr>
            <a:picLocks noChangeAspect="1"/>
          </p:cNvPicPr>
          <p:nvPr/>
        </p:nvPicPr>
        <p:blipFill>
          <a:blip r:embed="rId6"/>
          <a:stretch>
            <a:fillRect/>
          </a:stretch>
        </p:blipFill>
        <p:spPr>
          <a:xfrm>
            <a:off x="432626" y="1717667"/>
            <a:ext cx="1948509" cy="3913322"/>
          </a:xfrm>
          <a:prstGeom prst="rect">
            <a:avLst/>
          </a:prstGeom>
        </p:spPr>
      </p:pic>
      <p:sp>
        <p:nvSpPr>
          <p:cNvPr id="22" name="Oval 21"/>
          <p:cNvSpPr/>
          <p:nvPr/>
        </p:nvSpPr>
        <p:spPr>
          <a:xfrm>
            <a:off x="1834764" y="4772864"/>
            <a:ext cx="381493" cy="3725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9803249" y="1719209"/>
            <a:ext cx="1959965" cy="3911780"/>
          </a:xfrm>
          <a:prstGeom prst="rect">
            <a:avLst/>
          </a:prstGeom>
        </p:spPr>
      </p:pic>
      <p:sp>
        <p:nvSpPr>
          <p:cNvPr id="23" name="Oval 22"/>
          <p:cNvSpPr/>
          <p:nvPr/>
        </p:nvSpPr>
        <p:spPr>
          <a:xfrm>
            <a:off x="7966573" y="2964204"/>
            <a:ext cx="958636" cy="857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415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2777347" y="1717667"/>
            <a:ext cx="1928127" cy="3913322"/>
          </a:xfrm>
          <a:prstGeom prst="rect">
            <a:avLst/>
          </a:prstGeom>
        </p:spPr>
      </p:pic>
      <p:pic>
        <p:nvPicPr>
          <p:cNvPr id="5" name="Picture 4"/>
          <p:cNvPicPr>
            <a:picLocks noChangeAspect="1"/>
          </p:cNvPicPr>
          <p:nvPr/>
        </p:nvPicPr>
        <p:blipFill>
          <a:blip r:embed="rId4"/>
          <a:stretch>
            <a:fillRect/>
          </a:stretch>
        </p:blipFill>
        <p:spPr>
          <a:xfrm>
            <a:off x="7418408" y="1717394"/>
            <a:ext cx="1913724" cy="3892318"/>
          </a:xfrm>
          <a:prstGeom prst="rect">
            <a:avLst/>
          </a:prstGeom>
        </p:spPr>
      </p:pic>
      <p:pic>
        <p:nvPicPr>
          <p:cNvPr id="3" name="Picture 2"/>
          <p:cNvPicPr>
            <a:picLocks noChangeAspect="1"/>
          </p:cNvPicPr>
          <p:nvPr/>
        </p:nvPicPr>
        <p:blipFill>
          <a:blip r:embed="rId5"/>
          <a:stretch>
            <a:fillRect/>
          </a:stretch>
        </p:blipFill>
        <p:spPr>
          <a:xfrm>
            <a:off x="5126471" y="1717394"/>
            <a:ext cx="1931442" cy="3911780"/>
          </a:xfrm>
          <a:prstGeom prst="rect">
            <a:avLst/>
          </a:prstGeom>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Complex Task Flow</a:t>
            </a:r>
            <a:endParaRPr lang="en-US" dirty="0">
              <a:solidFill>
                <a:schemeClr val="bg1"/>
              </a:solidFill>
              <a:latin typeface="Avenir Light" charset="0"/>
              <a:ea typeface="Avenir Light" charset="0"/>
              <a:cs typeface="Avenir Light" charset="0"/>
            </a:endParaRPr>
          </a:p>
        </p:txBody>
      </p:sp>
      <p:sp>
        <p:nvSpPr>
          <p:cNvPr id="7" name="TextBox 6"/>
          <p:cNvSpPr txBox="1"/>
          <p:nvPr/>
        </p:nvSpPr>
        <p:spPr>
          <a:xfrm>
            <a:off x="196515" y="5720537"/>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Click the up arrow</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2" name="TextBox 11"/>
          <p:cNvSpPr txBox="1"/>
          <p:nvPr/>
        </p:nvSpPr>
        <p:spPr>
          <a:xfrm>
            <a:off x="2524157" y="5715679"/>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Select a gender</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4" name="TextBox 13"/>
          <p:cNvSpPr txBox="1"/>
          <p:nvPr/>
        </p:nvSpPr>
        <p:spPr>
          <a:xfrm>
            <a:off x="4561466" y="5684153"/>
            <a:ext cx="2988396" cy="120032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Click “OK”</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5" name="TextBox 14"/>
          <p:cNvSpPr txBox="1"/>
          <p:nvPr/>
        </p:nvSpPr>
        <p:spPr>
          <a:xfrm>
            <a:off x="7229411" y="5720537"/>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Tap on the shirt</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7" name="TextBox 16"/>
          <p:cNvSpPr txBox="1"/>
          <p:nvPr/>
        </p:nvSpPr>
        <p:spPr>
          <a:xfrm>
            <a:off x="9571654" y="5741019"/>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Click “Share”</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cxnSp>
        <p:nvCxnSpPr>
          <p:cNvPr id="20" name="Straight Arrow Connector 19"/>
          <p:cNvCxnSpPr/>
          <p:nvPr/>
        </p:nvCxnSpPr>
        <p:spPr>
          <a:xfrm>
            <a:off x="432626" y="1489373"/>
            <a:ext cx="11330588" cy="125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384753" y="2928968"/>
            <a:ext cx="699768" cy="278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a:stretch>
            <a:fillRect/>
          </a:stretch>
        </p:blipFill>
        <p:spPr>
          <a:xfrm>
            <a:off x="432626" y="1717667"/>
            <a:ext cx="1948509" cy="3913322"/>
          </a:xfrm>
          <a:prstGeom prst="rect">
            <a:avLst/>
          </a:prstGeom>
        </p:spPr>
      </p:pic>
      <p:sp>
        <p:nvSpPr>
          <p:cNvPr id="22" name="Oval 21"/>
          <p:cNvSpPr/>
          <p:nvPr/>
        </p:nvSpPr>
        <p:spPr>
          <a:xfrm>
            <a:off x="1834764" y="4772864"/>
            <a:ext cx="381493" cy="3725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66573" y="2964204"/>
            <a:ext cx="958636" cy="857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117756" y="4752757"/>
            <a:ext cx="699768" cy="278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9803249" y="1717394"/>
            <a:ext cx="1930914" cy="3877985"/>
          </a:xfrm>
          <a:prstGeom prst="rect">
            <a:avLst/>
          </a:prstGeom>
        </p:spPr>
      </p:pic>
      <p:sp>
        <p:nvSpPr>
          <p:cNvPr id="27" name="Oval 26"/>
          <p:cNvSpPr/>
          <p:nvPr/>
        </p:nvSpPr>
        <p:spPr>
          <a:xfrm>
            <a:off x="11096387" y="4618495"/>
            <a:ext cx="558337" cy="5269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1414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7339499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5024602" y="1758842"/>
            <a:ext cx="1915142" cy="3870605"/>
          </a:xfrm>
          <a:prstGeom prst="rect">
            <a:avLst/>
          </a:prstGeom>
        </p:spPr>
      </p:pic>
      <p:pic>
        <p:nvPicPr>
          <p:cNvPr id="4" name="Picture 3"/>
          <p:cNvPicPr>
            <a:picLocks noChangeAspect="1"/>
          </p:cNvPicPr>
          <p:nvPr/>
        </p:nvPicPr>
        <p:blipFill>
          <a:blip r:embed="rId4"/>
          <a:stretch>
            <a:fillRect/>
          </a:stretch>
        </p:blipFill>
        <p:spPr>
          <a:xfrm>
            <a:off x="2785638" y="1717667"/>
            <a:ext cx="1878469" cy="3911780"/>
          </a:xfrm>
          <a:prstGeom prst="rect">
            <a:avLst/>
          </a:prstGeom>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Complex Task Flow (cont.)</a:t>
            </a:r>
            <a:endParaRPr lang="en-US" dirty="0">
              <a:solidFill>
                <a:schemeClr val="bg1"/>
              </a:solidFill>
              <a:latin typeface="Avenir Light" charset="0"/>
              <a:ea typeface="Avenir Light" charset="0"/>
              <a:cs typeface="Avenir Light" charset="0"/>
            </a:endParaRPr>
          </a:p>
        </p:txBody>
      </p:sp>
      <p:sp>
        <p:nvSpPr>
          <p:cNvPr id="7" name="TextBox 6"/>
          <p:cNvSpPr txBox="1"/>
          <p:nvPr/>
        </p:nvSpPr>
        <p:spPr>
          <a:xfrm>
            <a:off x="2443770" y="5720810"/>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Choose friends</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12" name="TextBox 11"/>
          <p:cNvSpPr txBox="1"/>
          <p:nvPr/>
        </p:nvSpPr>
        <p:spPr>
          <a:xfrm>
            <a:off x="4771412" y="5715952"/>
            <a:ext cx="2432960" cy="1692771"/>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Click “Send”</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cxnSp>
        <p:nvCxnSpPr>
          <p:cNvPr id="20" name="Straight Arrow Connector 19"/>
          <p:cNvCxnSpPr/>
          <p:nvPr/>
        </p:nvCxnSpPr>
        <p:spPr>
          <a:xfrm>
            <a:off x="432626" y="1489373"/>
            <a:ext cx="11330588" cy="125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2887542" y="3732359"/>
            <a:ext cx="315337" cy="259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890231" y="3938601"/>
            <a:ext cx="315337" cy="259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855173" y="2639116"/>
            <a:ext cx="1548476" cy="294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899087" y="2930998"/>
            <a:ext cx="1548476" cy="294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7300239" y="1758842"/>
            <a:ext cx="1894983" cy="3870605"/>
          </a:xfrm>
          <a:prstGeom prst="rect">
            <a:avLst/>
          </a:prstGeom>
        </p:spPr>
      </p:pic>
      <p:sp>
        <p:nvSpPr>
          <p:cNvPr id="30" name="TextBox 29"/>
          <p:cNvSpPr txBox="1"/>
          <p:nvPr/>
        </p:nvSpPr>
        <p:spPr>
          <a:xfrm>
            <a:off x="7031250" y="5712418"/>
            <a:ext cx="2432960" cy="1200329"/>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3200" dirty="0" smtClean="0">
                <a:solidFill>
                  <a:schemeClr val="bg1"/>
                </a:solidFill>
                <a:latin typeface="Avenir Book" charset="0"/>
                <a:ea typeface="Avenir Book" charset="0"/>
                <a:cs typeface="Avenir Book" charset="0"/>
              </a:rPr>
              <a:t>Success!</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31" name="Oval 30"/>
          <p:cNvSpPr/>
          <p:nvPr/>
        </p:nvSpPr>
        <p:spPr>
          <a:xfrm>
            <a:off x="6511561" y="2257437"/>
            <a:ext cx="315337" cy="259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2562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9108420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rgbClr val="6560E0">
              <a:alpha val="73000"/>
            </a:srgbClr>
          </a:solidFill>
          <a:ln>
            <a:solidFill>
              <a:srgbClr val="6560E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8988832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57000"/>
                    </a14:imgEffect>
                  </a14:imgLayer>
                </a14:imgProps>
              </a:ext>
            </a:extLst>
          </a:blip>
          <a:stretch>
            <a:fillRect/>
          </a:stretch>
        </p:blipFill>
        <p:spPr>
          <a:xfrm>
            <a:off x="0" y="0"/>
            <a:ext cx="12200226" cy="7086600"/>
          </a:xfrm>
          <a:prstGeom prst="rect">
            <a:avLst/>
          </a:prstGeom>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Prototyping Tools</a:t>
            </a:r>
            <a:endParaRPr lang="en-US" dirty="0">
              <a:solidFill>
                <a:schemeClr val="bg1"/>
              </a:solidFill>
              <a:latin typeface="Avenir Light" charset="0"/>
              <a:ea typeface="Avenir Light" charset="0"/>
              <a:cs typeface="Avenir Light" charset="0"/>
            </a:endParaRPr>
          </a:p>
        </p:txBody>
      </p:sp>
      <p:sp>
        <p:nvSpPr>
          <p:cNvPr id="5" name="TextBox 4"/>
          <p:cNvSpPr txBox="1"/>
          <p:nvPr/>
        </p:nvSpPr>
        <p:spPr>
          <a:xfrm>
            <a:off x="391886" y="1622423"/>
            <a:ext cx="5362588" cy="1938992"/>
          </a:xfrm>
          <a:prstGeom prst="rect">
            <a:avLst/>
          </a:prstGeom>
          <a:noFill/>
        </p:spPr>
        <p:txBody>
          <a:bodyPr wrap="square" rtlCol="0">
            <a:spAutoFit/>
          </a:bodyPr>
          <a:lstStyle/>
          <a:p>
            <a:pPr marL="571500" indent="-571500">
              <a:buFontTx/>
              <a:buChar char="-"/>
            </a:pPr>
            <a:r>
              <a:rPr lang="en-US" sz="4000" dirty="0" smtClean="0">
                <a:solidFill>
                  <a:schemeClr val="bg1"/>
                </a:solidFill>
                <a:latin typeface="Avenir Book" charset="0"/>
                <a:ea typeface="Avenir Book" charset="0"/>
                <a:cs typeface="Avenir Book" charset="0"/>
              </a:rPr>
              <a:t>Sketch</a:t>
            </a:r>
          </a:p>
          <a:p>
            <a:pPr marL="1028700" lvl="1" indent="-571500">
              <a:buFontTx/>
              <a:buChar char="-"/>
            </a:pPr>
            <a:r>
              <a:rPr lang="en-US" sz="4000" b="1" dirty="0" smtClean="0">
                <a:solidFill>
                  <a:schemeClr val="bg1"/>
                </a:solidFill>
                <a:latin typeface="Avenir Book" charset="0"/>
                <a:ea typeface="Avenir Book" charset="0"/>
                <a:cs typeface="Avenir Book" charset="0"/>
              </a:rPr>
              <a:t>iOS components</a:t>
            </a:r>
          </a:p>
          <a:p>
            <a:pPr marL="1028700" lvl="1" indent="-571500">
              <a:buFontTx/>
              <a:buChar char="-"/>
            </a:pPr>
            <a:r>
              <a:rPr lang="en-US" sz="4000" i="1" dirty="0" smtClean="0">
                <a:solidFill>
                  <a:schemeClr val="bg1"/>
                </a:solidFill>
                <a:latin typeface="Avenir Book" charset="0"/>
                <a:ea typeface="Avenir Book" charset="0"/>
                <a:cs typeface="Avenir Book" charset="0"/>
              </a:rPr>
              <a:t>Limited geometry</a:t>
            </a:r>
          </a:p>
        </p:txBody>
      </p:sp>
      <p:pic>
        <p:nvPicPr>
          <p:cNvPr id="7" name="Picture 6"/>
          <p:cNvPicPr>
            <a:picLocks noChangeAspect="1"/>
          </p:cNvPicPr>
          <p:nvPr/>
        </p:nvPicPr>
        <p:blipFill>
          <a:blip r:embed="rId5"/>
          <a:stretch>
            <a:fillRect/>
          </a:stretch>
        </p:blipFill>
        <p:spPr>
          <a:xfrm>
            <a:off x="1698171" y="4342846"/>
            <a:ext cx="2672351" cy="2286554"/>
          </a:xfrm>
          <a:prstGeom prst="rect">
            <a:avLst/>
          </a:prstGeom>
        </p:spPr>
      </p:pic>
      <p:pic>
        <p:nvPicPr>
          <p:cNvPr id="9" name="Picture 8"/>
          <p:cNvPicPr>
            <a:picLocks noChangeAspect="1"/>
          </p:cNvPicPr>
          <p:nvPr/>
        </p:nvPicPr>
        <p:blipFill>
          <a:blip r:embed="rId6"/>
          <a:stretch>
            <a:fillRect/>
          </a:stretch>
        </p:blipFill>
        <p:spPr>
          <a:xfrm>
            <a:off x="8019226" y="4308528"/>
            <a:ext cx="2320871" cy="2320871"/>
          </a:xfrm>
          <a:prstGeom prst="rect">
            <a:avLst/>
          </a:prstGeom>
        </p:spPr>
      </p:pic>
      <p:sp>
        <p:nvSpPr>
          <p:cNvPr id="10" name="TextBox 9"/>
          <p:cNvSpPr txBox="1"/>
          <p:nvPr/>
        </p:nvSpPr>
        <p:spPr>
          <a:xfrm>
            <a:off x="6526635" y="1622423"/>
            <a:ext cx="5360568" cy="3170099"/>
          </a:xfrm>
          <a:prstGeom prst="rect">
            <a:avLst/>
          </a:prstGeom>
          <a:noFill/>
        </p:spPr>
        <p:txBody>
          <a:bodyPr wrap="square" rtlCol="0">
            <a:spAutoFit/>
          </a:bodyPr>
          <a:lstStyle/>
          <a:p>
            <a:pPr marL="571500" indent="-571500">
              <a:buFontTx/>
              <a:buChar char="-"/>
            </a:pPr>
            <a:r>
              <a:rPr lang="en-US" sz="4000" dirty="0" err="1" smtClean="0">
                <a:solidFill>
                  <a:schemeClr val="bg1"/>
                </a:solidFill>
                <a:latin typeface="Avenir Book" charset="0"/>
                <a:ea typeface="Avenir Book" charset="0"/>
                <a:cs typeface="Avenir Book" charset="0"/>
              </a:rPr>
              <a:t>InVision</a:t>
            </a:r>
            <a:endParaRPr lang="en-US" sz="4000" dirty="0" smtClean="0">
              <a:solidFill>
                <a:schemeClr val="bg1"/>
              </a:solidFill>
              <a:latin typeface="Avenir Book" charset="0"/>
              <a:ea typeface="Avenir Book" charset="0"/>
              <a:cs typeface="Avenir Book" charset="0"/>
            </a:endParaRPr>
          </a:p>
          <a:p>
            <a:pPr marL="1028700" lvl="1" indent="-571500">
              <a:buFontTx/>
              <a:buChar char="-"/>
            </a:pPr>
            <a:r>
              <a:rPr lang="en-US" sz="4000" b="1" dirty="0" smtClean="0">
                <a:solidFill>
                  <a:schemeClr val="bg1"/>
                </a:solidFill>
                <a:latin typeface="Avenir Book" charset="0"/>
                <a:ea typeface="Avenir Book" charset="0"/>
                <a:cs typeface="Avenir Book" charset="0"/>
              </a:rPr>
              <a:t>Collaboration</a:t>
            </a:r>
          </a:p>
          <a:p>
            <a:pPr marL="1028700" lvl="1" indent="-571500">
              <a:buFontTx/>
              <a:buChar char="-"/>
            </a:pPr>
            <a:r>
              <a:rPr lang="en-US" sz="4000" b="1" dirty="0" smtClean="0">
                <a:solidFill>
                  <a:schemeClr val="bg1"/>
                </a:solidFill>
                <a:latin typeface="Avenir Book" charset="0"/>
                <a:ea typeface="Avenir Book" charset="0"/>
                <a:cs typeface="Avenir Book" charset="0"/>
              </a:rPr>
              <a:t>Workflow</a:t>
            </a:r>
          </a:p>
          <a:p>
            <a:pPr marL="1028700" lvl="1" indent="-571500">
              <a:buFontTx/>
              <a:buChar char="-"/>
            </a:pPr>
            <a:r>
              <a:rPr lang="en-US" sz="4000" i="1" dirty="0" smtClean="0">
                <a:solidFill>
                  <a:schemeClr val="bg1"/>
                </a:solidFill>
                <a:latin typeface="Avenir Book" charset="0"/>
                <a:ea typeface="Avenir Book" charset="0"/>
                <a:cs typeface="Avenir Book" charset="0"/>
              </a:rPr>
              <a:t>Limited motion</a:t>
            </a:r>
          </a:p>
          <a:p>
            <a:pPr marL="1028700" lvl="1" indent="-571500">
              <a:buFontTx/>
              <a:buChar char="-"/>
            </a:pPr>
            <a:endParaRPr lang="en-US" sz="4000" dirty="0" smtClean="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7576567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75000" contrast="-40000"/>
                    </a14:imgEffect>
                  </a14:imgLayer>
                </a14:imgProps>
              </a:ext>
            </a:extLst>
          </a:blip>
          <a:stretch>
            <a:fillRect/>
          </a:stretch>
        </p:blipFill>
        <p:spPr>
          <a:xfrm>
            <a:off x="0" y="0"/>
            <a:ext cx="12192000" cy="8131968"/>
          </a:xfrm>
          <a:prstGeom prst="rect">
            <a:avLst/>
          </a:prstGeom>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Limitations</a:t>
            </a:r>
            <a:endParaRPr lang="en-US" dirty="0">
              <a:solidFill>
                <a:schemeClr val="bg1"/>
              </a:solidFill>
              <a:latin typeface="Avenir Light" charset="0"/>
              <a:ea typeface="Avenir Light" charset="0"/>
              <a:cs typeface="Avenir Light" charset="0"/>
            </a:endParaRPr>
          </a:p>
        </p:txBody>
      </p:sp>
      <p:sp>
        <p:nvSpPr>
          <p:cNvPr id="4" name="TextBox 3"/>
          <p:cNvSpPr txBox="1"/>
          <p:nvPr/>
        </p:nvSpPr>
        <p:spPr>
          <a:xfrm>
            <a:off x="1053190" y="2069026"/>
            <a:ext cx="4582889"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Limited sharing options</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5" name="TextBox 4"/>
          <p:cNvSpPr txBox="1"/>
          <p:nvPr/>
        </p:nvSpPr>
        <p:spPr>
          <a:xfrm>
            <a:off x="6689268" y="2071382"/>
            <a:ext cx="4582889" cy="2554545"/>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No swiping mobility on desktop</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8" name="TextBox 7"/>
          <p:cNvSpPr txBox="1"/>
          <p:nvPr/>
        </p:nvSpPr>
        <p:spPr>
          <a:xfrm>
            <a:off x="3813030" y="4460508"/>
            <a:ext cx="4582889"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Not implementing AR yet</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1316375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Lst>
          </a:blip>
          <a:stretch>
            <a:fillRect/>
          </a:stretch>
        </p:blipFill>
        <p:spPr>
          <a:xfrm>
            <a:off x="0" y="-36535"/>
            <a:ext cx="12192000" cy="8128000"/>
          </a:xfrm>
          <a:prstGeom prst="rect">
            <a:avLst/>
          </a:prstGeom>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“Wizard of Oz” Techniques</a:t>
            </a:r>
            <a:endParaRPr lang="en-US" dirty="0">
              <a:solidFill>
                <a:schemeClr val="bg1"/>
              </a:solidFill>
              <a:latin typeface="Avenir Light" charset="0"/>
              <a:ea typeface="Avenir Light" charset="0"/>
              <a:cs typeface="Avenir Light" charset="0"/>
            </a:endParaRPr>
          </a:p>
        </p:txBody>
      </p:sp>
      <p:sp>
        <p:nvSpPr>
          <p:cNvPr id="4" name="TextBox 3"/>
          <p:cNvSpPr txBox="1"/>
          <p:nvPr/>
        </p:nvSpPr>
        <p:spPr>
          <a:xfrm>
            <a:off x="1053190" y="2697561"/>
            <a:ext cx="4582889"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Still images in place of AR-enabled scene</a:t>
            </a:r>
          </a:p>
        </p:txBody>
      </p:sp>
      <p:sp>
        <p:nvSpPr>
          <p:cNvPr id="5" name="TextBox 4"/>
          <p:cNvSpPr txBox="1"/>
          <p:nvPr/>
        </p:nvSpPr>
        <p:spPr>
          <a:xfrm>
            <a:off x="6689269" y="3206816"/>
            <a:ext cx="4582889"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“Custom fit” avatar is fixed for now</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8763812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678213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rgbClr val="6560E0">
              <a:alpha val="73000"/>
            </a:srgbClr>
          </a:solidFill>
          <a:ln>
            <a:solidFill>
              <a:srgbClr val="6560E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9232836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Additional Screenshots</a:t>
            </a:r>
            <a:endParaRPr lang="en-US" dirty="0">
              <a:solidFill>
                <a:schemeClr val="bg1"/>
              </a:solidFill>
              <a:latin typeface="Avenir Light" charset="0"/>
              <a:ea typeface="Avenir Light" charset="0"/>
              <a:cs typeface="Avenir Light" charset="0"/>
            </a:endParaRPr>
          </a:p>
        </p:txBody>
      </p:sp>
      <p:pic>
        <p:nvPicPr>
          <p:cNvPr id="4" name="Picture 3"/>
          <p:cNvPicPr>
            <a:picLocks noChangeAspect="1"/>
          </p:cNvPicPr>
          <p:nvPr/>
        </p:nvPicPr>
        <p:blipFill>
          <a:blip r:embed="rId3"/>
          <a:stretch>
            <a:fillRect/>
          </a:stretch>
        </p:blipFill>
        <p:spPr>
          <a:xfrm>
            <a:off x="6451543" y="1534333"/>
            <a:ext cx="2489743" cy="44402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4"/>
          <a:stretch>
            <a:fillRect/>
          </a:stretch>
        </p:blipFill>
        <p:spPr>
          <a:xfrm>
            <a:off x="3454558" y="1534333"/>
            <a:ext cx="2477200" cy="44402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9212871" y="3154738"/>
            <a:ext cx="2705325"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smtClean="0">
                <a:solidFill>
                  <a:schemeClr val="bg1"/>
                </a:solidFill>
                <a:latin typeface="Avenir Book" charset="0"/>
                <a:ea typeface="Avenir Book" charset="0"/>
                <a:cs typeface="Avenir Book" charset="0"/>
              </a:rPr>
              <a:t>Stores Nearby</a:t>
            </a:r>
            <a:endParaRPr lang="en-US" sz="4000" dirty="0" smtClean="0">
              <a:solidFill>
                <a:schemeClr val="bg1"/>
              </a:solidFill>
              <a:latin typeface="Avenir Book" charset="0"/>
              <a:ea typeface="Avenir Book" charset="0"/>
              <a:cs typeface="Avenir Book" charset="0"/>
            </a:endParaRP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7" name="TextBox 6"/>
          <p:cNvSpPr txBox="1"/>
          <p:nvPr/>
        </p:nvSpPr>
        <p:spPr>
          <a:xfrm>
            <a:off x="229448" y="3154738"/>
            <a:ext cx="2705325"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Profile Screen</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0306044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0" y="-734805"/>
            <a:ext cx="12192000" cy="8128000"/>
          </a:xfrm>
          <a:prstGeom prst="rect">
            <a:avLst/>
          </a:prstGeom>
        </p:spPr>
      </p:pic>
      <p:sp>
        <p:nvSpPr>
          <p:cNvPr id="2" name="Title 1"/>
          <p:cNvSpPr>
            <a:spLocks noGrp="1"/>
          </p:cNvSpPr>
          <p:nvPr>
            <p:ph type="title"/>
          </p:nvPr>
        </p:nvSpPr>
        <p:spPr>
          <a:xfrm>
            <a:off x="-926892" y="3026690"/>
            <a:ext cx="14045784" cy="924832"/>
          </a:xfrm>
          <a:solidFill>
            <a:schemeClr val="tx1">
              <a:alpha val="55000"/>
            </a:schemeClr>
          </a:solidFill>
        </p:spPr>
        <p:txBody>
          <a:bodyPr/>
          <a:lstStyle/>
          <a:p>
            <a:pPr algn="ctr"/>
            <a:r>
              <a:rPr lang="en-US" smtClean="0">
                <a:solidFill>
                  <a:schemeClr val="bg1"/>
                </a:solidFill>
                <a:latin typeface="Avenir Light" charset="0"/>
                <a:ea typeface="Avenir Light" charset="0"/>
                <a:cs typeface="Avenir Light" charset="0"/>
              </a:rPr>
              <a:t>Questions?</a:t>
            </a:r>
            <a:endParaRPr lang="en-US" dirty="0">
              <a:solidFill>
                <a:srgbClr val="C2A0FF"/>
              </a:solidFill>
              <a:latin typeface="Avenir Light" charset="0"/>
              <a:ea typeface="Avenir Light" charset="0"/>
              <a:cs typeface="Avenir Light" charset="0"/>
            </a:endParaRPr>
          </a:p>
        </p:txBody>
      </p:sp>
    </p:spTree>
    <p:extLst>
      <p:ext uri="{BB962C8B-B14F-4D97-AF65-F5344CB8AC3E}">
        <p14:creationId xmlns:p14="http://schemas.microsoft.com/office/powerpoint/2010/main" val="12628616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rgbClr val="6560E0">
              <a:alpha val="73000"/>
            </a:srgbClr>
          </a:solidFill>
          <a:ln>
            <a:solidFill>
              <a:srgbClr val="6560E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0722927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Lst>
          </a:blip>
          <a:stretch>
            <a:fillRect/>
          </a:stretch>
        </p:blipFill>
        <p:spPr>
          <a:xfrm>
            <a:off x="-195948" y="0"/>
            <a:ext cx="12401690" cy="6858000"/>
          </a:xfrm>
          <a:prstGeom prst="rect">
            <a:avLst/>
          </a:prstGeom>
        </p:spPr>
      </p:pic>
      <p:sp>
        <p:nvSpPr>
          <p:cNvPr id="7" name="TextBox 6"/>
          <p:cNvSpPr txBox="1"/>
          <p:nvPr/>
        </p:nvSpPr>
        <p:spPr>
          <a:xfrm>
            <a:off x="2304466" y="2274838"/>
            <a:ext cx="7400861" cy="2308324"/>
          </a:xfrm>
          <a:prstGeom prst="rect">
            <a:avLst/>
          </a:prstGeom>
          <a:noFill/>
        </p:spPr>
        <p:txBody>
          <a:bodyPr wrap="square" rtlCol="0">
            <a:spAutoFit/>
          </a:bodyPr>
          <a:lstStyle/>
          <a:p>
            <a:pPr algn="ctr"/>
            <a:r>
              <a:rPr lang="en-US" sz="7200" dirty="0" smtClean="0">
                <a:solidFill>
                  <a:schemeClr val="bg1"/>
                </a:solidFill>
                <a:latin typeface="Avenir Medium" charset="0"/>
                <a:ea typeface="Avenir Medium" charset="0"/>
                <a:cs typeface="Avenir Medium" charset="0"/>
              </a:rPr>
              <a:t>See where your style takes you</a:t>
            </a:r>
            <a:endParaRPr lang="en-US" sz="7200" dirty="0">
              <a:solidFill>
                <a:schemeClr val="bg1"/>
              </a:solidFill>
              <a:latin typeface="Avenir Medium" charset="0"/>
              <a:ea typeface="Avenir Medium" charset="0"/>
              <a:cs typeface="Avenir Medium" charset="0"/>
            </a:endParaRPr>
          </a:p>
        </p:txBody>
      </p:sp>
    </p:spTree>
    <p:extLst>
      <p:ext uri="{BB962C8B-B14F-4D97-AF65-F5344CB8AC3E}">
        <p14:creationId xmlns:p14="http://schemas.microsoft.com/office/powerpoint/2010/main" val="18598704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3871896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3" y="244608"/>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8" name="Rectangle 7"/>
          <p:cNvSpPr/>
          <p:nvPr/>
        </p:nvSpPr>
        <p:spPr>
          <a:xfrm>
            <a:off x="4159734" y="244607"/>
            <a:ext cx="3637123" cy="2988446"/>
          </a:xfrm>
          <a:prstGeom prst="rect">
            <a:avLst/>
          </a:prstGeom>
          <a:solidFill>
            <a:srgbClr val="6560E0">
              <a:alpha val="73000"/>
            </a:srgbClr>
          </a:solidFill>
          <a:ln>
            <a:solidFill>
              <a:srgbClr val="6560E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Tasks</a:t>
            </a:r>
            <a:endParaRPr lang="en-US" sz="3600" dirty="0">
              <a:latin typeface="Avenir Light" charset="0"/>
              <a:ea typeface="Avenir Light" charset="0"/>
              <a:cs typeface="Avenir Light" charset="0"/>
            </a:endParaRPr>
          </a:p>
        </p:txBody>
      </p:sp>
      <p:sp>
        <p:nvSpPr>
          <p:cNvPr id="12" name="Rectangle 11"/>
          <p:cNvSpPr/>
          <p:nvPr/>
        </p:nvSpPr>
        <p:spPr>
          <a:xfrm>
            <a:off x="8180613" y="244607"/>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Design Changes</a:t>
            </a:r>
            <a:endParaRPr lang="en-US" sz="3600" dirty="0">
              <a:latin typeface="Avenir Light" charset="0"/>
              <a:ea typeface="Avenir Light" charset="0"/>
              <a:cs typeface="Avenir Light" charset="0"/>
            </a:endParaRPr>
          </a:p>
        </p:txBody>
      </p:sp>
      <p:sp>
        <p:nvSpPr>
          <p:cNvPr id="13" name="Rectangle 12"/>
          <p:cNvSpPr/>
          <p:nvPr/>
        </p:nvSpPr>
        <p:spPr>
          <a:xfrm>
            <a:off x="239453" y="3548425"/>
            <a:ext cx="3536525"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Med-Fi Task Flows</a:t>
            </a:r>
            <a:endParaRPr lang="en-US" sz="3600" dirty="0">
              <a:latin typeface="Avenir Light" charset="0"/>
              <a:ea typeface="Avenir Light" charset="0"/>
              <a:cs typeface="Avenir Light" charset="0"/>
            </a:endParaRPr>
          </a:p>
        </p:txBody>
      </p:sp>
      <p:sp>
        <p:nvSpPr>
          <p:cNvPr id="14" name="Rectangle 13"/>
          <p:cNvSpPr/>
          <p:nvPr/>
        </p:nvSpPr>
        <p:spPr>
          <a:xfrm>
            <a:off x="4159734" y="3548424"/>
            <a:ext cx="363712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Prototype Overview</a:t>
            </a:r>
            <a:endParaRPr lang="en-US" sz="3600" dirty="0">
              <a:latin typeface="Avenir Light" charset="0"/>
              <a:ea typeface="Avenir Light" charset="0"/>
              <a:cs typeface="Avenir Light" charset="0"/>
            </a:endParaRPr>
          </a:p>
        </p:txBody>
      </p:sp>
      <p:sp>
        <p:nvSpPr>
          <p:cNvPr id="16" name="Rectangle 15"/>
          <p:cNvSpPr/>
          <p:nvPr/>
        </p:nvSpPr>
        <p:spPr>
          <a:xfrm>
            <a:off x="8180613" y="3548424"/>
            <a:ext cx="3657613"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Screenshots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4799216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Simple Task: Browse</a:t>
            </a:r>
            <a:endParaRPr lang="en-US" dirty="0">
              <a:solidFill>
                <a:schemeClr val="bg1"/>
              </a:solidFill>
              <a:latin typeface="Avenir Light" charset="0"/>
              <a:ea typeface="Avenir Light" charset="0"/>
              <a:cs typeface="Avenir Light" charset="0"/>
            </a:endParaRPr>
          </a:p>
        </p:txBody>
      </p:sp>
      <p:pic>
        <p:nvPicPr>
          <p:cNvPr id="3" name="Picture 2"/>
          <p:cNvPicPr>
            <a:picLocks noChangeAspect="1"/>
          </p:cNvPicPr>
          <p:nvPr/>
        </p:nvPicPr>
        <p:blipFill>
          <a:blip r:embed="rId3"/>
          <a:stretch>
            <a:fillRect/>
          </a:stretch>
        </p:blipFill>
        <p:spPr>
          <a:xfrm>
            <a:off x="4738425" y="1518833"/>
            <a:ext cx="2732100" cy="48933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03111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Moderate Task: Budget Interview</a:t>
            </a:r>
            <a:endParaRPr lang="en-US" dirty="0">
              <a:solidFill>
                <a:schemeClr val="bg1"/>
              </a:solidFill>
              <a:latin typeface="Avenir Light" charset="0"/>
              <a:ea typeface="Avenir Light" charset="0"/>
              <a:cs typeface="Avenir Light" charset="0"/>
            </a:endParaRPr>
          </a:p>
        </p:txBody>
      </p:sp>
      <p:pic>
        <p:nvPicPr>
          <p:cNvPr id="3" name="Picture 2"/>
          <p:cNvPicPr>
            <a:picLocks noChangeAspect="1"/>
          </p:cNvPicPr>
          <p:nvPr/>
        </p:nvPicPr>
        <p:blipFill>
          <a:blip r:embed="rId3"/>
          <a:stretch>
            <a:fillRect/>
          </a:stretch>
        </p:blipFill>
        <p:spPr>
          <a:xfrm>
            <a:off x="4757876" y="1504502"/>
            <a:ext cx="2693197" cy="48146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941692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Complex Task: Find Clothing for a Friend</a:t>
            </a:r>
            <a:endParaRPr lang="en-US" dirty="0">
              <a:solidFill>
                <a:schemeClr val="bg1"/>
              </a:solidFill>
              <a:latin typeface="Avenir Light" charset="0"/>
              <a:ea typeface="Avenir Light" charset="0"/>
              <a:cs typeface="Avenir Light" charset="0"/>
            </a:endParaRPr>
          </a:p>
        </p:txBody>
      </p:sp>
      <p:pic>
        <p:nvPicPr>
          <p:cNvPr id="3" name="Picture 2"/>
          <p:cNvPicPr>
            <a:picLocks noChangeAspect="1"/>
          </p:cNvPicPr>
          <p:nvPr/>
        </p:nvPicPr>
        <p:blipFill>
          <a:blip r:embed="rId3"/>
          <a:stretch>
            <a:fillRect/>
          </a:stretch>
        </p:blipFill>
        <p:spPr>
          <a:xfrm>
            <a:off x="5125666" y="1436377"/>
            <a:ext cx="1957618" cy="49586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2576427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3779</TotalTime>
  <Words>964</Words>
  <Application>Microsoft Macintosh PowerPoint</Application>
  <PresentationFormat>Custom</PresentationFormat>
  <Paragraphs>214</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Medium-Fidelity Design</vt:lpstr>
      <vt:lpstr>PowerPoint Presentation</vt:lpstr>
      <vt:lpstr>PowerPoint Presentation</vt:lpstr>
      <vt:lpstr>PowerPoint Presentation</vt:lpstr>
      <vt:lpstr>PowerPoint Presentation</vt:lpstr>
      <vt:lpstr>PowerPoint Presentation</vt:lpstr>
      <vt:lpstr>Simple Task: Browse</vt:lpstr>
      <vt:lpstr>Moderate Task: Budget Interview</vt:lpstr>
      <vt:lpstr>Complex Task: Find Clothing for a Friend</vt:lpstr>
      <vt:lpstr>PowerPoint Presentation</vt:lpstr>
      <vt:lpstr>PowerPoint Presentation</vt:lpstr>
      <vt:lpstr>Improved “Closet” Accessibility</vt:lpstr>
      <vt:lpstr>Personalized Settings</vt:lpstr>
      <vt:lpstr>Intuitive Swiping</vt:lpstr>
      <vt:lpstr>PowerPoint Presentation</vt:lpstr>
      <vt:lpstr>PowerPoint Presentation</vt:lpstr>
      <vt:lpstr>Simple Task Flow</vt:lpstr>
      <vt:lpstr>Moderate Task Flow</vt:lpstr>
      <vt:lpstr>Complex Task Flow</vt:lpstr>
      <vt:lpstr>Complex Task Flow (cont.)</vt:lpstr>
      <vt:lpstr>PowerPoint Presentation</vt:lpstr>
      <vt:lpstr>PowerPoint Presentation</vt:lpstr>
      <vt:lpstr>Prototyping Tools</vt:lpstr>
      <vt:lpstr>Limitations</vt:lpstr>
      <vt:lpstr>“Wizard of Oz” Techniques</vt:lpstr>
      <vt:lpstr>PowerPoint Presentation</vt:lpstr>
      <vt:lpstr>PowerPoint Presentation</vt:lpstr>
      <vt:lpstr>Additional Screenshots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Slides</dc:title>
  <dc:creator>Elisa Lupin-Jimenez</dc:creator>
  <cp:lastModifiedBy>Kristen</cp:lastModifiedBy>
  <cp:revision>129</cp:revision>
  <cp:lastPrinted>2016-10-28T20:44:04Z</cp:lastPrinted>
  <dcterms:created xsi:type="dcterms:W3CDTF">2016-10-21T13:37:39Z</dcterms:created>
  <dcterms:modified xsi:type="dcterms:W3CDTF">2016-11-28T02:52:38Z</dcterms:modified>
</cp:coreProperties>
</file>