
<file path=[Content_Types].xml><?xml version="1.0" encoding="utf-8"?>
<Types xmlns="http://schemas.openxmlformats.org/package/2006/content-types">
  <Default Extension="xml" ContentType="application/xml"/>
  <Default Extension="jpeg" ContentType="image/jpeg"/>
  <Default Extension="wdp" ContentType="image/vnd.ms-photo"/>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79" r:id="rId4"/>
    <p:sldId id="273" r:id="rId5"/>
    <p:sldId id="280" r:id="rId6"/>
    <p:sldId id="281" r:id="rId7"/>
    <p:sldId id="276" r:id="rId8"/>
    <p:sldId id="282" r:id="rId9"/>
    <p:sldId id="283" r:id="rId10"/>
    <p:sldId id="261" r:id="rId11"/>
    <p:sldId id="285" r:id="rId12"/>
    <p:sldId id="286" r:id="rId13"/>
    <p:sldId id="284"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2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92"/>
    <p:restoredTop sz="74138"/>
  </p:normalViewPr>
  <p:slideViewPr>
    <p:cSldViewPr snapToGrid="0" snapToObjects="1">
      <p:cViewPr>
        <p:scale>
          <a:sx n="78" d="100"/>
          <a:sy n="78" d="100"/>
        </p:scale>
        <p:origin x="976"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51EA0-A858-B744-8315-4C9D2D49EBBE}" type="datetimeFigureOut">
              <a:rPr lang="en-US" smtClean="0"/>
              <a:t>10/26/16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64046-FDC2-CA44-B185-7166C43FF693}" type="slidenum">
              <a:rPr lang="en-US" smtClean="0"/>
              <a:t>‹#›</a:t>
            </a:fld>
            <a:endParaRPr lang="en-US"/>
          </a:p>
        </p:txBody>
      </p:sp>
    </p:spTree>
    <p:extLst>
      <p:ext uri="{BB962C8B-B14F-4D97-AF65-F5344CB8AC3E}">
        <p14:creationId xmlns:p14="http://schemas.microsoft.com/office/powerpoint/2010/main" val="1399537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Good</a:t>
            </a:r>
            <a:r>
              <a:rPr lang="en-US" baseline="0" dirty="0" smtClean="0"/>
              <a:t> afternoon!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I am Elisa, and my partners Kristen and Max are out in the audience among you.</a:t>
            </a:r>
            <a:endParaRPr lang="en-US" baseline="0" dirty="0" smtClean="0"/>
          </a:p>
          <a:p>
            <a:pPr marL="171450" indent="-171450">
              <a:buFont typeface="Arial" charset="0"/>
              <a:buChar char="•"/>
            </a:pPr>
            <a:r>
              <a:rPr lang="en-US" baseline="0" dirty="0" smtClean="0"/>
              <a:t>Thank you for coming out to our first-ever prototype demonstration for our application Window.</a:t>
            </a:r>
          </a:p>
        </p:txBody>
      </p:sp>
      <p:sp>
        <p:nvSpPr>
          <p:cNvPr id="4" name="Slide Number Placeholder 3"/>
          <p:cNvSpPr>
            <a:spLocks noGrp="1"/>
          </p:cNvSpPr>
          <p:nvPr>
            <p:ph type="sldNum" sz="quarter" idx="10"/>
          </p:nvPr>
        </p:nvSpPr>
        <p:spPr/>
        <p:txBody>
          <a:bodyPr/>
          <a:lstStyle/>
          <a:p>
            <a:fld id="{2B364046-FDC2-CA44-B185-7166C43FF693}" type="slidenum">
              <a:rPr lang="en-US" smtClean="0"/>
              <a:t>1</a:t>
            </a:fld>
            <a:endParaRPr lang="en-US"/>
          </a:p>
        </p:txBody>
      </p:sp>
    </p:spTree>
    <p:extLst>
      <p:ext uri="{BB962C8B-B14F-4D97-AF65-F5344CB8AC3E}">
        <p14:creationId xmlns:p14="http://schemas.microsoft.com/office/powerpoint/2010/main" val="1135153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The mobile application is the way to go</a:t>
            </a:r>
          </a:p>
          <a:p>
            <a:pPr marL="171450" indent="-171450">
              <a:buFontTx/>
              <a:buChar char="-"/>
            </a:pPr>
            <a:r>
              <a:rPr lang="en-US" dirty="0" smtClean="0"/>
              <a:t>Why a</a:t>
            </a:r>
            <a:r>
              <a:rPr lang="en-US" baseline="0" dirty="0" smtClean="0"/>
              <a:t> phone over a headset, projector, or wearable, you may ask?</a:t>
            </a:r>
          </a:p>
          <a:p>
            <a:pPr marL="171450" indent="-171450">
              <a:buFontTx/>
              <a:buChar char="-"/>
            </a:pPr>
            <a:r>
              <a:rPr lang="en-US" baseline="0" dirty="0" smtClean="0"/>
              <a:t>First off, almost everyone carries a smartphone, especially when they are out shopping for clothes, whereas the previously mentioned mediums are not all that common</a:t>
            </a:r>
          </a:p>
          <a:p>
            <a:pPr marL="171450" indent="-171450">
              <a:buFontTx/>
              <a:buChar char="-"/>
            </a:pPr>
            <a:r>
              <a:rPr lang="en-US" baseline="0" dirty="0" smtClean="0"/>
              <a:t>Secondly, smartphones have a camera that is very easy for a shopper to point at a store front, while other interfaces struggle to match a phone camera’s accessibility</a:t>
            </a:r>
          </a:p>
          <a:p>
            <a:pPr marL="171450" indent="-171450">
              <a:buFontTx/>
              <a:buChar char="-"/>
            </a:pPr>
            <a:r>
              <a:rPr lang="en-US" baseline="0" dirty="0" smtClean="0"/>
              <a:t>Thirdly, phones make it easy for people to share things with friends, and since we want our application to serve as a social platform for shoppers to connect, a mobile design makes the most sense</a:t>
            </a:r>
          </a:p>
          <a:p>
            <a:pPr marL="171450" indent="-171450">
              <a:buFontTx/>
              <a:buChar char="-"/>
            </a:pPr>
            <a:r>
              <a:rPr lang="en-US" baseline="0" dirty="0" smtClean="0"/>
              <a:t>Finally, phones have a simple UI that people are already familiar with; we simply want to build off of UI that already exists.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10</a:t>
            </a:fld>
            <a:endParaRPr lang="en-US"/>
          </a:p>
        </p:txBody>
      </p:sp>
    </p:spTree>
    <p:extLst>
      <p:ext uri="{BB962C8B-B14F-4D97-AF65-F5344CB8AC3E}">
        <p14:creationId xmlns:p14="http://schemas.microsoft.com/office/powerpoint/2010/main" val="997389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settled upon our interface of choice</a:t>
            </a:r>
          </a:p>
          <a:p>
            <a:pPr marL="171450" indent="-171450">
              <a:buFontTx/>
              <a:buChar char="-"/>
            </a:pPr>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11</a:t>
            </a:fld>
            <a:endParaRPr lang="en-US"/>
          </a:p>
        </p:txBody>
      </p:sp>
    </p:spTree>
    <p:extLst>
      <p:ext uri="{BB962C8B-B14F-4D97-AF65-F5344CB8AC3E}">
        <p14:creationId xmlns:p14="http://schemas.microsoft.com/office/powerpoint/2010/main" val="1988464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But now, it is</a:t>
            </a:r>
            <a:r>
              <a:rPr lang="en-US" baseline="0" dirty="0" smtClean="0"/>
              <a:t> time to make big decisions about our application’s user interface</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12</a:t>
            </a:fld>
            <a:endParaRPr lang="en-US"/>
          </a:p>
        </p:txBody>
      </p:sp>
    </p:spTree>
    <p:extLst>
      <p:ext uri="{BB962C8B-B14F-4D97-AF65-F5344CB8AC3E}">
        <p14:creationId xmlns:p14="http://schemas.microsoft.com/office/powerpoint/2010/main" val="533271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To make the user’s prototypical experience as similar to what we hope our application to be in release, we designed our low-fi prototype to resemble a smartphone using cropped pieces of paper.</a:t>
            </a:r>
          </a:p>
          <a:p>
            <a:pPr marL="171450" indent="-171450">
              <a:buFontTx/>
              <a:buChar char="-"/>
            </a:pPr>
            <a:r>
              <a:rPr lang="en-US" baseline="0" dirty="0" smtClean="0"/>
              <a:t>Our user starts on a home screen from which they can log in.</a:t>
            </a:r>
          </a:p>
          <a:p>
            <a:pPr marL="171450" indent="-171450">
              <a:buFontTx/>
              <a:buChar char="-"/>
            </a:pPr>
            <a:r>
              <a:rPr lang="en-US" baseline="0" dirty="0" smtClean="0"/>
              <a:t>From there, they are requested to use their camera to scan the name of the store that they are interested in.</a:t>
            </a:r>
          </a:p>
          <a:p>
            <a:pPr marL="171450" indent="-171450">
              <a:buFontTx/>
              <a:buChar char="-"/>
            </a:pPr>
            <a:r>
              <a:rPr lang="en-US" baseline="0" dirty="0" smtClean="0"/>
              <a:t>A button will appear in place of the store’s name, which the user can click to see all of their browsing options</a:t>
            </a:r>
          </a:p>
          <a:p>
            <a:pPr marL="171450" indent="-171450">
              <a:buFontTx/>
              <a:buChar char="-"/>
            </a:pPr>
            <a:r>
              <a:rPr lang="en-US" baseline="0" dirty="0" smtClean="0"/>
              <a:t>They can choose to filter items by style, most popular, gender, and what’s on sale, or they can jump right to shopping, but whichever option they choose leads to a new screen which reactivates the user’s camera</a:t>
            </a:r>
          </a:p>
          <a:p>
            <a:pPr marL="171450" indent="-171450">
              <a:buFontTx/>
              <a:buChar char="-"/>
            </a:pPr>
            <a:r>
              <a:rPr lang="en-US" baseline="0" dirty="0" smtClean="0"/>
              <a:t>They are prompted to hold their phone up against the store front. Once they do this, a mannequin will “appear” in the store front using augmented reality</a:t>
            </a:r>
          </a:p>
          <a:p>
            <a:pPr marL="171450" indent="-171450">
              <a:buFontTx/>
              <a:buChar char="-"/>
            </a:pPr>
            <a:r>
              <a:rPr lang="en-US" baseline="0" dirty="0" smtClean="0"/>
              <a:t>This mannequin will have clothes wrapped around it that the user has the option to swipe out for other clothes by simply swiping left or right on the item. </a:t>
            </a:r>
          </a:p>
          <a:p>
            <a:pPr marL="171450" indent="-171450">
              <a:buFontTx/>
              <a:buChar char="-"/>
            </a:pPr>
            <a:r>
              <a:rPr lang="en-US" baseline="0" dirty="0" smtClean="0"/>
              <a:t>When they see an item that they want to learn more about, they can click on the item, which will switch them to a screen showing the item outside of the mannequin’s outfit, as well as details such as the item’s price, sizing options, availability, brand name, and a bar code which they can use to identify the item.</a:t>
            </a:r>
          </a:p>
          <a:p>
            <a:pPr marL="171450" indent="-171450">
              <a:buFontTx/>
              <a:buChar char="-"/>
            </a:pPr>
            <a:r>
              <a:rPr lang="en-US" baseline="0" dirty="0" smtClean="0"/>
              <a:t>On this screen, they have several options. They can either go back to swiping on more clothes, add it to their closet, which is our visual representation of favorited clothes, or send it to their friends.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13</a:t>
            </a:fld>
            <a:endParaRPr lang="en-US"/>
          </a:p>
        </p:txBody>
      </p:sp>
    </p:spTree>
    <p:extLst>
      <p:ext uri="{BB962C8B-B14F-4D97-AF65-F5344CB8AC3E}">
        <p14:creationId xmlns:p14="http://schemas.microsoft.com/office/powerpoint/2010/main" val="1044680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have included a sidebar, which can be accessed by swiping from the left</a:t>
            </a:r>
            <a:r>
              <a:rPr lang="en-US" baseline="0" dirty="0" smtClean="0"/>
              <a:t> side of the screen</a:t>
            </a:r>
          </a:p>
          <a:p>
            <a:pPr marL="171450" indent="-171450">
              <a:buFontTx/>
              <a:buChar char="-"/>
            </a:pPr>
            <a:r>
              <a:rPr lang="en-US" baseline="0" dirty="0" smtClean="0"/>
              <a:t>Features of this sidebar include viewing your profile, your friends list, their virtual closets, your own virtual closet, a map that shows other Window-enabled stores near you, and your user settings.</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14</a:t>
            </a:fld>
            <a:endParaRPr lang="en-US"/>
          </a:p>
        </p:txBody>
      </p:sp>
    </p:spTree>
    <p:extLst>
      <p:ext uri="{BB962C8B-B14F-4D97-AF65-F5344CB8AC3E}">
        <p14:creationId xmlns:p14="http://schemas.microsoft.com/office/powerpoint/2010/main" val="1231583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Our</a:t>
            </a:r>
            <a:r>
              <a:rPr lang="en-US" baseline="0" dirty="0" smtClean="0"/>
              <a:t> prototype was essentially completed. </a:t>
            </a:r>
            <a:endParaRPr lang="en-US" dirty="0" smtClean="0"/>
          </a:p>
          <a:p>
            <a:pPr marL="171450" indent="-171450">
              <a:buFontTx/>
              <a:buChar char="-"/>
            </a:pPr>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15</a:t>
            </a:fld>
            <a:endParaRPr lang="en-US"/>
          </a:p>
        </p:txBody>
      </p:sp>
    </p:spTree>
    <p:extLst>
      <p:ext uri="{BB962C8B-B14F-4D97-AF65-F5344CB8AC3E}">
        <p14:creationId xmlns:p14="http://schemas.microsoft.com/office/powerpoint/2010/main" val="1885737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Our next step was to design several task flows for our user to test.</a:t>
            </a:r>
          </a:p>
          <a:p>
            <a:pPr marL="171450" indent="-171450">
              <a:buFontTx/>
              <a:buChar char="-"/>
            </a:pPr>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16</a:t>
            </a:fld>
            <a:endParaRPr lang="en-US"/>
          </a:p>
        </p:txBody>
      </p:sp>
    </p:spTree>
    <p:extLst>
      <p:ext uri="{BB962C8B-B14F-4D97-AF65-F5344CB8AC3E}">
        <p14:creationId xmlns:p14="http://schemas.microsoft.com/office/powerpoint/2010/main" val="2082347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started with a simple task: to browse through a store’s virtual inventory</a:t>
            </a:r>
          </a:p>
          <a:p>
            <a:pPr marL="171450" indent="-171450">
              <a:buFontTx/>
              <a:buChar char="-"/>
            </a:pPr>
            <a:r>
              <a:rPr lang="en-US" baseline="0" dirty="0" smtClean="0"/>
              <a:t>Our hope was that a user could practice using our application’s main functionality, and the task was designed to highlight any major UI flaws navigating through the basic screens of the application</a:t>
            </a:r>
          </a:p>
        </p:txBody>
      </p:sp>
      <p:sp>
        <p:nvSpPr>
          <p:cNvPr id="4" name="Slide Number Placeholder 3"/>
          <p:cNvSpPr>
            <a:spLocks noGrp="1"/>
          </p:cNvSpPr>
          <p:nvPr>
            <p:ph type="sldNum" sz="quarter" idx="10"/>
          </p:nvPr>
        </p:nvSpPr>
        <p:spPr/>
        <p:txBody>
          <a:bodyPr/>
          <a:lstStyle/>
          <a:p>
            <a:fld id="{2B364046-FDC2-CA44-B185-7166C43FF693}" type="slidenum">
              <a:rPr lang="en-US" smtClean="0"/>
              <a:t>17</a:t>
            </a:fld>
            <a:endParaRPr lang="en-US"/>
          </a:p>
        </p:txBody>
      </p:sp>
    </p:spTree>
    <p:extLst>
      <p:ext uri="{BB962C8B-B14F-4D97-AF65-F5344CB8AC3E}">
        <p14:creationId xmlns:p14="http://schemas.microsoft.com/office/powerpoint/2010/main" val="1993466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then designed our moderate task: to find a top for an interview that fits within a $30 budget.</a:t>
            </a:r>
          </a:p>
          <a:p>
            <a:pPr marL="171450" indent="-171450">
              <a:buFontTx/>
              <a:buChar char="-"/>
            </a:pPr>
            <a:r>
              <a:rPr lang="en-US" baseline="0" dirty="0" smtClean="0"/>
              <a:t>We hoped that with this task, our user would use our filtering options to find formalwear, then they would check out the details of items to check for their prices.</a:t>
            </a:r>
          </a:p>
        </p:txBody>
      </p:sp>
      <p:sp>
        <p:nvSpPr>
          <p:cNvPr id="4" name="Slide Number Placeholder 3"/>
          <p:cNvSpPr>
            <a:spLocks noGrp="1"/>
          </p:cNvSpPr>
          <p:nvPr>
            <p:ph type="sldNum" sz="quarter" idx="10"/>
          </p:nvPr>
        </p:nvSpPr>
        <p:spPr/>
        <p:txBody>
          <a:bodyPr/>
          <a:lstStyle/>
          <a:p>
            <a:fld id="{2B364046-FDC2-CA44-B185-7166C43FF693}" type="slidenum">
              <a:rPr lang="en-US" smtClean="0"/>
              <a:t>18</a:t>
            </a:fld>
            <a:endParaRPr lang="en-US"/>
          </a:p>
        </p:txBody>
      </p:sp>
    </p:spTree>
    <p:extLst>
      <p:ext uri="{BB962C8B-B14F-4D97-AF65-F5344CB8AC3E}">
        <p14:creationId xmlns:p14="http://schemas.microsoft.com/office/powerpoint/2010/main" val="1593531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Lastly, we made our complex task: to find an item for someone of the opposite gender in a specific size, then send that item to them virtually</a:t>
            </a:r>
          </a:p>
          <a:p>
            <a:pPr marL="171450" indent="-171450">
              <a:buFontTx/>
              <a:buChar char="-"/>
            </a:pPr>
            <a:r>
              <a:rPr lang="en-US" baseline="0" dirty="0" smtClean="0"/>
              <a:t>Our goal was for our user to use our gender filtering options to find an item, then to use our sharing option to select their friend with whom they want to share the item.</a:t>
            </a:r>
          </a:p>
        </p:txBody>
      </p:sp>
      <p:sp>
        <p:nvSpPr>
          <p:cNvPr id="4" name="Slide Number Placeholder 3"/>
          <p:cNvSpPr>
            <a:spLocks noGrp="1"/>
          </p:cNvSpPr>
          <p:nvPr>
            <p:ph type="sldNum" sz="quarter" idx="10"/>
          </p:nvPr>
        </p:nvSpPr>
        <p:spPr/>
        <p:txBody>
          <a:bodyPr/>
          <a:lstStyle/>
          <a:p>
            <a:fld id="{2B364046-FDC2-CA44-B185-7166C43FF693}" type="slidenum">
              <a:rPr lang="en-US" smtClean="0"/>
              <a:t>19</a:t>
            </a:fld>
            <a:endParaRPr lang="en-US"/>
          </a:p>
        </p:txBody>
      </p:sp>
    </p:spTree>
    <p:extLst>
      <p:ext uri="{BB962C8B-B14F-4D97-AF65-F5344CB8AC3E}">
        <p14:creationId xmlns:p14="http://schemas.microsoft.com/office/powerpoint/2010/main" val="140990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a:t>
            </a:fld>
            <a:endParaRPr lang="en-US"/>
          </a:p>
        </p:txBody>
      </p:sp>
    </p:spTree>
    <p:extLst>
      <p:ext uri="{BB962C8B-B14F-4D97-AF65-F5344CB8AC3E}">
        <p14:creationId xmlns:p14="http://schemas.microsoft.com/office/powerpoint/2010/main" val="1863882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At this point, we have our interface, our low-fi prototype, and the tasks we want users to complete</a:t>
            </a:r>
          </a:p>
          <a:p>
            <a:pPr marL="171450" indent="-171450">
              <a:buFontTx/>
              <a:buChar char="-"/>
            </a:pPr>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20</a:t>
            </a:fld>
            <a:endParaRPr lang="en-US"/>
          </a:p>
        </p:txBody>
      </p:sp>
    </p:spTree>
    <p:extLst>
      <p:ext uri="{BB962C8B-B14F-4D97-AF65-F5344CB8AC3E}">
        <p14:creationId xmlns:p14="http://schemas.microsoft.com/office/powerpoint/2010/main" val="225083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It’s time to let the</a:t>
            </a:r>
            <a:r>
              <a:rPr lang="en-US" baseline="0" dirty="0" smtClean="0"/>
              <a:t> shoppers test out our product.</a:t>
            </a:r>
            <a:endParaRPr lang="en-US" dirty="0" smtClean="0"/>
          </a:p>
          <a:p>
            <a:pPr marL="171450" indent="-171450">
              <a:buFontTx/>
              <a:buChar char="-"/>
            </a:pPr>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21</a:t>
            </a:fld>
            <a:endParaRPr lang="en-US"/>
          </a:p>
        </p:txBody>
      </p:sp>
    </p:spTree>
    <p:extLst>
      <p:ext uri="{BB962C8B-B14F-4D97-AF65-F5344CB8AC3E}">
        <p14:creationId xmlns:p14="http://schemas.microsoft.com/office/powerpoint/2010/main" val="1805095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went to the Stanford Shopping Center to scope out participants to test our prototype. Here there is already an abundance of stores and shoppers, who are our target audience.</a:t>
            </a:r>
          </a:p>
          <a:p>
            <a:pPr marL="171450" indent="-171450">
              <a:buFontTx/>
              <a:buChar char="-"/>
            </a:pPr>
            <a:r>
              <a:rPr lang="en-US" baseline="0" dirty="0" smtClean="0"/>
              <a:t>We selected three participants and diversified our pool by selecting based on gender, race, and reason for being there</a:t>
            </a:r>
          </a:p>
          <a:p>
            <a:pPr marL="171450" indent="-171450">
              <a:buFontTx/>
              <a:buChar char="-"/>
            </a:pPr>
            <a:r>
              <a:rPr lang="en-US" baseline="0" dirty="0" smtClean="0"/>
              <a:t>While they received no compensation for their time, they were more than happy to try out something ”cool”.</a:t>
            </a:r>
          </a:p>
          <a:p>
            <a:pPr marL="171450" indent="-171450">
              <a:buFontTx/>
              <a:buChar char="-"/>
            </a:pPr>
            <a:r>
              <a:rPr lang="en-US" baseline="0" dirty="0" smtClean="0"/>
              <a:t>To set up our prototype, we had our “computers” Max and Kristen flip through the various screens of our application as they were accessed, but we allowed the user to hold our makeshift smartphone as Max and Kristen overlaid different screens based on the user’s input.</a:t>
            </a:r>
          </a:p>
          <a:p>
            <a:pPr marL="171450" indent="-171450">
              <a:buFontTx/>
              <a:buChar char="-"/>
            </a:pPr>
            <a:r>
              <a:rPr lang="en-US" baseline="0" dirty="0" smtClean="0"/>
              <a:t>My role was to describe the tasks. I wrote a script so that we could maintain continuity among our various testers. I also recorded how our tester reacted to various features of the prototype as well as how they struggled or succeeded with certain aspects of the app.</a:t>
            </a:r>
          </a:p>
          <a:p>
            <a:pPr marL="171450" indent="-171450">
              <a:buFontTx/>
              <a:buChar char="-"/>
            </a:pPr>
            <a:r>
              <a:rPr lang="en-US" baseline="0" dirty="0" smtClean="0"/>
              <a:t>Together, we introduced ourselves and our product to our participants and demonstrated how to log into our application and access the side bar. We then </a:t>
            </a:r>
            <a:r>
              <a:rPr lang="en-US" baseline="0" dirty="0" smtClean="0"/>
              <a:t>informed them that we would ask them to complete several tasks, for which we would not offer guidance. After they attempted the three tasks, we asked them what they thought of the prototype overall.</a:t>
            </a:r>
            <a:endParaRPr lang="en-US" baseline="0" dirty="0" smtClean="0"/>
          </a:p>
          <a:p>
            <a:pPr marL="171450" indent="-171450">
              <a:buFontTx/>
              <a:buChar char="-"/>
            </a:pPr>
            <a:r>
              <a:rPr lang="en-US" baseline="0" dirty="0" smtClean="0"/>
              <a:t>We had three testing measures. How well did they understand when our application utilizes augmented reality, where users paused during tasks, and when a user made an expected or unexpected click. With these testing measures, we wanted to gauge our user’s overall experience of the application and their likelihood to use our app for shopping while quantifying the number of times that they had issues.</a:t>
            </a:r>
          </a:p>
          <a:p>
            <a:pPr marL="171450" indent="-171450">
              <a:buFontTx/>
              <a:buChar char="-"/>
            </a:pP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2B364046-FDC2-CA44-B185-7166C43FF693}" type="slidenum">
              <a:rPr lang="en-US" smtClean="0"/>
              <a:t>22</a:t>
            </a:fld>
            <a:endParaRPr lang="en-US"/>
          </a:p>
        </p:txBody>
      </p:sp>
    </p:spTree>
    <p:extLst>
      <p:ext uri="{BB962C8B-B14F-4D97-AF65-F5344CB8AC3E}">
        <p14:creationId xmlns:p14="http://schemas.microsoft.com/office/powerpoint/2010/main" val="151108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Once we collected our</a:t>
            </a:r>
            <a:r>
              <a:rPr lang="en-US" baseline="0" dirty="0" smtClean="0"/>
              <a:t> data, we all sat down together to discuss the results</a:t>
            </a:r>
            <a:endParaRPr lang="en-US" dirty="0" smtClean="0"/>
          </a:p>
          <a:p>
            <a:pPr marL="171450" indent="-171450">
              <a:buFontTx/>
              <a:buChar char="-"/>
            </a:pPr>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23</a:t>
            </a:fld>
            <a:endParaRPr lang="en-US"/>
          </a:p>
        </p:txBody>
      </p:sp>
    </p:spTree>
    <p:extLst>
      <p:ext uri="{BB962C8B-B14F-4D97-AF65-F5344CB8AC3E}">
        <p14:creationId xmlns:p14="http://schemas.microsoft.com/office/powerpoint/2010/main" val="400841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24</a:t>
            </a:fld>
            <a:endParaRPr lang="en-US"/>
          </a:p>
        </p:txBody>
      </p:sp>
    </p:spTree>
    <p:extLst>
      <p:ext uri="{BB962C8B-B14F-4D97-AF65-F5344CB8AC3E}">
        <p14:creationId xmlns:p14="http://schemas.microsoft.com/office/powerpoint/2010/main" val="483590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received a wide range of feedback for our simple browsing task</a:t>
            </a:r>
          </a:p>
          <a:p>
            <a:pPr marL="171450" indent="-171450">
              <a:buFontTx/>
              <a:buChar char="-"/>
            </a:pPr>
            <a:r>
              <a:rPr lang="en-US" baseline="0" dirty="0" smtClean="0"/>
              <a:t>The pluses were that people were excited about the potential of our project, and that they would love to see something like this become more prevalent in shopping</a:t>
            </a:r>
          </a:p>
          <a:p>
            <a:pPr marL="171450" indent="-171450">
              <a:buFontTx/>
              <a:buChar char="-"/>
            </a:pPr>
            <a:r>
              <a:rPr lang="en-US" baseline="0" dirty="0" smtClean="0"/>
              <a:t>The minuses were that people didn’t seem to understand the swiping feature of our app: they simply clicked on the arrows to view different items. Additionally, they were confused about when to use the AR features of our application, but this may be due to the fact that they were working with pieces of paper.</a:t>
            </a:r>
          </a:p>
        </p:txBody>
      </p:sp>
      <p:sp>
        <p:nvSpPr>
          <p:cNvPr id="4" name="Slide Number Placeholder 3"/>
          <p:cNvSpPr>
            <a:spLocks noGrp="1"/>
          </p:cNvSpPr>
          <p:nvPr>
            <p:ph type="sldNum" sz="quarter" idx="10"/>
          </p:nvPr>
        </p:nvSpPr>
        <p:spPr/>
        <p:txBody>
          <a:bodyPr/>
          <a:lstStyle/>
          <a:p>
            <a:fld id="{2B364046-FDC2-CA44-B185-7166C43FF693}" type="slidenum">
              <a:rPr lang="en-US" smtClean="0"/>
              <a:t>25</a:t>
            </a:fld>
            <a:endParaRPr lang="en-US"/>
          </a:p>
        </p:txBody>
      </p:sp>
    </p:spTree>
    <p:extLst>
      <p:ext uri="{BB962C8B-B14F-4D97-AF65-F5344CB8AC3E}">
        <p14:creationId xmlns:p14="http://schemas.microsoft.com/office/powerpoint/2010/main" val="167533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Meanwhile, our moderate task to find a specific item seemed more straightforward for users.</a:t>
            </a:r>
          </a:p>
          <a:p>
            <a:pPr marL="171450" indent="-171450">
              <a:buFontTx/>
              <a:buChar char="-"/>
            </a:pPr>
            <a:r>
              <a:rPr lang="en-US" baseline="0" dirty="0" smtClean="0"/>
              <a:t>Positive feedback we received was that the details screen would be very useful while window shopping. They also had an easy time using the filter features to find a formal top.</a:t>
            </a:r>
          </a:p>
          <a:p>
            <a:pPr marL="171450" indent="-171450">
              <a:buFontTx/>
              <a:buChar char="-"/>
            </a:pPr>
            <a:r>
              <a:rPr lang="en-US" baseline="0" dirty="0" smtClean="0"/>
              <a:t>Parts of this task that they struggled with were finding the prices of the items; they had hoped that they could see the price while still on the AR enabled screen. Another complaint we received was that the participant could not try on the clothes himself with augmented reality.</a:t>
            </a:r>
          </a:p>
        </p:txBody>
      </p:sp>
      <p:sp>
        <p:nvSpPr>
          <p:cNvPr id="4" name="Slide Number Placeholder 3"/>
          <p:cNvSpPr>
            <a:spLocks noGrp="1"/>
          </p:cNvSpPr>
          <p:nvPr>
            <p:ph type="sldNum" sz="quarter" idx="10"/>
          </p:nvPr>
        </p:nvSpPr>
        <p:spPr/>
        <p:txBody>
          <a:bodyPr/>
          <a:lstStyle/>
          <a:p>
            <a:fld id="{2B364046-FDC2-CA44-B185-7166C43FF693}" type="slidenum">
              <a:rPr lang="en-US" smtClean="0"/>
              <a:t>26</a:t>
            </a:fld>
            <a:endParaRPr lang="en-US"/>
          </a:p>
        </p:txBody>
      </p:sp>
    </p:spTree>
    <p:extLst>
      <p:ext uri="{BB962C8B-B14F-4D97-AF65-F5344CB8AC3E}">
        <p14:creationId xmlns:p14="http://schemas.microsoft.com/office/powerpoint/2010/main" val="1056390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Our complex task to share with a friend also was received well by our users.</a:t>
            </a:r>
          </a:p>
          <a:p>
            <a:pPr marL="171450" indent="-171450">
              <a:buFontTx/>
              <a:buChar char="-"/>
            </a:pPr>
            <a:r>
              <a:rPr lang="en-US" baseline="0" dirty="0" smtClean="0"/>
              <a:t>The good parts were that they had an easy time reaching our friend list screen from which they could select someone to share their item with. They also had a relatively easy time finding an item in the correct size because they would check the details screen regularly for an item.</a:t>
            </a:r>
          </a:p>
          <a:p>
            <a:pPr marL="171450" indent="-171450">
              <a:buFontTx/>
              <a:buChar char="-"/>
            </a:pPr>
            <a:r>
              <a:rPr lang="en-US" baseline="0" dirty="0" smtClean="0"/>
              <a:t>The bad parts were that our participants did not try to look through different options; often, they would find an item that met the requirement and settle with it. This may have been due to time constraints on their part, but perhaps we did not make it clear that there are multiple options for clothing types. They were also confused by </a:t>
            </a:r>
            <a:r>
              <a:rPr lang="en-US" baseline="0" dirty="0" smtClean="0"/>
              <a:t>the “add to closet” feature. One of our participants believed that the “add to closet” feature was how to purchase the item, when our intention for it was to serve as a favorites page.</a:t>
            </a: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2B364046-FDC2-CA44-B185-7166C43FF693}" type="slidenum">
              <a:rPr lang="en-US" smtClean="0"/>
              <a:t>27</a:t>
            </a:fld>
            <a:endParaRPr lang="en-US"/>
          </a:p>
        </p:txBody>
      </p:sp>
    </p:spTree>
    <p:extLst>
      <p:ext uri="{BB962C8B-B14F-4D97-AF65-F5344CB8AC3E}">
        <p14:creationId xmlns:p14="http://schemas.microsoft.com/office/powerpoint/2010/main" val="894196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aggregated our results to come to several conclusions</a:t>
            </a:r>
          </a:p>
          <a:p>
            <a:pPr marL="171450" indent="-171450">
              <a:buFontTx/>
              <a:buChar char="-"/>
            </a:pPr>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28</a:t>
            </a:fld>
            <a:endParaRPr lang="en-US"/>
          </a:p>
        </p:txBody>
      </p:sp>
    </p:spTree>
    <p:extLst>
      <p:ext uri="{BB962C8B-B14F-4D97-AF65-F5344CB8AC3E}">
        <p14:creationId xmlns:p14="http://schemas.microsoft.com/office/powerpoint/2010/main" val="472770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29</a:t>
            </a:fld>
            <a:endParaRPr lang="en-US"/>
          </a:p>
        </p:txBody>
      </p:sp>
    </p:spTree>
    <p:extLst>
      <p:ext uri="{BB962C8B-B14F-4D97-AF65-F5344CB8AC3E}">
        <p14:creationId xmlns:p14="http://schemas.microsoft.com/office/powerpoint/2010/main" val="645563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dirty="0" smtClean="0"/>
              <a:t> We’ve got quite</a:t>
            </a:r>
            <a:r>
              <a:rPr lang="en-US" baseline="0" dirty="0" smtClean="0"/>
              <a:t> a bit to cover with all of you</a:t>
            </a:r>
            <a:endParaRPr lang="en-US" dirty="0" smtClean="0"/>
          </a:p>
          <a:p>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3</a:t>
            </a:fld>
            <a:endParaRPr lang="en-US"/>
          </a:p>
        </p:txBody>
      </p:sp>
    </p:spTree>
    <p:extLst>
      <p:ext uri="{BB962C8B-B14F-4D97-AF65-F5344CB8AC3E}">
        <p14:creationId xmlns:p14="http://schemas.microsoft.com/office/powerpoint/2010/main" val="1304975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Overall, participants seemed very content with our product features and capabilities. We were relieved to find out that people would want to use our application.</a:t>
            </a:r>
          </a:p>
          <a:p>
            <a:pPr marL="171450" indent="-171450">
              <a:buFontTx/>
              <a:buChar char="-"/>
            </a:pPr>
            <a:r>
              <a:rPr lang="en-US" baseline="0" dirty="0" smtClean="0"/>
              <a:t>Changes we would like to make based on the feedback we received are to remove the start shopping button when a user scans in a store name.</a:t>
            </a:r>
          </a:p>
          <a:p>
            <a:pPr marL="171450" indent="-171450">
              <a:buFontTx/>
              <a:buChar char="-"/>
            </a:pPr>
            <a:r>
              <a:rPr lang="en-US" baseline="0" dirty="0" smtClean="0"/>
              <a:t>We would also like to make the swiping feature of our application more intuitive to users</a:t>
            </a:r>
          </a:p>
          <a:p>
            <a:pPr marL="171450" indent="-171450">
              <a:buFontTx/>
              <a:buChar char="-"/>
            </a:pPr>
            <a:r>
              <a:rPr lang="en-US" baseline="0" dirty="0" smtClean="0"/>
              <a:t>A big change that we foresee in our application is clarifying the purpose of the closet feature. Our participants often confused the “Add to Closet” feature to making a purchase, and at times it served as a distraction from completing the task. Moving forward, we would like to make the difference between our closet feature and actually buying an item clearer.</a:t>
            </a:r>
          </a:p>
          <a:p>
            <a:pPr marL="171450" indent="-171450">
              <a:buFontTx/>
              <a:buChar char="-"/>
            </a:pPr>
            <a:endParaRPr lang="en-US" baseline="0" dirty="0" smtClean="0"/>
          </a:p>
          <a:p>
            <a:pPr marL="171450" indent="-171450">
              <a:buFontTx/>
              <a:buChar char="-"/>
            </a:pPr>
            <a:endParaRPr lang="en-US" baseline="0" dirty="0" smtClean="0"/>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2B364046-FDC2-CA44-B185-7166C43FF693}" type="slidenum">
              <a:rPr lang="en-US" smtClean="0"/>
              <a:t>30</a:t>
            </a:fld>
            <a:endParaRPr lang="en-US"/>
          </a:p>
        </p:txBody>
      </p:sp>
    </p:spTree>
    <p:extLst>
      <p:ext uri="{BB962C8B-B14F-4D97-AF65-F5344CB8AC3E}">
        <p14:creationId xmlns:p14="http://schemas.microsoft.com/office/powerpoint/2010/main" val="1316335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Let’s do a brief wrap-up</a:t>
            </a:r>
            <a:r>
              <a:rPr lang="en-US" baseline="0" dirty="0" smtClean="0"/>
              <a:t> of this talk</a:t>
            </a:r>
            <a:endParaRPr lang="en-US" dirty="0" smtClean="0"/>
          </a:p>
          <a:p>
            <a:pPr marL="171450" indent="-171450">
              <a:buFontTx/>
              <a:buChar char="-"/>
            </a:pPr>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31</a:t>
            </a:fld>
            <a:endParaRPr lang="en-US"/>
          </a:p>
        </p:txBody>
      </p:sp>
    </p:spTree>
    <p:extLst>
      <p:ext uri="{BB962C8B-B14F-4D97-AF65-F5344CB8AC3E}">
        <p14:creationId xmlns:p14="http://schemas.microsoft.com/office/powerpoint/2010/main" val="1345364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want to make shopping a less stressful and</a:t>
            </a:r>
            <a:r>
              <a:rPr lang="en-US" baseline="0" dirty="0" smtClean="0"/>
              <a:t> time-consuming experience for people</a:t>
            </a:r>
          </a:p>
          <a:p>
            <a:pPr marL="171450" indent="-171450">
              <a:buFontTx/>
              <a:buChar char="-"/>
            </a:pPr>
            <a:r>
              <a:rPr lang="en-US" baseline="0" dirty="0" smtClean="0"/>
              <a:t>In essence, our goal is to make shopping easy</a:t>
            </a:r>
          </a:p>
          <a:p>
            <a:pPr marL="171450" indent="-171450">
              <a:buFontTx/>
              <a:buChar char="-"/>
            </a:pPr>
            <a:r>
              <a:rPr lang="en-US" baseline="0" dirty="0" smtClean="0"/>
              <a:t>The best way to accomplish this is through a mobile interface, for which we made a low-fi prototype out of paper</a:t>
            </a:r>
          </a:p>
          <a:p>
            <a:pPr marL="171450" indent="-171450">
              <a:buFontTx/>
              <a:buChar char="-"/>
            </a:pPr>
            <a:r>
              <a:rPr lang="en-US" baseline="0" dirty="0" smtClean="0"/>
              <a:t>We designed three different tasks related to a typical shopping experience which we tested on shoppers at our local mall</a:t>
            </a:r>
          </a:p>
          <a:p>
            <a:pPr marL="171450" indent="-171450">
              <a:buFontTx/>
              <a:buChar char="-"/>
            </a:pPr>
            <a:r>
              <a:rPr lang="en-US" baseline="0" dirty="0" smtClean="0"/>
              <a:t>And from the feedback we received, people love this idea but aren’t entirely sure how to use it in practice</a:t>
            </a:r>
          </a:p>
          <a:p>
            <a:pPr marL="171450" indent="-171450">
              <a:buFontTx/>
              <a:buChar char="-"/>
            </a:pPr>
            <a:r>
              <a:rPr lang="en-US" baseline="0" dirty="0" smtClean="0"/>
              <a:t>With this information, we will modify our prototype so that it is easier to access the main features and use it in tandem with the in-person shopping experience.</a:t>
            </a:r>
          </a:p>
          <a:p>
            <a:pPr marL="171450" indent="-171450">
              <a:buFontTx/>
              <a:buChar char="-"/>
            </a:pPr>
            <a:r>
              <a:rPr lang="en-US" baseline="0" dirty="0" smtClean="0"/>
              <a:t>In short, we want to improve our product so that “shopping made easy” is even easier.</a:t>
            </a:r>
          </a:p>
          <a:p>
            <a:pPr marL="171450" indent="-171450">
              <a:buFontTx/>
              <a:buChar char="-"/>
            </a:pPr>
            <a:endParaRPr lang="en-US" baseline="0" dirty="0" smtClean="0"/>
          </a:p>
          <a:p>
            <a:pPr marL="171450" indent="-171450">
              <a:buFontTx/>
              <a:buChar char="-"/>
            </a:pPr>
            <a:endParaRPr lang="en-US" dirty="0" smtClean="0"/>
          </a:p>
          <a:p>
            <a:pPr marL="171450" indent="-171450">
              <a:buFontTx/>
              <a:buChar char="-"/>
            </a:pPr>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32</a:t>
            </a:fld>
            <a:endParaRPr lang="en-US"/>
          </a:p>
        </p:txBody>
      </p:sp>
    </p:spTree>
    <p:extLst>
      <p:ext uri="{BB962C8B-B14F-4D97-AF65-F5344CB8AC3E}">
        <p14:creationId xmlns:p14="http://schemas.microsoft.com/office/powerpoint/2010/main" val="55544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Thank you for your time!</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33</a:t>
            </a:fld>
            <a:endParaRPr lang="en-US"/>
          </a:p>
        </p:txBody>
      </p:sp>
    </p:spTree>
    <p:extLst>
      <p:ext uri="{BB962C8B-B14F-4D97-AF65-F5344CB8AC3E}">
        <p14:creationId xmlns:p14="http://schemas.microsoft.com/office/powerpoint/2010/main" val="69307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There are a lot of unsatisfied customers and a lot of room for improvement.</a:t>
            </a:r>
          </a:p>
          <a:p>
            <a:pPr marL="171450" indent="-171450">
              <a:buFontTx/>
              <a:buChar char="-"/>
            </a:pPr>
            <a:r>
              <a:rPr lang="en-US" baseline="0" dirty="0" smtClean="0"/>
              <a:t>We began with a simple proposition; what we hope our product will accomplish.</a:t>
            </a:r>
          </a:p>
          <a:p>
            <a:pPr marL="171450" indent="-171450">
              <a:buFontTx/>
              <a:buChar char="-"/>
            </a:pPr>
            <a:r>
              <a:rPr lang="en-US" baseline="0" dirty="0" smtClean="0"/>
              <a:t>From there, we worked to develop multiple design interfaces and picked one to develop a prototypical interface with basic user functionality that will be the backbone to our product.</a:t>
            </a:r>
          </a:p>
          <a:p>
            <a:pPr marL="171450" indent="-171450">
              <a:buFontTx/>
              <a:buChar char="-"/>
            </a:pPr>
            <a:r>
              <a:rPr lang="en-US" baseline="0" dirty="0" smtClean="0"/>
              <a:t>We then designed tasks with varying difficulty that we would employ on local shoppers.</a:t>
            </a:r>
          </a:p>
          <a:p>
            <a:pPr marL="171450" indent="-171450">
              <a:buFontTx/>
              <a:buChar char="-"/>
            </a:pPr>
            <a:r>
              <a:rPr lang="en-US" baseline="0" dirty="0" smtClean="0"/>
              <a:t>After we gathered our data, we analyzed the results to discover that, while our product has a lot of potential, there are several features that we will have to modify to ensure the best shopper experience.</a:t>
            </a:r>
          </a:p>
        </p:txBody>
      </p:sp>
      <p:sp>
        <p:nvSpPr>
          <p:cNvPr id="4" name="Slide Number Placeholder 3"/>
          <p:cNvSpPr>
            <a:spLocks noGrp="1"/>
          </p:cNvSpPr>
          <p:nvPr>
            <p:ph type="sldNum" sz="quarter" idx="10"/>
          </p:nvPr>
        </p:nvSpPr>
        <p:spPr/>
        <p:txBody>
          <a:bodyPr/>
          <a:lstStyle/>
          <a:p>
            <a:fld id="{2B364046-FDC2-CA44-B185-7166C43FF693}" type="slidenum">
              <a:rPr lang="en-US" smtClean="0"/>
              <a:t>4</a:t>
            </a:fld>
            <a:endParaRPr lang="en-US"/>
          </a:p>
        </p:txBody>
      </p:sp>
    </p:spTree>
    <p:extLst>
      <p:ext uri="{BB962C8B-B14F-4D97-AF65-F5344CB8AC3E}">
        <p14:creationId xmlns:p14="http://schemas.microsoft.com/office/powerpoint/2010/main" val="406716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5</a:t>
            </a:fld>
            <a:endParaRPr lang="en-US"/>
          </a:p>
        </p:txBody>
      </p:sp>
    </p:spTree>
    <p:extLst>
      <p:ext uri="{BB962C8B-B14F-4D97-AF65-F5344CB8AC3E}">
        <p14:creationId xmlns:p14="http://schemas.microsoft.com/office/powerpoint/2010/main" val="1149852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Let’s talk about our vision.</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6</a:t>
            </a:fld>
            <a:endParaRPr lang="en-US"/>
          </a:p>
        </p:txBody>
      </p:sp>
    </p:spTree>
    <p:extLst>
      <p:ext uri="{BB962C8B-B14F-4D97-AF65-F5344CB8AC3E}">
        <p14:creationId xmlns:p14="http://schemas.microsoft.com/office/powerpoint/2010/main" val="52543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We narrowed our focus on a problem that many shoppers face: the frustration of finding clothes in a store in an efficient way</a:t>
            </a:r>
          </a:p>
          <a:p>
            <a:pPr marL="171450" indent="-171450">
              <a:buFontTx/>
              <a:buChar char="-"/>
            </a:pPr>
            <a:r>
              <a:rPr lang="en-US" baseline="0" dirty="0" smtClean="0"/>
              <a:t>We believe the solution to this problem is to “augment” our reality: that is, to use current mixed reality technologies to make a mannequin appear in the store front that is wearing clothes that the store currently holds.</a:t>
            </a:r>
          </a:p>
          <a:p>
            <a:pPr marL="171450" indent="-171450">
              <a:buFontTx/>
              <a:buChar char="-"/>
            </a:pPr>
            <a:r>
              <a:rPr lang="en-US" baseline="0" dirty="0" smtClean="0"/>
              <a:t>Our solution lends itself to our mission statement: “Shopping made easy”</a:t>
            </a:r>
          </a:p>
          <a:p>
            <a:pPr marL="171450" indent="-171450">
              <a:buFontTx/>
              <a:buChar char="-"/>
            </a:pPr>
            <a:r>
              <a:rPr lang="en-US" baseline="0" dirty="0" smtClean="0"/>
              <a:t>We want our users to feel alleviated from the stress and time-consumption of shopping so that they can focus their energy on what makes them happy. We also want to enable our users to feel more connected to their friends; after all, everyone has to shop at one point, so why not do it together?</a:t>
            </a:r>
            <a:endParaRPr lang="en-US" dirty="0" smtClean="0"/>
          </a:p>
          <a:p>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7</a:t>
            </a:fld>
            <a:endParaRPr lang="en-US"/>
          </a:p>
        </p:txBody>
      </p:sp>
    </p:spTree>
    <p:extLst>
      <p:ext uri="{BB962C8B-B14F-4D97-AF65-F5344CB8AC3E}">
        <p14:creationId xmlns:p14="http://schemas.microsoft.com/office/powerpoint/2010/main" val="71090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8</a:t>
            </a:fld>
            <a:endParaRPr lang="en-US"/>
          </a:p>
        </p:txBody>
      </p:sp>
    </p:spTree>
    <p:extLst>
      <p:ext uri="{BB962C8B-B14F-4D97-AF65-F5344CB8AC3E}">
        <p14:creationId xmlns:p14="http://schemas.microsoft.com/office/powerpoint/2010/main" val="347969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With our mission in mind, we</a:t>
            </a:r>
            <a:r>
              <a:rPr lang="en-US" baseline="0" dirty="0" smtClean="0"/>
              <a:t> moved on to develop several interfaces for our product and decided that</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2B364046-FDC2-CA44-B185-7166C43FF693}" type="slidenum">
              <a:rPr lang="en-US" smtClean="0"/>
              <a:t>9</a:t>
            </a:fld>
            <a:endParaRPr lang="en-US"/>
          </a:p>
        </p:txBody>
      </p:sp>
    </p:spTree>
    <p:extLst>
      <p:ext uri="{BB962C8B-B14F-4D97-AF65-F5344CB8AC3E}">
        <p14:creationId xmlns:p14="http://schemas.microsoft.com/office/powerpoint/2010/main" val="1545867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93D134-41A5-DB48-8037-0892F971C0B2}" type="datetimeFigureOut">
              <a:rPr lang="en-US" smtClean="0"/>
              <a:t>10/26/16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134291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3D134-41A5-DB48-8037-0892F971C0B2}" type="datetimeFigureOut">
              <a:rPr lang="en-US" smtClean="0"/>
              <a:t>10/26/16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22949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3D134-41A5-DB48-8037-0892F971C0B2}" type="datetimeFigureOut">
              <a:rPr lang="en-US" smtClean="0"/>
              <a:t>10/26/16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1320371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93D134-41A5-DB48-8037-0892F971C0B2}" type="datetimeFigureOut">
              <a:rPr lang="en-US" smtClean="0"/>
              <a:t>10/26/16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36784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93D134-41A5-DB48-8037-0892F971C0B2}" type="datetimeFigureOut">
              <a:rPr lang="en-US" smtClean="0"/>
              <a:t>10/26/16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195096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93D134-41A5-DB48-8037-0892F971C0B2}" type="datetimeFigureOut">
              <a:rPr lang="en-US" smtClean="0"/>
              <a:t>10/26/16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205068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93D134-41A5-DB48-8037-0892F971C0B2}" type="datetimeFigureOut">
              <a:rPr lang="en-US" smtClean="0"/>
              <a:t>10/26/16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882315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93D134-41A5-DB48-8037-0892F971C0B2}" type="datetimeFigureOut">
              <a:rPr lang="en-US" smtClean="0"/>
              <a:t>10/26/16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70153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3D134-41A5-DB48-8037-0892F971C0B2}" type="datetimeFigureOut">
              <a:rPr lang="en-US" smtClean="0"/>
              <a:t>10/26/16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1073389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93D134-41A5-DB48-8037-0892F971C0B2}" type="datetimeFigureOut">
              <a:rPr lang="en-US" smtClean="0"/>
              <a:t>10/26/16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1594758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93D134-41A5-DB48-8037-0892F971C0B2}" type="datetimeFigureOut">
              <a:rPr lang="en-US" smtClean="0"/>
              <a:t>10/26/16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40EA4-8D6B-0347-B185-849D5ED6044E}" type="slidenum">
              <a:rPr lang="en-US" smtClean="0"/>
              <a:t>‹#›</a:t>
            </a:fld>
            <a:endParaRPr lang="en-US"/>
          </a:p>
        </p:txBody>
      </p:sp>
    </p:spTree>
    <p:extLst>
      <p:ext uri="{BB962C8B-B14F-4D97-AF65-F5344CB8AC3E}">
        <p14:creationId xmlns:p14="http://schemas.microsoft.com/office/powerpoint/2010/main" val="3699046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2A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3D134-41A5-DB48-8037-0892F971C0B2}" type="datetimeFigureOut">
              <a:rPr lang="en-US" smtClean="0"/>
              <a:t>10/26/16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40EA4-8D6B-0347-B185-849D5ED6044E}" type="slidenum">
              <a:rPr lang="en-US" smtClean="0"/>
              <a:t>‹#›</a:t>
            </a:fld>
            <a:endParaRPr lang="en-US"/>
          </a:p>
        </p:txBody>
      </p:sp>
    </p:spTree>
    <p:extLst>
      <p:ext uri="{BB962C8B-B14F-4D97-AF65-F5344CB8AC3E}">
        <p14:creationId xmlns:p14="http://schemas.microsoft.com/office/powerpoint/2010/main" val="1656659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4" Type="http://schemas.microsoft.com/office/2007/relationships/hdphoto" Target="../media/hdphoto4.wdp"/><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5.wdp"/><Relationship Id="rId5"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40000" contrast="20000"/>
                    </a14:imgEffect>
                  </a14:imgLayer>
                </a14:imgProps>
              </a:ext>
            </a:extLst>
          </a:blip>
          <a:stretch>
            <a:fillRect/>
          </a:stretch>
        </p:blipFill>
        <p:spPr>
          <a:xfrm>
            <a:off x="-365760" y="-304584"/>
            <a:ext cx="12699970" cy="8470880"/>
          </a:xfrm>
          <a:prstGeom prst="rect">
            <a:avLst/>
          </a:prstGeom>
        </p:spPr>
      </p:pic>
      <p:sp>
        <p:nvSpPr>
          <p:cNvPr id="2" name="Title 1"/>
          <p:cNvSpPr>
            <a:spLocks noGrp="1"/>
          </p:cNvSpPr>
          <p:nvPr>
            <p:ph type="ctrTitle"/>
          </p:nvPr>
        </p:nvSpPr>
        <p:spPr>
          <a:xfrm>
            <a:off x="1412225" y="2668358"/>
            <a:ext cx="9144000" cy="1034049"/>
          </a:xfrm>
        </p:spPr>
        <p:txBody>
          <a:bodyPr>
            <a:noAutofit/>
          </a:bodyPr>
          <a:lstStyle/>
          <a:p>
            <a:r>
              <a:rPr lang="en-US" sz="7200" dirty="0" smtClean="0">
                <a:solidFill>
                  <a:schemeClr val="bg1"/>
                </a:solidFill>
                <a:latin typeface="Avenir Light" charset="0"/>
                <a:ea typeface="Avenir Light" charset="0"/>
                <a:cs typeface="Avenir Light" charset="0"/>
              </a:rPr>
              <a:t>Low-Fidelity Design</a:t>
            </a:r>
            <a:endParaRPr lang="en-US" sz="7200" dirty="0">
              <a:solidFill>
                <a:schemeClr val="bg1"/>
              </a:solidFill>
              <a:latin typeface="Avenir Light" charset="0"/>
              <a:ea typeface="Avenir Light" charset="0"/>
              <a:cs typeface="Avenir Light" charset="0"/>
            </a:endParaRPr>
          </a:p>
        </p:txBody>
      </p:sp>
      <p:sp>
        <p:nvSpPr>
          <p:cNvPr id="3" name="Subtitle 2"/>
          <p:cNvSpPr>
            <a:spLocks noGrp="1"/>
          </p:cNvSpPr>
          <p:nvPr>
            <p:ph type="subTitle" idx="1"/>
          </p:nvPr>
        </p:nvSpPr>
        <p:spPr>
          <a:xfrm>
            <a:off x="3048000" y="5992836"/>
            <a:ext cx="9144000" cy="865164"/>
          </a:xfrm>
        </p:spPr>
        <p:txBody>
          <a:bodyPr>
            <a:normAutofit lnSpcReduction="10000"/>
          </a:bodyPr>
          <a:lstStyle/>
          <a:p>
            <a:pPr algn="r"/>
            <a:r>
              <a:rPr lang="en-US" dirty="0" smtClean="0">
                <a:solidFill>
                  <a:schemeClr val="bg1"/>
                </a:solidFill>
                <a:latin typeface="Avenir Light" charset="0"/>
                <a:ea typeface="Avenir Light" charset="0"/>
                <a:cs typeface="Avenir Light" charset="0"/>
              </a:rPr>
              <a:t>Mixed Reality</a:t>
            </a:r>
          </a:p>
          <a:p>
            <a:pPr algn="r"/>
            <a:r>
              <a:rPr lang="en-US" dirty="0" smtClean="0">
                <a:solidFill>
                  <a:schemeClr val="bg1"/>
                </a:solidFill>
                <a:latin typeface="Avenir Light" charset="0"/>
                <a:ea typeface="Avenir Light" charset="0"/>
                <a:cs typeface="Avenir Light" charset="0"/>
              </a:rPr>
              <a:t>Max </a:t>
            </a:r>
            <a:r>
              <a:rPr lang="en-US" dirty="0" err="1" smtClean="0">
                <a:solidFill>
                  <a:schemeClr val="bg1"/>
                </a:solidFill>
                <a:latin typeface="Avenir Light" charset="0"/>
                <a:ea typeface="Avenir Light" charset="0"/>
                <a:cs typeface="Avenir Light" charset="0"/>
              </a:rPr>
              <a:t>Freundlich</a:t>
            </a:r>
            <a:r>
              <a:rPr lang="en-US" dirty="0" smtClean="0">
                <a:solidFill>
                  <a:schemeClr val="bg1"/>
                </a:solidFill>
                <a:latin typeface="Avenir Light" charset="0"/>
                <a:ea typeface="Avenir Light" charset="0"/>
                <a:cs typeface="Avenir Light" charset="0"/>
              </a:rPr>
              <a:t>, Kristen Law, Elisa Lupin-Jimenez</a:t>
            </a:r>
            <a:endParaRPr lang="en-US" dirty="0">
              <a:solidFill>
                <a:schemeClr val="bg1"/>
              </a:solidFill>
              <a:latin typeface="Avenir Light" charset="0"/>
              <a:ea typeface="Avenir Light" charset="0"/>
              <a:cs typeface="Avenir Light" charset="0"/>
            </a:endParaRPr>
          </a:p>
        </p:txBody>
      </p:sp>
      <p:sp>
        <p:nvSpPr>
          <p:cNvPr id="6" name="TextBox 5"/>
          <p:cNvSpPr txBox="1"/>
          <p:nvPr/>
        </p:nvSpPr>
        <p:spPr>
          <a:xfrm>
            <a:off x="-1007418" y="3941056"/>
            <a:ext cx="13983286" cy="830997"/>
          </a:xfrm>
          <a:prstGeom prst="rect">
            <a:avLst/>
          </a:prstGeom>
          <a:noFill/>
        </p:spPr>
        <p:txBody>
          <a:bodyPr wrap="square" rtlCol="0">
            <a:spAutoFit/>
          </a:bodyPr>
          <a:lstStyle/>
          <a:p>
            <a:pPr algn="ctr"/>
            <a:r>
              <a:rPr lang="en-US" sz="4800" dirty="0">
                <a:solidFill>
                  <a:schemeClr val="bg1"/>
                </a:solidFill>
                <a:latin typeface="Avenir Light" charset="0"/>
                <a:ea typeface="Avenir Light" charset="0"/>
                <a:cs typeface="Avenir Light" charset="0"/>
              </a:rPr>
              <a:t>W</a:t>
            </a:r>
            <a:r>
              <a:rPr lang="en-US" sz="4800" dirty="0" smtClean="0">
                <a:solidFill>
                  <a:schemeClr val="bg1"/>
                </a:solidFill>
                <a:latin typeface="Avenir Light" charset="0"/>
                <a:ea typeface="Avenir Light" charset="0"/>
                <a:cs typeface="Avenir Light" charset="0"/>
              </a:rPr>
              <a:t>indow</a:t>
            </a:r>
            <a:endParaRPr lang="en-US" sz="4800"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5317970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rightnessContrast bright="-59000"/>
                    </a14:imgEffect>
                  </a14:imgLayer>
                </a14:imgProps>
              </a:ext>
            </a:extLst>
          </a:blip>
          <a:stretch>
            <a:fillRect/>
          </a:stretch>
        </p:blipFill>
        <p:spPr>
          <a:xfrm>
            <a:off x="-16330" y="-1"/>
            <a:ext cx="12208329" cy="6862561"/>
          </a:xfrm>
          <a:prstGeom prst="rect">
            <a:avLst/>
          </a:prstGeom>
        </p:spPr>
      </p:pic>
      <p:sp>
        <p:nvSpPr>
          <p:cNvPr id="2" name="Title 1"/>
          <p:cNvSpPr>
            <a:spLocks noGrp="1"/>
          </p:cNvSpPr>
          <p:nvPr>
            <p:ph type="title"/>
          </p:nvPr>
        </p:nvSpPr>
        <p:spPr>
          <a:xfrm>
            <a:off x="-869430" y="36512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Mobile Application</a:t>
            </a:r>
            <a:endParaRPr lang="en-US" dirty="0">
              <a:solidFill>
                <a:schemeClr val="bg1"/>
              </a:solidFill>
              <a:latin typeface="Avenir Light" charset="0"/>
              <a:ea typeface="Avenir Light" charset="0"/>
              <a:cs typeface="Avenir Light" charset="0"/>
            </a:endParaRPr>
          </a:p>
        </p:txBody>
      </p:sp>
      <p:sp>
        <p:nvSpPr>
          <p:cNvPr id="7" name="TextBox 6"/>
          <p:cNvSpPr txBox="1"/>
          <p:nvPr/>
        </p:nvSpPr>
        <p:spPr>
          <a:xfrm>
            <a:off x="6646452" y="1868696"/>
            <a:ext cx="3642544" cy="707886"/>
          </a:xfrm>
          <a:prstGeom prst="rect">
            <a:avLst/>
          </a:prstGeom>
          <a:noFill/>
        </p:spPr>
        <p:txBody>
          <a:bodyPr wrap="square" rtlCol="0">
            <a:spAutoFit/>
          </a:bodyPr>
          <a:lstStyle/>
          <a:p>
            <a:pPr algn="ctr"/>
            <a:r>
              <a:rPr lang="en-US" sz="4000" dirty="0" smtClean="0">
                <a:solidFill>
                  <a:schemeClr val="bg1"/>
                </a:solidFill>
                <a:latin typeface="Avenir Book" charset="0"/>
                <a:ea typeface="Avenir Book" charset="0"/>
                <a:cs typeface="Avenir Book" charset="0"/>
              </a:rPr>
              <a:t>Prevalence</a:t>
            </a:r>
            <a:endParaRPr lang="en-US" sz="4000" dirty="0">
              <a:solidFill>
                <a:schemeClr val="bg1"/>
              </a:solidFill>
              <a:latin typeface="Avenir Book" charset="0"/>
              <a:ea typeface="Avenir Book" charset="0"/>
              <a:cs typeface="Avenir Book" charset="0"/>
            </a:endParaRPr>
          </a:p>
        </p:txBody>
      </p:sp>
      <p:sp>
        <p:nvSpPr>
          <p:cNvPr id="9" name="TextBox 8"/>
          <p:cNvSpPr txBox="1"/>
          <p:nvPr/>
        </p:nvSpPr>
        <p:spPr>
          <a:xfrm>
            <a:off x="6980620" y="2841998"/>
            <a:ext cx="2974209" cy="1323439"/>
          </a:xfrm>
          <a:prstGeom prst="rect">
            <a:avLst/>
          </a:prstGeom>
          <a:noFill/>
        </p:spPr>
        <p:txBody>
          <a:bodyPr wrap="square" rtlCol="0">
            <a:spAutoFit/>
          </a:bodyPr>
          <a:lstStyle/>
          <a:p>
            <a:pPr algn="ctr"/>
            <a:r>
              <a:rPr lang="en-US" sz="4000" dirty="0" smtClean="0">
                <a:solidFill>
                  <a:schemeClr val="bg1"/>
                </a:solidFill>
                <a:latin typeface="Avenir Book" charset="0"/>
                <a:ea typeface="Avenir Book" charset="0"/>
                <a:cs typeface="Avenir Book" charset="0"/>
              </a:rPr>
              <a:t>Accessible Camera</a:t>
            </a:r>
            <a:endParaRPr lang="en-US" sz="4000" dirty="0">
              <a:solidFill>
                <a:schemeClr val="bg1"/>
              </a:solidFill>
              <a:latin typeface="Avenir Book" charset="0"/>
              <a:ea typeface="Avenir Book" charset="0"/>
              <a:cs typeface="Avenir Book" charset="0"/>
            </a:endParaRPr>
          </a:p>
        </p:txBody>
      </p:sp>
      <p:sp>
        <p:nvSpPr>
          <p:cNvPr id="10" name="TextBox 9"/>
          <p:cNvSpPr txBox="1"/>
          <p:nvPr/>
        </p:nvSpPr>
        <p:spPr>
          <a:xfrm>
            <a:off x="7137810" y="5646707"/>
            <a:ext cx="2659826" cy="707886"/>
          </a:xfrm>
          <a:prstGeom prst="rect">
            <a:avLst/>
          </a:prstGeom>
          <a:noFill/>
        </p:spPr>
        <p:txBody>
          <a:bodyPr wrap="square" rtlCol="0">
            <a:spAutoFit/>
          </a:bodyPr>
          <a:lstStyle/>
          <a:p>
            <a:pPr algn="ctr"/>
            <a:r>
              <a:rPr lang="en-US" sz="4000" dirty="0" smtClean="0">
                <a:solidFill>
                  <a:schemeClr val="bg1"/>
                </a:solidFill>
                <a:latin typeface="Avenir Book" charset="0"/>
                <a:ea typeface="Avenir Book" charset="0"/>
                <a:cs typeface="Avenir Book" charset="0"/>
              </a:rPr>
              <a:t>Simple UI</a:t>
            </a:r>
            <a:endParaRPr lang="en-US" sz="4000" dirty="0">
              <a:solidFill>
                <a:schemeClr val="bg1"/>
              </a:solidFill>
              <a:latin typeface="Avenir Book" charset="0"/>
              <a:ea typeface="Avenir Book" charset="0"/>
              <a:cs typeface="Avenir Book" charset="0"/>
            </a:endParaRPr>
          </a:p>
        </p:txBody>
      </p:sp>
      <p:sp>
        <p:nvSpPr>
          <p:cNvPr id="12" name="TextBox 11"/>
          <p:cNvSpPr txBox="1"/>
          <p:nvPr/>
        </p:nvSpPr>
        <p:spPr>
          <a:xfrm>
            <a:off x="6055256" y="4552129"/>
            <a:ext cx="4824937" cy="707886"/>
          </a:xfrm>
          <a:prstGeom prst="rect">
            <a:avLst/>
          </a:prstGeom>
          <a:noFill/>
        </p:spPr>
        <p:txBody>
          <a:bodyPr wrap="square" rtlCol="0">
            <a:spAutoFit/>
          </a:bodyPr>
          <a:lstStyle/>
          <a:p>
            <a:pPr algn="ctr"/>
            <a:r>
              <a:rPr lang="en-US" sz="4000" dirty="0" smtClean="0">
                <a:solidFill>
                  <a:schemeClr val="bg1"/>
                </a:solidFill>
                <a:latin typeface="Avenir Book" charset="0"/>
                <a:ea typeface="Avenir Book" charset="0"/>
                <a:cs typeface="Avenir Book" charset="0"/>
              </a:rPr>
              <a:t>Sharing Features</a:t>
            </a:r>
            <a:endParaRPr lang="en-US" sz="4000" dirty="0">
              <a:solidFill>
                <a:schemeClr val="bg1"/>
              </a:solidFill>
              <a:latin typeface="Avenir Book" charset="0"/>
              <a:ea typeface="Avenir Book" charset="0"/>
              <a:cs typeface="Avenir Book" charset="0"/>
            </a:endParaRPr>
          </a:p>
        </p:txBody>
      </p:sp>
      <p:pic>
        <p:nvPicPr>
          <p:cNvPr id="1028" name="Picture 4" descr="https://lh4.googleusercontent.com/5hoNStvcYbH8yuPjnkjxYNeEDFmww5Trv-Fn2TOKT3bJYCFXaf8No8XAXI_yNRZQfy9qrLxV14UTi2AXNeSoyCpuSPA0VHXDCTHosd7XNyIGl9emdNNXKrV3y8HmPPqaKaIBABb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156" y="1398648"/>
            <a:ext cx="3763811" cy="535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328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1816368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977496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tXeX3QvsLRHRVxoF1-AjVHJ9oWyPSK_RVWw5pQVrzfEsLl5LPnOk6xeX2n6AQ5etEEpzB5Q2gFEMeQUunOKA65hXb4g5N4IuVzlEg0JBkQBdTf2JhSc3H-bZwvV8coW2PYb0hAv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82" y="0"/>
            <a:ext cx="12774303"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8720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s://lh4.googleusercontent.com/Q0VGkjkeyZ14wmlQPsTg9MtwZo6AtrWUAV6IkTCGhrhveNyoJzMHB7x6qdJ121ijL7DNb9xCBcfFMZtft4PgO4giCPpyKTgshADI6kqdHPAQAwh9VDd7S3AsYg2emmH9rkusdZ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39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9553444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019626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Simple Task</a:t>
            </a:r>
            <a:endParaRPr lang="en-US" dirty="0">
              <a:solidFill>
                <a:schemeClr val="bg1"/>
              </a:solidFill>
              <a:latin typeface="Avenir Light" charset="0"/>
              <a:ea typeface="Avenir Light" charset="0"/>
              <a:cs typeface="Avenir Light" charset="0"/>
            </a:endParaRPr>
          </a:p>
        </p:txBody>
      </p:sp>
      <p:pic>
        <p:nvPicPr>
          <p:cNvPr id="4098" name="Picture 2" descr="oc Oct 26, 2016, 7-08 PM Page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475574" y="681019"/>
            <a:ext cx="5257802" cy="676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11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ice ran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505772" y="650817"/>
            <a:ext cx="5257803" cy="6829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Moderate Task</a:t>
            </a:r>
            <a:endParaRPr lang="en-US"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2094169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c Oct 26, 2016, 7-08 PM Page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505833" y="650754"/>
            <a:ext cx="5257804" cy="68301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Complex Task</a:t>
            </a:r>
            <a:endParaRPr lang="en-US" dirty="0">
              <a:solidFill>
                <a:schemeClr val="bg1"/>
              </a:solidFill>
              <a:latin typeface="Avenir Light" charset="0"/>
              <a:ea typeface="Avenir Light" charset="0"/>
              <a:cs typeface="Avenir Light" charset="0"/>
            </a:endParaRPr>
          </a:p>
        </p:txBody>
      </p:sp>
    </p:spTree>
    <p:extLst>
      <p:ext uri="{BB962C8B-B14F-4D97-AF65-F5344CB8AC3E}">
        <p14:creationId xmlns:p14="http://schemas.microsoft.com/office/powerpoint/2010/main" val="1977373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7339499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412801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2605897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57000"/>
                    </a14:imgEffect>
                  </a14:imgLayer>
                </a14:imgProps>
              </a:ext>
            </a:extLst>
          </a:blip>
          <a:stretch>
            <a:fillRect/>
          </a:stretch>
        </p:blipFill>
        <p:spPr>
          <a:xfrm>
            <a:off x="0" y="0"/>
            <a:ext cx="12200226" cy="7086600"/>
          </a:xfrm>
          <a:prstGeom prst="rect">
            <a:avLst/>
          </a:prstGeom>
        </p:spPr>
      </p:pic>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Methods</a:t>
            </a:r>
            <a:endParaRPr lang="en-US" dirty="0">
              <a:solidFill>
                <a:schemeClr val="bg1"/>
              </a:solidFill>
              <a:latin typeface="Avenir Light" charset="0"/>
              <a:ea typeface="Avenir Light" charset="0"/>
              <a:cs typeface="Avenir Light" charset="0"/>
            </a:endParaRPr>
          </a:p>
        </p:txBody>
      </p:sp>
      <p:sp>
        <p:nvSpPr>
          <p:cNvPr id="5" name="TextBox 4"/>
          <p:cNvSpPr txBox="1"/>
          <p:nvPr/>
        </p:nvSpPr>
        <p:spPr>
          <a:xfrm>
            <a:off x="391885" y="1622423"/>
            <a:ext cx="11185071" cy="4401205"/>
          </a:xfrm>
          <a:prstGeom prst="rect">
            <a:avLst/>
          </a:prstGeom>
          <a:noFill/>
        </p:spPr>
        <p:txBody>
          <a:bodyPr wrap="square" rtlCol="0">
            <a:spAutoFit/>
          </a:bodyPr>
          <a:lstStyle/>
          <a:p>
            <a:pPr marL="571500" indent="-571500">
              <a:buFontTx/>
              <a:buChar char="-"/>
            </a:pPr>
            <a:r>
              <a:rPr lang="en-US" sz="4000" dirty="0" smtClean="0">
                <a:solidFill>
                  <a:schemeClr val="bg1"/>
                </a:solidFill>
                <a:latin typeface="Avenir Book" charset="0"/>
                <a:ea typeface="Avenir Book" charset="0"/>
                <a:cs typeface="Avenir Book" charset="0"/>
              </a:rPr>
              <a:t>Stanford Shopping Center</a:t>
            </a:r>
          </a:p>
          <a:p>
            <a:pPr marL="571500" indent="-571500">
              <a:buFontTx/>
              <a:buChar char="-"/>
            </a:pPr>
            <a:r>
              <a:rPr lang="en-US" sz="4000" dirty="0" smtClean="0">
                <a:solidFill>
                  <a:schemeClr val="bg1"/>
                </a:solidFill>
                <a:latin typeface="Avenir Book" charset="0"/>
                <a:ea typeface="Avenir Book" charset="0"/>
                <a:cs typeface="Avenir Book" charset="0"/>
              </a:rPr>
              <a:t>Three Diverse Shoppers</a:t>
            </a:r>
          </a:p>
          <a:p>
            <a:pPr marL="571500" indent="-571500">
              <a:buFontTx/>
              <a:buChar char="-"/>
            </a:pPr>
            <a:r>
              <a:rPr lang="en-US" sz="4000" dirty="0" smtClean="0">
                <a:solidFill>
                  <a:schemeClr val="bg1"/>
                </a:solidFill>
                <a:latin typeface="Avenir Book" charset="0"/>
                <a:ea typeface="Avenir Book" charset="0"/>
                <a:cs typeface="Avenir Book" charset="0"/>
              </a:rPr>
              <a:t>Our Roles</a:t>
            </a:r>
          </a:p>
          <a:p>
            <a:pPr marL="571500" indent="-571500">
              <a:buFontTx/>
              <a:buChar char="-"/>
            </a:pPr>
            <a:endParaRPr lang="en-US" sz="4000" dirty="0">
              <a:solidFill>
                <a:schemeClr val="bg1"/>
              </a:solidFill>
              <a:latin typeface="Avenir Book" charset="0"/>
              <a:ea typeface="Avenir Book" charset="0"/>
              <a:cs typeface="Avenir Book" charset="0"/>
            </a:endParaRPr>
          </a:p>
          <a:p>
            <a:pPr marL="571500" indent="-571500">
              <a:buFontTx/>
              <a:buChar char="-"/>
            </a:pPr>
            <a:r>
              <a:rPr lang="en-US" sz="4000" dirty="0" smtClean="0">
                <a:solidFill>
                  <a:schemeClr val="bg1"/>
                </a:solidFill>
                <a:latin typeface="Avenir Book" charset="0"/>
                <a:ea typeface="Avenir Book" charset="0"/>
                <a:cs typeface="Avenir Book" charset="0"/>
              </a:rPr>
              <a:t>Quick Demo</a:t>
            </a:r>
          </a:p>
          <a:p>
            <a:pPr marL="571500" indent="-571500">
              <a:buFontTx/>
              <a:buChar char="-"/>
            </a:pPr>
            <a:r>
              <a:rPr lang="en-US" sz="4000" dirty="0" smtClean="0">
                <a:solidFill>
                  <a:schemeClr val="bg1"/>
                </a:solidFill>
                <a:latin typeface="Avenir Book" charset="0"/>
                <a:ea typeface="Avenir Book" charset="0"/>
                <a:cs typeface="Avenir Book" charset="0"/>
              </a:rPr>
              <a:t>Assign Tasks</a:t>
            </a:r>
          </a:p>
          <a:p>
            <a:pPr marL="571500" indent="-571500">
              <a:buFontTx/>
              <a:buChar char="-"/>
            </a:pPr>
            <a:r>
              <a:rPr lang="en-US" sz="4000" dirty="0" smtClean="0">
                <a:solidFill>
                  <a:schemeClr val="bg1"/>
                </a:solidFill>
                <a:latin typeface="Avenir Book" charset="0"/>
                <a:ea typeface="Avenir Book" charset="0"/>
                <a:cs typeface="Avenir Book" charset="0"/>
              </a:rPr>
              <a:t>Testing Measures: AR, pauses, strange clicks </a:t>
            </a:r>
          </a:p>
        </p:txBody>
      </p:sp>
      <p:pic>
        <p:nvPicPr>
          <p:cNvPr id="6" name="Picture 5"/>
          <p:cNvPicPr>
            <a:picLocks noChangeAspect="1"/>
          </p:cNvPicPr>
          <p:nvPr/>
        </p:nvPicPr>
        <p:blipFill>
          <a:blip r:embed="rId5"/>
          <a:stretch>
            <a:fillRect/>
          </a:stretch>
        </p:blipFill>
        <p:spPr>
          <a:xfrm>
            <a:off x="8098972" y="1801689"/>
            <a:ext cx="2459584" cy="3279445"/>
          </a:xfrm>
          <a:prstGeom prst="rect">
            <a:avLst/>
          </a:prstGeom>
        </p:spPr>
      </p:pic>
    </p:spTree>
    <p:extLst>
      <p:ext uri="{BB962C8B-B14F-4D97-AF65-F5344CB8AC3E}">
        <p14:creationId xmlns:p14="http://schemas.microsoft.com/office/powerpoint/2010/main" val="1757656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40400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287646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Results from Simple Task</a:t>
            </a:r>
            <a:endParaRPr lang="en-US" dirty="0">
              <a:solidFill>
                <a:schemeClr val="bg1"/>
              </a:solidFill>
              <a:latin typeface="Avenir Light" charset="0"/>
              <a:ea typeface="Avenir Light" charset="0"/>
              <a:cs typeface="Avenir Light" charset="0"/>
            </a:endParaRPr>
          </a:p>
        </p:txBody>
      </p:sp>
      <p:pic>
        <p:nvPicPr>
          <p:cNvPr id="8194" name="Picture 2" descr="https://lh6.googleusercontent.com/Sv1Pzi_PoJ9-Gqfx60zAYmnt_4_1jt3XsERl7pRGVmKlbtEmob1_sW_oxteM3wyMpHaFLxpuSvDsy59zXOM7nvSVDx2zXa1jLi5eCJyoldJJ3ZVHcd5Tg_KPW8QF6AJFBLuopln1"/>
          <p:cNvPicPr>
            <a:picLocks noChangeAspect="1" noChangeArrowheads="1"/>
          </p:cNvPicPr>
          <p:nvPr/>
        </p:nvPicPr>
        <p:blipFill rotWithShape="1">
          <a:blip r:embed="rId3">
            <a:extLst>
              <a:ext uri="{28A0092B-C50C-407E-A947-70E740481C1C}">
                <a14:useLocalDpi xmlns:a14="http://schemas.microsoft.com/office/drawing/2010/main" val="0"/>
              </a:ext>
            </a:extLst>
          </a:blip>
          <a:srcRect l="67308" t="3648" r="549" b="6020"/>
          <a:stretch/>
        </p:blipFill>
        <p:spPr bwMode="auto">
          <a:xfrm rot="10800000">
            <a:off x="8305484" y="1387928"/>
            <a:ext cx="3526973"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71254" y="1600199"/>
            <a:ext cx="3553874" cy="2554545"/>
          </a:xfrm>
          <a:prstGeom prst="rect">
            <a:avLst/>
          </a:prstGeom>
          <a:noFill/>
        </p:spPr>
        <p:txBody>
          <a:bodyPr wrap="square" rtlCol="0">
            <a:spAutoFit/>
          </a:bodyPr>
          <a:lstStyle/>
          <a:p>
            <a:pPr marL="571500" marR="0" lvl="0" indent="-571500" defTabSz="914400" eaLnBrk="1" fontAlgn="auto" latinLnBrk="0" hangingPunct="1">
              <a:lnSpc>
                <a:spcPct val="100000"/>
              </a:lnSpc>
              <a:spcBef>
                <a:spcPts val="0"/>
              </a:spcBef>
              <a:spcAft>
                <a:spcPts val="0"/>
              </a:spcAft>
              <a:buClrTx/>
              <a:buSzTx/>
              <a:buFontTx/>
              <a:buNone/>
              <a:tabLst/>
              <a:defRPr/>
            </a:pPr>
            <a:r>
              <a:rPr lang="en-US" sz="4000" dirty="0" smtClean="0">
                <a:solidFill>
                  <a:schemeClr val="bg1"/>
                </a:solidFill>
                <a:latin typeface="Avenir Book" charset="0"/>
                <a:ea typeface="Avenir Book" charset="0"/>
                <a:cs typeface="Avenir Book" charset="0"/>
              </a:rPr>
              <a:t>The Good:</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4000" dirty="0" smtClean="0">
                <a:solidFill>
                  <a:schemeClr val="bg1"/>
                </a:solidFill>
                <a:latin typeface="Avenir Book" charset="0"/>
                <a:ea typeface="Avenir Book" charset="0"/>
                <a:cs typeface="Avenir Book" charset="0"/>
              </a:rPr>
              <a:t>Enthusiasm</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4000" dirty="0" smtClean="0">
                <a:solidFill>
                  <a:schemeClr val="bg1"/>
                </a:solidFill>
                <a:latin typeface="Avenir Book" charset="0"/>
                <a:ea typeface="Avenir Book" charset="0"/>
                <a:cs typeface="Avenir Book" charset="0"/>
              </a:rPr>
              <a:t>Novelty</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6" name="TextBox 5"/>
          <p:cNvSpPr txBox="1"/>
          <p:nvPr/>
        </p:nvSpPr>
        <p:spPr>
          <a:xfrm>
            <a:off x="4071254" y="3834858"/>
            <a:ext cx="4217901" cy="2554545"/>
          </a:xfrm>
          <a:prstGeom prst="rect">
            <a:avLst/>
          </a:prstGeom>
          <a:noFill/>
        </p:spPr>
        <p:txBody>
          <a:bodyPr wrap="square" rtlCol="0">
            <a:spAutoFit/>
          </a:bodyPr>
          <a:lstStyle/>
          <a:p>
            <a:pPr marL="571500" marR="0" lvl="0" indent="-571500" defTabSz="914400" eaLnBrk="1" fontAlgn="auto" latinLnBrk="0" hangingPunct="1">
              <a:lnSpc>
                <a:spcPct val="100000"/>
              </a:lnSpc>
              <a:spcBef>
                <a:spcPts val="0"/>
              </a:spcBef>
              <a:spcAft>
                <a:spcPts val="0"/>
              </a:spcAft>
              <a:buClrTx/>
              <a:buSzTx/>
              <a:buFontTx/>
              <a:buNone/>
              <a:tabLst/>
              <a:defRPr/>
            </a:pPr>
            <a:r>
              <a:rPr lang="en-US" sz="4000" dirty="0" smtClean="0">
                <a:solidFill>
                  <a:schemeClr val="bg1"/>
                </a:solidFill>
                <a:latin typeface="Avenir Book" charset="0"/>
                <a:ea typeface="Avenir Book" charset="0"/>
                <a:cs typeface="Avenir Book" charset="0"/>
              </a:rPr>
              <a:t>The Bad:</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4000" dirty="0" smtClean="0">
                <a:solidFill>
                  <a:schemeClr val="bg1"/>
                </a:solidFill>
                <a:latin typeface="Avenir Book" charset="0"/>
                <a:ea typeface="Avenir Book" charset="0"/>
                <a:cs typeface="Avenir Book" charset="0"/>
              </a:rPr>
              <a:t>Swiping</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4000" dirty="0" smtClean="0">
                <a:solidFill>
                  <a:schemeClr val="bg1"/>
                </a:solidFill>
                <a:latin typeface="Avenir Book" charset="0"/>
                <a:ea typeface="Avenir Book" charset="0"/>
                <a:cs typeface="Avenir Book" charset="0"/>
              </a:rPr>
              <a:t>When is it AR?</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pic>
        <p:nvPicPr>
          <p:cNvPr id="7" name="Picture 2" descr="https://lh6.googleusercontent.com/Sv1Pzi_PoJ9-Gqfx60zAYmnt_4_1jt3XsERl7pRGVmKlbtEmob1_sW_oxteM3wyMpHaFLxpuSvDsy59zXOM7nvSVDx2zXa1jLi5eCJyoldJJ3ZVHcd5Tg_KPW8QF6AJFBLuopln1"/>
          <p:cNvPicPr>
            <a:picLocks noChangeAspect="1" noChangeArrowheads="1"/>
          </p:cNvPicPr>
          <p:nvPr/>
        </p:nvPicPr>
        <p:blipFill rotWithShape="1">
          <a:blip r:embed="rId3">
            <a:extLst>
              <a:ext uri="{28A0092B-C50C-407E-A947-70E740481C1C}">
                <a14:useLocalDpi xmlns:a14="http://schemas.microsoft.com/office/drawing/2010/main" val="0"/>
              </a:ext>
            </a:extLst>
          </a:blip>
          <a:srcRect l="36009" t="3647" r="31848" b="6021"/>
          <a:stretch/>
        </p:blipFill>
        <p:spPr bwMode="auto">
          <a:xfrm rot="10800000">
            <a:off x="429981" y="1387928"/>
            <a:ext cx="3526973"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618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lh6.googleusercontent.com/vmaDikKJ1qEJ7vhvN6LmQPMMQmpAOWAyhND_IdZN-y0Ep3RDY_KM1QvqeGIJ6kWDaY_y_YD2ODqMzYQoOUSLtpxwdo4WakzL4xW-IztCuSez41MH-phwK2IQejMoe42wIsVREU2x"/>
          <p:cNvPicPr>
            <a:picLocks noChangeAspect="1" noChangeArrowheads="1"/>
          </p:cNvPicPr>
          <p:nvPr/>
        </p:nvPicPr>
        <p:blipFill rotWithShape="1">
          <a:blip r:embed="rId3">
            <a:extLst>
              <a:ext uri="{28A0092B-C50C-407E-A947-70E740481C1C}">
                <a14:useLocalDpi xmlns:a14="http://schemas.microsoft.com/office/drawing/2010/main" val="0"/>
              </a:ext>
            </a:extLst>
          </a:blip>
          <a:srcRect l="67393" t="3443" r="-1976" b="4866"/>
          <a:stretch/>
        </p:blipFill>
        <p:spPr bwMode="auto">
          <a:xfrm rot="10800000">
            <a:off x="248498" y="1380633"/>
            <a:ext cx="3530201" cy="526509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lh6.googleusercontent.com/vmaDikKJ1qEJ7vhvN6LmQPMMQmpAOWAyhND_IdZN-y0Ep3RDY_KM1QvqeGIJ6kWDaY_y_YD2ODqMzYQoOUSLtpxwdo4WakzL4xW-IztCuSez41MH-phwK2IQejMoe42wIsVREU2x"/>
          <p:cNvPicPr>
            <a:picLocks noChangeAspect="1" noChangeArrowheads="1"/>
          </p:cNvPicPr>
          <p:nvPr/>
        </p:nvPicPr>
        <p:blipFill rotWithShape="1">
          <a:blip r:embed="rId3">
            <a:extLst>
              <a:ext uri="{28A0092B-C50C-407E-A947-70E740481C1C}">
                <a14:useLocalDpi xmlns:a14="http://schemas.microsoft.com/office/drawing/2010/main" val="0"/>
              </a:ext>
            </a:extLst>
          </a:blip>
          <a:srcRect t="4333" r="65417" b="3974"/>
          <a:stretch/>
        </p:blipFill>
        <p:spPr bwMode="auto">
          <a:xfrm rot="10800000">
            <a:off x="8305483" y="1380634"/>
            <a:ext cx="3530201" cy="52650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Results from Moderate Task</a:t>
            </a:r>
            <a:endParaRPr lang="en-US" dirty="0">
              <a:solidFill>
                <a:schemeClr val="bg1"/>
              </a:solidFill>
              <a:latin typeface="Avenir Light" charset="0"/>
              <a:ea typeface="Avenir Light" charset="0"/>
              <a:cs typeface="Avenir Light" charset="0"/>
            </a:endParaRPr>
          </a:p>
        </p:txBody>
      </p:sp>
      <p:sp>
        <p:nvSpPr>
          <p:cNvPr id="5" name="TextBox 4"/>
          <p:cNvSpPr txBox="1"/>
          <p:nvPr/>
        </p:nvSpPr>
        <p:spPr>
          <a:xfrm>
            <a:off x="4068529" y="1600199"/>
            <a:ext cx="4479476" cy="2554545"/>
          </a:xfrm>
          <a:prstGeom prst="rect">
            <a:avLst/>
          </a:prstGeom>
          <a:noFill/>
        </p:spPr>
        <p:txBody>
          <a:bodyPr wrap="square" rtlCol="0">
            <a:spAutoFit/>
          </a:bodyPr>
          <a:lstStyle/>
          <a:p>
            <a:pPr marL="571500" marR="0" lvl="0" indent="-571500" defTabSz="914400" eaLnBrk="1" fontAlgn="auto" latinLnBrk="0" hangingPunct="1">
              <a:lnSpc>
                <a:spcPct val="100000"/>
              </a:lnSpc>
              <a:spcBef>
                <a:spcPts val="0"/>
              </a:spcBef>
              <a:spcAft>
                <a:spcPts val="0"/>
              </a:spcAft>
              <a:buClrTx/>
              <a:buSzTx/>
              <a:buFontTx/>
              <a:buNone/>
              <a:tabLst/>
              <a:defRPr/>
            </a:pPr>
            <a:r>
              <a:rPr lang="en-US" sz="4000" dirty="0" smtClean="0">
                <a:solidFill>
                  <a:schemeClr val="bg1"/>
                </a:solidFill>
                <a:latin typeface="Avenir Book" charset="0"/>
                <a:ea typeface="Avenir Book" charset="0"/>
                <a:cs typeface="Avenir Book" charset="0"/>
              </a:rPr>
              <a:t>The Good:</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4000" dirty="0" smtClean="0">
                <a:solidFill>
                  <a:schemeClr val="bg1"/>
                </a:solidFill>
                <a:latin typeface="Avenir Book" charset="0"/>
                <a:ea typeface="Avenir Book" charset="0"/>
                <a:cs typeface="Avenir Book" charset="0"/>
              </a:rPr>
              <a:t>Details Screen</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4000" dirty="0" smtClean="0">
                <a:solidFill>
                  <a:schemeClr val="bg1"/>
                </a:solidFill>
                <a:latin typeface="Avenir Book" charset="0"/>
                <a:ea typeface="Avenir Book" charset="0"/>
                <a:cs typeface="Avenir Book" charset="0"/>
              </a:rPr>
              <a:t>Filters</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6" name="TextBox 5"/>
          <p:cNvSpPr txBox="1"/>
          <p:nvPr/>
        </p:nvSpPr>
        <p:spPr>
          <a:xfrm>
            <a:off x="4068529" y="3829922"/>
            <a:ext cx="4593464" cy="2554545"/>
          </a:xfrm>
          <a:prstGeom prst="rect">
            <a:avLst/>
          </a:prstGeom>
          <a:noFill/>
        </p:spPr>
        <p:txBody>
          <a:bodyPr wrap="square" rtlCol="0">
            <a:spAutoFit/>
          </a:bodyPr>
          <a:lstStyle/>
          <a:p>
            <a:pPr marL="571500" marR="0" lvl="0" indent="-571500" defTabSz="914400" eaLnBrk="1" fontAlgn="auto" latinLnBrk="0" hangingPunct="1">
              <a:lnSpc>
                <a:spcPct val="100000"/>
              </a:lnSpc>
              <a:spcBef>
                <a:spcPts val="0"/>
              </a:spcBef>
              <a:spcAft>
                <a:spcPts val="0"/>
              </a:spcAft>
              <a:buClrTx/>
              <a:buSzTx/>
              <a:buFontTx/>
              <a:buNone/>
              <a:tabLst/>
              <a:defRPr/>
            </a:pPr>
            <a:r>
              <a:rPr lang="en-US" sz="4000" dirty="0" smtClean="0">
                <a:solidFill>
                  <a:schemeClr val="bg1"/>
                </a:solidFill>
                <a:latin typeface="Avenir Book" charset="0"/>
                <a:ea typeface="Avenir Book" charset="0"/>
                <a:cs typeface="Avenir Book" charset="0"/>
              </a:rPr>
              <a:t>The Bad:</a:t>
            </a:r>
          </a:p>
          <a:p>
            <a:pPr marL="571500" indent="-571500">
              <a:buFontTx/>
              <a:buChar char="-"/>
            </a:pPr>
            <a:r>
              <a:rPr lang="en-US" sz="4000" dirty="0" smtClean="0">
                <a:solidFill>
                  <a:schemeClr val="bg1"/>
                </a:solidFill>
                <a:latin typeface="Avenir Book" charset="0"/>
                <a:ea typeface="Avenir Book" charset="0"/>
                <a:cs typeface="Avenir Book" charset="0"/>
              </a:rPr>
              <a:t>Viewing price</a:t>
            </a:r>
          </a:p>
          <a:p>
            <a:pPr marL="571500" indent="-571500">
              <a:buFontTx/>
              <a:buChar char="-"/>
            </a:pPr>
            <a:r>
              <a:rPr lang="en-US" sz="4000" dirty="0" smtClean="0">
                <a:solidFill>
                  <a:schemeClr val="bg1"/>
                </a:solidFill>
                <a:latin typeface="Avenir Book" charset="0"/>
                <a:ea typeface="Avenir Book" charset="0"/>
                <a:cs typeface="Avenir Book" charset="0"/>
              </a:rPr>
              <a:t>Try it on</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077446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lh6.googleusercontent.com/vmaDikKJ1qEJ7vhvN6LmQPMMQmpAOWAyhND_IdZN-y0Ep3RDY_KM1QvqeGIJ6kWDaY_y_YD2ODqMzYQoOUSLtpxwdo4WakzL4xW-IztCuSez41MH-phwK2IQejMoe42wIsVREU2x"/>
          <p:cNvPicPr>
            <a:picLocks noChangeAspect="1" noChangeArrowheads="1"/>
          </p:cNvPicPr>
          <p:nvPr/>
        </p:nvPicPr>
        <p:blipFill rotWithShape="1">
          <a:blip r:embed="rId3">
            <a:extLst>
              <a:ext uri="{28A0092B-C50C-407E-A947-70E740481C1C}">
                <a14:useLocalDpi xmlns:a14="http://schemas.microsoft.com/office/drawing/2010/main" val="0"/>
              </a:ext>
            </a:extLst>
          </a:blip>
          <a:srcRect l="33271" t="4049" r="32145" b="4258"/>
          <a:stretch/>
        </p:blipFill>
        <p:spPr bwMode="auto">
          <a:xfrm rot="10800000">
            <a:off x="429980" y="1387927"/>
            <a:ext cx="3530201" cy="52650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Results from Complex Task</a:t>
            </a:r>
            <a:endParaRPr lang="en-US" dirty="0">
              <a:solidFill>
                <a:schemeClr val="bg1"/>
              </a:solidFill>
              <a:latin typeface="Avenir Light" charset="0"/>
              <a:ea typeface="Avenir Light" charset="0"/>
              <a:cs typeface="Avenir Light" charset="0"/>
            </a:endParaRPr>
          </a:p>
        </p:txBody>
      </p:sp>
      <p:pic>
        <p:nvPicPr>
          <p:cNvPr id="8194" name="Picture 2" descr="https://lh6.googleusercontent.com/Sv1Pzi_PoJ9-Gqfx60zAYmnt_4_1jt3XsERl7pRGVmKlbtEmob1_sW_oxteM3wyMpHaFLxpuSvDsy59zXOM7nvSVDx2zXa1jLi5eCJyoldJJ3ZVHcd5Tg_KPW8QF6AJFBLuopln1"/>
          <p:cNvPicPr>
            <a:picLocks noChangeAspect="1" noChangeArrowheads="1"/>
          </p:cNvPicPr>
          <p:nvPr/>
        </p:nvPicPr>
        <p:blipFill rotWithShape="1">
          <a:blip r:embed="rId4">
            <a:extLst>
              <a:ext uri="{28A0092B-C50C-407E-A947-70E740481C1C}">
                <a14:useLocalDpi xmlns:a14="http://schemas.microsoft.com/office/drawing/2010/main" val="0"/>
              </a:ext>
            </a:extLst>
          </a:blip>
          <a:srcRect l="1534" t="4834" r="66323" b="4834"/>
          <a:stretch/>
        </p:blipFill>
        <p:spPr bwMode="auto">
          <a:xfrm rot="10800000">
            <a:off x="8305484" y="1387928"/>
            <a:ext cx="3526973" cy="5257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68529" y="1600199"/>
            <a:ext cx="4479476" cy="2554545"/>
          </a:xfrm>
          <a:prstGeom prst="rect">
            <a:avLst/>
          </a:prstGeom>
          <a:noFill/>
        </p:spPr>
        <p:txBody>
          <a:bodyPr wrap="square" rtlCol="0">
            <a:spAutoFit/>
          </a:bodyPr>
          <a:lstStyle/>
          <a:p>
            <a:pPr marL="571500" marR="0" lvl="0" indent="-571500" defTabSz="914400" eaLnBrk="1" fontAlgn="auto" latinLnBrk="0" hangingPunct="1">
              <a:lnSpc>
                <a:spcPct val="100000"/>
              </a:lnSpc>
              <a:spcBef>
                <a:spcPts val="0"/>
              </a:spcBef>
              <a:spcAft>
                <a:spcPts val="0"/>
              </a:spcAft>
              <a:buClrTx/>
              <a:buSzTx/>
              <a:buFontTx/>
              <a:buNone/>
              <a:tabLst/>
              <a:defRPr/>
            </a:pPr>
            <a:r>
              <a:rPr lang="en-US" sz="4000" dirty="0" smtClean="0">
                <a:solidFill>
                  <a:schemeClr val="bg1"/>
                </a:solidFill>
                <a:latin typeface="Avenir Book" charset="0"/>
                <a:ea typeface="Avenir Book" charset="0"/>
                <a:cs typeface="Avenir Book" charset="0"/>
              </a:rPr>
              <a:t>The Good:</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4000" dirty="0" smtClean="0">
                <a:solidFill>
                  <a:schemeClr val="bg1"/>
                </a:solidFill>
                <a:latin typeface="Avenir Book" charset="0"/>
                <a:ea typeface="Avenir Book" charset="0"/>
                <a:cs typeface="Avenir Book" charset="0"/>
              </a:rPr>
              <a:t>Easy Sharing</a:t>
            </a:r>
          </a:p>
          <a:p>
            <a:pPr marL="571500" marR="0" lvl="0" indent="-571500" defTabSz="914400" eaLnBrk="1" fontAlgn="auto" latinLnBrk="0" hangingPunct="1">
              <a:lnSpc>
                <a:spcPct val="100000"/>
              </a:lnSpc>
              <a:spcBef>
                <a:spcPts val="0"/>
              </a:spcBef>
              <a:spcAft>
                <a:spcPts val="0"/>
              </a:spcAft>
              <a:buClrTx/>
              <a:buSzTx/>
              <a:buFontTx/>
              <a:buChar char="-"/>
              <a:tabLst/>
              <a:defRPr/>
            </a:pPr>
            <a:r>
              <a:rPr lang="en-US" sz="4000" dirty="0" smtClean="0">
                <a:solidFill>
                  <a:schemeClr val="bg1"/>
                </a:solidFill>
                <a:latin typeface="Avenir Book" charset="0"/>
                <a:ea typeface="Avenir Book" charset="0"/>
                <a:cs typeface="Avenir Book" charset="0"/>
              </a:rPr>
              <a:t>Easy Sizing</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6" name="TextBox 5"/>
          <p:cNvSpPr txBox="1"/>
          <p:nvPr/>
        </p:nvSpPr>
        <p:spPr>
          <a:xfrm>
            <a:off x="4068529" y="3829922"/>
            <a:ext cx="4593464" cy="1938992"/>
          </a:xfrm>
          <a:prstGeom prst="rect">
            <a:avLst/>
          </a:prstGeom>
          <a:noFill/>
        </p:spPr>
        <p:txBody>
          <a:bodyPr wrap="square" rtlCol="0">
            <a:spAutoFit/>
          </a:bodyPr>
          <a:lstStyle/>
          <a:p>
            <a:pPr marL="571500" marR="0" lvl="0" indent="-571500" defTabSz="914400" eaLnBrk="1" fontAlgn="auto" latinLnBrk="0" hangingPunct="1">
              <a:lnSpc>
                <a:spcPct val="100000"/>
              </a:lnSpc>
              <a:spcBef>
                <a:spcPts val="0"/>
              </a:spcBef>
              <a:spcAft>
                <a:spcPts val="0"/>
              </a:spcAft>
              <a:buClrTx/>
              <a:buSzTx/>
              <a:buFontTx/>
              <a:buNone/>
              <a:tabLst/>
              <a:defRPr/>
            </a:pPr>
            <a:r>
              <a:rPr lang="en-US" sz="4000" dirty="0" smtClean="0">
                <a:solidFill>
                  <a:schemeClr val="bg1"/>
                </a:solidFill>
                <a:latin typeface="Avenir Book" charset="0"/>
                <a:ea typeface="Avenir Book" charset="0"/>
                <a:cs typeface="Avenir Book" charset="0"/>
              </a:rPr>
              <a:t>The Bad:</a:t>
            </a:r>
          </a:p>
          <a:p>
            <a:pPr marL="571500" indent="-571500">
              <a:buFontTx/>
              <a:buChar char="-"/>
            </a:pPr>
            <a:r>
              <a:rPr lang="en-US" sz="4000" dirty="0" smtClean="0">
                <a:solidFill>
                  <a:schemeClr val="bg1"/>
                </a:solidFill>
                <a:latin typeface="Avenir Book" charset="0"/>
                <a:ea typeface="Avenir Book" charset="0"/>
                <a:cs typeface="Avenir Book" charset="0"/>
              </a:rPr>
              <a:t>Options</a:t>
            </a:r>
          </a:p>
          <a:p>
            <a:pPr marL="571500" indent="-571500">
              <a:buFontTx/>
              <a:buChar char="-"/>
            </a:pPr>
            <a:r>
              <a:rPr lang="en-US" sz="4000" dirty="0">
                <a:solidFill>
                  <a:schemeClr val="bg1"/>
                </a:solidFill>
                <a:latin typeface="Avenir Book" charset="0"/>
                <a:ea typeface="Avenir Book" charset="0"/>
                <a:cs typeface="Avenir Book" charset="0"/>
              </a:rPr>
              <a:t>Closet</a:t>
            </a:r>
            <a:r>
              <a:rPr lang="en-US" sz="4000" dirty="0" smtClean="0">
                <a:solidFill>
                  <a:schemeClr val="bg1"/>
                </a:solidFill>
                <a:latin typeface="Avenir Book" charset="0"/>
                <a:ea typeface="Avenir Book" charset="0"/>
                <a:cs typeface="Avenir Book" charset="0"/>
              </a:rPr>
              <a:t>?</a:t>
            </a:r>
            <a:endParaRPr lang="en-US" sz="4000" dirty="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7710365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1567586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708711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4651719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75000" contrast="-40000"/>
                    </a14:imgEffect>
                  </a14:imgLayer>
                </a14:imgProps>
              </a:ext>
            </a:extLst>
          </a:blip>
          <a:stretch>
            <a:fillRect/>
          </a:stretch>
        </p:blipFill>
        <p:spPr>
          <a:xfrm>
            <a:off x="0" y="0"/>
            <a:ext cx="12192000" cy="8131968"/>
          </a:xfrm>
          <a:prstGeom prst="rect">
            <a:avLst/>
          </a:prstGeom>
        </p:spPr>
      </p:pic>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UI Changes</a:t>
            </a:r>
            <a:endParaRPr lang="en-US" dirty="0">
              <a:solidFill>
                <a:schemeClr val="bg1"/>
              </a:solidFill>
              <a:latin typeface="Avenir Light" charset="0"/>
              <a:ea typeface="Avenir Light" charset="0"/>
              <a:cs typeface="Avenir Light" charset="0"/>
            </a:endParaRPr>
          </a:p>
        </p:txBody>
      </p:sp>
      <p:sp>
        <p:nvSpPr>
          <p:cNvPr id="4" name="TextBox 3"/>
          <p:cNvSpPr txBox="1"/>
          <p:nvPr/>
        </p:nvSpPr>
        <p:spPr>
          <a:xfrm>
            <a:off x="1053190" y="2069026"/>
            <a:ext cx="4582889" cy="1938992"/>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Remove the “Start Shopping” button</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5" name="TextBox 4"/>
          <p:cNvSpPr txBox="1"/>
          <p:nvPr/>
        </p:nvSpPr>
        <p:spPr>
          <a:xfrm>
            <a:off x="6689268" y="2071382"/>
            <a:ext cx="4582889" cy="1938992"/>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Make swiping more intuitive</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
        <p:nvSpPr>
          <p:cNvPr id="8" name="TextBox 7"/>
          <p:cNvSpPr txBox="1"/>
          <p:nvPr/>
        </p:nvSpPr>
        <p:spPr>
          <a:xfrm>
            <a:off x="3813030" y="4460508"/>
            <a:ext cx="4582889" cy="1938992"/>
          </a:xfrm>
          <a:prstGeom prst="rect">
            <a:avLst/>
          </a:prstGeom>
          <a:noFill/>
        </p:spPr>
        <p:txBody>
          <a:bodyPr wrap="square" rtlCol="0">
            <a:spAutoFit/>
          </a:bodyPr>
          <a:lstStyle/>
          <a:p>
            <a:pPr marL="15875" marR="0" lvl="0" algn="ctr" defTabSz="914400" eaLnBrk="1" fontAlgn="auto" latinLnBrk="0" hangingPunct="1">
              <a:lnSpc>
                <a:spcPct val="100000"/>
              </a:lnSpc>
              <a:spcBef>
                <a:spcPts val="0"/>
              </a:spcBef>
              <a:spcAft>
                <a:spcPts val="0"/>
              </a:spcAft>
              <a:buClrTx/>
              <a:buSzTx/>
              <a:buFontTx/>
              <a:buNone/>
              <a:defRPr/>
            </a:pPr>
            <a:r>
              <a:rPr lang="en-US" sz="4000" dirty="0" smtClean="0">
                <a:solidFill>
                  <a:schemeClr val="bg1"/>
                </a:solidFill>
                <a:latin typeface="Avenir Book" charset="0"/>
                <a:ea typeface="Avenir Book" charset="0"/>
                <a:cs typeface="Avenir Book" charset="0"/>
              </a:rPr>
              <a:t>Distinguish closet from purchase</a:t>
            </a:r>
          </a:p>
          <a:p>
            <a:pPr marL="571500" marR="0" lvl="0" indent="-571500" defTabSz="914400" eaLnBrk="1" fontAlgn="auto" latinLnBrk="0" hangingPunct="1">
              <a:lnSpc>
                <a:spcPct val="100000"/>
              </a:lnSpc>
              <a:spcBef>
                <a:spcPts val="0"/>
              </a:spcBef>
              <a:spcAft>
                <a:spcPts val="0"/>
              </a:spcAft>
              <a:buClrTx/>
              <a:buSzTx/>
              <a:buFontTx/>
              <a:buChar char="-"/>
              <a:tabLst/>
              <a:defRPr/>
            </a:pPr>
            <a:endParaRPr lang="en-US" sz="4000" dirty="0" smtClean="0">
              <a:solidFill>
                <a:schemeClr val="bg1"/>
              </a:solidFill>
              <a:latin typeface="Avenir Book" charset="0"/>
              <a:ea typeface="Avenir Book" charset="0"/>
              <a:cs typeface="Avenir Book" charset="0"/>
            </a:endParaRPr>
          </a:p>
        </p:txBody>
      </p:sp>
    </p:spTree>
    <p:extLst>
      <p:ext uri="{BB962C8B-B14F-4D97-AF65-F5344CB8AC3E}">
        <p14:creationId xmlns:p14="http://schemas.microsoft.com/office/powerpoint/2010/main" val="11316375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7637330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No more stress</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“Shopping made easy”</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Paper phone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Mobile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Three tasks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Stanford mall shoppers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Streamline and assist</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People like it but it’s not clear</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2730073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0" y="-734805"/>
            <a:ext cx="12192000" cy="8128000"/>
          </a:xfrm>
          <a:prstGeom prst="rect">
            <a:avLst/>
          </a:prstGeom>
        </p:spPr>
      </p:pic>
      <p:sp>
        <p:nvSpPr>
          <p:cNvPr id="2" name="Title 1"/>
          <p:cNvSpPr>
            <a:spLocks noGrp="1"/>
          </p:cNvSpPr>
          <p:nvPr>
            <p:ph type="title"/>
          </p:nvPr>
        </p:nvSpPr>
        <p:spPr>
          <a:xfrm>
            <a:off x="-926892" y="3026690"/>
            <a:ext cx="14045784" cy="924832"/>
          </a:xfrm>
          <a:solidFill>
            <a:schemeClr val="tx1">
              <a:alpha val="55000"/>
            </a:schemeClr>
          </a:solidFill>
        </p:spPr>
        <p:txBody>
          <a:bodyPr/>
          <a:lstStyle/>
          <a:p>
            <a:pPr algn="ctr"/>
            <a:r>
              <a:rPr lang="en-US" smtClean="0">
                <a:solidFill>
                  <a:schemeClr val="bg1"/>
                </a:solidFill>
                <a:latin typeface="Avenir Light" charset="0"/>
                <a:ea typeface="Avenir Light" charset="0"/>
                <a:cs typeface="Avenir Light" charset="0"/>
              </a:rPr>
              <a:t>Questions?</a:t>
            </a:r>
            <a:endParaRPr lang="en-US" dirty="0">
              <a:solidFill>
                <a:srgbClr val="C2A0FF"/>
              </a:solidFill>
              <a:latin typeface="Avenir Light" charset="0"/>
              <a:ea typeface="Avenir Light" charset="0"/>
              <a:cs typeface="Avenir Light" charset="0"/>
            </a:endParaRPr>
          </a:p>
        </p:txBody>
      </p:sp>
    </p:spTree>
    <p:extLst>
      <p:ext uri="{BB962C8B-B14F-4D97-AF65-F5344CB8AC3E}">
        <p14:creationId xmlns:p14="http://schemas.microsoft.com/office/powerpoint/2010/main" val="1262861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417" y="348796"/>
            <a:ext cx="14045784" cy="924831"/>
          </a:xfrm>
          <a:solidFill>
            <a:schemeClr val="tx1">
              <a:alpha val="55000"/>
            </a:schemeClr>
          </a:solidFill>
        </p:spPr>
        <p:txBody>
          <a:bodyPr/>
          <a:lstStyle/>
          <a:p>
            <a:pPr algn="ctr"/>
            <a:r>
              <a:rPr lang="en-US" dirty="0" smtClean="0">
                <a:solidFill>
                  <a:schemeClr val="bg1"/>
                </a:solidFill>
                <a:latin typeface="Avenir Light" charset="0"/>
                <a:ea typeface="Avenir Light" charset="0"/>
                <a:cs typeface="Avenir Light" charset="0"/>
              </a:rPr>
              <a:t>Overview</a:t>
            </a:r>
            <a:endParaRPr lang="en-US" dirty="0">
              <a:solidFill>
                <a:schemeClr val="bg1"/>
              </a:solidFill>
              <a:latin typeface="Avenir Light" charset="0"/>
              <a:ea typeface="Avenir Light" charset="0"/>
              <a:cs typeface="Avenir Light"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971" y="1414647"/>
            <a:ext cx="5342982" cy="52147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77314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146879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372334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Lst>
          </a:blip>
          <a:stretch>
            <a:fillRect/>
          </a:stretch>
        </p:blipFill>
        <p:spPr>
          <a:xfrm>
            <a:off x="-195948" y="0"/>
            <a:ext cx="12401690" cy="6858000"/>
          </a:xfrm>
          <a:prstGeom prst="rect">
            <a:avLst/>
          </a:prstGeom>
        </p:spPr>
      </p:pic>
      <p:sp>
        <p:nvSpPr>
          <p:cNvPr id="7" name="TextBox 6"/>
          <p:cNvSpPr txBox="1"/>
          <p:nvPr/>
        </p:nvSpPr>
        <p:spPr>
          <a:xfrm>
            <a:off x="1514539" y="2828835"/>
            <a:ext cx="8980715" cy="1200329"/>
          </a:xfrm>
          <a:prstGeom prst="rect">
            <a:avLst/>
          </a:prstGeom>
          <a:noFill/>
        </p:spPr>
        <p:txBody>
          <a:bodyPr wrap="square" rtlCol="0">
            <a:spAutoFit/>
          </a:bodyPr>
          <a:lstStyle/>
          <a:p>
            <a:r>
              <a:rPr lang="en-US" sz="7200" dirty="0" smtClean="0">
                <a:solidFill>
                  <a:schemeClr val="bg1"/>
                </a:solidFill>
                <a:latin typeface="Avenir Medium" charset="0"/>
                <a:ea typeface="Avenir Medium" charset="0"/>
                <a:cs typeface="Avenir Medium" charset="0"/>
              </a:rPr>
              <a:t>Shopping made easy</a:t>
            </a:r>
            <a:endParaRPr lang="en-US" sz="7200" dirty="0">
              <a:solidFill>
                <a:schemeClr val="bg1"/>
              </a:solidFill>
              <a:latin typeface="Avenir Medium" charset="0"/>
              <a:ea typeface="Avenir Medium" charset="0"/>
              <a:cs typeface="Avenir Medium" charset="0"/>
            </a:endParaRPr>
          </a:p>
        </p:txBody>
      </p:sp>
    </p:spTree>
    <p:extLst>
      <p:ext uri="{BB962C8B-B14F-4D97-AF65-F5344CB8AC3E}">
        <p14:creationId xmlns:p14="http://schemas.microsoft.com/office/powerpoint/2010/main" val="1859870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924715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506436" y="-1419397"/>
            <a:ext cx="12907622" cy="8615018"/>
          </a:xfrm>
          <a:prstGeom prst="rect">
            <a:avLst/>
          </a:prstGeom>
        </p:spPr>
      </p:pic>
      <p:sp>
        <p:nvSpPr>
          <p:cNvPr id="7" name="Rectangle 6"/>
          <p:cNvSpPr/>
          <p:nvPr/>
        </p:nvSpPr>
        <p:spPr>
          <a:xfrm>
            <a:off x="239454"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Overview</a:t>
            </a:r>
            <a:endParaRPr lang="en-US" sz="3600" dirty="0">
              <a:latin typeface="Avenir Light" charset="0"/>
              <a:ea typeface="Avenir Light" charset="0"/>
              <a:cs typeface="Avenir Light" charset="0"/>
            </a:endParaRPr>
          </a:p>
        </p:txBody>
      </p:sp>
      <p:sp>
        <p:nvSpPr>
          <p:cNvPr id="8" name="Rectangle 7"/>
          <p:cNvSpPr/>
          <p:nvPr/>
        </p:nvSpPr>
        <p:spPr>
          <a:xfrm>
            <a:off x="3283518" y="244607"/>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Value Proposition</a:t>
            </a:r>
            <a:endParaRPr lang="en-US" sz="3600" dirty="0">
              <a:latin typeface="Avenir Light" charset="0"/>
              <a:ea typeface="Avenir Light" charset="0"/>
              <a:cs typeface="Avenir Light" charset="0"/>
            </a:endParaRPr>
          </a:p>
        </p:txBody>
      </p:sp>
      <p:sp>
        <p:nvSpPr>
          <p:cNvPr id="9" name="Rectangle 8"/>
          <p:cNvSpPr/>
          <p:nvPr/>
        </p:nvSpPr>
        <p:spPr>
          <a:xfrm>
            <a:off x="9290956" y="244608"/>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Low-Fi Prototype</a:t>
            </a:r>
            <a:endParaRPr lang="en-US" sz="3600" dirty="0">
              <a:latin typeface="Avenir Light" charset="0"/>
              <a:ea typeface="Avenir Light" charset="0"/>
              <a:cs typeface="Avenir Light" charset="0"/>
            </a:endParaRPr>
          </a:p>
        </p:txBody>
      </p:sp>
      <p:sp>
        <p:nvSpPr>
          <p:cNvPr id="12" name="Rectangle 11"/>
          <p:cNvSpPr/>
          <p:nvPr/>
        </p:nvSpPr>
        <p:spPr>
          <a:xfrm>
            <a:off x="6279547" y="244607"/>
            <a:ext cx="2652182" cy="2988446"/>
          </a:xfrm>
          <a:prstGeom prst="rect">
            <a:avLst/>
          </a:prstGeom>
          <a:solidFill>
            <a:srgbClr val="C2A0FF">
              <a:alpha val="73000"/>
            </a:srgbClr>
          </a:solidFill>
          <a:ln>
            <a:solidFill>
              <a:srgbClr val="C2A0F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Selected Interface</a:t>
            </a:r>
            <a:endParaRPr lang="en-US" sz="3600" dirty="0">
              <a:latin typeface="Avenir Light" charset="0"/>
              <a:ea typeface="Avenir Light" charset="0"/>
              <a:cs typeface="Avenir Light" charset="0"/>
            </a:endParaRPr>
          </a:p>
        </p:txBody>
      </p:sp>
      <p:sp>
        <p:nvSpPr>
          <p:cNvPr id="13" name="Rectangle 12"/>
          <p:cNvSpPr/>
          <p:nvPr/>
        </p:nvSpPr>
        <p:spPr>
          <a:xfrm>
            <a:off x="239454"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Task Flows</a:t>
            </a:r>
            <a:endParaRPr lang="en-US" sz="3600" dirty="0">
              <a:latin typeface="Avenir Light" charset="0"/>
              <a:ea typeface="Avenir Light" charset="0"/>
              <a:cs typeface="Avenir Light" charset="0"/>
            </a:endParaRPr>
          </a:p>
        </p:txBody>
      </p:sp>
      <p:sp>
        <p:nvSpPr>
          <p:cNvPr id="14" name="Rectangle 13"/>
          <p:cNvSpPr/>
          <p:nvPr/>
        </p:nvSpPr>
        <p:spPr>
          <a:xfrm>
            <a:off x="3283518" y="3548424"/>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Methods</a:t>
            </a:r>
            <a:endParaRPr lang="en-US" sz="3600" dirty="0">
              <a:latin typeface="Avenir Light" charset="0"/>
              <a:ea typeface="Avenir Light" charset="0"/>
              <a:cs typeface="Avenir Light" charset="0"/>
            </a:endParaRPr>
          </a:p>
        </p:txBody>
      </p:sp>
      <p:sp>
        <p:nvSpPr>
          <p:cNvPr id="15" name="Rectangle 14"/>
          <p:cNvSpPr/>
          <p:nvPr/>
        </p:nvSpPr>
        <p:spPr>
          <a:xfrm>
            <a:off x="9290956" y="3548425"/>
            <a:ext cx="2520338"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UI Changes</a:t>
            </a:r>
            <a:endParaRPr lang="en-US" sz="3600" dirty="0">
              <a:latin typeface="Avenir Light" charset="0"/>
              <a:ea typeface="Avenir Light" charset="0"/>
              <a:cs typeface="Avenir Light" charset="0"/>
            </a:endParaRPr>
          </a:p>
        </p:txBody>
      </p:sp>
      <p:sp>
        <p:nvSpPr>
          <p:cNvPr id="16" name="Rectangle 15"/>
          <p:cNvSpPr/>
          <p:nvPr/>
        </p:nvSpPr>
        <p:spPr>
          <a:xfrm>
            <a:off x="6279547" y="3548424"/>
            <a:ext cx="2652182" cy="2988446"/>
          </a:xfrm>
          <a:prstGeom prst="rect">
            <a:avLst/>
          </a:prstGeom>
          <a:solidFill>
            <a:schemeClr val="dk1">
              <a:alpha val="73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smtClean="0">
                <a:latin typeface="Avenir Light" charset="0"/>
                <a:ea typeface="Avenir Light" charset="0"/>
                <a:cs typeface="Avenir Light" charset="0"/>
              </a:rPr>
              <a:t>Results</a:t>
            </a:r>
            <a:endParaRPr lang="en-US" sz="3600" dirty="0">
              <a:latin typeface="Avenir Light" charset="0"/>
              <a:ea typeface="Avenir Light" charset="0"/>
              <a:cs typeface="Avenir Light" charset="0"/>
            </a:endParaRPr>
          </a:p>
        </p:txBody>
      </p:sp>
    </p:spTree>
    <p:extLst>
      <p:ext uri="{BB962C8B-B14F-4D97-AF65-F5344CB8AC3E}">
        <p14:creationId xmlns:p14="http://schemas.microsoft.com/office/powerpoint/2010/main" val="722777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2896</TotalTime>
  <Words>2511</Words>
  <Application>Microsoft Macintosh PowerPoint</Application>
  <PresentationFormat>Widescreen</PresentationFormat>
  <Paragraphs>317</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Avenir Book</vt:lpstr>
      <vt:lpstr>Avenir Light</vt:lpstr>
      <vt:lpstr>Avenir Medium</vt:lpstr>
      <vt:lpstr>Calibri</vt:lpstr>
      <vt:lpstr>Calibri Light</vt:lpstr>
      <vt:lpstr>Mangal</vt:lpstr>
      <vt:lpstr>Arial</vt:lpstr>
      <vt:lpstr>Office Theme</vt:lpstr>
      <vt:lpstr>Low-Fidelity Design</vt:lpstr>
      <vt:lpstr>PowerPoint Presentation</vt:lpstr>
      <vt:lpstr>PowerPoint Presentation</vt:lpstr>
      <vt:lpstr>Overview</vt:lpstr>
      <vt:lpstr>PowerPoint Presentation</vt:lpstr>
      <vt:lpstr>PowerPoint Presentation</vt:lpstr>
      <vt:lpstr>PowerPoint Presentation</vt:lpstr>
      <vt:lpstr>PowerPoint Presentation</vt:lpstr>
      <vt:lpstr>PowerPoint Presentation</vt:lpstr>
      <vt:lpstr>Mobile Application</vt:lpstr>
      <vt:lpstr>PowerPoint Presentation</vt:lpstr>
      <vt:lpstr>PowerPoint Presentation</vt:lpstr>
      <vt:lpstr>PowerPoint Presentation</vt:lpstr>
      <vt:lpstr>PowerPoint Presentation</vt:lpstr>
      <vt:lpstr>PowerPoint Presentation</vt:lpstr>
      <vt:lpstr>PowerPoint Presentation</vt:lpstr>
      <vt:lpstr>Simple Task</vt:lpstr>
      <vt:lpstr>Moderate Task</vt:lpstr>
      <vt:lpstr>Complex Task</vt:lpstr>
      <vt:lpstr>PowerPoint Presentation</vt:lpstr>
      <vt:lpstr>PowerPoint Presentation</vt:lpstr>
      <vt:lpstr>Methods</vt:lpstr>
      <vt:lpstr>PowerPoint Presentation</vt:lpstr>
      <vt:lpstr>PowerPoint Presentation</vt:lpstr>
      <vt:lpstr>Results from Simple Task</vt:lpstr>
      <vt:lpstr>Results from Moderate Task</vt:lpstr>
      <vt:lpstr>Results from Complex Task</vt:lpstr>
      <vt:lpstr>PowerPoint Presentation</vt:lpstr>
      <vt:lpstr>PowerPoint Presentation</vt:lpstr>
      <vt:lpstr>UI Changes</vt:lpstr>
      <vt:lpstr>PowerPoint Presentation</vt:lpstr>
      <vt:lpstr>PowerPoint Presentation</vt:lpstr>
      <vt:lpstr>Questions?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Slides</dc:title>
  <dc:creator>Elisa Lupin-Jimenez</dc:creator>
  <cp:lastModifiedBy>Elisa Lupin-Jimenez</cp:lastModifiedBy>
  <cp:revision>73</cp:revision>
  <cp:lastPrinted>2016-10-28T20:44:04Z</cp:lastPrinted>
  <dcterms:created xsi:type="dcterms:W3CDTF">2016-10-21T13:37:39Z</dcterms:created>
  <dcterms:modified xsi:type="dcterms:W3CDTF">2016-10-28T21:17:14Z</dcterms:modified>
</cp:coreProperties>
</file>