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6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</p:sldIdLst>
  <p:sldSz cy="5143500" cx="9144000"/>
  <p:notesSz cx="6858000" cy="9144000"/>
  <p:embeddedFontLst>
    <p:embeddedFont>
      <p:font typeface="Source Code Pro"/>
      <p:regular r:id="rId42"/>
      <p:bold r:id="rId43"/>
    </p:embeddedFont>
    <p:embeddedFont>
      <p:font typeface="Oswald"/>
      <p:regular r:id="rId44"/>
      <p:bold r:id="rId45"/>
    </p:embeddedFont>
    <p:embeddedFont>
      <p:font typeface="Open Sans"/>
      <p:regular r:id="rId46"/>
      <p:bold r:id="rId47"/>
      <p:italic r:id="rId48"/>
      <p:boldItalic r:id="rId4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588DD22E-545F-4433-9636-8A85EC8A57D0}">
  <a:tblStyle styleId="{588DD22E-545F-4433-9636-8A85EC8A57D0}" styleName="Table_0">
    <a:wholeTbl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V>
        </a:tcBdr>
      </a:tcStyle>
    </a:wholeTb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font" Target="fonts/SourceCodePro-regular.fntdata"/><Relationship Id="rId41" Type="http://schemas.openxmlformats.org/officeDocument/2006/relationships/slide" Target="slides/slide36.xml"/><Relationship Id="rId44" Type="http://schemas.openxmlformats.org/officeDocument/2006/relationships/font" Target="fonts/Oswald-regular.fntdata"/><Relationship Id="rId43" Type="http://schemas.openxmlformats.org/officeDocument/2006/relationships/font" Target="fonts/SourceCodePro-bold.fntdata"/><Relationship Id="rId46" Type="http://schemas.openxmlformats.org/officeDocument/2006/relationships/font" Target="fonts/OpenSans-regular.fntdata"/><Relationship Id="rId45" Type="http://schemas.openxmlformats.org/officeDocument/2006/relationships/font" Target="fonts/Oswald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OpenSans-italic.fntdata"/><Relationship Id="rId47" Type="http://schemas.openxmlformats.org/officeDocument/2006/relationships/font" Target="fonts/OpenSans-bold.fntdata"/><Relationship Id="rId49" Type="http://schemas.openxmlformats.org/officeDocument/2006/relationships/font" Target="fonts/OpenSans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Shape 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Shape 14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Shape 15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Shape 16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Shape 1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Shape 1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Shape 18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Shape 1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Shape 19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Shape 20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Shape 7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Shape 21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Shape 22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Shape 23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Shape 24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Shape 24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We picked the centeral HMW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Shape 25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Shape 2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Shape 26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Shape 27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Shape 9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Shape 28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Shape 29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Shape 29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Shape 3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Shape 30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Shape 31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Shape 31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Shape 9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Shape 11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Shape 12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Shape 13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 rot="10800000">
            <a:off x="4226100" y="2933550"/>
            <a:ext cx="691800" cy="388500"/>
          </a:xfrm>
          <a:prstGeom prst="triangle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" name="Shape 11"/>
          <p:cNvSpPr/>
          <p:nvPr/>
        </p:nvSpPr>
        <p:spPr>
          <a:xfrm>
            <a:off x="-25" y="0"/>
            <a:ext cx="9144000" cy="312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" name="Shape 12"/>
          <p:cNvSpPr txBox="1"/>
          <p:nvPr>
            <p:ph type="ctrTitle"/>
          </p:nvPr>
        </p:nvSpPr>
        <p:spPr>
          <a:xfrm>
            <a:off x="411175" y="644300"/>
            <a:ext cx="8282400" cy="21090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" name="Shape 13"/>
          <p:cNvSpPr txBox="1"/>
          <p:nvPr>
            <p:ph idx="1" type="subTitle"/>
          </p:nvPr>
        </p:nvSpPr>
        <p:spPr>
          <a:xfrm>
            <a:off x="411175" y="3398250"/>
            <a:ext cx="8282400" cy="12606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Shape 52"/>
          <p:cNvCxnSpPr/>
          <p:nvPr/>
        </p:nvCxnSpPr>
        <p:spPr>
          <a:xfrm>
            <a:off x="413275" y="2988275"/>
            <a:ext cx="9105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lgDash"/>
            <a:round/>
            <a:headEnd len="med" w="med" type="none"/>
            <a:tailEnd len="med" w="med" type="none"/>
          </a:ln>
        </p:spPr>
      </p:cxnSp>
      <p:sp>
        <p:nvSpPr>
          <p:cNvPr id="53" name="Shape 53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12000"/>
            </a:lvl1pPr>
            <a:lvl2pPr lvl="1">
              <a:spcBef>
                <a:spcPts val="0"/>
              </a:spcBef>
              <a:buSzPct val="100000"/>
              <a:defRPr sz="12000"/>
            </a:lvl2pPr>
            <a:lvl3pPr lvl="2">
              <a:spcBef>
                <a:spcPts val="0"/>
              </a:spcBef>
              <a:buSzPct val="100000"/>
              <a:defRPr sz="12000"/>
            </a:lvl3pPr>
            <a:lvl4pPr lvl="3">
              <a:spcBef>
                <a:spcPts val="0"/>
              </a:spcBef>
              <a:buSzPct val="100000"/>
              <a:defRPr sz="12000"/>
            </a:lvl4pPr>
            <a:lvl5pPr lvl="4">
              <a:spcBef>
                <a:spcPts val="0"/>
              </a:spcBef>
              <a:buSzPct val="100000"/>
              <a:defRPr sz="12000"/>
            </a:lvl5pPr>
            <a:lvl6pPr lvl="5">
              <a:spcBef>
                <a:spcPts val="0"/>
              </a:spcBef>
              <a:buSzPct val="100000"/>
              <a:defRPr sz="12000"/>
            </a:lvl6pPr>
            <a:lvl7pPr lvl="6">
              <a:spcBef>
                <a:spcPts val="0"/>
              </a:spcBef>
              <a:buSzPct val="100000"/>
              <a:defRPr sz="12000"/>
            </a:lvl7pPr>
            <a:lvl8pPr lvl="7">
              <a:spcBef>
                <a:spcPts val="0"/>
              </a:spcBef>
              <a:buSzPct val="100000"/>
              <a:defRPr sz="12000"/>
            </a:lvl8pPr>
            <a:lvl9pPr lvl="8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54" name="Shape 54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55" name="Shape 5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ustom layout">
    <p:bg>
      <p:bgPr>
        <a:solidFill>
          <a:srgbClr val="FFFFFF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0" name="Shape 60"/>
          <p:cNvSpPr txBox="1"/>
          <p:nvPr>
            <p:ph type="ctrTitle"/>
          </p:nvPr>
        </p:nvSpPr>
        <p:spPr>
          <a:xfrm>
            <a:off x="1866900" y="1981200"/>
            <a:ext cx="5362500" cy="1181100"/>
          </a:xfrm>
          <a:prstGeom prst="rect">
            <a:avLst/>
          </a:prstGeom>
          <a:noFill/>
        </p:spPr>
        <p:txBody>
          <a:bodyPr anchorCtr="0" anchor="ctr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4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4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4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4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4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4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4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4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4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1" name="Shape 6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ustom layout 1">
    <p:bg>
      <p:bgPr>
        <a:solidFill>
          <a:srgbClr val="FFFFFF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4" name="Shape 64"/>
          <p:cNvSpPr/>
          <p:nvPr/>
        </p:nvSpPr>
        <p:spPr>
          <a:xfrm>
            <a:off x="0" y="4665575"/>
            <a:ext cx="9144000" cy="477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5" name="Shape 65"/>
          <p:cNvSpPr txBox="1"/>
          <p:nvPr>
            <p:ph type="title"/>
          </p:nvPr>
        </p:nvSpPr>
        <p:spPr>
          <a:xfrm>
            <a:off x="349300" y="334525"/>
            <a:ext cx="7407000" cy="981000"/>
          </a:xfrm>
          <a:prstGeom prst="rect">
            <a:avLst/>
          </a:prstGeom>
          <a:noFill/>
        </p:spPr>
        <p:txBody>
          <a:bodyPr anchorCtr="0" anchor="t" bIns="91425" lIns="91425" rIns="91425" tIns="91425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b="1" sz="32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b="1" sz="32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b="1" sz="32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b="1" sz="32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b="1" sz="32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b="1" sz="32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b="1" sz="32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b="1" sz="32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b="1" sz="3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6" name="Shape 66"/>
          <p:cNvSpPr txBox="1"/>
          <p:nvPr>
            <p:ph idx="1" type="body"/>
          </p:nvPr>
        </p:nvSpPr>
        <p:spPr>
          <a:xfrm>
            <a:off x="4692950" y="1439525"/>
            <a:ext cx="4136400" cy="2880300"/>
          </a:xfrm>
          <a:prstGeom prst="rect">
            <a:avLst/>
          </a:prstGeom>
          <a:noFill/>
        </p:spPr>
        <p:txBody>
          <a:bodyPr anchorCtr="0" anchor="t" bIns="91425" lIns="91425" rIns="91425" tIns="91425"/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600">
                <a:solidFill>
                  <a:schemeClr val="dk2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7" name="Shape 67"/>
          <p:cNvSpPr txBox="1"/>
          <p:nvPr>
            <p:ph idx="2" type="body"/>
          </p:nvPr>
        </p:nvSpPr>
        <p:spPr>
          <a:xfrm>
            <a:off x="349200" y="1439525"/>
            <a:ext cx="4136400" cy="2880300"/>
          </a:xfrm>
          <a:prstGeom prst="rect">
            <a:avLst/>
          </a:prstGeom>
          <a:noFill/>
        </p:spPr>
        <p:txBody>
          <a:bodyPr anchorCtr="0" anchor="t" bIns="91425" lIns="91425" rIns="91425" tIns="91425"/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600">
                <a:solidFill>
                  <a:schemeClr val="dk2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8" name="Shape 6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>
            <a:off x="0" y="1567350"/>
            <a:ext cx="9144000" cy="2008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" name="Shape 17"/>
          <p:cNvSpPr txBox="1"/>
          <p:nvPr>
            <p:ph type="title"/>
          </p:nvPr>
        </p:nvSpPr>
        <p:spPr>
          <a:xfrm>
            <a:off x="430800" y="1889700"/>
            <a:ext cx="8282400" cy="15165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" name="Shape 1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hape 20"/>
          <p:cNvCxnSpPr/>
          <p:nvPr/>
        </p:nvCxnSpPr>
        <p:spPr>
          <a:xfrm>
            <a:off x="429200" y="1275577"/>
            <a:ext cx="6141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med" w="med" type="none"/>
            <a:tailEnd len="med" w="med" type="none"/>
          </a:ln>
        </p:spPr>
      </p:cxnSp>
      <p:sp>
        <p:nvSpPr>
          <p:cNvPr id="21" name="Shape 21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3" name="Shape 23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hape 25"/>
          <p:cNvCxnSpPr/>
          <p:nvPr/>
        </p:nvCxnSpPr>
        <p:spPr>
          <a:xfrm>
            <a:off x="429200" y="1275577"/>
            <a:ext cx="6141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med" w="med" type="none"/>
            <a:tailEnd len="med" w="med" type="none"/>
          </a:ln>
        </p:spPr>
      </p:cxnSp>
      <p:sp>
        <p:nvSpPr>
          <p:cNvPr id="26" name="Shape 26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" type="body"/>
          </p:nvPr>
        </p:nvSpPr>
        <p:spPr>
          <a:xfrm>
            <a:off x="311700" y="1468825"/>
            <a:ext cx="3999900" cy="30999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8" name="Shape 28"/>
          <p:cNvSpPr txBox="1"/>
          <p:nvPr>
            <p:ph idx="2" type="body"/>
          </p:nvPr>
        </p:nvSpPr>
        <p:spPr>
          <a:xfrm>
            <a:off x="4832400" y="1468825"/>
            <a:ext cx="3999900" cy="30999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9" name="Shape 2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32" name="Shape 32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hape 34"/>
          <p:cNvCxnSpPr/>
          <p:nvPr/>
        </p:nvCxnSpPr>
        <p:spPr>
          <a:xfrm>
            <a:off x="418675" y="1457787"/>
            <a:ext cx="6141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med" w="med" type="none"/>
            <a:tailEnd len="med" w="med" type="none"/>
          </a:ln>
        </p:spPr>
      </p:cxnSp>
      <p:sp>
        <p:nvSpPr>
          <p:cNvPr id="35" name="Shape 35"/>
          <p:cNvSpPr txBox="1"/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6" name="Shape 36"/>
          <p:cNvSpPr txBox="1"/>
          <p:nvPr>
            <p:ph idx="1" type="body"/>
          </p:nvPr>
        </p:nvSpPr>
        <p:spPr>
          <a:xfrm>
            <a:off x="311700" y="1618203"/>
            <a:ext cx="2808000" cy="295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7" name="Shape 3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bg>
      <p:bgPr>
        <a:solidFill>
          <a:schemeClr val="lt2"/>
        </a:soli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/>
          <p:nvPr>
            <p:ph type="title"/>
          </p:nvPr>
        </p:nvSpPr>
        <p:spPr>
          <a:xfrm>
            <a:off x="490250" y="528900"/>
            <a:ext cx="5678100" cy="40857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5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5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5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5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5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5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5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5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5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bg>
      <p:bgPr>
        <a:solidFill>
          <a:schemeClr val="dk1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/>
          <p:nvPr/>
        </p:nvSpPr>
        <p:spPr>
          <a:xfrm>
            <a:off x="4572000" y="175"/>
            <a:ext cx="4572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3" name="Shape 43"/>
          <p:cNvCxnSpPr/>
          <p:nvPr/>
        </p:nvCxnSpPr>
        <p:spPr>
          <a:xfrm>
            <a:off x="5029675" y="4495500"/>
            <a:ext cx="5772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lgDash"/>
            <a:round/>
            <a:headEnd len="med" w="med" type="none"/>
            <a:tailEnd len="med" w="med" type="none"/>
          </a:ln>
        </p:spPr>
      </p:cxnSp>
      <p:sp>
        <p:nvSpPr>
          <p:cNvPr id="44" name="Shape 44"/>
          <p:cNvSpPr txBox="1"/>
          <p:nvPr>
            <p:ph type="title"/>
          </p:nvPr>
        </p:nvSpPr>
        <p:spPr>
          <a:xfrm>
            <a:off x="265500" y="1078750"/>
            <a:ext cx="4045200" cy="17892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Clr>
                <a:schemeClr val="lt1"/>
              </a:buClr>
              <a:buSzPct val="100000"/>
              <a:defRPr sz="4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defRPr sz="4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defRPr sz="4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defRPr sz="4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defRPr sz="4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defRPr sz="4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defRPr sz="4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defRPr sz="4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defRPr sz="4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Shape 45"/>
          <p:cNvSpPr txBox="1"/>
          <p:nvPr>
            <p:ph idx="1" type="subTitle"/>
          </p:nvPr>
        </p:nvSpPr>
        <p:spPr>
          <a:xfrm>
            <a:off x="265500" y="2921400"/>
            <a:ext cx="4045200" cy="1345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9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9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9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9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9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9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9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9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9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6" name="Shape 46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swald"/>
              <a:buNone/>
              <a:defRPr sz="2100"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50" name="Shape 5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0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0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0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0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Relationship Id="rId4" Type="http://schemas.openxmlformats.org/officeDocument/2006/relationships/image" Target="../media/image07.png"/><Relationship Id="rId5" Type="http://schemas.openxmlformats.org/officeDocument/2006/relationships/image" Target="../media/image02.png"/><Relationship Id="rId6" Type="http://schemas.openxmlformats.org/officeDocument/2006/relationships/image" Target="../media/image03.png"/><Relationship Id="rId7" Type="http://schemas.openxmlformats.org/officeDocument/2006/relationships/image" Target="../media/image0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3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6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9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Relationship Id="rId4" Type="http://schemas.openxmlformats.org/officeDocument/2006/relationships/image" Target="../media/image0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/>
          <p:nvPr>
            <p:ph type="ctrTitle"/>
          </p:nvPr>
        </p:nvSpPr>
        <p:spPr>
          <a:xfrm>
            <a:off x="411175" y="644300"/>
            <a:ext cx="8282400" cy="2109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6000"/>
              <a:t>Making</a:t>
            </a:r>
            <a:r>
              <a:rPr b="1" lang="en" sz="6000"/>
              <a:t> Education </a:t>
            </a:r>
            <a:r>
              <a:rPr b="1" lang="en" sz="6000">
                <a:solidFill>
                  <a:srgbClr val="FFFFFF"/>
                </a:solidFill>
              </a:rPr>
              <a:t>Accessible</a:t>
            </a:r>
          </a:p>
        </p:txBody>
      </p:sp>
      <p:sp>
        <p:nvSpPr>
          <p:cNvPr id="74" name="Shape 74"/>
          <p:cNvSpPr txBox="1"/>
          <p:nvPr>
            <p:ph idx="1" type="subTitle"/>
          </p:nvPr>
        </p:nvSpPr>
        <p:spPr>
          <a:xfrm>
            <a:off x="411175" y="3398250"/>
            <a:ext cx="8282400" cy="1260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000000"/>
                </a:solidFill>
              </a:rPr>
              <a:t>Targeted need-finding, points of view, and experience prototypes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Shape 1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4299" y="112275"/>
            <a:ext cx="3689100" cy="4918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47" name="Shape 147"/>
          <p:cNvSpPr txBox="1"/>
          <p:nvPr/>
        </p:nvSpPr>
        <p:spPr>
          <a:xfrm>
            <a:off x="452800" y="2148148"/>
            <a:ext cx="3494400" cy="8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App flow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/>
          <p:nvPr/>
        </p:nvSpPr>
        <p:spPr>
          <a:xfrm>
            <a:off x="368875" y="341050"/>
            <a:ext cx="8115600" cy="7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4800">
                <a:latin typeface="Oswald"/>
                <a:ea typeface="Oswald"/>
                <a:cs typeface="Oswald"/>
                <a:sym typeface="Oswald"/>
              </a:rPr>
              <a:t>Assumptions</a:t>
            </a:r>
          </a:p>
        </p:txBody>
      </p:sp>
      <p:sp>
        <p:nvSpPr>
          <p:cNvPr id="153" name="Shape 153"/>
          <p:cNvSpPr txBox="1"/>
          <p:nvPr>
            <p:ph idx="4294967295" type="body"/>
          </p:nvPr>
        </p:nvSpPr>
        <p:spPr>
          <a:xfrm>
            <a:off x="0" y="1395175"/>
            <a:ext cx="9144000" cy="3623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4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</a:t>
            </a:r>
            <a:r>
              <a:rPr lang="en" sz="4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isually-impaired people would </a:t>
            </a:r>
            <a:r>
              <a:rPr lang="en" sz="4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prefer </a:t>
            </a:r>
            <a:r>
              <a:rPr lang="en" sz="4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natively accessible </a:t>
            </a:r>
            <a:r>
              <a:rPr lang="en" sz="4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apps to </a:t>
            </a:r>
            <a:r>
              <a:rPr lang="en" sz="4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voice-over</a:t>
            </a:r>
            <a:r>
              <a:rPr lang="en" sz="4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Shape 1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5237" y="271687"/>
            <a:ext cx="6133500" cy="4600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/>
          <p:nvPr>
            <p:ph type="title"/>
          </p:nvPr>
        </p:nvSpPr>
        <p:spPr>
          <a:xfrm>
            <a:off x="0" y="93700"/>
            <a:ext cx="9144000" cy="926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Results &amp;</a:t>
            </a:r>
            <a:r>
              <a:rPr lang="en">
                <a:solidFill>
                  <a:srgbClr val="000000"/>
                </a:solidFill>
              </a:rPr>
              <a:t> Surprises</a:t>
            </a:r>
          </a:p>
        </p:txBody>
      </p:sp>
      <p:sp>
        <p:nvSpPr>
          <p:cNvPr id="164" name="Shape 164"/>
          <p:cNvSpPr txBox="1"/>
          <p:nvPr>
            <p:ph idx="2" type="body"/>
          </p:nvPr>
        </p:nvSpPr>
        <p:spPr>
          <a:xfrm>
            <a:off x="4773675" y="3810350"/>
            <a:ext cx="3852300" cy="697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Function before form</a:t>
            </a:r>
          </a:p>
        </p:txBody>
      </p:sp>
      <p:sp>
        <p:nvSpPr>
          <p:cNvPr id="165" name="Shape 165"/>
          <p:cNvSpPr txBox="1"/>
          <p:nvPr>
            <p:ph idx="2" type="body"/>
          </p:nvPr>
        </p:nvSpPr>
        <p:spPr>
          <a:xfrm>
            <a:off x="4782075" y="1575987"/>
            <a:ext cx="3987900" cy="639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Disliked learning new UI</a:t>
            </a:r>
          </a:p>
        </p:txBody>
      </p:sp>
      <p:sp>
        <p:nvSpPr>
          <p:cNvPr id="166" name="Shape 166"/>
          <p:cNvSpPr txBox="1"/>
          <p:nvPr>
            <p:ph idx="2" type="body"/>
          </p:nvPr>
        </p:nvSpPr>
        <p:spPr>
          <a:xfrm>
            <a:off x="4807275" y="2374787"/>
            <a:ext cx="3971100" cy="14682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Prefers adding accessibility features to </a:t>
            </a:r>
            <a:r>
              <a:rPr lang="en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existing apps</a:t>
            </a:r>
          </a:p>
        </p:txBody>
      </p:sp>
      <p:sp>
        <p:nvSpPr>
          <p:cNvPr id="167" name="Shape 167"/>
          <p:cNvSpPr txBox="1"/>
          <p:nvPr>
            <p:ph idx="2" type="body"/>
          </p:nvPr>
        </p:nvSpPr>
        <p:spPr>
          <a:xfrm>
            <a:off x="4934475" y="966387"/>
            <a:ext cx="3987900" cy="639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Didn’t work...</a:t>
            </a:r>
          </a:p>
        </p:txBody>
      </p:sp>
      <p:sp>
        <p:nvSpPr>
          <p:cNvPr id="168" name="Shape 168"/>
          <p:cNvSpPr txBox="1"/>
          <p:nvPr>
            <p:ph idx="2" type="body"/>
          </p:nvPr>
        </p:nvSpPr>
        <p:spPr>
          <a:xfrm>
            <a:off x="210075" y="1575987"/>
            <a:ext cx="3987900" cy="639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Richness in features</a:t>
            </a:r>
          </a:p>
        </p:txBody>
      </p:sp>
      <p:sp>
        <p:nvSpPr>
          <p:cNvPr id="169" name="Shape 169"/>
          <p:cNvSpPr txBox="1"/>
          <p:nvPr>
            <p:ph idx="2" type="body"/>
          </p:nvPr>
        </p:nvSpPr>
        <p:spPr>
          <a:xfrm>
            <a:off x="362475" y="966387"/>
            <a:ext cx="3987900" cy="639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Worked...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Shape 174"/>
          <p:cNvPicPr preferRelativeResize="0"/>
          <p:nvPr/>
        </p:nvPicPr>
        <p:blipFill rotWithShape="1">
          <a:blip r:embed="rId3">
            <a:alphaModFix amt="30000"/>
          </a:blip>
          <a:srcRect b="12495" l="0" r="0" t="12502"/>
          <a:stretch/>
        </p:blipFill>
        <p:spPr>
          <a:xfrm>
            <a:off x="75" y="0"/>
            <a:ext cx="9143998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Shape 175"/>
          <p:cNvSpPr/>
          <p:nvPr/>
        </p:nvSpPr>
        <p:spPr>
          <a:xfrm>
            <a:off x="1381125" y="1638325"/>
            <a:ext cx="6381900" cy="18669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6" name="Shape 176"/>
          <p:cNvSpPr txBox="1"/>
          <p:nvPr>
            <p:ph type="ctrTitle"/>
          </p:nvPr>
        </p:nvSpPr>
        <p:spPr>
          <a:xfrm>
            <a:off x="1866900" y="1981200"/>
            <a:ext cx="5362500" cy="11811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Point Of View #2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/>
          <p:nvPr>
            <p:ph idx="4294967295" type="body"/>
          </p:nvPr>
        </p:nvSpPr>
        <p:spPr>
          <a:xfrm>
            <a:off x="121375" y="869650"/>
            <a:ext cx="8951100" cy="540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We talked to Zina, a hearing-impaired Stanford student</a:t>
            </a:r>
          </a:p>
        </p:txBody>
      </p:sp>
      <p:sp>
        <p:nvSpPr>
          <p:cNvPr id="182" name="Shape 182"/>
          <p:cNvSpPr txBox="1"/>
          <p:nvPr>
            <p:ph idx="4294967295" type="body"/>
          </p:nvPr>
        </p:nvSpPr>
        <p:spPr>
          <a:xfrm>
            <a:off x="121375" y="1729600"/>
            <a:ext cx="9022500" cy="929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We were amazed to learn how hearing accessibility technology </a:t>
            </a:r>
            <a:r>
              <a:rPr lang="en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detracted </a:t>
            </a:r>
            <a:r>
              <a:rPr lang="en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from the social experience in ed.</a:t>
            </a:r>
          </a:p>
        </p:txBody>
      </p:sp>
      <p:sp>
        <p:nvSpPr>
          <p:cNvPr id="183" name="Shape 183"/>
          <p:cNvSpPr txBox="1"/>
          <p:nvPr>
            <p:ph idx="4294967295" type="body"/>
          </p:nvPr>
        </p:nvSpPr>
        <p:spPr>
          <a:xfrm>
            <a:off x="311700" y="3035425"/>
            <a:ext cx="8660100" cy="929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It would be game-changing if we could make hearing accessibility technology more </a:t>
            </a:r>
            <a:r>
              <a:rPr lang="en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palatable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/>
          <p:nvPr/>
        </p:nvSpPr>
        <p:spPr>
          <a:xfrm>
            <a:off x="699400" y="1395200"/>
            <a:ext cx="7785000" cy="27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600">
                <a:latin typeface="Open Sans"/>
                <a:ea typeface="Open Sans"/>
                <a:cs typeface="Open Sans"/>
                <a:sym typeface="Open Sans"/>
              </a:rPr>
              <a:t>Instant captioning of speech 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600">
              <a:latin typeface="Open Sans"/>
              <a:ea typeface="Open Sans"/>
              <a:cs typeface="Open Sans"/>
              <a:sym typeface="Open Sans"/>
            </a:endParaRPr>
          </a:p>
          <a:p>
            <a:pPr lvl="0" rtl="0" algn="ctr">
              <a:spcBef>
                <a:spcPts val="0"/>
              </a:spcBef>
              <a:buNone/>
            </a:pPr>
            <a:r>
              <a:rPr lang="en" sz="3600">
                <a:latin typeface="Open Sans"/>
                <a:ea typeface="Open Sans"/>
                <a:cs typeface="Open Sans"/>
                <a:sym typeface="Open Sans"/>
              </a:rPr>
              <a:t>Enhances captions of a video or lecture by giving life to the captions - </a:t>
            </a:r>
            <a:r>
              <a:rPr lang="en" sz="3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motion</a:t>
            </a:r>
            <a:r>
              <a:rPr lang="en" sz="3600"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" sz="3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color</a:t>
            </a:r>
            <a:r>
              <a:rPr lang="en" sz="3600">
                <a:latin typeface="Open Sans"/>
                <a:ea typeface="Open Sans"/>
                <a:cs typeface="Open Sans"/>
                <a:sym typeface="Open Sans"/>
              </a:rPr>
              <a:t>, and </a:t>
            </a:r>
            <a:r>
              <a:rPr lang="en" sz="3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size</a:t>
            </a:r>
          </a:p>
        </p:txBody>
      </p:sp>
      <p:sp>
        <p:nvSpPr>
          <p:cNvPr id="189" name="Shape 189"/>
          <p:cNvSpPr txBox="1"/>
          <p:nvPr/>
        </p:nvSpPr>
        <p:spPr>
          <a:xfrm>
            <a:off x="368875" y="341050"/>
            <a:ext cx="8115600" cy="7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Experience </a:t>
            </a:r>
            <a:r>
              <a:rPr lang="en" sz="4800">
                <a:latin typeface="Oswald"/>
                <a:ea typeface="Oswald"/>
                <a:cs typeface="Oswald"/>
                <a:sym typeface="Oswald"/>
              </a:rPr>
              <a:t>Prototype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Shape 194"/>
          <p:cNvPicPr preferRelativeResize="0"/>
          <p:nvPr/>
        </p:nvPicPr>
        <p:blipFill rotWithShape="1">
          <a:blip r:embed="rId3">
            <a:alphaModFix/>
          </a:blip>
          <a:srcRect b="0" l="0" r="0" t="7493"/>
          <a:stretch/>
        </p:blipFill>
        <p:spPr>
          <a:xfrm>
            <a:off x="0" y="-617375"/>
            <a:ext cx="9144002" cy="1127881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95" name="Shape 195"/>
          <p:cNvGraphicFramePr/>
          <p:nvPr/>
        </p:nvGraphicFramePr>
        <p:xfrm>
          <a:off x="14687" y="13592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{588DD22E-545F-4433-9636-8A85EC8A57D0}</a:tableStyleId>
              </a:tblPr>
              <a:tblGrid>
                <a:gridCol w="3042925"/>
                <a:gridCol w="3042925"/>
                <a:gridCol w="3042925"/>
              </a:tblGrid>
              <a:tr h="3784225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" sz="2400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visualize tone and emotion</a:t>
                      </a:r>
                    </a:p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91D63">
                        <a:alpha val="68240"/>
                      </a:srgbClr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" sz="2400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capture the social atmosphere of a place</a:t>
                      </a:r>
                    </a:p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b="1" sz="24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91D63">
                        <a:alpha val="68270"/>
                      </a:srgbClr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" sz="2400">
                          <a:solidFill>
                            <a:srgbClr val="FFFFFF"/>
                          </a:solidFill>
                        </a:rPr>
                        <a:t>translate different sign languages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91D63">
                        <a:alpha val="6824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96" name="Shape 196"/>
          <p:cNvSpPr txBox="1"/>
          <p:nvPr/>
        </p:nvSpPr>
        <p:spPr>
          <a:xfrm>
            <a:off x="521275" y="417250"/>
            <a:ext cx="8115600" cy="7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How Might We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Shape 2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09900" cy="4810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202" name="Shape 202"/>
          <p:cNvSpPr txBox="1"/>
          <p:nvPr/>
        </p:nvSpPr>
        <p:spPr>
          <a:xfrm>
            <a:off x="4883875" y="1948467"/>
            <a:ext cx="3494400" cy="11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3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App flow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Shape 2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7625" y="152400"/>
            <a:ext cx="3629100" cy="4838700"/>
          </a:xfrm>
          <a:prstGeom prst="flowChartAlternateProcess">
            <a:avLst/>
          </a:prstGeom>
          <a:noFill/>
          <a:ln>
            <a:noFill/>
          </a:ln>
        </p:spPr>
      </p:pic>
      <p:sp>
        <p:nvSpPr>
          <p:cNvPr id="208" name="Shape 208"/>
          <p:cNvSpPr txBox="1"/>
          <p:nvPr/>
        </p:nvSpPr>
        <p:spPr>
          <a:xfrm>
            <a:off x="89925" y="1393425"/>
            <a:ext cx="4098300" cy="25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One-page representation of the app and all its screens.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Shape 79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 rot="-5400000">
            <a:off x="2003225" y="-2003225"/>
            <a:ext cx="5146974" cy="91534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le.png" id="80" name="Shape 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8250" y="1581675"/>
            <a:ext cx="2041674" cy="2041674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Shape 81"/>
          <p:cNvSpPr txBox="1"/>
          <p:nvPr/>
        </p:nvSpPr>
        <p:spPr>
          <a:xfrm>
            <a:off x="293350" y="3758725"/>
            <a:ext cx="1718100" cy="3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b="1"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Alejandrina G.R.</a:t>
            </a:r>
          </a:p>
        </p:txBody>
      </p:sp>
      <p:sp>
        <p:nvSpPr>
          <p:cNvPr id="82" name="Shape 82"/>
          <p:cNvSpPr txBox="1"/>
          <p:nvPr/>
        </p:nvSpPr>
        <p:spPr>
          <a:xfrm>
            <a:off x="2590600" y="3758725"/>
            <a:ext cx="1718100" cy="3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Ammar A.</a:t>
            </a:r>
          </a:p>
        </p:txBody>
      </p:sp>
      <p:sp>
        <p:nvSpPr>
          <p:cNvPr id="83" name="Shape 83"/>
          <p:cNvSpPr txBox="1"/>
          <p:nvPr/>
        </p:nvSpPr>
        <p:spPr>
          <a:xfrm>
            <a:off x="4846200" y="3758725"/>
            <a:ext cx="1718100" cy="3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Ahmed S.</a:t>
            </a:r>
          </a:p>
        </p:txBody>
      </p:sp>
      <p:sp>
        <p:nvSpPr>
          <p:cNvPr id="84" name="Shape 84"/>
          <p:cNvSpPr txBox="1"/>
          <p:nvPr/>
        </p:nvSpPr>
        <p:spPr>
          <a:xfrm>
            <a:off x="7111700" y="3758725"/>
            <a:ext cx="1718100" cy="3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Abdallah A.</a:t>
            </a:r>
          </a:p>
        </p:txBody>
      </p:sp>
      <p:pic>
        <p:nvPicPr>
          <p:cNvPr id="85" name="Shape 8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28812" y="1581675"/>
            <a:ext cx="2041674" cy="204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Shape 8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89375" y="1550931"/>
            <a:ext cx="2041650" cy="204165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Shape 87"/>
          <p:cNvSpPr txBox="1"/>
          <p:nvPr/>
        </p:nvSpPr>
        <p:spPr>
          <a:xfrm>
            <a:off x="368875" y="341050"/>
            <a:ext cx="8115600" cy="7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4800">
                <a:latin typeface="Oswald"/>
                <a:ea typeface="Oswald"/>
                <a:cs typeface="Oswald"/>
                <a:sym typeface="Oswald"/>
              </a:rPr>
              <a:t>Team</a:t>
            </a:r>
          </a:p>
        </p:txBody>
      </p:sp>
      <p:pic>
        <p:nvPicPr>
          <p:cNvPr id="88" name="Shape 8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49925" y="1519887"/>
            <a:ext cx="2041674" cy="2103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/>
          <p:nvPr/>
        </p:nvSpPr>
        <p:spPr>
          <a:xfrm>
            <a:off x="368875" y="341050"/>
            <a:ext cx="8115600" cy="7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4800">
                <a:latin typeface="Oswald"/>
                <a:ea typeface="Oswald"/>
                <a:cs typeface="Oswald"/>
                <a:sym typeface="Oswald"/>
              </a:rPr>
              <a:t>Assumptions</a:t>
            </a:r>
          </a:p>
        </p:txBody>
      </p:sp>
      <p:sp>
        <p:nvSpPr>
          <p:cNvPr id="214" name="Shape 214"/>
          <p:cNvSpPr txBox="1"/>
          <p:nvPr>
            <p:ph idx="4294967295" type="body"/>
          </p:nvPr>
        </p:nvSpPr>
        <p:spPr>
          <a:xfrm>
            <a:off x="0" y="1547575"/>
            <a:ext cx="9144000" cy="957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</a:t>
            </a:r>
            <a:r>
              <a:rPr lang="en" sz="3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aptioning is prevalent</a:t>
            </a:r>
          </a:p>
        </p:txBody>
      </p:sp>
      <p:sp>
        <p:nvSpPr>
          <p:cNvPr id="215" name="Shape 215"/>
          <p:cNvSpPr txBox="1"/>
          <p:nvPr>
            <p:ph idx="4294967295" type="body"/>
          </p:nvPr>
        </p:nvSpPr>
        <p:spPr>
          <a:xfrm>
            <a:off x="0" y="2928575"/>
            <a:ext cx="9144000" cy="957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captions are </a:t>
            </a:r>
            <a:r>
              <a:rPr lang="en" sz="3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unengaging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Shape 2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0200" y="342900"/>
            <a:ext cx="5943600" cy="4457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/>
          <p:nvPr>
            <p:ph type="title"/>
          </p:nvPr>
        </p:nvSpPr>
        <p:spPr>
          <a:xfrm>
            <a:off x="0" y="93700"/>
            <a:ext cx="9144000" cy="926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Results &amp;</a:t>
            </a:r>
            <a:r>
              <a:rPr lang="en">
                <a:solidFill>
                  <a:srgbClr val="000000"/>
                </a:solidFill>
              </a:rPr>
              <a:t> Surprises</a:t>
            </a:r>
          </a:p>
        </p:txBody>
      </p:sp>
      <p:sp>
        <p:nvSpPr>
          <p:cNvPr id="226" name="Shape 226"/>
          <p:cNvSpPr txBox="1"/>
          <p:nvPr>
            <p:ph idx="2" type="body"/>
          </p:nvPr>
        </p:nvSpPr>
        <p:spPr>
          <a:xfrm>
            <a:off x="4782075" y="1652187"/>
            <a:ext cx="3987900" cy="639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Many people don’t need captioning</a:t>
            </a:r>
          </a:p>
        </p:txBody>
      </p:sp>
      <p:sp>
        <p:nvSpPr>
          <p:cNvPr id="227" name="Shape 227"/>
          <p:cNvSpPr txBox="1"/>
          <p:nvPr>
            <p:ph idx="2" type="body"/>
          </p:nvPr>
        </p:nvSpPr>
        <p:spPr>
          <a:xfrm>
            <a:off x="4790475" y="3082451"/>
            <a:ext cx="3971100" cy="926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Technical and institutional limitations</a:t>
            </a:r>
          </a:p>
        </p:txBody>
      </p:sp>
      <p:sp>
        <p:nvSpPr>
          <p:cNvPr id="228" name="Shape 228"/>
          <p:cNvSpPr txBox="1"/>
          <p:nvPr>
            <p:ph idx="2" type="body"/>
          </p:nvPr>
        </p:nvSpPr>
        <p:spPr>
          <a:xfrm>
            <a:off x="4934475" y="966387"/>
            <a:ext cx="3987900" cy="639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Didn’t work...</a:t>
            </a:r>
          </a:p>
        </p:txBody>
      </p:sp>
      <p:sp>
        <p:nvSpPr>
          <p:cNvPr id="229" name="Shape 229"/>
          <p:cNvSpPr txBox="1"/>
          <p:nvPr>
            <p:ph idx="2" type="body"/>
          </p:nvPr>
        </p:nvSpPr>
        <p:spPr>
          <a:xfrm>
            <a:off x="286275" y="1652200"/>
            <a:ext cx="3987900" cy="1068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Saad appreciated capturing emotions in captions</a:t>
            </a:r>
          </a:p>
        </p:txBody>
      </p:sp>
      <p:sp>
        <p:nvSpPr>
          <p:cNvPr id="230" name="Shape 230"/>
          <p:cNvSpPr txBox="1"/>
          <p:nvPr>
            <p:ph idx="2" type="body"/>
          </p:nvPr>
        </p:nvSpPr>
        <p:spPr>
          <a:xfrm>
            <a:off x="362475" y="966387"/>
            <a:ext cx="3987900" cy="639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Worked...</a:t>
            </a:r>
          </a:p>
        </p:txBody>
      </p:sp>
      <p:sp>
        <p:nvSpPr>
          <p:cNvPr id="231" name="Shape 231"/>
          <p:cNvSpPr txBox="1"/>
          <p:nvPr>
            <p:ph idx="2" type="body"/>
          </p:nvPr>
        </p:nvSpPr>
        <p:spPr>
          <a:xfrm>
            <a:off x="310400" y="3248550"/>
            <a:ext cx="3987900" cy="1068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Juleh would use the application even though she doesn’t </a:t>
            </a:r>
            <a:r>
              <a:rPr i="1"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need</a:t>
            </a:r>
            <a:r>
              <a:rPr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captioning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Shape 236"/>
          <p:cNvPicPr preferRelativeResize="0"/>
          <p:nvPr/>
        </p:nvPicPr>
        <p:blipFill rotWithShape="1">
          <a:blip r:embed="rId3">
            <a:alphaModFix amt="30000"/>
          </a:blip>
          <a:srcRect b="12495" l="0" r="0" t="12502"/>
          <a:stretch/>
        </p:blipFill>
        <p:spPr>
          <a:xfrm>
            <a:off x="75" y="0"/>
            <a:ext cx="9143998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Shape 237"/>
          <p:cNvSpPr/>
          <p:nvPr/>
        </p:nvSpPr>
        <p:spPr>
          <a:xfrm>
            <a:off x="1381125" y="1638325"/>
            <a:ext cx="6381900" cy="18669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8" name="Shape 238"/>
          <p:cNvSpPr txBox="1"/>
          <p:nvPr>
            <p:ph type="ctrTitle"/>
          </p:nvPr>
        </p:nvSpPr>
        <p:spPr>
          <a:xfrm>
            <a:off x="1866900" y="1981200"/>
            <a:ext cx="5362500" cy="11811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Point Of View #3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/>
          <p:nvPr>
            <p:ph idx="4294967295" type="body"/>
          </p:nvPr>
        </p:nvSpPr>
        <p:spPr>
          <a:xfrm>
            <a:off x="-181325" y="581575"/>
            <a:ext cx="9144000" cy="540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We met Chris.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He’s an education PhD student at Stanford.</a:t>
            </a:r>
          </a:p>
        </p:txBody>
      </p:sp>
      <p:sp>
        <p:nvSpPr>
          <p:cNvPr id="244" name="Shape 244"/>
          <p:cNvSpPr txBox="1"/>
          <p:nvPr>
            <p:ph idx="4294967295" type="body"/>
          </p:nvPr>
        </p:nvSpPr>
        <p:spPr>
          <a:xfrm>
            <a:off x="121375" y="1971200"/>
            <a:ext cx="9022500" cy="929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We were amazed to learn that the </a:t>
            </a:r>
            <a:r>
              <a:rPr lang="en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social aspect</a:t>
            </a:r>
            <a:r>
              <a:rPr lang="en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of the educational process is as important as the didactic</a:t>
            </a:r>
          </a:p>
        </p:txBody>
      </p:sp>
      <p:sp>
        <p:nvSpPr>
          <p:cNvPr id="245" name="Shape 245"/>
          <p:cNvSpPr txBox="1"/>
          <p:nvPr>
            <p:ph idx="4294967295" type="body"/>
          </p:nvPr>
        </p:nvSpPr>
        <p:spPr>
          <a:xfrm>
            <a:off x="302575" y="3239875"/>
            <a:ext cx="8660100" cy="1430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457200" lv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It would be game changing if we could make disabled students and minorities feel that they fit in the school.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Shape 250"/>
          <p:cNvPicPr preferRelativeResize="0"/>
          <p:nvPr/>
        </p:nvPicPr>
        <p:blipFill rotWithShape="1">
          <a:blip r:embed="rId3">
            <a:alphaModFix/>
          </a:blip>
          <a:srcRect b="0" l="0" r="0" t="7493"/>
          <a:stretch/>
        </p:blipFill>
        <p:spPr>
          <a:xfrm>
            <a:off x="0" y="-617375"/>
            <a:ext cx="9144002" cy="1127881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51" name="Shape 251"/>
          <p:cNvGraphicFramePr/>
          <p:nvPr/>
        </p:nvGraphicFramePr>
        <p:xfrm>
          <a:off x="14687" y="13592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{588DD22E-545F-4433-9636-8A85EC8A57D0}</a:tableStyleId>
              </a:tblPr>
              <a:tblGrid>
                <a:gridCol w="3042925"/>
                <a:gridCol w="3042925"/>
                <a:gridCol w="3042925"/>
              </a:tblGrid>
              <a:tr h="3784225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" sz="2400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create a positive digital social sphere</a:t>
                      </a:r>
                    </a:p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91D63">
                        <a:alpha val="68240"/>
                      </a:srgbClr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" sz="2400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use crowdsourcing to make university students feel more welcome</a:t>
                      </a:r>
                    </a:p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b="1" sz="24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91D63">
                        <a:alpha val="68270"/>
                      </a:srgbClr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" sz="2400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help students get engaged in the classroom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91D63">
                        <a:alpha val="6824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52" name="Shape 252"/>
          <p:cNvSpPr txBox="1"/>
          <p:nvPr/>
        </p:nvSpPr>
        <p:spPr>
          <a:xfrm>
            <a:off x="521275" y="417250"/>
            <a:ext cx="8115600" cy="7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How Might We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 txBox="1"/>
          <p:nvPr/>
        </p:nvSpPr>
        <p:spPr>
          <a:xfrm>
            <a:off x="1065650" y="258975"/>
            <a:ext cx="7072800" cy="9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Experience </a:t>
            </a:r>
            <a:r>
              <a:rPr lang="en" sz="4800">
                <a:latin typeface="Oswald"/>
                <a:ea typeface="Oswald"/>
                <a:cs typeface="Oswald"/>
                <a:sym typeface="Oswald"/>
              </a:rPr>
              <a:t>Prototype</a:t>
            </a:r>
          </a:p>
        </p:txBody>
      </p:sp>
      <p:sp>
        <p:nvSpPr>
          <p:cNvPr id="258" name="Shape 258"/>
          <p:cNvSpPr txBox="1"/>
          <p:nvPr>
            <p:ph idx="4294967295" type="body"/>
          </p:nvPr>
        </p:nvSpPr>
        <p:spPr>
          <a:xfrm>
            <a:off x="0" y="1620450"/>
            <a:ext cx="9144000" cy="957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</a:t>
            </a:r>
            <a:r>
              <a:rPr lang="en" sz="3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ind nearby friends</a:t>
            </a:r>
          </a:p>
        </p:txBody>
      </p:sp>
      <p:sp>
        <p:nvSpPr>
          <p:cNvPr id="259" name="Shape 259"/>
          <p:cNvSpPr txBox="1"/>
          <p:nvPr>
            <p:ph idx="4294967295" type="body"/>
          </p:nvPr>
        </p:nvSpPr>
        <p:spPr>
          <a:xfrm>
            <a:off x="0" y="2897350"/>
            <a:ext cx="9144000" cy="957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</a:t>
            </a:r>
            <a:r>
              <a:rPr lang="en" sz="3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ind urgent help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Shape 2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8175" y="164312"/>
            <a:ext cx="4088700" cy="481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265" name="Shape 265"/>
          <p:cNvSpPr txBox="1"/>
          <p:nvPr/>
        </p:nvSpPr>
        <p:spPr>
          <a:xfrm>
            <a:off x="490050" y="2111407"/>
            <a:ext cx="3494400" cy="11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4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App flow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 txBox="1"/>
          <p:nvPr/>
        </p:nvSpPr>
        <p:spPr>
          <a:xfrm>
            <a:off x="1491850" y="612125"/>
            <a:ext cx="5991900" cy="9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4800">
                <a:latin typeface="Oswald"/>
                <a:ea typeface="Oswald"/>
                <a:cs typeface="Oswald"/>
                <a:sym typeface="Oswald"/>
              </a:rPr>
              <a:t>Assumptions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6000">
              <a:solidFill>
                <a:schemeClr val="dk1"/>
              </a:solidFill>
            </a:endParaRPr>
          </a:p>
        </p:txBody>
      </p:sp>
      <p:sp>
        <p:nvSpPr>
          <p:cNvPr id="271" name="Shape 271"/>
          <p:cNvSpPr txBox="1"/>
          <p:nvPr>
            <p:ph idx="4294967295" type="body"/>
          </p:nvPr>
        </p:nvSpPr>
        <p:spPr>
          <a:xfrm>
            <a:off x="0" y="1620450"/>
            <a:ext cx="9144000" cy="957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students prefer </a:t>
            </a:r>
            <a:r>
              <a:rPr lang="en" sz="3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company</a:t>
            </a:r>
            <a:r>
              <a:rPr lang="en" sz="3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to being alone</a:t>
            </a:r>
          </a:p>
        </p:txBody>
      </p:sp>
      <p:sp>
        <p:nvSpPr>
          <p:cNvPr id="272" name="Shape 272"/>
          <p:cNvSpPr txBox="1"/>
          <p:nvPr>
            <p:ph idx="4294967295" type="body"/>
          </p:nvPr>
        </p:nvSpPr>
        <p:spPr>
          <a:xfrm>
            <a:off x="-41650" y="3029375"/>
            <a:ext cx="9144000" cy="957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students would want to meet their friends when they’re nearby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/>
          <p:nvPr>
            <p:ph type="title"/>
          </p:nvPr>
        </p:nvSpPr>
        <p:spPr>
          <a:xfrm>
            <a:off x="0" y="93700"/>
            <a:ext cx="9144000" cy="926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Results &amp;</a:t>
            </a:r>
            <a:r>
              <a:rPr lang="en">
                <a:solidFill>
                  <a:srgbClr val="000000"/>
                </a:solidFill>
              </a:rPr>
              <a:t> Surprises</a:t>
            </a:r>
          </a:p>
        </p:txBody>
      </p:sp>
      <p:sp>
        <p:nvSpPr>
          <p:cNvPr id="278" name="Shape 278"/>
          <p:cNvSpPr txBox="1"/>
          <p:nvPr>
            <p:ph idx="2" type="body"/>
          </p:nvPr>
        </p:nvSpPr>
        <p:spPr>
          <a:xfrm>
            <a:off x="4782075" y="1575987"/>
            <a:ext cx="3987900" cy="639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concerned about privacy</a:t>
            </a:r>
          </a:p>
        </p:txBody>
      </p:sp>
      <p:sp>
        <p:nvSpPr>
          <p:cNvPr id="279" name="Shape 279"/>
          <p:cNvSpPr txBox="1"/>
          <p:nvPr>
            <p:ph idx="2" type="body"/>
          </p:nvPr>
        </p:nvSpPr>
        <p:spPr>
          <a:xfrm>
            <a:off x="4807275" y="2374787"/>
            <a:ext cx="3971100" cy="14682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sometimes prefer being alone</a:t>
            </a:r>
          </a:p>
        </p:txBody>
      </p:sp>
      <p:sp>
        <p:nvSpPr>
          <p:cNvPr id="280" name="Shape 280"/>
          <p:cNvSpPr txBox="1"/>
          <p:nvPr>
            <p:ph idx="2" type="body"/>
          </p:nvPr>
        </p:nvSpPr>
        <p:spPr>
          <a:xfrm>
            <a:off x="4934475" y="966387"/>
            <a:ext cx="3987900" cy="639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Didn’t work...</a:t>
            </a:r>
          </a:p>
        </p:txBody>
      </p:sp>
      <p:sp>
        <p:nvSpPr>
          <p:cNvPr id="281" name="Shape 281"/>
          <p:cNvSpPr txBox="1"/>
          <p:nvPr>
            <p:ph idx="2" type="body"/>
          </p:nvPr>
        </p:nvSpPr>
        <p:spPr>
          <a:xfrm>
            <a:off x="210075" y="1728402"/>
            <a:ext cx="3987900" cy="7914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people do struggle to find meal mates</a:t>
            </a:r>
          </a:p>
        </p:txBody>
      </p:sp>
      <p:sp>
        <p:nvSpPr>
          <p:cNvPr id="282" name="Shape 282"/>
          <p:cNvSpPr txBox="1"/>
          <p:nvPr>
            <p:ph idx="2" type="body"/>
          </p:nvPr>
        </p:nvSpPr>
        <p:spPr>
          <a:xfrm>
            <a:off x="362475" y="966387"/>
            <a:ext cx="3987900" cy="639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Worked...</a:t>
            </a:r>
          </a:p>
        </p:txBody>
      </p:sp>
      <p:sp>
        <p:nvSpPr>
          <p:cNvPr id="283" name="Shape 283"/>
          <p:cNvSpPr txBox="1"/>
          <p:nvPr>
            <p:ph idx="2" type="body"/>
          </p:nvPr>
        </p:nvSpPr>
        <p:spPr>
          <a:xfrm>
            <a:off x="164650" y="2794302"/>
            <a:ext cx="3987900" cy="7914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recognized specific situations when they had the need in their own lives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Shape 93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-677300"/>
            <a:ext cx="9143998" cy="638976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Shape 94"/>
          <p:cNvSpPr txBox="1"/>
          <p:nvPr>
            <p:ph idx="4294967295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Education</a:t>
            </a:r>
          </a:p>
          <a:p>
            <a: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+</a:t>
            </a:r>
            <a:r>
              <a:rPr b="1" lang="en" sz="6000"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lv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Accessibility</a:t>
            </a:r>
          </a:p>
        </p:txBody>
      </p:sp>
      <p:sp>
        <p:nvSpPr>
          <p:cNvPr id="95" name="Shape 95"/>
          <p:cNvSpPr txBox="1"/>
          <p:nvPr/>
        </p:nvSpPr>
        <p:spPr>
          <a:xfrm>
            <a:off x="368875" y="341050"/>
            <a:ext cx="8115600" cy="7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4800">
                <a:latin typeface="Oswald"/>
                <a:ea typeface="Oswald"/>
                <a:cs typeface="Oswald"/>
                <a:sym typeface="Oswald"/>
              </a:rPr>
              <a:t>Problem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Shape 288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-677300"/>
            <a:ext cx="9143998" cy="638976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Shape 289"/>
          <p:cNvSpPr txBox="1"/>
          <p:nvPr/>
        </p:nvSpPr>
        <p:spPr>
          <a:xfrm>
            <a:off x="368875" y="341050"/>
            <a:ext cx="8115600" cy="7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Conclusion</a:t>
            </a:r>
          </a:p>
        </p:txBody>
      </p:sp>
      <p:sp>
        <p:nvSpPr>
          <p:cNvPr id="290" name="Shape 290"/>
          <p:cNvSpPr txBox="1"/>
          <p:nvPr/>
        </p:nvSpPr>
        <p:spPr>
          <a:xfrm>
            <a:off x="875550" y="1100900"/>
            <a:ext cx="7392900" cy="400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4200">
                <a:latin typeface="Open Sans"/>
                <a:ea typeface="Open Sans"/>
                <a:cs typeface="Open Sans"/>
                <a:sym typeface="Open Sans"/>
              </a:rPr>
              <a:t>Prototype 2! (Fun Captions)</a:t>
            </a:r>
          </a:p>
          <a:p>
            <a:pPr indent="-495300" lvl="0" marL="457200" rtl="0">
              <a:lnSpc>
                <a:spcPct val="115000"/>
              </a:lnSpc>
              <a:spcBef>
                <a:spcPts val="0"/>
              </a:spcBef>
              <a:buSzPct val="100000"/>
              <a:buFont typeface="Open Sans"/>
              <a:buChar char="-"/>
            </a:pPr>
            <a:r>
              <a:rPr lang="en" sz="4200">
                <a:latin typeface="Open Sans"/>
                <a:ea typeface="Open Sans"/>
                <a:cs typeface="Open Sans"/>
                <a:sym typeface="Open Sans"/>
              </a:rPr>
              <a:t>Pain</a:t>
            </a:r>
          </a:p>
          <a:p>
            <a:pPr indent="-495300" lvl="0" marL="457200" rtl="0">
              <a:lnSpc>
                <a:spcPct val="115000"/>
              </a:lnSpc>
              <a:spcBef>
                <a:spcPts val="0"/>
              </a:spcBef>
              <a:buSzPct val="100000"/>
              <a:buFont typeface="Open Sans"/>
              <a:buChar char="-"/>
            </a:pPr>
            <a:r>
              <a:rPr lang="en" sz="4200">
                <a:latin typeface="Open Sans"/>
                <a:ea typeface="Open Sans"/>
                <a:cs typeface="Open Sans"/>
                <a:sym typeface="Open Sans"/>
              </a:rPr>
              <a:t>Impact</a:t>
            </a:r>
            <a:br>
              <a:rPr lang="en" sz="4200"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4200"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 txBox="1"/>
          <p:nvPr/>
        </p:nvSpPr>
        <p:spPr>
          <a:xfrm>
            <a:off x="1576050" y="2096250"/>
            <a:ext cx="5991900" cy="9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4800">
                <a:latin typeface="Oswald"/>
                <a:ea typeface="Oswald"/>
                <a:cs typeface="Oswald"/>
                <a:sym typeface="Oswald"/>
              </a:rPr>
              <a:t>More pics...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6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Shape 3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872" y="0"/>
            <a:ext cx="3856255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Shape 3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Shape 3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491487" y="-1045487"/>
            <a:ext cx="4024925" cy="715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Shape 3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Shape 3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5400" y="152400"/>
            <a:ext cx="6857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Shape 100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-857250"/>
            <a:ext cx="9143998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Shape 101"/>
          <p:cNvSpPr txBox="1"/>
          <p:nvPr/>
        </p:nvSpPr>
        <p:spPr>
          <a:xfrm>
            <a:off x="368875" y="341050"/>
            <a:ext cx="8115600" cy="7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Preliminary POV</a:t>
            </a:r>
          </a:p>
        </p:txBody>
      </p:sp>
      <p:sp>
        <p:nvSpPr>
          <p:cNvPr id="102" name="Shape 102"/>
          <p:cNvSpPr txBox="1"/>
          <p:nvPr/>
        </p:nvSpPr>
        <p:spPr>
          <a:xfrm>
            <a:off x="56925" y="3754075"/>
            <a:ext cx="6776700" cy="10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457200"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2400">
                <a:latin typeface="Open Sans"/>
                <a:ea typeface="Open Sans"/>
                <a:cs typeface="Open Sans"/>
                <a:sym typeface="Open Sans"/>
              </a:rPr>
              <a:t>It would be game changing to use tech to enhance their in-class experience</a:t>
            </a:r>
          </a:p>
        </p:txBody>
      </p:sp>
      <p:pic>
        <p:nvPicPr>
          <p:cNvPr id="103" name="Shape 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2775" y="1665325"/>
            <a:ext cx="2346000" cy="2479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04" name="Shape 104"/>
          <p:cNvSpPr txBox="1"/>
          <p:nvPr>
            <p:ph idx="4294967295" type="body"/>
          </p:nvPr>
        </p:nvSpPr>
        <p:spPr>
          <a:xfrm>
            <a:off x="265900" y="1354325"/>
            <a:ext cx="6238500" cy="546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We met Mehran. He’s a Stanford professor </a:t>
            </a:r>
          </a:p>
        </p:txBody>
      </p:sp>
      <p:sp>
        <p:nvSpPr>
          <p:cNvPr id="105" name="Shape 105"/>
          <p:cNvSpPr txBox="1"/>
          <p:nvPr>
            <p:ph idx="4294967295" type="body"/>
          </p:nvPr>
        </p:nvSpPr>
        <p:spPr>
          <a:xfrm>
            <a:off x="0" y="2121000"/>
            <a:ext cx="6833700" cy="1415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We were amazed to learn how much accessibility disabled students needed </a:t>
            </a:r>
            <a:r>
              <a:rPr lang="en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within</a:t>
            </a:r>
            <a:r>
              <a:rPr lang="en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the classroom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/>
          <p:nvPr>
            <p:ph type="title"/>
          </p:nvPr>
        </p:nvSpPr>
        <p:spPr>
          <a:xfrm>
            <a:off x="349300" y="334525"/>
            <a:ext cx="7407000" cy="981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b="0" lang="en" sz="4800">
                <a:solidFill>
                  <a:srgbClr val="000000"/>
                </a:solidFill>
              </a:rPr>
              <a:t>Additional Need-Finding</a:t>
            </a:r>
          </a:p>
        </p:txBody>
      </p:sp>
      <p:sp>
        <p:nvSpPr>
          <p:cNvPr id="111" name="Shape 111"/>
          <p:cNvSpPr txBox="1"/>
          <p:nvPr>
            <p:ph idx="1" type="body"/>
          </p:nvPr>
        </p:nvSpPr>
        <p:spPr>
          <a:xfrm>
            <a:off x="4692950" y="1315525"/>
            <a:ext cx="4136400" cy="2880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Saad Ghani</a:t>
            </a:r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Open Sans"/>
              <a:buChar char="-"/>
            </a:pPr>
            <a:r>
              <a:rPr lang="en" sz="1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Hearing-impaired college student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400"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2" name="Shape 112"/>
          <p:cNvSpPr txBox="1"/>
          <p:nvPr>
            <p:ph idx="2" type="body"/>
          </p:nvPr>
        </p:nvSpPr>
        <p:spPr>
          <a:xfrm>
            <a:off x="349300" y="1315525"/>
            <a:ext cx="4136400" cy="2880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Dean Hudson</a:t>
            </a:r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Open Sans"/>
              <a:buChar char="-"/>
            </a:pPr>
            <a:r>
              <a:rPr lang="en" sz="1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Blind engineer from the Bay Area</a:t>
            </a:r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Open Sans"/>
              <a:buChar char="-"/>
            </a:pPr>
            <a:r>
              <a:rPr lang="en" sz="1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Every task becomes more difficult</a:t>
            </a:r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Open Sans"/>
              <a:buChar char="-"/>
            </a:pPr>
            <a:r>
              <a:rPr lang="en" sz="1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Visually-impaired people can still be independent</a:t>
            </a:r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Open Sans"/>
              <a:buChar char="-"/>
            </a:pPr>
            <a:r>
              <a:rPr lang="en" sz="1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Mentioned the importance of usability over accessibility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13" name="Shape 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2750" y="2611675"/>
            <a:ext cx="2007300" cy="19692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Shape 118"/>
          <p:cNvPicPr preferRelativeResize="0"/>
          <p:nvPr/>
        </p:nvPicPr>
        <p:blipFill rotWithShape="1">
          <a:blip r:embed="rId3">
            <a:alphaModFix amt="30000"/>
          </a:blip>
          <a:srcRect b="12495" l="0" r="0" t="12502"/>
          <a:stretch/>
        </p:blipFill>
        <p:spPr>
          <a:xfrm>
            <a:off x="75" y="0"/>
            <a:ext cx="9143998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Shape 119"/>
          <p:cNvSpPr/>
          <p:nvPr/>
        </p:nvSpPr>
        <p:spPr>
          <a:xfrm>
            <a:off x="1381125" y="1638325"/>
            <a:ext cx="6381900" cy="18669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0" name="Shape 120"/>
          <p:cNvSpPr txBox="1"/>
          <p:nvPr>
            <p:ph type="ctrTitle"/>
          </p:nvPr>
        </p:nvSpPr>
        <p:spPr>
          <a:xfrm>
            <a:off x="1866900" y="1981200"/>
            <a:ext cx="5362500" cy="11811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Point Of View #1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/>
          <p:nvPr>
            <p:ph idx="4294967295" type="body"/>
          </p:nvPr>
        </p:nvSpPr>
        <p:spPr>
          <a:xfrm>
            <a:off x="929400" y="595450"/>
            <a:ext cx="7761000" cy="540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We talked to Michael, a vision-impaired former Stanford student.</a:t>
            </a:r>
          </a:p>
        </p:txBody>
      </p:sp>
      <p:sp>
        <p:nvSpPr>
          <p:cNvPr id="126" name="Shape 126"/>
          <p:cNvSpPr txBox="1"/>
          <p:nvPr>
            <p:ph idx="4294967295" type="body"/>
          </p:nvPr>
        </p:nvSpPr>
        <p:spPr>
          <a:xfrm>
            <a:off x="121375" y="1729600"/>
            <a:ext cx="9022500" cy="929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We were amazed to learn how some</a:t>
            </a:r>
            <a:r>
              <a:rPr lang="en" sz="240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simple</a:t>
            </a:r>
            <a:r>
              <a:rPr b="1" lang="en" sz="240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technologies </a:t>
            </a:r>
            <a:r>
              <a:rPr lang="en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remained </a:t>
            </a:r>
            <a:r>
              <a:rPr b="1" lang="en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inaccessible</a:t>
            </a:r>
            <a:r>
              <a:rPr lang="en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to the visually impaired in education</a:t>
            </a:r>
          </a:p>
        </p:txBody>
      </p:sp>
      <p:sp>
        <p:nvSpPr>
          <p:cNvPr id="127" name="Shape 127"/>
          <p:cNvSpPr txBox="1"/>
          <p:nvPr>
            <p:ph idx="4294967295" type="body"/>
          </p:nvPr>
        </p:nvSpPr>
        <p:spPr>
          <a:xfrm>
            <a:off x="311700" y="3035425"/>
            <a:ext cx="8660100" cy="929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It would be game-changing if technology could help make education</a:t>
            </a:r>
            <a:r>
              <a:rPr lang="en" sz="240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universally accessible</a:t>
            </a:r>
          </a:p>
          <a:p>
            <a:pPr lvl="0" rtl="0" algn="l">
              <a:spcBef>
                <a:spcPts val="0"/>
              </a:spcBef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lvl="0" rtl="0" algn="l">
              <a:spcBef>
                <a:spcPts val="0"/>
              </a:spcBef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Shape 132"/>
          <p:cNvPicPr preferRelativeResize="0"/>
          <p:nvPr/>
        </p:nvPicPr>
        <p:blipFill rotWithShape="1">
          <a:blip r:embed="rId3">
            <a:alphaModFix/>
          </a:blip>
          <a:srcRect b="0" l="0" r="0" t="7493"/>
          <a:stretch/>
        </p:blipFill>
        <p:spPr>
          <a:xfrm>
            <a:off x="0" y="-617375"/>
            <a:ext cx="9144002" cy="1127881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3" name="Shape 133"/>
          <p:cNvGraphicFramePr/>
          <p:nvPr/>
        </p:nvGraphicFramePr>
        <p:xfrm>
          <a:off x="14687" y="13592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{588DD22E-545F-4433-9636-8A85EC8A57D0}</a:tableStyleId>
              </a:tblPr>
              <a:tblGrid>
                <a:gridCol w="3042925"/>
                <a:gridCol w="3042925"/>
                <a:gridCol w="3042925"/>
              </a:tblGrid>
              <a:tr h="3784225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" sz="2400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make reading documents easier for the visually impaired</a:t>
                      </a:r>
                    </a:p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91D63">
                        <a:alpha val="68240"/>
                      </a:srgbClr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" sz="2400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use other senses to make mobile phones more accessible</a:t>
                      </a:r>
                    </a:p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b="1" sz="24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91D63">
                        <a:alpha val="68270"/>
                      </a:srgbClr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" sz="2400">
                          <a:solidFill>
                            <a:schemeClr val="lt1"/>
                          </a:solidFill>
                        </a:rPr>
                        <a:t>design from scratch for visual impairment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91D63">
                        <a:alpha val="6824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34" name="Shape 134"/>
          <p:cNvSpPr txBox="1"/>
          <p:nvPr/>
        </p:nvSpPr>
        <p:spPr>
          <a:xfrm>
            <a:off x="521287" y="416025"/>
            <a:ext cx="8115600" cy="7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How Might We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/>
          <p:nvPr/>
        </p:nvSpPr>
        <p:spPr>
          <a:xfrm>
            <a:off x="368875" y="341050"/>
            <a:ext cx="8115600" cy="7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Experience </a:t>
            </a:r>
            <a:r>
              <a:rPr lang="en" sz="4800">
                <a:latin typeface="Oswald"/>
                <a:ea typeface="Oswald"/>
                <a:cs typeface="Oswald"/>
                <a:sym typeface="Oswald"/>
              </a:rPr>
              <a:t>Prototype</a:t>
            </a:r>
          </a:p>
        </p:txBody>
      </p:sp>
      <p:pic>
        <p:nvPicPr>
          <p:cNvPr id="140" name="Shape 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572" y="1543850"/>
            <a:ext cx="4080801" cy="30285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141" name="Shape 1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85525" y="1543850"/>
            <a:ext cx="4363100" cy="30285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odern-writer">
  <a:themeElements>
    <a:clrScheme name="Modern Writer">
      <a:dk1>
        <a:srgbClr val="E91D63"/>
      </a:dk1>
      <a:lt1>
        <a:srgbClr val="FFFFFF"/>
      </a:lt1>
      <a:dk2>
        <a:srgbClr val="424242"/>
      </a:dk2>
      <a:lt2>
        <a:srgbClr val="999999"/>
      </a:lt2>
      <a:accent1>
        <a:srgbClr val="607D8B"/>
      </a:accent1>
      <a:accent2>
        <a:srgbClr val="673AB7"/>
      </a:accent2>
      <a:accent3>
        <a:srgbClr val="9C26B0"/>
      </a:accent3>
      <a:accent4>
        <a:srgbClr val="0090AC"/>
      </a:accent4>
      <a:accent5>
        <a:srgbClr val="01AFD1"/>
      </a:accent5>
      <a:accent6>
        <a:srgbClr val="F8E71C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