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Source Code Pro"/>
      <p:regular r:id="rId34"/>
      <p:bold r:id="rId35"/>
    </p:embeddedFont>
    <p:embeddedFont>
      <p:font typeface="Oswald"/>
      <p:regular r:id="rId36"/>
      <p:bold r:id="rId37"/>
    </p:embeddedFont>
    <p:embeddedFont>
      <p:font typeface="Source Sans Pro"/>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SourceSansPro-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SourceSansPro-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SourceCodePro-bold.fntdata"/><Relationship Id="rId12" Type="http://schemas.openxmlformats.org/officeDocument/2006/relationships/slide" Target="slides/slide7.xml"/><Relationship Id="rId34" Type="http://schemas.openxmlformats.org/officeDocument/2006/relationships/font" Target="fonts/SourceCodePro-regular.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39" Type="http://schemas.openxmlformats.org/officeDocument/2006/relationships/font" Target="fonts/SourceSansPro-bold.fntdata"/><Relationship Id="rId16" Type="http://schemas.openxmlformats.org/officeDocument/2006/relationships/slide" Target="slides/slide11.xml"/><Relationship Id="rId38" Type="http://schemas.openxmlformats.org/officeDocument/2006/relationships/font" Target="fonts/SourceSans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5" name="Shape 85"/>
        <p:cNvGrpSpPr/>
        <p:nvPr/>
      </p:nvGrpSpPr>
      <p:grpSpPr>
        <a:xfrm>
          <a:off x="0" y="0"/>
          <a:ext cx="0" cy="0"/>
          <a:chOff x="0" y="0"/>
          <a:chExt cx="0" cy="0"/>
        </a:xfrm>
      </p:grpSpPr>
      <p:sp>
        <p:nvSpPr>
          <p:cNvPr id="86" name="Shape 86"/>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8" name="Shape 88"/>
          <p:cNvSpPr txBox="1"/>
          <p:nvPr>
            <p:ph type="ctrTitle"/>
          </p:nvPr>
        </p:nvSpPr>
        <p:spPr>
          <a:xfrm>
            <a:off x="411175" y="644300"/>
            <a:ext cx="8282400" cy="2109000"/>
          </a:xfrm>
          <a:prstGeom prst="rect">
            <a:avLst/>
          </a:prstGeom>
        </p:spPr>
        <p:txBody>
          <a:bodyPr anchorCtr="0" anchor="b" bIns="91425" lIns="91425" rIns="91425" tIns="91425"/>
          <a:lstStyle>
            <a:lvl1pPr lvl="0" rtl="0" algn="ctr">
              <a:spcBef>
                <a:spcPts val="0"/>
              </a:spcBef>
              <a:buClr>
                <a:schemeClr val="lt1"/>
              </a:buClr>
              <a:buSzPct val="100000"/>
              <a:defRPr sz="6000">
                <a:solidFill>
                  <a:schemeClr val="lt1"/>
                </a:solidFill>
              </a:defRPr>
            </a:lvl1pPr>
            <a:lvl2pPr lvl="1" rtl="0" algn="ctr">
              <a:spcBef>
                <a:spcPts val="0"/>
              </a:spcBef>
              <a:buClr>
                <a:schemeClr val="lt1"/>
              </a:buClr>
              <a:buSzPct val="100000"/>
              <a:defRPr sz="6000">
                <a:solidFill>
                  <a:schemeClr val="lt1"/>
                </a:solidFill>
              </a:defRPr>
            </a:lvl2pPr>
            <a:lvl3pPr lvl="2" rtl="0" algn="ctr">
              <a:spcBef>
                <a:spcPts val="0"/>
              </a:spcBef>
              <a:buClr>
                <a:schemeClr val="lt1"/>
              </a:buClr>
              <a:buSzPct val="100000"/>
              <a:defRPr sz="6000">
                <a:solidFill>
                  <a:schemeClr val="lt1"/>
                </a:solidFill>
              </a:defRPr>
            </a:lvl3pPr>
            <a:lvl4pPr lvl="3" rtl="0" algn="ctr">
              <a:spcBef>
                <a:spcPts val="0"/>
              </a:spcBef>
              <a:buClr>
                <a:schemeClr val="lt1"/>
              </a:buClr>
              <a:buSzPct val="100000"/>
              <a:defRPr sz="6000">
                <a:solidFill>
                  <a:schemeClr val="lt1"/>
                </a:solidFill>
              </a:defRPr>
            </a:lvl4pPr>
            <a:lvl5pPr lvl="4" rtl="0" algn="ctr">
              <a:spcBef>
                <a:spcPts val="0"/>
              </a:spcBef>
              <a:buClr>
                <a:schemeClr val="lt1"/>
              </a:buClr>
              <a:buSzPct val="100000"/>
              <a:defRPr sz="6000">
                <a:solidFill>
                  <a:schemeClr val="lt1"/>
                </a:solidFill>
              </a:defRPr>
            </a:lvl5pPr>
            <a:lvl6pPr lvl="5" rtl="0" algn="ctr">
              <a:spcBef>
                <a:spcPts val="0"/>
              </a:spcBef>
              <a:buClr>
                <a:schemeClr val="lt1"/>
              </a:buClr>
              <a:buSzPct val="100000"/>
              <a:defRPr sz="6000">
                <a:solidFill>
                  <a:schemeClr val="lt1"/>
                </a:solidFill>
              </a:defRPr>
            </a:lvl6pPr>
            <a:lvl7pPr lvl="6" rtl="0" algn="ctr">
              <a:spcBef>
                <a:spcPts val="0"/>
              </a:spcBef>
              <a:buClr>
                <a:schemeClr val="lt1"/>
              </a:buClr>
              <a:buSzPct val="100000"/>
              <a:defRPr sz="6000">
                <a:solidFill>
                  <a:schemeClr val="lt1"/>
                </a:solidFill>
              </a:defRPr>
            </a:lvl7pPr>
            <a:lvl8pPr lvl="7" rtl="0" algn="ctr">
              <a:spcBef>
                <a:spcPts val="0"/>
              </a:spcBef>
              <a:buClr>
                <a:schemeClr val="lt1"/>
              </a:buClr>
              <a:buSzPct val="100000"/>
              <a:defRPr sz="6000">
                <a:solidFill>
                  <a:schemeClr val="lt1"/>
                </a:solidFill>
              </a:defRPr>
            </a:lvl8pPr>
            <a:lvl9pPr lvl="8" rtl="0" algn="ctr">
              <a:spcBef>
                <a:spcPts val="0"/>
              </a:spcBef>
              <a:buClr>
                <a:schemeClr val="lt1"/>
              </a:buClr>
              <a:buSzPct val="100000"/>
              <a:defRPr sz="6000">
                <a:solidFill>
                  <a:schemeClr val="lt1"/>
                </a:solidFill>
              </a:defRPr>
            </a:lvl9pPr>
          </a:lstStyle>
          <a:p/>
        </p:txBody>
      </p:sp>
      <p:sp>
        <p:nvSpPr>
          <p:cNvPr id="89" name="Shape 89"/>
          <p:cNvSpPr txBox="1"/>
          <p:nvPr>
            <p:ph idx="1" type="subTitle"/>
          </p:nvPr>
        </p:nvSpPr>
        <p:spPr>
          <a:xfrm>
            <a:off x="411175" y="3398250"/>
            <a:ext cx="8282400" cy="1260600"/>
          </a:xfrm>
          <a:prstGeom prst="rect">
            <a:avLst/>
          </a:prstGeom>
        </p:spPr>
        <p:txBody>
          <a:bodyPr anchorCtr="0" anchor="ctr" bIns="91425" lIns="91425" rIns="91425" tIns="91425"/>
          <a:lstStyle>
            <a:lvl1pPr lvl="0" rtl="0" algn="ctr">
              <a:lnSpc>
                <a:spcPct val="100000"/>
              </a:lnSpc>
              <a:spcBef>
                <a:spcPts val="0"/>
              </a:spcBef>
              <a:spcAft>
                <a:spcPts val="0"/>
              </a:spcAft>
              <a:buSzPct val="100000"/>
              <a:buFont typeface="Oswald"/>
              <a:buNone/>
              <a:defRPr sz="3600">
                <a:latin typeface="Oswald"/>
                <a:ea typeface="Oswald"/>
                <a:cs typeface="Oswald"/>
                <a:sym typeface="Oswald"/>
              </a:defRPr>
            </a:lvl1pPr>
            <a:lvl2pPr lvl="1" rtl="0" algn="ctr">
              <a:lnSpc>
                <a:spcPct val="100000"/>
              </a:lnSpc>
              <a:spcBef>
                <a:spcPts val="0"/>
              </a:spcBef>
              <a:spcAft>
                <a:spcPts val="0"/>
              </a:spcAft>
              <a:buSzPct val="100000"/>
              <a:buFont typeface="Oswald"/>
              <a:buNone/>
              <a:defRPr sz="3600">
                <a:latin typeface="Oswald"/>
                <a:ea typeface="Oswald"/>
                <a:cs typeface="Oswald"/>
                <a:sym typeface="Oswald"/>
              </a:defRPr>
            </a:lvl2pPr>
            <a:lvl3pPr lvl="2" rtl="0" algn="ctr">
              <a:lnSpc>
                <a:spcPct val="100000"/>
              </a:lnSpc>
              <a:spcBef>
                <a:spcPts val="0"/>
              </a:spcBef>
              <a:spcAft>
                <a:spcPts val="0"/>
              </a:spcAft>
              <a:buSzPct val="100000"/>
              <a:buFont typeface="Oswald"/>
              <a:buNone/>
              <a:defRPr sz="3600">
                <a:latin typeface="Oswald"/>
                <a:ea typeface="Oswald"/>
                <a:cs typeface="Oswald"/>
                <a:sym typeface="Oswald"/>
              </a:defRPr>
            </a:lvl3pPr>
            <a:lvl4pPr lvl="3" rtl="0" algn="ctr">
              <a:lnSpc>
                <a:spcPct val="100000"/>
              </a:lnSpc>
              <a:spcBef>
                <a:spcPts val="0"/>
              </a:spcBef>
              <a:spcAft>
                <a:spcPts val="0"/>
              </a:spcAft>
              <a:buSzPct val="100000"/>
              <a:buFont typeface="Oswald"/>
              <a:buNone/>
              <a:defRPr sz="3600">
                <a:latin typeface="Oswald"/>
                <a:ea typeface="Oswald"/>
                <a:cs typeface="Oswald"/>
                <a:sym typeface="Oswald"/>
              </a:defRPr>
            </a:lvl4pPr>
            <a:lvl5pPr lvl="4" rtl="0" algn="ctr">
              <a:lnSpc>
                <a:spcPct val="100000"/>
              </a:lnSpc>
              <a:spcBef>
                <a:spcPts val="0"/>
              </a:spcBef>
              <a:spcAft>
                <a:spcPts val="0"/>
              </a:spcAft>
              <a:buSzPct val="100000"/>
              <a:buFont typeface="Oswald"/>
              <a:buNone/>
              <a:defRPr sz="3600">
                <a:latin typeface="Oswald"/>
                <a:ea typeface="Oswald"/>
                <a:cs typeface="Oswald"/>
                <a:sym typeface="Oswald"/>
              </a:defRPr>
            </a:lvl5pPr>
            <a:lvl6pPr lvl="5" rtl="0" algn="ctr">
              <a:lnSpc>
                <a:spcPct val="100000"/>
              </a:lnSpc>
              <a:spcBef>
                <a:spcPts val="0"/>
              </a:spcBef>
              <a:spcAft>
                <a:spcPts val="0"/>
              </a:spcAft>
              <a:buSzPct val="100000"/>
              <a:buFont typeface="Oswald"/>
              <a:buNone/>
              <a:defRPr sz="3600">
                <a:latin typeface="Oswald"/>
                <a:ea typeface="Oswald"/>
                <a:cs typeface="Oswald"/>
                <a:sym typeface="Oswald"/>
              </a:defRPr>
            </a:lvl6pPr>
            <a:lvl7pPr lvl="6" rtl="0" algn="ctr">
              <a:lnSpc>
                <a:spcPct val="100000"/>
              </a:lnSpc>
              <a:spcBef>
                <a:spcPts val="0"/>
              </a:spcBef>
              <a:spcAft>
                <a:spcPts val="0"/>
              </a:spcAft>
              <a:buSzPct val="100000"/>
              <a:buFont typeface="Oswald"/>
              <a:buNone/>
              <a:defRPr sz="3600">
                <a:latin typeface="Oswald"/>
                <a:ea typeface="Oswald"/>
                <a:cs typeface="Oswald"/>
                <a:sym typeface="Oswald"/>
              </a:defRPr>
            </a:lvl7pPr>
            <a:lvl8pPr lvl="7" rtl="0" algn="ctr">
              <a:lnSpc>
                <a:spcPct val="100000"/>
              </a:lnSpc>
              <a:spcBef>
                <a:spcPts val="0"/>
              </a:spcBef>
              <a:spcAft>
                <a:spcPts val="0"/>
              </a:spcAft>
              <a:buSzPct val="100000"/>
              <a:buFont typeface="Oswald"/>
              <a:buNone/>
              <a:defRPr sz="3600">
                <a:latin typeface="Oswald"/>
                <a:ea typeface="Oswald"/>
                <a:cs typeface="Oswald"/>
                <a:sym typeface="Oswald"/>
              </a:defRPr>
            </a:lvl8pPr>
            <a:lvl9pPr lvl="8" rtl="0"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91" name="Shape 91"/>
        <p:cNvGrpSpPr/>
        <p:nvPr/>
      </p:nvGrpSpPr>
      <p:grpSpPr>
        <a:xfrm>
          <a:off x="0" y="0"/>
          <a:ext cx="0" cy="0"/>
          <a:chOff x="0" y="0"/>
          <a:chExt cx="0" cy="0"/>
        </a:xfrm>
      </p:grpSpPr>
      <p:sp>
        <p:nvSpPr>
          <p:cNvPr id="92" name="Shape 92"/>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93" name="Shape 93"/>
          <p:cNvSpPr txBox="1"/>
          <p:nvPr>
            <p:ph type="title"/>
          </p:nvPr>
        </p:nvSpPr>
        <p:spPr>
          <a:xfrm>
            <a:off x="430800" y="1889700"/>
            <a:ext cx="8282400" cy="1516500"/>
          </a:xfrm>
          <a:prstGeom prst="rect">
            <a:avLst/>
          </a:prstGeom>
        </p:spPr>
        <p:txBody>
          <a:bodyPr anchorCtr="0" anchor="ctr" bIns="91425" lIns="91425" rIns="91425" tIns="91425"/>
          <a:lstStyle>
            <a:lvl1pPr lvl="0" rtl="0" algn="ctr">
              <a:spcBef>
                <a:spcPts val="0"/>
              </a:spcBef>
              <a:buClr>
                <a:schemeClr val="lt1"/>
              </a:buClr>
              <a:buSzPct val="100000"/>
              <a:defRPr sz="3600">
                <a:solidFill>
                  <a:schemeClr val="lt1"/>
                </a:solidFill>
              </a:defRPr>
            </a:lvl1pPr>
            <a:lvl2pPr lvl="1" rtl="0" algn="ctr">
              <a:spcBef>
                <a:spcPts val="0"/>
              </a:spcBef>
              <a:buClr>
                <a:schemeClr val="lt1"/>
              </a:buClr>
              <a:buSzPct val="100000"/>
              <a:defRPr sz="3600">
                <a:solidFill>
                  <a:schemeClr val="lt1"/>
                </a:solidFill>
              </a:defRPr>
            </a:lvl2pPr>
            <a:lvl3pPr lvl="2" rtl="0" algn="ctr">
              <a:spcBef>
                <a:spcPts val="0"/>
              </a:spcBef>
              <a:buClr>
                <a:schemeClr val="lt1"/>
              </a:buClr>
              <a:buSzPct val="100000"/>
              <a:defRPr sz="3600">
                <a:solidFill>
                  <a:schemeClr val="lt1"/>
                </a:solidFill>
              </a:defRPr>
            </a:lvl3pPr>
            <a:lvl4pPr lvl="3" rtl="0" algn="ctr">
              <a:spcBef>
                <a:spcPts val="0"/>
              </a:spcBef>
              <a:buClr>
                <a:schemeClr val="lt1"/>
              </a:buClr>
              <a:buSzPct val="100000"/>
              <a:defRPr sz="3600">
                <a:solidFill>
                  <a:schemeClr val="lt1"/>
                </a:solidFill>
              </a:defRPr>
            </a:lvl4pPr>
            <a:lvl5pPr lvl="4" rtl="0" algn="ctr">
              <a:spcBef>
                <a:spcPts val="0"/>
              </a:spcBef>
              <a:buClr>
                <a:schemeClr val="lt1"/>
              </a:buClr>
              <a:buSzPct val="100000"/>
              <a:defRPr sz="3600">
                <a:solidFill>
                  <a:schemeClr val="lt1"/>
                </a:solidFill>
              </a:defRPr>
            </a:lvl5pPr>
            <a:lvl6pPr lvl="5" rtl="0" algn="ctr">
              <a:spcBef>
                <a:spcPts val="0"/>
              </a:spcBef>
              <a:buClr>
                <a:schemeClr val="lt1"/>
              </a:buClr>
              <a:buSzPct val="100000"/>
              <a:defRPr sz="3600">
                <a:solidFill>
                  <a:schemeClr val="lt1"/>
                </a:solidFill>
              </a:defRPr>
            </a:lvl6pPr>
            <a:lvl7pPr lvl="6" rtl="0" algn="ctr">
              <a:spcBef>
                <a:spcPts val="0"/>
              </a:spcBef>
              <a:buClr>
                <a:schemeClr val="lt1"/>
              </a:buClr>
              <a:buSzPct val="100000"/>
              <a:defRPr sz="3600">
                <a:solidFill>
                  <a:schemeClr val="lt1"/>
                </a:solidFill>
              </a:defRPr>
            </a:lvl7pPr>
            <a:lvl8pPr lvl="7" rtl="0" algn="ctr">
              <a:spcBef>
                <a:spcPts val="0"/>
              </a:spcBef>
              <a:buClr>
                <a:schemeClr val="lt1"/>
              </a:buClr>
              <a:buSzPct val="100000"/>
              <a:defRPr sz="3600">
                <a:solidFill>
                  <a:schemeClr val="lt1"/>
                </a:solidFill>
              </a:defRPr>
            </a:lvl8pPr>
            <a:lvl9pPr lvl="8" rtl="0" algn="ctr">
              <a:spcBef>
                <a:spcPts val="0"/>
              </a:spcBef>
              <a:buClr>
                <a:schemeClr val="lt1"/>
              </a:buClr>
              <a:buSzPct val="100000"/>
              <a:defRPr sz="3600">
                <a:solidFill>
                  <a:schemeClr val="lt1"/>
                </a:solidFill>
              </a:defRPr>
            </a:lvl9pPr>
          </a:lstStyle>
          <a:p/>
        </p:txBody>
      </p:sp>
      <p:sp>
        <p:nvSpPr>
          <p:cNvPr id="94" name="Shape 9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5" name="Shape 95"/>
        <p:cNvGrpSpPr/>
        <p:nvPr/>
      </p:nvGrpSpPr>
      <p:grpSpPr>
        <a:xfrm>
          <a:off x="0" y="0"/>
          <a:ext cx="0" cy="0"/>
          <a:chOff x="0" y="0"/>
          <a:chExt cx="0" cy="0"/>
        </a:xfrm>
      </p:grpSpPr>
      <p:cxnSp>
        <p:nvCxnSpPr>
          <p:cNvPr id="96" name="Shape 96"/>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97" name="Shape 97"/>
          <p:cNvSpPr txBox="1"/>
          <p:nvPr>
            <p:ph type="title"/>
          </p:nvPr>
        </p:nvSpPr>
        <p:spPr>
          <a:xfrm>
            <a:off x="311700" y="372500"/>
            <a:ext cx="8520600" cy="733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8" name="Shape 98"/>
          <p:cNvSpPr txBox="1"/>
          <p:nvPr>
            <p:ph idx="1" type="body"/>
          </p:nvPr>
        </p:nvSpPr>
        <p:spPr>
          <a:xfrm>
            <a:off x="311700" y="1468825"/>
            <a:ext cx="8520600" cy="30999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9" name="Shape 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00" name="Shape 100"/>
        <p:cNvGrpSpPr/>
        <p:nvPr/>
      </p:nvGrpSpPr>
      <p:grpSpPr>
        <a:xfrm>
          <a:off x="0" y="0"/>
          <a:ext cx="0" cy="0"/>
          <a:chOff x="0" y="0"/>
          <a:chExt cx="0" cy="0"/>
        </a:xfrm>
      </p:grpSpPr>
      <p:cxnSp>
        <p:nvCxnSpPr>
          <p:cNvPr id="101" name="Shape 101"/>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102" name="Shape 102"/>
          <p:cNvSpPr txBox="1"/>
          <p:nvPr>
            <p:ph type="title"/>
          </p:nvPr>
        </p:nvSpPr>
        <p:spPr>
          <a:xfrm>
            <a:off x="311700" y="372500"/>
            <a:ext cx="8520600" cy="733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3" name="Shape 103"/>
          <p:cNvSpPr txBox="1"/>
          <p:nvPr>
            <p:ph idx="1" type="body"/>
          </p:nvPr>
        </p:nvSpPr>
        <p:spPr>
          <a:xfrm>
            <a:off x="311700" y="1468825"/>
            <a:ext cx="3999900" cy="3099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4" name="Shape 104"/>
          <p:cNvSpPr txBox="1"/>
          <p:nvPr>
            <p:ph idx="2" type="body"/>
          </p:nvPr>
        </p:nvSpPr>
        <p:spPr>
          <a:xfrm>
            <a:off x="4832400" y="1468825"/>
            <a:ext cx="3999900" cy="3099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5" name="Shape 1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6" name="Shape 106"/>
        <p:cNvGrpSpPr/>
        <p:nvPr/>
      </p:nvGrpSpPr>
      <p:grpSpPr>
        <a:xfrm>
          <a:off x="0" y="0"/>
          <a:ext cx="0" cy="0"/>
          <a:chOff x="0" y="0"/>
          <a:chExt cx="0" cy="0"/>
        </a:xfrm>
      </p:grpSpPr>
      <p:sp>
        <p:nvSpPr>
          <p:cNvPr id="107" name="Shape 107"/>
          <p:cNvSpPr txBox="1"/>
          <p:nvPr>
            <p:ph type="title"/>
          </p:nvPr>
        </p:nvSpPr>
        <p:spPr>
          <a:xfrm>
            <a:off x="311700" y="372500"/>
            <a:ext cx="8520600" cy="7335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8" name="Shape 10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109" name="Shape 109"/>
        <p:cNvGrpSpPr/>
        <p:nvPr/>
      </p:nvGrpSpPr>
      <p:grpSpPr>
        <a:xfrm>
          <a:off x="0" y="0"/>
          <a:ext cx="0" cy="0"/>
          <a:chOff x="0" y="0"/>
          <a:chExt cx="0" cy="0"/>
        </a:xfrm>
      </p:grpSpPr>
      <p:cxnSp>
        <p:nvCxnSpPr>
          <p:cNvPr id="110" name="Shape 110"/>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111" name="Shape 111"/>
          <p:cNvSpPr txBox="1"/>
          <p:nvPr>
            <p:ph type="title"/>
          </p:nvPr>
        </p:nvSpPr>
        <p:spPr>
          <a:xfrm>
            <a:off x="311700" y="6318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112" name="Shape 112"/>
          <p:cNvSpPr txBox="1"/>
          <p:nvPr>
            <p:ph idx="1" type="body"/>
          </p:nvPr>
        </p:nvSpPr>
        <p:spPr>
          <a:xfrm>
            <a:off x="311700" y="1618203"/>
            <a:ext cx="2808000" cy="29508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13" name="Shape 1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490250" y="528900"/>
            <a:ext cx="5678100" cy="4085700"/>
          </a:xfrm>
          <a:prstGeom prst="rect">
            <a:avLst/>
          </a:prstGeom>
        </p:spPr>
        <p:txBody>
          <a:bodyPr anchorCtr="0" anchor="ctr" bIns="91425" lIns="91425" rIns="91425" tIns="91425"/>
          <a:lstStyle>
            <a:lvl1pPr lvl="0" rtl="0">
              <a:spcBef>
                <a:spcPts val="0"/>
              </a:spcBef>
              <a:buClr>
                <a:schemeClr val="lt1"/>
              </a:buClr>
              <a:buSzPct val="100000"/>
              <a:defRPr sz="5400">
                <a:solidFill>
                  <a:schemeClr val="lt1"/>
                </a:solidFill>
              </a:defRPr>
            </a:lvl1pPr>
            <a:lvl2pPr lvl="1" rtl="0">
              <a:spcBef>
                <a:spcPts val="0"/>
              </a:spcBef>
              <a:buClr>
                <a:schemeClr val="lt1"/>
              </a:buClr>
              <a:buSzPct val="100000"/>
              <a:defRPr sz="5400">
                <a:solidFill>
                  <a:schemeClr val="lt1"/>
                </a:solidFill>
              </a:defRPr>
            </a:lvl2pPr>
            <a:lvl3pPr lvl="2" rtl="0">
              <a:spcBef>
                <a:spcPts val="0"/>
              </a:spcBef>
              <a:buClr>
                <a:schemeClr val="lt1"/>
              </a:buClr>
              <a:buSzPct val="100000"/>
              <a:defRPr sz="5400">
                <a:solidFill>
                  <a:schemeClr val="lt1"/>
                </a:solidFill>
              </a:defRPr>
            </a:lvl3pPr>
            <a:lvl4pPr lvl="3" rtl="0">
              <a:spcBef>
                <a:spcPts val="0"/>
              </a:spcBef>
              <a:buClr>
                <a:schemeClr val="lt1"/>
              </a:buClr>
              <a:buSzPct val="100000"/>
              <a:defRPr sz="5400">
                <a:solidFill>
                  <a:schemeClr val="lt1"/>
                </a:solidFill>
              </a:defRPr>
            </a:lvl4pPr>
            <a:lvl5pPr lvl="4" rtl="0">
              <a:spcBef>
                <a:spcPts val="0"/>
              </a:spcBef>
              <a:buClr>
                <a:schemeClr val="lt1"/>
              </a:buClr>
              <a:buSzPct val="100000"/>
              <a:defRPr sz="5400">
                <a:solidFill>
                  <a:schemeClr val="lt1"/>
                </a:solidFill>
              </a:defRPr>
            </a:lvl5pPr>
            <a:lvl6pPr lvl="5" rtl="0">
              <a:spcBef>
                <a:spcPts val="0"/>
              </a:spcBef>
              <a:buClr>
                <a:schemeClr val="lt1"/>
              </a:buClr>
              <a:buSzPct val="100000"/>
              <a:defRPr sz="5400">
                <a:solidFill>
                  <a:schemeClr val="lt1"/>
                </a:solidFill>
              </a:defRPr>
            </a:lvl6pPr>
            <a:lvl7pPr lvl="6" rtl="0">
              <a:spcBef>
                <a:spcPts val="0"/>
              </a:spcBef>
              <a:buClr>
                <a:schemeClr val="lt1"/>
              </a:buClr>
              <a:buSzPct val="100000"/>
              <a:defRPr sz="5400">
                <a:solidFill>
                  <a:schemeClr val="lt1"/>
                </a:solidFill>
              </a:defRPr>
            </a:lvl7pPr>
            <a:lvl8pPr lvl="7" rtl="0">
              <a:spcBef>
                <a:spcPts val="0"/>
              </a:spcBef>
              <a:buClr>
                <a:schemeClr val="lt1"/>
              </a:buClr>
              <a:buSzPct val="100000"/>
              <a:defRPr sz="5400">
                <a:solidFill>
                  <a:schemeClr val="lt1"/>
                </a:solidFill>
              </a:defRPr>
            </a:lvl8pPr>
            <a:lvl9pPr lvl="8" rtl="0">
              <a:spcBef>
                <a:spcPts val="0"/>
              </a:spcBef>
              <a:buClr>
                <a:schemeClr val="lt1"/>
              </a:buClr>
              <a:buSzPct val="100000"/>
              <a:defRPr sz="5400">
                <a:solidFill>
                  <a:schemeClr val="lt1"/>
                </a:solidFill>
              </a:defRPr>
            </a:lvl9pPr>
          </a:lstStyle>
          <a:p/>
        </p:txBody>
      </p:sp>
      <p:sp>
        <p:nvSpPr>
          <p:cNvPr id="116" name="Shape 1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117" name="Shape 117"/>
        <p:cNvGrpSpPr/>
        <p:nvPr/>
      </p:nvGrpSpPr>
      <p:grpSpPr>
        <a:xfrm>
          <a:off x="0" y="0"/>
          <a:ext cx="0" cy="0"/>
          <a:chOff x="0" y="0"/>
          <a:chExt cx="0" cy="0"/>
        </a:xfrm>
      </p:grpSpPr>
      <p:sp>
        <p:nvSpPr>
          <p:cNvPr id="118" name="Shape 118"/>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119" name="Shape 119"/>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120" name="Shape 120"/>
          <p:cNvSpPr txBox="1"/>
          <p:nvPr>
            <p:ph type="title"/>
          </p:nvPr>
        </p:nvSpPr>
        <p:spPr>
          <a:xfrm>
            <a:off x="265500" y="1078750"/>
            <a:ext cx="4045200" cy="1789200"/>
          </a:xfrm>
          <a:prstGeom prst="rect">
            <a:avLst/>
          </a:prstGeom>
        </p:spPr>
        <p:txBody>
          <a:bodyPr anchorCtr="0" anchor="b" bIns="91425" lIns="91425" rIns="91425" tIns="91425"/>
          <a:lstStyle>
            <a:lvl1pPr lvl="0" rtl="0" algn="ctr">
              <a:spcBef>
                <a:spcPts val="0"/>
              </a:spcBef>
              <a:buClr>
                <a:schemeClr val="lt1"/>
              </a:buClr>
              <a:buSzPct val="100000"/>
              <a:defRPr sz="4600">
                <a:solidFill>
                  <a:schemeClr val="lt1"/>
                </a:solidFill>
              </a:defRPr>
            </a:lvl1pPr>
            <a:lvl2pPr lvl="1" rtl="0" algn="ctr">
              <a:spcBef>
                <a:spcPts val="0"/>
              </a:spcBef>
              <a:buClr>
                <a:schemeClr val="lt1"/>
              </a:buClr>
              <a:buSzPct val="100000"/>
              <a:defRPr sz="4600">
                <a:solidFill>
                  <a:schemeClr val="lt1"/>
                </a:solidFill>
              </a:defRPr>
            </a:lvl2pPr>
            <a:lvl3pPr lvl="2" rtl="0" algn="ctr">
              <a:spcBef>
                <a:spcPts val="0"/>
              </a:spcBef>
              <a:buClr>
                <a:schemeClr val="lt1"/>
              </a:buClr>
              <a:buSzPct val="100000"/>
              <a:defRPr sz="4600">
                <a:solidFill>
                  <a:schemeClr val="lt1"/>
                </a:solidFill>
              </a:defRPr>
            </a:lvl3pPr>
            <a:lvl4pPr lvl="3" rtl="0" algn="ctr">
              <a:spcBef>
                <a:spcPts val="0"/>
              </a:spcBef>
              <a:buClr>
                <a:schemeClr val="lt1"/>
              </a:buClr>
              <a:buSzPct val="100000"/>
              <a:defRPr sz="4600">
                <a:solidFill>
                  <a:schemeClr val="lt1"/>
                </a:solidFill>
              </a:defRPr>
            </a:lvl4pPr>
            <a:lvl5pPr lvl="4" rtl="0" algn="ctr">
              <a:spcBef>
                <a:spcPts val="0"/>
              </a:spcBef>
              <a:buClr>
                <a:schemeClr val="lt1"/>
              </a:buClr>
              <a:buSzPct val="100000"/>
              <a:defRPr sz="4600">
                <a:solidFill>
                  <a:schemeClr val="lt1"/>
                </a:solidFill>
              </a:defRPr>
            </a:lvl5pPr>
            <a:lvl6pPr lvl="5" rtl="0" algn="ctr">
              <a:spcBef>
                <a:spcPts val="0"/>
              </a:spcBef>
              <a:buClr>
                <a:schemeClr val="lt1"/>
              </a:buClr>
              <a:buSzPct val="100000"/>
              <a:defRPr sz="4600">
                <a:solidFill>
                  <a:schemeClr val="lt1"/>
                </a:solidFill>
              </a:defRPr>
            </a:lvl6pPr>
            <a:lvl7pPr lvl="6" rtl="0" algn="ctr">
              <a:spcBef>
                <a:spcPts val="0"/>
              </a:spcBef>
              <a:buClr>
                <a:schemeClr val="lt1"/>
              </a:buClr>
              <a:buSzPct val="100000"/>
              <a:defRPr sz="4600">
                <a:solidFill>
                  <a:schemeClr val="lt1"/>
                </a:solidFill>
              </a:defRPr>
            </a:lvl7pPr>
            <a:lvl8pPr lvl="7" rtl="0" algn="ctr">
              <a:spcBef>
                <a:spcPts val="0"/>
              </a:spcBef>
              <a:buClr>
                <a:schemeClr val="lt1"/>
              </a:buClr>
              <a:buSzPct val="100000"/>
              <a:defRPr sz="4600">
                <a:solidFill>
                  <a:schemeClr val="lt1"/>
                </a:solidFill>
              </a:defRPr>
            </a:lvl8pPr>
            <a:lvl9pPr lvl="8" rtl="0" algn="ctr">
              <a:spcBef>
                <a:spcPts val="0"/>
              </a:spcBef>
              <a:buClr>
                <a:schemeClr val="lt1"/>
              </a:buClr>
              <a:buSzPct val="100000"/>
              <a:defRPr sz="4600">
                <a:solidFill>
                  <a:schemeClr val="lt1"/>
                </a:solidFill>
              </a:defRPr>
            </a:lvl9pPr>
          </a:lstStyle>
          <a:p/>
        </p:txBody>
      </p:sp>
      <p:sp>
        <p:nvSpPr>
          <p:cNvPr id="121" name="Shape 121"/>
          <p:cNvSpPr txBox="1"/>
          <p:nvPr>
            <p:ph idx="1" type="subTitle"/>
          </p:nvPr>
        </p:nvSpPr>
        <p:spPr>
          <a:xfrm>
            <a:off x="265500" y="29214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chemeClr val="lt1"/>
              </a:buClr>
              <a:buSzPct val="100000"/>
              <a:buNone/>
              <a:defRPr sz="1900">
                <a:solidFill>
                  <a:schemeClr val="lt1"/>
                </a:solidFill>
              </a:defRPr>
            </a:lvl1pPr>
            <a:lvl2pPr lvl="1" rtl="0" algn="ctr">
              <a:lnSpc>
                <a:spcPct val="100000"/>
              </a:lnSpc>
              <a:spcBef>
                <a:spcPts val="0"/>
              </a:spcBef>
              <a:spcAft>
                <a:spcPts val="0"/>
              </a:spcAft>
              <a:buClr>
                <a:schemeClr val="lt1"/>
              </a:buClr>
              <a:buSzPct val="100000"/>
              <a:buNone/>
              <a:defRPr sz="1900">
                <a:solidFill>
                  <a:schemeClr val="lt1"/>
                </a:solidFill>
              </a:defRPr>
            </a:lvl2pPr>
            <a:lvl3pPr lvl="2" rtl="0" algn="ctr">
              <a:lnSpc>
                <a:spcPct val="100000"/>
              </a:lnSpc>
              <a:spcBef>
                <a:spcPts val="0"/>
              </a:spcBef>
              <a:spcAft>
                <a:spcPts val="0"/>
              </a:spcAft>
              <a:buClr>
                <a:schemeClr val="lt1"/>
              </a:buClr>
              <a:buSzPct val="100000"/>
              <a:buNone/>
              <a:defRPr sz="1900">
                <a:solidFill>
                  <a:schemeClr val="lt1"/>
                </a:solidFill>
              </a:defRPr>
            </a:lvl3pPr>
            <a:lvl4pPr lvl="3" rtl="0" algn="ctr">
              <a:lnSpc>
                <a:spcPct val="100000"/>
              </a:lnSpc>
              <a:spcBef>
                <a:spcPts val="0"/>
              </a:spcBef>
              <a:spcAft>
                <a:spcPts val="0"/>
              </a:spcAft>
              <a:buClr>
                <a:schemeClr val="lt1"/>
              </a:buClr>
              <a:buSzPct val="100000"/>
              <a:buNone/>
              <a:defRPr sz="1900">
                <a:solidFill>
                  <a:schemeClr val="lt1"/>
                </a:solidFill>
              </a:defRPr>
            </a:lvl4pPr>
            <a:lvl5pPr lvl="4" rtl="0" algn="ctr">
              <a:lnSpc>
                <a:spcPct val="100000"/>
              </a:lnSpc>
              <a:spcBef>
                <a:spcPts val="0"/>
              </a:spcBef>
              <a:spcAft>
                <a:spcPts val="0"/>
              </a:spcAft>
              <a:buClr>
                <a:schemeClr val="lt1"/>
              </a:buClr>
              <a:buSzPct val="100000"/>
              <a:buNone/>
              <a:defRPr sz="1900">
                <a:solidFill>
                  <a:schemeClr val="lt1"/>
                </a:solidFill>
              </a:defRPr>
            </a:lvl5pPr>
            <a:lvl6pPr lvl="5" rtl="0" algn="ctr">
              <a:lnSpc>
                <a:spcPct val="100000"/>
              </a:lnSpc>
              <a:spcBef>
                <a:spcPts val="0"/>
              </a:spcBef>
              <a:spcAft>
                <a:spcPts val="0"/>
              </a:spcAft>
              <a:buClr>
                <a:schemeClr val="lt1"/>
              </a:buClr>
              <a:buSzPct val="100000"/>
              <a:buNone/>
              <a:defRPr sz="1900">
                <a:solidFill>
                  <a:schemeClr val="lt1"/>
                </a:solidFill>
              </a:defRPr>
            </a:lvl6pPr>
            <a:lvl7pPr lvl="6" rtl="0" algn="ctr">
              <a:lnSpc>
                <a:spcPct val="100000"/>
              </a:lnSpc>
              <a:spcBef>
                <a:spcPts val="0"/>
              </a:spcBef>
              <a:spcAft>
                <a:spcPts val="0"/>
              </a:spcAft>
              <a:buClr>
                <a:schemeClr val="lt1"/>
              </a:buClr>
              <a:buSzPct val="100000"/>
              <a:buNone/>
              <a:defRPr sz="1900">
                <a:solidFill>
                  <a:schemeClr val="lt1"/>
                </a:solidFill>
              </a:defRPr>
            </a:lvl7pPr>
            <a:lvl8pPr lvl="7" rtl="0" algn="ctr">
              <a:lnSpc>
                <a:spcPct val="100000"/>
              </a:lnSpc>
              <a:spcBef>
                <a:spcPts val="0"/>
              </a:spcBef>
              <a:spcAft>
                <a:spcPts val="0"/>
              </a:spcAft>
              <a:buClr>
                <a:schemeClr val="lt1"/>
              </a:buClr>
              <a:buSzPct val="100000"/>
              <a:buNone/>
              <a:defRPr sz="1900">
                <a:solidFill>
                  <a:schemeClr val="lt1"/>
                </a:solidFill>
              </a:defRPr>
            </a:lvl8pPr>
            <a:lvl9pPr lvl="8" rtl="0" algn="ctr">
              <a:lnSpc>
                <a:spcPct val="100000"/>
              </a:lnSpc>
              <a:spcBef>
                <a:spcPts val="0"/>
              </a:spcBef>
              <a:spcAft>
                <a:spcPts val="0"/>
              </a:spcAft>
              <a:buClr>
                <a:schemeClr val="lt1"/>
              </a:buClr>
              <a:buSzPct val="100000"/>
              <a:buNone/>
              <a:defRPr sz="1900">
                <a:solidFill>
                  <a:schemeClr val="lt1"/>
                </a:solidFill>
              </a:defRPr>
            </a:lvl9pPr>
          </a:lstStyle>
          <a:p/>
        </p:txBody>
      </p:sp>
      <p:sp>
        <p:nvSpPr>
          <p:cNvPr id="122" name="Shape 122"/>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3" name="Shape 1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24" name="Shape 124"/>
        <p:cNvGrpSpPr/>
        <p:nvPr/>
      </p:nvGrpSpPr>
      <p:grpSpPr>
        <a:xfrm>
          <a:off x="0" y="0"/>
          <a:ext cx="0" cy="0"/>
          <a:chOff x="0" y="0"/>
          <a:chExt cx="0" cy="0"/>
        </a:xfrm>
      </p:grpSpPr>
      <p:sp>
        <p:nvSpPr>
          <p:cNvPr id="125" name="Shape 125"/>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126" name="Shape 1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27" name="Shape 127"/>
        <p:cNvGrpSpPr/>
        <p:nvPr/>
      </p:nvGrpSpPr>
      <p:grpSpPr>
        <a:xfrm>
          <a:off x="0" y="0"/>
          <a:ext cx="0" cy="0"/>
          <a:chOff x="0" y="0"/>
          <a:chExt cx="0" cy="0"/>
        </a:xfrm>
      </p:grpSpPr>
      <p:cxnSp>
        <p:nvCxnSpPr>
          <p:cNvPr id="128" name="Shape 128"/>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129" name="Shape 129"/>
          <p:cNvSpPr txBox="1"/>
          <p:nvPr>
            <p:ph type="title"/>
          </p:nvPr>
        </p:nvSpPr>
        <p:spPr>
          <a:xfrm>
            <a:off x="311700" y="1106125"/>
            <a:ext cx="8520600" cy="1963500"/>
          </a:xfrm>
          <a:prstGeom prst="rect">
            <a:avLst/>
          </a:prstGeom>
        </p:spPr>
        <p:txBody>
          <a:bodyPr anchorCtr="0" anchor="b" bIns="91425" lIns="91425" rIns="91425" tIns="91425"/>
          <a:lstStyle>
            <a:lvl1pPr lvl="0" rtl="0">
              <a:spcBef>
                <a:spcPts val="0"/>
              </a:spcBef>
              <a:buSzPct val="100000"/>
              <a:defRPr sz="12000"/>
            </a:lvl1pPr>
            <a:lvl2pPr lvl="1" rtl="0">
              <a:spcBef>
                <a:spcPts val="0"/>
              </a:spcBef>
              <a:buSzPct val="100000"/>
              <a:defRPr sz="12000"/>
            </a:lvl2pPr>
            <a:lvl3pPr lvl="2" rtl="0">
              <a:spcBef>
                <a:spcPts val="0"/>
              </a:spcBef>
              <a:buSzPct val="100000"/>
              <a:defRPr sz="12000"/>
            </a:lvl3pPr>
            <a:lvl4pPr lvl="3" rtl="0">
              <a:spcBef>
                <a:spcPts val="0"/>
              </a:spcBef>
              <a:buSzPct val="100000"/>
              <a:defRPr sz="12000"/>
            </a:lvl4pPr>
            <a:lvl5pPr lvl="4" rtl="0">
              <a:spcBef>
                <a:spcPts val="0"/>
              </a:spcBef>
              <a:buSzPct val="100000"/>
              <a:defRPr sz="12000"/>
            </a:lvl5pPr>
            <a:lvl6pPr lvl="5" rtl="0">
              <a:spcBef>
                <a:spcPts val="0"/>
              </a:spcBef>
              <a:buSzPct val="100000"/>
              <a:defRPr sz="12000"/>
            </a:lvl6pPr>
            <a:lvl7pPr lvl="6" rtl="0">
              <a:spcBef>
                <a:spcPts val="0"/>
              </a:spcBef>
              <a:buSzPct val="100000"/>
              <a:defRPr sz="12000"/>
            </a:lvl7pPr>
            <a:lvl8pPr lvl="7" rtl="0">
              <a:spcBef>
                <a:spcPts val="0"/>
              </a:spcBef>
              <a:buSzPct val="100000"/>
              <a:defRPr sz="12000"/>
            </a:lvl8pPr>
            <a:lvl9pPr lvl="8" rtl="0">
              <a:spcBef>
                <a:spcPts val="0"/>
              </a:spcBef>
              <a:buSzPct val="100000"/>
              <a:defRPr sz="12000"/>
            </a:lvl9pPr>
          </a:lstStyle>
          <a:p/>
        </p:txBody>
      </p:sp>
      <p:sp>
        <p:nvSpPr>
          <p:cNvPr id="130" name="Shape 130"/>
          <p:cNvSpPr txBox="1"/>
          <p:nvPr>
            <p:ph idx="1" type="body"/>
          </p:nvPr>
        </p:nvSpPr>
        <p:spPr>
          <a:xfrm>
            <a:off x="311700" y="3152225"/>
            <a:ext cx="8520600" cy="1300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1" name="Shape 1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32" name="Shape 132"/>
        <p:cNvGrpSpPr/>
        <p:nvPr/>
      </p:nvGrpSpPr>
      <p:grpSpPr>
        <a:xfrm>
          <a:off x="0" y="0"/>
          <a:ext cx="0" cy="0"/>
          <a:chOff x="0" y="0"/>
          <a:chExt cx="0" cy="0"/>
        </a:xfrm>
      </p:grpSpPr>
      <p:sp>
        <p:nvSpPr>
          <p:cNvPr id="133" name="Shape 1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372500"/>
            <a:ext cx="8520600" cy="733500"/>
          </a:xfrm>
          <a:prstGeom prst="rect">
            <a:avLst/>
          </a:prstGeom>
          <a:noFill/>
          <a:ln>
            <a:noFill/>
          </a:ln>
        </p:spPr>
        <p:txBody>
          <a:bodyPr anchorCtr="0" anchor="b" bIns="91425" lIns="91425" rIns="91425" tIns="91425"/>
          <a:lstStyle>
            <a:lvl1pPr lvl="0" rt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83" name="Shape 83"/>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4" name="Shape 84"/>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08.png"/><Relationship Id="rId6"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04.png"/><Relationship Id="rId6"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07.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17.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15.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18.png"/><Relationship Id="rId6"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09.png"/><Relationship Id="rId6" Type="http://schemas.openxmlformats.org/officeDocument/2006/relationships/image" Target="../media/image13.png"/><Relationship Id="rId7"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2527625" y="1495677"/>
            <a:ext cx="4088750" cy="3066550"/>
          </a:xfrm>
          <a:prstGeom prst="rect">
            <a:avLst/>
          </a:prstGeom>
          <a:noFill/>
          <a:ln>
            <a:noFill/>
          </a:ln>
        </p:spPr>
      </p:pic>
      <p:sp>
        <p:nvSpPr>
          <p:cNvPr id="139" name="Shape 139"/>
          <p:cNvSpPr txBox="1"/>
          <p:nvPr>
            <p:ph type="ctrTitle"/>
          </p:nvPr>
        </p:nvSpPr>
        <p:spPr>
          <a:xfrm>
            <a:off x="196950" y="150525"/>
            <a:ext cx="8750100" cy="1229700"/>
          </a:xfrm>
          <a:prstGeom prst="rect">
            <a:avLst/>
          </a:prstGeom>
        </p:spPr>
        <p:txBody>
          <a:bodyPr anchorCtr="0" anchor="b" bIns="91425" lIns="91425" rIns="91425" tIns="91425">
            <a:noAutofit/>
          </a:bodyPr>
          <a:lstStyle/>
          <a:p>
            <a:pPr lvl="0" rtl="0" algn="ctr">
              <a:spcBef>
                <a:spcPts val="0"/>
              </a:spcBef>
              <a:buNone/>
            </a:pPr>
            <a:r>
              <a:rPr lang="en" sz="4000"/>
              <a:t>Polytone</a:t>
            </a:r>
          </a:p>
          <a:p>
            <a:pPr lvl="0" rtl="0" algn="ctr">
              <a:lnSpc>
                <a:spcPct val="115000"/>
              </a:lnSpc>
              <a:spcBef>
                <a:spcPts val="0"/>
              </a:spcBef>
              <a:buNone/>
            </a:pPr>
            <a:r>
              <a:rPr lang="en" sz="2400">
                <a:latin typeface="Source Sans Pro"/>
                <a:ea typeface="Source Sans Pro"/>
                <a:cs typeface="Source Sans Pro"/>
                <a:sym typeface="Source Sans Pro"/>
              </a:rPr>
              <a:t>Convey volume and emotion through text.</a:t>
            </a:r>
          </a:p>
        </p:txBody>
      </p:sp>
      <p:sp>
        <p:nvSpPr>
          <p:cNvPr id="140" name="Shape 140"/>
          <p:cNvSpPr txBox="1"/>
          <p:nvPr>
            <p:ph type="ctrTitle"/>
          </p:nvPr>
        </p:nvSpPr>
        <p:spPr>
          <a:xfrm>
            <a:off x="6286600" y="4300925"/>
            <a:ext cx="2743500" cy="711600"/>
          </a:xfrm>
          <a:prstGeom prst="rect">
            <a:avLst/>
          </a:prstGeom>
        </p:spPr>
        <p:txBody>
          <a:bodyPr anchorCtr="0" anchor="b" bIns="91425" lIns="91425" rIns="91425" tIns="91425">
            <a:noAutofit/>
          </a:bodyPr>
          <a:lstStyle/>
          <a:p>
            <a:pPr lvl="0" rtl="0" algn="ctr">
              <a:spcBef>
                <a:spcPts val="0"/>
              </a:spcBef>
              <a:buNone/>
            </a:pPr>
            <a:r>
              <a:rPr lang="en" sz="3000"/>
              <a:t>By: A Team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Design Change 1 (Severity 3)</a:t>
            </a:r>
          </a:p>
          <a:p>
            <a:pPr lvl="0">
              <a:spcBef>
                <a:spcPts val="0"/>
              </a:spcBef>
              <a:buNone/>
            </a:pPr>
            <a:r>
              <a:t/>
            </a:r>
            <a:endParaRPr/>
          </a:p>
        </p:txBody>
      </p:sp>
      <p:sp>
        <p:nvSpPr>
          <p:cNvPr id="202" name="Shape 202"/>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a:spcBef>
                <a:spcPts val="0"/>
              </a:spcBef>
              <a:buNone/>
            </a:pPr>
            <a:r>
              <a:rPr lang="en"/>
              <a:t>Caption immediately starts instead of asking the user to initiate captioning. New screen asks user if they want to begin captioning.</a:t>
            </a:r>
          </a:p>
        </p:txBody>
      </p:sp>
      <p:pic>
        <p:nvPicPr>
          <p:cNvPr id="203" name="Shape 203"/>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04" name="Shape 204"/>
          <p:cNvPicPr preferRelativeResize="0"/>
          <p:nvPr/>
        </p:nvPicPr>
        <p:blipFill rotWithShape="1">
          <a:blip r:embed="rId4">
            <a:alphaModFix/>
          </a:blip>
          <a:srcRect b="14842" l="32857" r="33556" t="15178"/>
          <a:stretch/>
        </p:blipFill>
        <p:spPr>
          <a:xfrm>
            <a:off x="2645082" y="1329487"/>
            <a:ext cx="1527941" cy="3178826"/>
          </a:xfrm>
          <a:prstGeom prst="rect">
            <a:avLst/>
          </a:prstGeom>
          <a:noFill/>
          <a:ln>
            <a:noFill/>
          </a:ln>
        </p:spPr>
      </p:pic>
      <p:pic>
        <p:nvPicPr>
          <p:cNvPr id="205" name="Shape 205"/>
          <p:cNvPicPr preferRelativeResize="0"/>
          <p:nvPr/>
        </p:nvPicPr>
        <p:blipFill>
          <a:blip r:embed="rId5">
            <a:alphaModFix/>
          </a:blip>
          <a:stretch>
            <a:fillRect/>
          </a:stretch>
        </p:blipFill>
        <p:spPr>
          <a:xfrm>
            <a:off x="2726538" y="1668769"/>
            <a:ext cx="1365000" cy="2423627"/>
          </a:xfrm>
          <a:prstGeom prst="rect">
            <a:avLst/>
          </a:prstGeom>
          <a:noFill/>
          <a:ln>
            <a:noFill/>
          </a:ln>
        </p:spPr>
      </p:pic>
      <p:pic>
        <p:nvPicPr>
          <p:cNvPr id="206" name="Shape 206"/>
          <p:cNvPicPr preferRelativeResize="0"/>
          <p:nvPr/>
        </p:nvPicPr>
        <p:blipFill rotWithShape="1">
          <a:blip r:embed="rId4">
            <a:alphaModFix/>
          </a:blip>
          <a:srcRect b="14842" l="32857" r="33556" t="15178"/>
          <a:stretch/>
        </p:blipFill>
        <p:spPr>
          <a:xfrm>
            <a:off x="145273" y="1268900"/>
            <a:ext cx="1527941" cy="3178826"/>
          </a:xfrm>
          <a:prstGeom prst="rect">
            <a:avLst/>
          </a:prstGeom>
          <a:noFill/>
          <a:ln>
            <a:noFill/>
          </a:ln>
        </p:spPr>
      </p:pic>
      <p:pic>
        <p:nvPicPr>
          <p:cNvPr id="207" name="Shape 207"/>
          <p:cNvPicPr preferRelativeResize="0"/>
          <p:nvPr/>
        </p:nvPicPr>
        <p:blipFill>
          <a:blip r:embed="rId6">
            <a:alphaModFix/>
          </a:blip>
          <a:stretch>
            <a:fillRect/>
          </a:stretch>
        </p:blipFill>
        <p:spPr>
          <a:xfrm>
            <a:off x="226714" y="1644509"/>
            <a:ext cx="1365027" cy="24275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Design Change 2 (Severity 3)</a:t>
            </a:r>
          </a:p>
        </p:txBody>
      </p:sp>
      <p:pic>
        <p:nvPicPr>
          <p:cNvPr id="213" name="Shape 213"/>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14" name="Shape 214"/>
          <p:cNvPicPr preferRelativeResize="0"/>
          <p:nvPr/>
        </p:nvPicPr>
        <p:blipFill rotWithShape="1">
          <a:blip r:embed="rId4">
            <a:alphaModFix/>
          </a:blip>
          <a:srcRect b="14842" l="32857" r="33556" t="15178"/>
          <a:stretch/>
        </p:blipFill>
        <p:spPr>
          <a:xfrm>
            <a:off x="2645082" y="1329487"/>
            <a:ext cx="1527941" cy="3178826"/>
          </a:xfrm>
          <a:prstGeom prst="rect">
            <a:avLst/>
          </a:prstGeom>
          <a:noFill/>
          <a:ln>
            <a:noFill/>
          </a:ln>
        </p:spPr>
      </p:pic>
      <p:pic>
        <p:nvPicPr>
          <p:cNvPr id="215" name="Shape 215"/>
          <p:cNvPicPr preferRelativeResize="0"/>
          <p:nvPr/>
        </p:nvPicPr>
        <p:blipFill rotWithShape="1">
          <a:blip r:embed="rId4">
            <a:alphaModFix/>
          </a:blip>
          <a:srcRect b="14842" l="32857" r="33556" t="15178"/>
          <a:stretch/>
        </p:blipFill>
        <p:spPr>
          <a:xfrm>
            <a:off x="145273" y="1268900"/>
            <a:ext cx="1527941" cy="3178826"/>
          </a:xfrm>
          <a:prstGeom prst="rect">
            <a:avLst/>
          </a:prstGeom>
          <a:noFill/>
          <a:ln>
            <a:noFill/>
          </a:ln>
        </p:spPr>
      </p:pic>
      <p:pic>
        <p:nvPicPr>
          <p:cNvPr id="216" name="Shape 216"/>
          <p:cNvPicPr preferRelativeResize="0"/>
          <p:nvPr/>
        </p:nvPicPr>
        <p:blipFill>
          <a:blip r:embed="rId5">
            <a:alphaModFix/>
          </a:blip>
          <a:stretch>
            <a:fillRect/>
          </a:stretch>
        </p:blipFill>
        <p:spPr>
          <a:xfrm>
            <a:off x="2725087" y="1683862"/>
            <a:ext cx="1367924" cy="2431025"/>
          </a:xfrm>
          <a:prstGeom prst="rect">
            <a:avLst/>
          </a:prstGeom>
          <a:noFill/>
          <a:ln>
            <a:noFill/>
          </a:ln>
        </p:spPr>
      </p:pic>
      <p:pic>
        <p:nvPicPr>
          <p:cNvPr id="217" name="Shape 217"/>
          <p:cNvPicPr preferRelativeResize="0"/>
          <p:nvPr/>
        </p:nvPicPr>
        <p:blipFill>
          <a:blip r:embed="rId6">
            <a:alphaModFix/>
          </a:blip>
          <a:stretch>
            <a:fillRect/>
          </a:stretch>
        </p:blipFill>
        <p:spPr>
          <a:xfrm>
            <a:off x="225324" y="1586024"/>
            <a:ext cx="1367924" cy="2433150"/>
          </a:xfrm>
          <a:prstGeom prst="rect">
            <a:avLst/>
          </a:prstGeom>
          <a:noFill/>
          <a:ln>
            <a:noFill/>
          </a:ln>
        </p:spPr>
      </p:pic>
      <p:sp>
        <p:nvSpPr>
          <p:cNvPr id="218" name="Shape 218"/>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a:spcBef>
                <a:spcPts val="0"/>
              </a:spcBef>
              <a:buNone/>
            </a:pPr>
            <a:r>
              <a:rPr lang="en"/>
              <a:t>The exit button was in the middle of the screen and was in the way for the users.</a:t>
            </a:r>
          </a:p>
          <a:p>
            <a:pPr lvl="0" rtl="0">
              <a:spcBef>
                <a:spcPts val="0"/>
              </a:spcBef>
              <a:buNone/>
            </a:pPr>
            <a:r>
              <a:rPr lang="en"/>
              <a:t>We created a record and pause button (similar to the last design change) and moved the exit button to the corner.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Design Change 3 (Severity 3)</a:t>
            </a:r>
          </a:p>
          <a:p>
            <a:pPr lvl="0" rtl="0">
              <a:spcBef>
                <a:spcPts val="0"/>
              </a:spcBef>
              <a:buNone/>
            </a:pPr>
            <a:r>
              <a:t/>
            </a:r>
            <a:endParaRPr/>
          </a:p>
        </p:txBody>
      </p:sp>
      <p:pic>
        <p:nvPicPr>
          <p:cNvPr id="224" name="Shape 224"/>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25" name="Shape 225"/>
          <p:cNvPicPr preferRelativeResize="0"/>
          <p:nvPr/>
        </p:nvPicPr>
        <p:blipFill rotWithShape="1">
          <a:blip r:embed="rId4">
            <a:alphaModFix/>
          </a:blip>
          <a:srcRect b="14842" l="32857" r="33556" t="15178"/>
          <a:stretch/>
        </p:blipFill>
        <p:spPr>
          <a:xfrm>
            <a:off x="2637551" y="1314426"/>
            <a:ext cx="1527941" cy="3178826"/>
          </a:xfrm>
          <a:prstGeom prst="rect">
            <a:avLst/>
          </a:prstGeom>
          <a:noFill/>
          <a:ln>
            <a:noFill/>
          </a:ln>
        </p:spPr>
      </p:pic>
      <p:pic>
        <p:nvPicPr>
          <p:cNvPr id="226" name="Shape 226"/>
          <p:cNvPicPr preferRelativeResize="0"/>
          <p:nvPr/>
        </p:nvPicPr>
        <p:blipFill rotWithShape="1">
          <a:blip r:embed="rId4">
            <a:alphaModFix/>
          </a:blip>
          <a:srcRect b="14842" l="32857" r="33556" t="15178"/>
          <a:stretch/>
        </p:blipFill>
        <p:spPr>
          <a:xfrm>
            <a:off x="130211" y="1253838"/>
            <a:ext cx="1527941" cy="3178826"/>
          </a:xfrm>
          <a:prstGeom prst="rect">
            <a:avLst/>
          </a:prstGeom>
          <a:noFill/>
          <a:ln>
            <a:noFill/>
          </a:ln>
        </p:spPr>
      </p:pic>
      <p:pic>
        <p:nvPicPr>
          <p:cNvPr id="227" name="Shape 227"/>
          <p:cNvPicPr preferRelativeResize="0"/>
          <p:nvPr/>
        </p:nvPicPr>
        <p:blipFill>
          <a:blip r:embed="rId5">
            <a:alphaModFix/>
          </a:blip>
          <a:stretch>
            <a:fillRect/>
          </a:stretch>
        </p:blipFill>
        <p:spPr>
          <a:xfrm>
            <a:off x="2732600" y="1701100"/>
            <a:ext cx="1361924" cy="2419574"/>
          </a:xfrm>
          <a:prstGeom prst="rect">
            <a:avLst/>
          </a:prstGeom>
          <a:noFill/>
          <a:ln>
            <a:noFill/>
          </a:ln>
        </p:spPr>
      </p:pic>
      <p:pic>
        <p:nvPicPr>
          <p:cNvPr id="228" name="Shape 228"/>
          <p:cNvPicPr preferRelativeResize="0"/>
          <p:nvPr/>
        </p:nvPicPr>
        <p:blipFill>
          <a:blip r:embed="rId6">
            <a:alphaModFix/>
          </a:blip>
          <a:stretch>
            <a:fillRect/>
          </a:stretch>
        </p:blipFill>
        <p:spPr>
          <a:xfrm>
            <a:off x="223798" y="1647072"/>
            <a:ext cx="1361925" cy="2422475"/>
          </a:xfrm>
          <a:prstGeom prst="rect">
            <a:avLst/>
          </a:prstGeom>
          <a:noFill/>
          <a:ln>
            <a:noFill/>
          </a:ln>
        </p:spPr>
      </p:pic>
      <p:sp>
        <p:nvSpPr>
          <p:cNvPr id="229" name="Shape 229"/>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rtl="0">
              <a:spcBef>
                <a:spcPts val="0"/>
              </a:spcBef>
              <a:buNone/>
            </a:pPr>
            <a:r>
              <a:rPr lang="en"/>
              <a:t>The new design clearly displayed the current style for easy reference.</a:t>
            </a:r>
          </a:p>
          <a:p>
            <a:pPr lvl="0" rtl="0">
              <a:spcBef>
                <a:spcPts val="0"/>
              </a:spcBef>
              <a:buNone/>
            </a:pPr>
            <a:r>
              <a:rPr lang="en"/>
              <a:t>It also possesses a quick select button to allow the user to easily switch to another style.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Design Change 4 (Severity 4)</a:t>
            </a:r>
          </a:p>
          <a:p>
            <a:pPr lvl="0" rtl="0">
              <a:spcBef>
                <a:spcPts val="0"/>
              </a:spcBef>
              <a:buNone/>
            </a:pPr>
            <a:r>
              <a:t/>
            </a:r>
            <a:endParaRPr/>
          </a:p>
        </p:txBody>
      </p:sp>
      <p:pic>
        <p:nvPicPr>
          <p:cNvPr id="235" name="Shape 235"/>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36" name="Shape 236"/>
          <p:cNvPicPr preferRelativeResize="0"/>
          <p:nvPr/>
        </p:nvPicPr>
        <p:blipFill rotWithShape="1">
          <a:blip r:embed="rId4">
            <a:alphaModFix/>
          </a:blip>
          <a:srcRect b="14842" l="32857" r="33556" t="15178"/>
          <a:stretch/>
        </p:blipFill>
        <p:spPr>
          <a:xfrm>
            <a:off x="2637551" y="1314426"/>
            <a:ext cx="1527941" cy="3178826"/>
          </a:xfrm>
          <a:prstGeom prst="rect">
            <a:avLst/>
          </a:prstGeom>
          <a:noFill/>
          <a:ln>
            <a:noFill/>
          </a:ln>
        </p:spPr>
      </p:pic>
      <p:pic>
        <p:nvPicPr>
          <p:cNvPr id="237" name="Shape 237"/>
          <p:cNvPicPr preferRelativeResize="0"/>
          <p:nvPr/>
        </p:nvPicPr>
        <p:blipFill rotWithShape="1">
          <a:blip r:embed="rId4">
            <a:alphaModFix/>
          </a:blip>
          <a:srcRect b="14842" l="32857" r="33556" t="15178"/>
          <a:stretch/>
        </p:blipFill>
        <p:spPr>
          <a:xfrm>
            <a:off x="130211" y="1253838"/>
            <a:ext cx="1527941" cy="3178826"/>
          </a:xfrm>
          <a:prstGeom prst="rect">
            <a:avLst/>
          </a:prstGeom>
          <a:noFill/>
          <a:ln>
            <a:noFill/>
          </a:ln>
        </p:spPr>
      </p:pic>
      <p:sp>
        <p:nvSpPr>
          <p:cNvPr id="238" name="Shape 238"/>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a:spcBef>
                <a:spcPts val="0"/>
              </a:spcBef>
              <a:buNone/>
            </a:pPr>
            <a:r>
              <a:rPr lang="en"/>
              <a:t>The user had no way of knowing that their recorded material could be saved if they exit.</a:t>
            </a:r>
          </a:p>
          <a:p>
            <a:pPr lvl="0" rtl="0">
              <a:spcBef>
                <a:spcPts val="0"/>
              </a:spcBef>
              <a:buNone/>
            </a:pPr>
            <a:r>
              <a:rPr lang="en"/>
              <a:t>We added a save button to make that functionality clear to users.</a:t>
            </a:r>
          </a:p>
        </p:txBody>
      </p:sp>
      <p:pic>
        <p:nvPicPr>
          <p:cNvPr id="239" name="Shape 239"/>
          <p:cNvPicPr preferRelativeResize="0"/>
          <p:nvPr/>
        </p:nvPicPr>
        <p:blipFill>
          <a:blip r:embed="rId5">
            <a:alphaModFix/>
          </a:blip>
          <a:stretch>
            <a:fillRect/>
          </a:stretch>
        </p:blipFill>
        <p:spPr>
          <a:xfrm>
            <a:off x="198137" y="1591337"/>
            <a:ext cx="1392074" cy="2472590"/>
          </a:xfrm>
          <a:prstGeom prst="rect">
            <a:avLst/>
          </a:prstGeom>
          <a:noFill/>
          <a:ln>
            <a:noFill/>
          </a:ln>
        </p:spPr>
      </p:pic>
      <p:pic>
        <p:nvPicPr>
          <p:cNvPr id="240" name="Shape 240"/>
          <p:cNvPicPr preferRelativeResize="0"/>
          <p:nvPr/>
        </p:nvPicPr>
        <p:blipFill>
          <a:blip r:embed="rId6">
            <a:alphaModFix/>
          </a:blip>
          <a:stretch>
            <a:fillRect/>
          </a:stretch>
        </p:blipFill>
        <p:spPr>
          <a:xfrm>
            <a:off x="2728100" y="1712475"/>
            <a:ext cx="1392075" cy="2389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Design Change 5 (Severity 4)</a:t>
            </a:r>
          </a:p>
          <a:p>
            <a:pPr lvl="0" rtl="0">
              <a:spcBef>
                <a:spcPts val="0"/>
              </a:spcBef>
              <a:buNone/>
            </a:pPr>
            <a:r>
              <a:t/>
            </a:r>
            <a:endParaRPr/>
          </a:p>
        </p:txBody>
      </p:sp>
      <p:pic>
        <p:nvPicPr>
          <p:cNvPr id="246" name="Shape 246"/>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47" name="Shape 247"/>
          <p:cNvPicPr preferRelativeResize="0"/>
          <p:nvPr/>
        </p:nvPicPr>
        <p:blipFill rotWithShape="1">
          <a:blip r:embed="rId4">
            <a:alphaModFix/>
          </a:blip>
          <a:srcRect b="14842" l="32857" r="33556" t="15178"/>
          <a:stretch/>
        </p:blipFill>
        <p:spPr>
          <a:xfrm>
            <a:off x="2637551" y="1314426"/>
            <a:ext cx="1527941" cy="3178826"/>
          </a:xfrm>
          <a:prstGeom prst="rect">
            <a:avLst/>
          </a:prstGeom>
          <a:noFill/>
          <a:ln>
            <a:noFill/>
          </a:ln>
        </p:spPr>
      </p:pic>
      <p:pic>
        <p:nvPicPr>
          <p:cNvPr id="248" name="Shape 248"/>
          <p:cNvPicPr preferRelativeResize="0"/>
          <p:nvPr/>
        </p:nvPicPr>
        <p:blipFill rotWithShape="1">
          <a:blip r:embed="rId4">
            <a:alphaModFix/>
          </a:blip>
          <a:srcRect b="14842" l="32857" r="33556" t="15178"/>
          <a:stretch/>
        </p:blipFill>
        <p:spPr>
          <a:xfrm>
            <a:off x="130211" y="1253838"/>
            <a:ext cx="1527941" cy="3178826"/>
          </a:xfrm>
          <a:prstGeom prst="rect">
            <a:avLst/>
          </a:prstGeom>
          <a:noFill/>
          <a:ln>
            <a:noFill/>
          </a:ln>
        </p:spPr>
      </p:pic>
      <p:sp>
        <p:nvSpPr>
          <p:cNvPr id="249" name="Shape 249"/>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rtl="0">
              <a:spcBef>
                <a:spcPts val="0"/>
              </a:spcBef>
              <a:buNone/>
            </a:pPr>
            <a:r>
              <a:rPr lang="en"/>
              <a:t>We didn’t account for cases where users wouldn’t want to split their screen when having a conversation.</a:t>
            </a:r>
          </a:p>
          <a:p>
            <a:pPr lvl="0" rtl="0">
              <a:spcBef>
                <a:spcPts val="0"/>
              </a:spcBef>
              <a:buNone/>
            </a:pPr>
            <a:r>
              <a:rPr lang="en"/>
              <a:t>We added an option to switch between single screen and split-screen in the conversation task.</a:t>
            </a:r>
          </a:p>
        </p:txBody>
      </p:sp>
      <p:pic>
        <p:nvPicPr>
          <p:cNvPr id="250" name="Shape 250"/>
          <p:cNvPicPr preferRelativeResize="0"/>
          <p:nvPr/>
        </p:nvPicPr>
        <p:blipFill>
          <a:blip r:embed="rId5">
            <a:alphaModFix/>
          </a:blip>
          <a:stretch>
            <a:fillRect/>
          </a:stretch>
        </p:blipFill>
        <p:spPr>
          <a:xfrm>
            <a:off x="196550" y="1640487"/>
            <a:ext cx="1395249" cy="2405550"/>
          </a:xfrm>
          <a:prstGeom prst="rect">
            <a:avLst/>
          </a:prstGeom>
          <a:noFill/>
          <a:ln>
            <a:noFill/>
          </a:ln>
        </p:spPr>
      </p:pic>
      <p:pic>
        <p:nvPicPr>
          <p:cNvPr id="251" name="Shape 251"/>
          <p:cNvPicPr preferRelativeResize="0"/>
          <p:nvPr/>
        </p:nvPicPr>
        <p:blipFill>
          <a:blip r:embed="rId6">
            <a:alphaModFix/>
          </a:blip>
          <a:stretch>
            <a:fillRect/>
          </a:stretch>
        </p:blipFill>
        <p:spPr>
          <a:xfrm>
            <a:off x="2726518" y="1671370"/>
            <a:ext cx="1395249" cy="2463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Design Change 6 (Severity 4)</a:t>
            </a:r>
          </a:p>
          <a:p>
            <a:pPr lvl="0" rtl="0">
              <a:spcBef>
                <a:spcPts val="0"/>
              </a:spcBef>
              <a:buNone/>
            </a:pPr>
            <a:r>
              <a:t/>
            </a:r>
            <a:endParaRPr/>
          </a:p>
        </p:txBody>
      </p:sp>
      <p:pic>
        <p:nvPicPr>
          <p:cNvPr id="257" name="Shape 257"/>
          <p:cNvPicPr preferRelativeResize="0"/>
          <p:nvPr/>
        </p:nvPicPr>
        <p:blipFill>
          <a:blip r:embed="rId3">
            <a:alphaModFix/>
          </a:blip>
          <a:stretch>
            <a:fillRect/>
          </a:stretch>
        </p:blipFill>
        <p:spPr>
          <a:xfrm>
            <a:off x="1899338" y="2757676"/>
            <a:ext cx="519627" cy="201251"/>
          </a:xfrm>
          <a:prstGeom prst="rect">
            <a:avLst/>
          </a:prstGeom>
          <a:noFill/>
          <a:ln>
            <a:noFill/>
          </a:ln>
        </p:spPr>
      </p:pic>
      <p:pic>
        <p:nvPicPr>
          <p:cNvPr id="258" name="Shape 258"/>
          <p:cNvPicPr preferRelativeResize="0"/>
          <p:nvPr/>
        </p:nvPicPr>
        <p:blipFill rotWithShape="1">
          <a:blip r:embed="rId4">
            <a:alphaModFix/>
          </a:blip>
          <a:srcRect b="14842" l="32857" r="33556" t="15178"/>
          <a:stretch/>
        </p:blipFill>
        <p:spPr>
          <a:xfrm>
            <a:off x="2637551" y="1254268"/>
            <a:ext cx="1527941" cy="3178826"/>
          </a:xfrm>
          <a:prstGeom prst="rect">
            <a:avLst/>
          </a:prstGeom>
          <a:noFill/>
          <a:ln>
            <a:noFill/>
          </a:ln>
        </p:spPr>
      </p:pic>
      <p:pic>
        <p:nvPicPr>
          <p:cNvPr id="259" name="Shape 259"/>
          <p:cNvPicPr preferRelativeResize="0"/>
          <p:nvPr/>
        </p:nvPicPr>
        <p:blipFill rotWithShape="1">
          <a:blip r:embed="rId4">
            <a:alphaModFix/>
          </a:blip>
          <a:srcRect b="14842" l="32857" r="33556" t="15178"/>
          <a:stretch/>
        </p:blipFill>
        <p:spPr>
          <a:xfrm>
            <a:off x="130211" y="1253838"/>
            <a:ext cx="1527941" cy="3178826"/>
          </a:xfrm>
          <a:prstGeom prst="rect">
            <a:avLst/>
          </a:prstGeom>
          <a:noFill/>
          <a:ln>
            <a:noFill/>
          </a:ln>
        </p:spPr>
      </p:pic>
      <p:sp>
        <p:nvSpPr>
          <p:cNvPr id="260" name="Shape 260"/>
          <p:cNvSpPr txBox="1"/>
          <p:nvPr>
            <p:ph idx="1" type="body"/>
          </p:nvPr>
        </p:nvSpPr>
        <p:spPr>
          <a:xfrm>
            <a:off x="4735525" y="1329500"/>
            <a:ext cx="3233400" cy="3300000"/>
          </a:xfrm>
          <a:prstGeom prst="rect">
            <a:avLst/>
          </a:prstGeom>
        </p:spPr>
        <p:txBody>
          <a:bodyPr anchorCtr="0" anchor="t" bIns="91425" lIns="91425" rIns="91425" tIns="91425">
            <a:noAutofit/>
          </a:bodyPr>
          <a:lstStyle/>
          <a:p>
            <a:pPr lvl="0" rtl="0">
              <a:spcBef>
                <a:spcPts val="0"/>
              </a:spcBef>
              <a:buNone/>
            </a:pPr>
            <a:r>
              <a:rPr lang="en"/>
              <a:t>It wasn’t clear what changing the style in the application did.</a:t>
            </a:r>
          </a:p>
          <a:p>
            <a:pPr lvl="0" rtl="0">
              <a:spcBef>
                <a:spcPts val="0"/>
              </a:spcBef>
              <a:buNone/>
            </a:pPr>
            <a:r>
              <a:rPr lang="en"/>
              <a:t>We moved the “Change Style” button to within a recording session to make it clear that it changes the font for that particular session.</a:t>
            </a:r>
          </a:p>
        </p:txBody>
      </p:sp>
      <p:pic>
        <p:nvPicPr>
          <p:cNvPr id="261" name="Shape 261"/>
          <p:cNvPicPr preferRelativeResize="0"/>
          <p:nvPr/>
        </p:nvPicPr>
        <p:blipFill>
          <a:blip r:embed="rId5">
            <a:alphaModFix/>
          </a:blip>
          <a:stretch>
            <a:fillRect/>
          </a:stretch>
        </p:blipFill>
        <p:spPr>
          <a:xfrm>
            <a:off x="2727600" y="1647760"/>
            <a:ext cx="1367575" cy="2430699"/>
          </a:xfrm>
          <a:prstGeom prst="rect">
            <a:avLst/>
          </a:prstGeom>
          <a:noFill/>
          <a:ln>
            <a:noFill/>
          </a:ln>
        </p:spPr>
      </p:pic>
      <p:pic>
        <p:nvPicPr>
          <p:cNvPr id="262" name="Shape 262"/>
          <p:cNvPicPr preferRelativeResize="0"/>
          <p:nvPr/>
        </p:nvPicPr>
        <p:blipFill>
          <a:blip r:embed="rId6">
            <a:alphaModFix/>
          </a:blip>
          <a:stretch>
            <a:fillRect/>
          </a:stretch>
        </p:blipFill>
        <p:spPr>
          <a:xfrm>
            <a:off x="240150" y="1623824"/>
            <a:ext cx="1350574" cy="2430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Prototype Implementation Status</a:t>
            </a:r>
          </a:p>
        </p:txBody>
      </p:sp>
      <p:sp>
        <p:nvSpPr>
          <p:cNvPr id="268" name="Shape 26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b="1" lang="en" sz="2400"/>
              <a:t>Tools being used:</a:t>
            </a:r>
          </a:p>
          <a:p>
            <a:pPr indent="-228600" lvl="0" marL="457200">
              <a:spcBef>
                <a:spcPts val="0"/>
              </a:spcBef>
              <a:buChar char="-"/>
            </a:pPr>
            <a:r>
              <a:rPr lang="en"/>
              <a:t>We are implementing this app for iOS, so we are using xcode to build it. Since we are using Speech technology by Apple, the app is compatible with iOS 10 and higher.</a:t>
            </a:r>
          </a:p>
        </p:txBody>
      </p:sp>
      <p:pic>
        <p:nvPicPr>
          <p:cNvPr id="269" name="Shape 269"/>
          <p:cNvPicPr preferRelativeResize="0"/>
          <p:nvPr/>
        </p:nvPicPr>
        <p:blipFill>
          <a:blip r:embed="rId3">
            <a:alphaModFix/>
          </a:blip>
          <a:stretch>
            <a:fillRect/>
          </a:stretch>
        </p:blipFill>
        <p:spPr>
          <a:xfrm>
            <a:off x="2350825" y="2726125"/>
            <a:ext cx="1403699" cy="1403699"/>
          </a:xfrm>
          <a:prstGeom prst="rect">
            <a:avLst/>
          </a:prstGeom>
          <a:noFill/>
          <a:ln>
            <a:noFill/>
          </a:ln>
        </p:spPr>
      </p:pic>
      <p:pic>
        <p:nvPicPr>
          <p:cNvPr id="270" name="Shape 270"/>
          <p:cNvPicPr preferRelativeResize="0"/>
          <p:nvPr/>
        </p:nvPicPr>
        <p:blipFill>
          <a:blip r:embed="rId4">
            <a:alphaModFix/>
          </a:blip>
          <a:stretch>
            <a:fillRect/>
          </a:stretch>
        </p:blipFill>
        <p:spPr>
          <a:xfrm>
            <a:off x="5152250" y="2726124"/>
            <a:ext cx="1403700" cy="1403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Prototype Implementation Status</a:t>
            </a:r>
          </a:p>
        </p:txBody>
      </p:sp>
      <p:sp>
        <p:nvSpPr>
          <p:cNvPr id="276" name="Shape 27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b="1" lang="en" sz="2400"/>
              <a:t>Implemented features:</a:t>
            </a:r>
          </a:p>
          <a:p>
            <a:pPr indent="-228600" lvl="0" marL="457200" rtl="0">
              <a:spcBef>
                <a:spcPts val="0"/>
              </a:spcBef>
              <a:buChar char="-"/>
            </a:pPr>
            <a:r>
              <a:rPr lang="en"/>
              <a:t>Allows speech to text, and showing the user live feedback.</a:t>
            </a:r>
          </a:p>
          <a:p>
            <a:pPr indent="-228600" lvl="0" marL="457200" rtl="0">
              <a:spcBef>
                <a:spcPts val="0"/>
              </a:spcBef>
              <a:buChar char="-"/>
            </a:pPr>
            <a:r>
              <a:rPr lang="en"/>
              <a:t>Resizes words depending on the loudness.</a:t>
            </a:r>
          </a:p>
          <a:p>
            <a:pPr indent="-228600" lvl="0" marL="457200" rtl="0">
              <a:spcBef>
                <a:spcPts val="0"/>
              </a:spcBef>
              <a:buChar char="-"/>
            </a:pPr>
            <a:r>
              <a:rPr lang="en"/>
              <a:t>Saves the recording temporarily.</a:t>
            </a:r>
          </a:p>
        </p:txBody>
      </p:sp>
      <p:pic>
        <p:nvPicPr>
          <p:cNvPr id="277" name="Shape 277"/>
          <p:cNvPicPr preferRelativeResize="0"/>
          <p:nvPr/>
        </p:nvPicPr>
        <p:blipFill rotWithShape="1">
          <a:blip r:embed="rId3">
            <a:alphaModFix/>
          </a:blip>
          <a:srcRect b="14842" l="32857" r="33556" t="15178"/>
          <a:stretch/>
        </p:blipFill>
        <p:spPr>
          <a:xfrm>
            <a:off x="7173824" y="793614"/>
            <a:ext cx="1970175" cy="4098836"/>
          </a:xfrm>
          <a:prstGeom prst="rect">
            <a:avLst/>
          </a:prstGeom>
          <a:noFill/>
          <a:ln>
            <a:noFill/>
          </a:ln>
        </p:spPr>
      </p:pic>
      <p:pic>
        <p:nvPicPr>
          <p:cNvPr id="278" name="Shape 278"/>
          <p:cNvPicPr preferRelativeResize="0"/>
          <p:nvPr/>
        </p:nvPicPr>
        <p:blipFill>
          <a:blip r:embed="rId4">
            <a:alphaModFix/>
          </a:blip>
          <a:stretch>
            <a:fillRect/>
          </a:stretch>
        </p:blipFill>
        <p:spPr>
          <a:xfrm>
            <a:off x="7325149" y="1300925"/>
            <a:ext cx="1720674" cy="30605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257600"/>
            <a:ext cx="8520600" cy="607800"/>
          </a:xfrm>
          <a:prstGeom prst="rect">
            <a:avLst/>
          </a:prstGeom>
        </p:spPr>
        <p:txBody>
          <a:bodyPr anchorCtr="0" anchor="t" bIns="91425" lIns="91425" rIns="91425" tIns="91425">
            <a:noAutofit/>
          </a:bodyPr>
          <a:lstStyle/>
          <a:p>
            <a:pPr lvl="0" rtl="0">
              <a:spcBef>
                <a:spcPts val="0"/>
              </a:spcBef>
              <a:buNone/>
            </a:pPr>
            <a:r>
              <a:rPr lang="en"/>
              <a:t>Prototype Implementation Status</a:t>
            </a:r>
          </a:p>
        </p:txBody>
      </p:sp>
      <p:sp>
        <p:nvSpPr>
          <p:cNvPr id="284" name="Shape 284"/>
          <p:cNvSpPr txBox="1"/>
          <p:nvPr>
            <p:ph idx="1" type="body"/>
          </p:nvPr>
        </p:nvSpPr>
        <p:spPr>
          <a:xfrm>
            <a:off x="311700" y="1077475"/>
            <a:ext cx="8667000" cy="3339000"/>
          </a:xfrm>
          <a:prstGeom prst="rect">
            <a:avLst/>
          </a:prstGeom>
        </p:spPr>
        <p:txBody>
          <a:bodyPr anchorCtr="0" anchor="t" bIns="91425" lIns="91425" rIns="91425" tIns="91425">
            <a:noAutofit/>
          </a:bodyPr>
          <a:lstStyle/>
          <a:p>
            <a:pPr lvl="0" rtl="0">
              <a:spcBef>
                <a:spcPts val="0"/>
              </a:spcBef>
              <a:buNone/>
            </a:pPr>
            <a:r>
              <a:rPr b="1" lang="en" sz="2300"/>
              <a:t>Unimplemented Features</a:t>
            </a:r>
          </a:p>
          <a:p>
            <a:pPr indent="-228600" lvl="0" marL="457200" rtl="0">
              <a:spcBef>
                <a:spcPts val="0"/>
              </a:spcBef>
              <a:buChar char="-"/>
            </a:pPr>
            <a:r>
              <a:rPr lang="en"/>
              <a:t>iMessage extension still has no code at all.</a:t>
            </a:r>
          </a:p>
          <a:p>
            <a:pPr indent="-228600" lvl="0" marL="457200" rtl="0">
              <a:spcBef>
                <a:spcPts val="0"/>
              </a:spcBef>
              <a:buChar char="-"/>
            </a:pPr>
            <a:r>
              <a:rPr lang="en"/>
              <a:t>Converse: Converse’s implementation is similar to Caption, so this won’t take much time</a:t>
            </a:r>
          </a:p>
          <a:p>
            <a:pPr lvl="0" rtl="0">
              <a:spcBef>
                <a:spcPts val="0"/>
              </a:spcBef>
              <a:buNone/>
            </a:pPr>
            <a:r>
              <a:rPr b="1" lang="en" sz="2300"/>
              <a:t>Plan to finish</a:t>
            </a:r>
          </a:p>
          <a:p>
            <a:pPr indent="-228600" lvl="0" marL="457200" rtl="0">
              <a:spcBef>
                <a:spcPts val="0"/>
              </a:spcBef>
              <a:buChar char="-"/>
            </a:pPr>
            <a:r>
              <a:rPr lang="en"/>
              <a:t>Have core functionality implementation finished by the middle of next week, and finish details by the end of the week.</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Prototype Implementation Status</a:t>
            </a:r>
          </a:p>
        </p:txBody>
      </p:sp>
      <p:sp>
        <p:nvSpPr>
          <p:cNvPr id="290" name="Shape 290"/>
          <p:cNvSpPr txBox="1"/>
          <p:nvPr>
            <p:ph idx="1" type="body"/>
          </p:nvPr>
        </p:nvSpPr>
        <p:spPr>
          <a:xfrm>
            <a:off x="311700" y="1335150"/>
            <a:ext cx="8520600" cy="680100"/>
          </a:xfrm>
          <a:prstGeom prst="rect">
            <a:avLst/>
          </a:prstGeom>
        </p:spPr>
        <p:txBody>
          <a:bodyPr anchorCtr="0" anchor="t" bIns="91425" lIns="91425" rIns="91425" tIns="91425">
            <a:noAutofit/>
          </a:bodyPr>
          <a:lstStyle/>
          <a:p>
            <a:pPr lvl="0" rtl="0">
              <a:spcBef>
                <a:spcPts val="0"/>
              </a:spcBef>
              <a:buNone/>
            </a:pPr>
            <a:r>
              <a:rPr b="1" lang="en" sz="2400"/>
              <a:t>Wizard of Oz Techniques </a:t>
            </a:r>
          </a:p>
        </p:txBody>
      </p:sp>
      <p:sp>
        <p:nvSpPr>
          <p:cNvPr id="291" name="Shape 291"/>
          <p:cNvSpPr txBox="1"/>
          <p:nvPr/>
        </p:nvSpPr>
        <p:spPr>
          <a:xfrm>
            <a:off x="1800900" y="2218325"/>
            <a:ext cx="5542200" cy="962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800">
                <a:solidFill>
                  <a:schemeClr val="dk2"/>
                </a:solidFill>
                <a:latin typeface="Roboto"/>
                <a:ea typeface="Roboto"/>
                <a:cs typeface="Roboto"/>
                <a:sym typeface="Roboto"/>
              </a:rPr>
              <a:t>We might use Wizard of Oz Techniques with the iMessage extension</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mt="50000"/>
          </a:blip>
          <a:stretch>
            <a:fillRect/>
          </a:stretch>
        </p:blipFill>
        <p:spPr>
          <a:xfrm rot="-5400000">
            <a:off x="2003225" y="-2003225"/>
            <a:ext cx="5146974" cy="9153425"/>
          </a:xfrm>
          <a:prstGeom prst="rect">
            <a:avLst/>
          </a:prstGeom>
          <a:noFill/>
          <a:ln>
            <a:noFill/>
          </a:ln>
        </p:spPr>
      </p:pic>
      <p:pic>
        <p:nvPicPr>
          <p:cNvPr descr="ale.png" id="146" name="Shape 146"/>
          <p:cNvPicPr preferRelativeResize="0"/>
          <p:nvPr/>
        </p:nvPicPr>
        <p:blipFill>
          <a:blip r:embed="rId4">
            <a:alphaModFix/>
          </a:blip>
          <a:stretch>
            <a:fillRect/>
          </a:stretch>
        </p:blipFill>
        <p:spPr>
          <a:xfrm>
            <a:off x="168250" y="1581675"/>
            <a:ext cx="2041674" cy="2041674"/>
          </a:xfrm>
          <a:prstGeom prst="rect">
            <a:avLst/>
          </a:prstGeom>
          <a:noFill/>
          <a:ln>
            <a:noFill/>
          </a:ln>
        </p:spPr>
      </p:pic>
      <p:sp>
        <p:nvSpPr>
          <p:cNvPr id="147" name="Shape 147"/>
          <p:cNvSpPr txBox="1"/>
          <p:nvPr/>
        </p:nvSpPr>
        <p:spPr>
          <a:xfrm>
            <a:off x="293350" y="3758725"/>
            <a:ext cx="1718100" cy="322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2A3990"/>
                </a:solidFill>
                <a:latin typeface="Open Sans"/>
                <a:ea typeface="Open Sans"/>
                <a:cs typeface="Open Sans"/>
                <a:sym typeface="Open Sans"/>
              </a:rPr>
              <a:t>Alejandrina G.R.</a:t>
            </a:r>
          </a:p>
        </p:txBody>
      </p:sp>
      <p:sp>
        <p:nvSpPr>
          <p:cNvPr id="148" name="Shape 148"/>
          <p:cNvSpPr txBox="1"/>
          <p:nvPr/>
        </p:nvSpPr>
        <p:spPr>
          <a:xfrm>
            <a:off x="2590600" y="3758725"/>
            <a:ext cx="1718100" cy="322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2A3990"/>
                </a:solidFill>
                <a:latin typeface="Open Sans"/>
                <a:ea typeface="Open Sans"/>
                <a:cs typeface="Open Sans"/>
                <a:sym typeface="Open Sans"/>
              </a:rPr>
              <a:t>Ammar A.</a:t>
            </a:r>
          </a:p>
        </p:txBody>
      </p:sp>
      <p:sp>
        <p:nvSpPr>
          <p:cNvPr id="149" name="Shape 149"/>
          <p:cNvSpPr txBox="1"/>
          <p:nvPr/>
        </p:nvSpPr>
        <p:spPr>
          <a:xfrm>
            <a:off x="4846200" y="3758725"/>
            <a:ext cx="1718100" cy="322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2A3990"/>
                </a:solidFill>
                <a:latin typeface="Open Sans"/>
                <a:ea typeface="Open Sans"/>
                <a:cs typeface="Open Sans"/>
                <a:sym typeface="Open Sans"/>
              </a:rPr>
              <a:t>Ahmed S.</a:t>
            </a:r>
          </a:p>
        </p:txBody>
      </p:sp>
      <p:sp>
        <p:nvSpPr>
          <p:cNvPr id="150" name="Shape 150"/>
          <p:cNvSpPr txBox="1"/>
          <p:nvPr/>
        </p:nvSpPr>
        <p:spPr>
          <a:xfrm>
            <a:off x="7111700" y="3758725"/>
            <a:ext cx="1718100" cy="322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2A3990"/>
                </a:solidFill>
                <a:latin typeface="Open Sans"/>
                <a:ea typeface="Open Sans"/>
                <a:cs typeface="Open Sans"/>
                <a:sym typeface="Open Sans"/>
              </a:rPr>
              <a:t>Abdallah A.</a:t>
            </a:r>
          </a:p>
        </p:txBody>
      </p:sp>
      <p:pic>
        <p:nvPicPr>
          <p:cNvPr id="151" name="Shape 151"/>
          <p:cNvPicPr preferRelativeResize="0"/>
          <p:nvPr/>
        </p:nvPicPr>
        <p:blipFill>
          <a:blip r:embed="rId5">
            <a:alphaModFix/>
          </a:blip>
          <a:stretch>
            <a:fillRect/>
          </a:stretch>
        </p:blipFill>
        <p:spPr>
          <a:xfrm>
            <a:off x="2428812" y="1581675"/>
            <a:ext cx="2041674" cy="2041674"/>
          </a:xfrm>
          <a:prstGeom prst="rect">
            <a:avLst/>
          </a:prstGeom>
          <a:noFill/>
          <a:ln>
            <a:noFill/>
          </a:ln>
        </p:spPr>
      </p:pic>
      <p:sp>
        <p:nvSpPr>
          <p:cNvPr id="152" name="Shape 152"/>
          <p:cNvSpPr txBox="1"/>
          <p:nvPr/>
        </p:nvSpPr>
        <p:spPr>
          <a:xfrm>
            <a:off x="368875" y="341050"/>
            <a:ext cx="8115600" cy="717000"/>
          </a:xfrm>
          <a:prstGeom prst="rect">
            <a:avLst/>
          </a:prstGeom>
          <a:noFill/>
          <a:ln>
            <a:noFill/>
          </a:ln>
        </p:spPr>
        <p:txBody>
          <a:bodyPr anchorCtr="0" anchor="t" bIns="91425" lIns="91425" rIns="91425" tIns="91425">
            <a:noAutofit/>
          </a:bodyPr>
          <a:lstStyle/>
          <a:p>
            <a:pPr lvl="0" rtl="0" algn="ctr">
              <a:spcBef>
                <a:spcPts val="0"/>
              </a:spcBef>
              <a:buNone/>
            </a:pPr>
            <a:r>
              <a:rPr lang="en" sz="4800">
                <a:latin typeface="Oswald"/>
                <a:ea typeface="Oswald"/>
                <a:cs typeface="Oswald"/>
                <a:sym typeface="Oswald"/>
              </a:rPr>
              <a:t>Team</a:t>
            </a:r>
          </a:p>
        </p:txBody>
      </p:sp>
      <p:pic>
        <p:nvPicPr>
          <p:cNvPr id="153" name="Shape 153"/>
          <p:cNvPicPr preferRelativeResize="0"/>
          <p:nvPr/>
        </p:nvPicPr>
        <p:blipFill>
          <a:blip r:embed="rId6">
            <a:alphaModFix/>
          </a:blip>
          <a:stretch>
            <a:fillRect/>
          </a:stretch>
        </p:blipFill>
        <p:spPr>
          <a:xfrm>
            <a:off x="6949925" y="1519887"/>
            <a:ext cx="2041674" cy="2103724"/>
          </a:xfrm>
          <a:prstGeom prst="rect">
            <a:avLst/>
          </a:prstGeom>
          <a:noFill/>
          <a:ln>
            <a:noFill/>
          </a:ln>
        </p:spPr>
      </p:pic>
      <p:pic>
        <p:nvPicPr>
          <p:cNvPr id="154" name="Shape 154"/>
          <p:cNvPicPr preferRelativeResize="0"/>
          <p:nvPr/>
        </p:nvPicPr>
        <p:blipFill>
          <a:blip r:embed="rId7">
            <a:alphaModFix/>
          </a:blip>
          <a:stretch>
            <a:fillRect/>
          </a:stretch>
        </p:blipFill>
        <p:spPr>
          <a:xfrm>
            <a:off x="4676475" y="1538132"/>
            <a:ext cx="2067438" cy="21287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Prototype Implementation Status</a:t>
            </a:r>
          </a:p>
        </p:txBody>
      </p:sp>
      <p:sp>
        <p:nvSpPr>
          <p:cNvPr id="297" name="Shape 29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b="1" lang="en" sz="2400"/>
              <a:t>Hard-coded Data</a:t>
            </a:r>
          </a:p>
          <a:p>
            <a:pPr indent="-228600" lvl="0" marL="457200" rtl="0">
              <a:spcBef>
                <a:spcPts val="0"/>
              </a:spcBef>
              <a:buChar char="-"/>
            </a:pPr>
            <a:r>
              <a:rPr lang="en"/>
              <a:t>Text default style</a:t>
            </a:r>
          </a:p>
          <a:p>
            <a:pPr indent="-228600" lvl="0" marL="457200" rtl="0">
              <a:spcBef>
                <a:spcPts val="0"/>
              </a:spcBef>
              <a:buChar char="-"/>
            </a:pPr>
            <a:r>
              <a:rPr lang="en"/>
              <a:t>Saved styles</a:t>
            </a:r>
          </a:p>
          <a:p>
            <a:pPr indent="-228600" lvl="0" marL="457200" rtl="0">
              <a:spcBef>
                <a:spcPts val="0"/>
              </a:spcBef>
              <a:buChar char="-"/>
            </a:pPr>
            <a:r>
              <a:rPr lang="en"/>
              <a:t>Saved sessions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Prototype Implementation Status</a:t>
            </a:r>
          </a:p>
        </p:txBody>
      </p:sp>
      <p:sp>
        <p:nvSpPr>
          <p:cNvPr id="303" name="Shape 30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b="1" lang="en" sz="2400"/>
              <a:t>Issues/Questions</a:t>
            </a:r>
          </a:p>
          <a:p>
            <a:pPr indent="-228600" lvl="0" marL="457200" rtl="0">
              <a:spcBef>
                <a:spcPts val="0"/>
              </a:spcBef>
              <a:buChar char="-"/>
            </a:pPr>
            <a:r>
              <a:rPr lang="en"/>
              <a:t>We still have not explored the iMessage extension, but most likely we will be able to make it work.</a:t>
            </a:r>
          </a:p>
          <a:p>
            <a:pPr indent="-228600" lvl="0" marL="457200" rtl="0">
              <a:spcBef>
                <a:spcPts val="0"/>
              </a:spcBef>
              <a:buChar char="-"/>
            </a:pPr>
            <a:r>
              <a:rPr lang="en"/>
              <a:t>Still missing most iMessage implementation</a:t>
            </a:r>
          </a:p>
          <a:p>
            <a:pPr indent="-228600" lvl="0" marL="457200" rtl="0">
              <a:spcBef>
                <a:spcPts val="0"/>
              </a:spcBef>
              <a:buChar char="-"/>
            </a:pPr>
            <a:r>
              <a:rPr lang="en"/>
              <a:t>Text animation shows at the end when recording is over, not live as intended.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3318900" y="2267850"/>
            <a:ext cx="2506200" cy="607800"/>
          </a:xfrm>
          <a:prstGeom prst="rect">
            <a:avLst/>
          </a:prstGeom>
        </p:spPr>
        <p:txBody>
          <a:bodyPr anchorCtr="0" anchor="t" bIns="91425" lIns="91425" rIns="91425" tIns="91425">
            <a:noAutofit/>
          </a:bodyPr>
          <a:lstStyle/>
          <a:p>
            <a:pPr lvl="0" algn="ctr">
              <a:spcBef>
                <a:spcPts val="0"/>
              </a:spcBef>
              <a:buNone/>
            </a:pPr>
            <a:r>
              <a:rPr lang="en" sz="3600"/>
              <a:t>Demo</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Summary</a:t>
            </a:r>
          </a:p>
        </p:txBody>
      </p:sp>
      <p:sp>
        <p:nvSpPr>
          <p:cNvPr id="314" name="Shape 31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The heuristic evaluation allowed for us to recognize flaws in small features and the structure of some of the app’s changes.</a:t>
            </a:r>
          </a:p>
          <a:p>
            <a:pPr indent="-228600" lvl="0" marL="457200" rtl="0">
              <a:spcBef>
                <a:spcPts val="0"/>
              </a:spcBef>
            </a:pPr>
            <a:r>
              <a:rPr lang="en"/>
              <a:t>The design changes are not hard to change, which will help us in fixing the mentioned violations at a low cost</a:t>
            </a:r>
          </a:p>
          <a:p>
            <a:pPr indent="-228600" lvl="0" marL="457200" rtl="0">
              <a:spcBef>
                <a:spcPts val="0"/>
              </a:spcBef>
            </a:pPr>
            <a:r>
              <a:rPr lang="en"/>
              <a:t>Implementing the application is not all easy, but it is doable with some digging</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3052500" y="526350"/>
            <a:ext cx="3039000" cy="4090800"/>
          </a:xfrm>
          <a:prstGeom prst="rect">
            <a:avLst/>
          </a:prstGeom>
        </p:spPr>
        <p:txBody>
          <a:bodyPr anchorCtr="0" anchor="ctr" bIns="91425" lIns="91425" rIns="91425" tIns="91425">
            <a:noAutofit/>
          </a:bodyPr>
          <a:lstStyle/>
          <a:p>
            <a:pPr lvl="0" rtl="0">
              <a:spcBef>
                <a:spcPts val="0"/>
              </a:spcBef>
              <a:buNone/>
            </a:pPr>
            <a:r>
              <a:rPr lang="en" sz="48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88275"/>
            <a:ext cx="8520600" cy="607800"/>
          </a:xfrm>
          <a:prstGeom prst="rect">
            <a:avLst/>
          </a:prstGeom>
        </p:spPr>
        <p:txBody>
          <a:bodyPr anchorCtr="0" anchor="t" bIns="91425" lIns="91425" rIns="91425" tIns="91425">
            <a:noAutofit/>
          </a:bodyPr>
          <a:lstStyle/>
          <a:p>
            <a:pPr lvl="0" rtl="0" algn="ctr">
              <a:spcBef>
                <a:spcPts val="0"/>
              </a:spcBef>
              <a:buNone/>
            </a:pPr>
            <a:r>
              <a:rPr lang="en" sz="4800"/>
              <a:t>Mission Statement</a:t>
            </a:r>
          </a:p>
        </p:txBody>
      </p:sp>
      <p:sp>
        <p:nvSpPr>
          <p:cNvPr id="160" name="Shape 160"/>
          <p:cNvSpPr txBox="1"/>
          <p:nvPr>
            <p:ph idx="1" type="body"/>
          </p:nvPr>
        </p:nvSpPr>
        <p:spPr>
          <a:xfrm>
            <a:off x="647250" y="1646225"/>
            <a:ext cx="7849500" cy="2520600"/>
          </a:xfrm>
          <a:prstGeom prst="rect">
            <a:avLst/>
          </a:prstGeom>
        </p:spPr>
        <p:txBody>
          <a:bodyPr anchorCtr="0" anchor="t" bIns="91425" lIns="91425" rIns="91425" tIns="91425">
            <a:noAutofit/>
          </a:bodyPr>
          <a:lstStyle/>
          <a:p>
            <a:pPr lvl="0" rtl="0" algn="ctr">
              <a:spcBef>
                <a:spcPts val="0"/>
              </a:spcBef>
              <a:buNone/>
            </a:pPr>
            <a:r>
              <a:rPr lang="en" sz="3600"/>
              <a:t>“Your </a:t>
            </a:r>
            <a:r>
              <a:rPr lang="en" sz="3600">
                <a:solidFill>
                  <a:srgbClr val="0000FF"/>
                </a:solidFill>
              </a:rPr>
              <a:t>voice</a:t>
            </a:r>
            <a:r>
              <a:rPr lang="en" sz="3600"/>
              <a:t> is more than just words”</a:t>
            </a:r>
          </a:p>
          <a:p>
            <a:pPr lvl="0" rtl="0" algn="ctr">
              <a:spcBef>
                <a:spcPts val="0"/>
              </a:spcBef>
              <a:buNone/>
            </a:pPr>
            <a:r>
              <a:rPr lang="en" sz="2000"/>
              <a:t>We aim to be able to display emotions through text to benefit those with deafness and beyond.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257600"/>
            <a:ext cx="8520600" cy="607800"/>
          </a:xfrm>
          <a:prstGeom prst="rect">
            <a:avLst/>
          </a:prstGeom>
        </p:spPr>
        <p:txBody>
          <a:bodyPr anchorCtr="0" anchor="t" bIns="91425" lIns="91425" rIns="91425" tIns="91425">
            <a:noAutofit/>
          </a:bodyPr>
          <a:lstStyle/>
          <a:p>
            <a:pPr lvl="0">
              <a:spcBef>
                <a:spcPts val="0"/>
              </a:spcBef>
              <a:buNone/>
            </a:pPr>
            <a:r>
              <a:rPr lang="en"/>
              <a:t>Problem and Solution</a:t>
            </a:r>
          </a:p>
        </p:txBody>
      </p:sp>
      <p:sp>
        <p:nvSpPr>
          <p:cNvPr id="166" name="Shape 166"/>
          <p:cNvSpPr txBox="1"/>
          <p:nvPr>
            <p:ph idx="1" type="body"/>
          </p:nvPr>
        </p:nvSpPr>
        <p:spPr>
          <a:xfrm>
            <a:off x="311700" y="9250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en" sz="2400">
                <a:solidFill>
                  <a:srgbClr val="000000"/>
                </a:solidFill>
                <a:latin typeface="Source Sans Pro"/>
                <a:ea typeface="Source Sans Pro"/>
                <a:cs typeface="Source Sans Pro"/>
                <a:sym typeface="Source Sans Pro"/>
              </a:rPr>
              <a:t>Text fails to display  tone and emotions conveyed through verbal communication.  For a deaf student, this poses a real problem.</a:t>
            </a:r>
          </a:p>
          <a:p>
            <a:pPr lvl="0" rtl="0">
              <a:spcBef>
                <a:spcPts val="0"/>
              </a:spcBef>
              <a:spcAft>
                <a:spcPts val="0"/>
              </a:spcAft>
              <a:buNone/>
            </a:pPr>
            <a:r>
              <a:t/>
            </a:r>
            <a:endParaRPr sz="2400">
              <a:solidFill>
                <a:srgbClr val="000000"/>
              </a:solidFill>
              <a:latin typeface="Source Sans Pro"/>
              <a:ea typeface="Source Sans Pro"/>
              <a:cs typeface="Source Sans Pro"/>
              <a:sym typeface="Source Sans Pro"/>
            </a:endParaRPr>
          </a:p>
          <a:p>
            <a:pPr lvl="0" rtl="0">
              <a:spcBef>
                <a:spcPts val="0"/>
              </a:spcBef>
              <a:spcAft>
                <a:spcPts val="0"/>
              </a:spcAft>
              <a:buNone/>
            </a:pPr>
            <a:r>
              <a:rPr lang="en" sz="2400">
                <a:solidFill>
                  <a:srgbClr val="000000"/>
                </a:solidFill>
                <a:latin typeface="Source Sans Pro"/>
                <a:ea typeface="Source Sans Pro"/>
                <a:cs typeface="Source Sans Pro"/>
                <a:sym typeface="Source Sans Pro"/>
              </a:rPr>
              <a:t>Our solution is to introduce live captioning with words of manipulated size and shape to display their volume. The other approach is by enabling texting friends through also manipulating the text in a manner that will reflect one’s emotions </a:t>
            </a:r>
          </a:p>
          <a:p>
            <a:pPr lvl="0" rtl="0">
              <a:spcBef>
                <a:spcPts val="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sz="4800"/>
              <a:t>Overview</a:t>
            </a:r>
          </a:p>
        </p:txBody>
      </p:sp>
      <p:sp>
        <p:nvSpPr>
          <p:cNvPr id="172" name="Shape 172"/>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457200" lvl="0" marL="457200" rtl="0">
              <a:spcBef>
                <a:spcPts val="0"/>
              </a:spcBef>
              <a:buSzPct val="100000"/>
              <a:buChar char="-"/>
            </a:pPr>
            <a:r>
              <a:rPr lang="en" sz="3600"/>
              <a:t>Heuristic Evaluation Results</a:t>
            </a:r>
          </a:p>
          <a:p>
            <a:pPr indent="-457200" lvl="0" marL="457200" rtl="0">
              <a:spcBef>
                <a:spcPts val="0"/>
              </a:spcBef>
              <a:buSzPct val="100000"/>
              <a:buChar char="-"/>
            </a:pPr>
            <a:r>
              <a:rPr lang="en" sz="3600"/>
              <a:t>Revised Design</a:t>
            </a:r>
          </a:p>
          <a:p>
            <a:pPr indent="-457200" lvl="0" marL="457200" rtl="0">
              <a:spcBef>
                <a:spcPts val="0"/>
              </a:spcBef>
              <a:buSzPct val="100000"/>
              <a:buChar char="-"/>
            </a:pPr>
            <a:r>
              <a:rPr lang="en" sz="3600"/>
              <a:t>Prototype Implementation Status</a:t>
            </a:r>
          </a:p>
          <a:p>
            <a:pPr indent="-457200" lvl="0" marL="457200" rtl="0">
              <a:spcBef>
                <a:spcPts val="0"/>
              </a:spcBef>
              <a:buSzPct val="100000"/>
              <a:buChar char="-"/>
            </a:pPr>
            <a:r>
              <a:rPr lang="en" sz="3600"/>
              <a:t>Demonstration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10000"/>
            <a:ext cx="8520600" cy="607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3600">
                <a:solidFill>
                  <a:schemeClr val="dk2"/>
                </a:solidFill>
                <a:latin typeface="Arial"/>
                <a:ea typeface="Arial"/>
                <a:cs typeface="Arial"/>
                <a:sym typeface="Arial"/>
              </a:rPr>
              <a:t>Heuristic Evaluation Results</a:t>
            </a:r>
          </a:p>
          <a:p>
            <a:pPr lvl="0">
              <a:spcBef>
                <a:spcPts val="0"/>
              </a:spcBef>
              <a:buNone/>
            </a:pPr>
            <a:r>
              <a:t/>
            </a:r>
            <a:endParaRPr/>
          </a:p>
        </p:txBody>
      </p:sp>
      <p:sp>
        <p:nvSpPr>
          <p:cNvPr id="178" name="Shape 17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Our greatest issues dealt with the absence of small features along with structural flaws that created great difficulty for the user. </a:t>
            </a:r>
          </a:p>
          <a:p>
            <a:pPr lvl="0">
              <a:spcBef>
                <a:spcPts val="0"/>
              </a:spcBef>
              <a:buNone/>
            </a:pPr>
            <a:r>
              <a:rPr lang="en"/>
              <a:t>Thus, we aimed to fix these design flaws through creating and implementing small features (features as small as confirmation pages or buttons) along with rearranging the positioning of the app’s buttons to make using the app easier and more efficient.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idx="1" type="body"/>
          </p:nvPr>
        </p:nvSpPr>
        <p:spPr>
          <a:xfrm>
            <a:off x="225600" y="970100"/>
            <a:ext cx="8520600" cy="2351100"/>
          </a:xfrm>
          <a:prstGeom prst="rect">
            <a:avLst/>
          </a:prstGeom>
        </p:spPr>
        <p:txBody>
          <a:bodyPr anchorCtr="0" anchor="t" bIns="91425" lIns="91425" rIns="91425" tIns="91425">
            <a:noAutofit/>
          </a:bodyPr>
          <a:lstStyle/>
          <a:p>
            <a:pPr lvl="0">
              <a:spcBef>
                <a:spcPts val="0"/>
              </a:spcBef>
              <a:buNone/>
            </a:pPr>
            <a:r>
              <a:rPr b="1" lang="en"/>
              <a:t>[H2-1 Visibility of System Status] [H2-3 User control and freedom] [H2-4 Consistency and Standards] [Severity 3].</a:t>
            </a:r>
            <a:r>
              <a:rPr lang="en"/>
              <a:t>​ When a user clicks on “Caption”, the interface directly transitions a user to the voice recognition portion of the app. This does not seem intuitive; a user would likely expect to click a button to record. </a:t>
            </a:r>
          </a:p>
          <a:p>
            <a:pPr lvl="0">
              <a:spcBef>
                <a:spcPts val="0"/>
              </a:spcBef>
              <a:buNone/>
            </a:pPr>
            <a:r>
              <a:rPr b="1" lang="en"/>
              <a:t>[H2-7 Flexibility and efficiency of use] [Severity 3].</a:t>
            </a:r>
            <a:r>
              <a:rPr lang="en"/>
              <a:t>​ The process for changing which style is currently selected seems complicated and confusing; I couldn’t figure out how to do it. On the “Change Style” screen, the current style should be clearly marked and there should be a quick one-tap method of selecting a different style. </a:t>
            </a:r>
          </a:p>
        </p:txBody>
      </p:sp>
      <p:sp>
        <p:nvSpPr>
          <p:cNvPr id="184" name="Shape 184"/>
          <p:cNvSpPr txBox="1"/>
          <p:nvPr/>
        </p:nvSpPr>
        <p:spPr>
          <a:xfrm>
            <a:off x="225600" y="127800"/>
            <a:ext cx="8918400" cy="10077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3600">
                <a:solidFill>
                  <a:schemeClr val="dk2"/>
                </a:solidFill>
              </a:rPr>
              <a:t>Top Issues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 type="body"/>
          </p:nvPr>
        </p:nvSpPr>
        <p:spPr>
          <a:xfrm>
            <a:off x="311700" y="1098525"/>
            <a:ext cx="8520600" cy="2247600"/>
          </a:xfrm>
          <a:prstGeom prst="rect">
            <a:avLst/>
          </a:prstGeom>
        </p:spPr>
        <p:txBody>
          <a:bodyPr anchorCtr="0" anchor="t" bIns="91425" lIns="91425" rIns="91425" tIns="91425">
            <a:noAutofit/>
          </a:bodyPr>
          <a:lstStyle/>
          <a:p>
            <a:pPr lvl="0">
              <a:spcBef>
                <a:spcPts val="0"/>
              </a:spcBef>
              <a:buNone/>
            </a:pPr>
            <a:r>
              <a:rPr b="1" lang="en" sz="1400"/>
              <a:t>[H2-7 Flexibility and efficiency of use] [H2-8 Aesthetic and minimalist design] [Severity 4]</a:t>
            </a:r>
            <a:r>
              <a:rPr lang="en" sz="1400"/>
              <a:t>.​ The Converse split-screen does not seem to be a very efficient way of conducting a two-way conversation under many circumstances. The only application where this makes sense is if the phone is sitting on a flat surface and the two users are sitting across from each other. Another likely scenario is that the phone is being passed back and forth between people, in which case they would need to constantly rotate the phone 180 degrees between messages.</a:t>
            </a:r>
          </a:p>
          <a:p>
            <a:pPr lvl="0" rtl="0">
              <a:spcBef>
                <a:spcPts val="0"/>
              </a:spcBef>
              <a:buNone/>
            </a:pPr>
            <a:r>
              <a:rPr b="1" lang="en" sz="1400"/>
              <a:t>[H2-8 Aesthetic and Minimalist Design] [Severity 4] .</a:t>
            </a:r>
            <a:r>
              <a:rPr lang="en" sz="1400"/>
              <a:t> ​It is not immediately clear what the “Change Style” functionality accomplishes. Does it change the general appearance of the app? The appearance of text in captions? More than that, it is unclear why changing style in any of these areas would be particularly important. It might make sense to remove the “Change Style” button, or to make the functionality of changing text style more central to app purpose. </a:t>
            </a:r>
          </a:p>
        </p:txBody>
      </p:sp>
      <p:sp>
        <p:nvSpPr>
          <p:cNvPr id="190" name="Shape 190"/>
          <p:cNvSpPr txBox="1"/>
          <p:nvPr/>
        </p:nvSpPr>
        <p:spPr>
          <a:xfrm>
            <a:off x="225600" y="127800"/>
            <a:ext cx="8918400" cy="10077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3600">
                <a:solidFill>
                  <a:schemeClr val="dk2"/>
                </a:solidFill>
              </a:rPr>
              <a:t>Top Issues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180475" y="1091325"/>
            <a:ext cx="8918400" cy="2495400"/>
          </a:xfrm>
          <a:prstGeom prst="rect">
            <a:avLst/>
          </a:prstGeom>
        </p:spPr>
        <p:txBody>
          <a:bodyPr anchorCtr="0" anchor="t" bIns="91425" lIns="91425" rIns="91425" tIns="91425">
            <a:noAutofit/>
          </a:bodyPr>
          <a:lstStyle/>
          <a:p>
            <a:pPr lvl="0">
              <a:spcBef>
                <a:spcPts val="0"/>
              </a:spcBef>
              <a:buNone/>
            </a:pPr>
            <a:r>
              <a:rPr b="1" lang="en"/>
              <a:t>[H2-5 Error Prevention] [Severity 3] </a:t>
            </a:r>
            <a:r>
              <a:rPr lang="en"/>
              <a:t>. I​n the “Converse” flow, the “x” button in the middle of the screen is in a location that would suggest central functionality. A user might accidentally click on this button when looking at the other person’s message.</a:t>
            </a:r>
          </a:p>
          <a:p>
            <a:pPr lvl="0">
              <a:spcBef>
                <a:spcPts val="0"/>
              </a:spcBef>
              <a:buNone/>
            </a:pPr>
            <a:r>
              <a:rPr b="1" lang="en"/>
              <a:t>[H2-1 Visibility of System Status] [H2-3 User Control and Freedom] [Severity 4] </a:t>
            </a:r>
            <a:r>
              <a:rPr lang="en"/>
              <a:t>On the “Caption” screen, it is unclear whether the information being recorded is being autosaved continuously, or whether the user must take some action to manually save the information. If it is the latter, then there is a problem; there is no icon visible that may allow the user to save the content. There should be a “Save” icon prominently displayed on this screen. </a:t>
            </a:r>
          </a:p>
        </p:txBody>
      </p:sp>
      <p:sp>
        <p:nvSpPr>
          <p:cNvPr id="196" name="Shape 196"/>
          <p:cNvSpPr txBox="1"/>
          <p:nvPr/>
        </p:nvSpPr>
        <p:spPr>
          <a:xfrm>
            <a:off x="180475" y="264125"/>
            <a:ext cx="8918400" cy="7509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3600">
                <a:solidFill>
                  <a:schemeClr val="dk2"/>
                </a:solidFill>
              </a:rPr>
              <a:t>Top Issues</a:t>
            </a:r>
          </a:p>
        </p:txBody>
      </p:sp>
    </p:spTree>
  </p:cSld>
  <p:clrMapOvr>
    <a:masterClrMapping/>
  </p:clrMapOvr>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