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6D5F463D-0FEA-498B-B43E-6696C83639B7}">
  <a:tblStyle styleId="{6D5F463D-0FEA-498B-B43E-6696C83639B7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8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7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SourceSansPro-boldItalic.fntdata"/><Relationship Id="rId25" Type="http://schemas.openxmlformats.org/officeDocument/2006/relationships/slide" Target="slides/slide19.xml"/><Relationship Id="rId47" Type="http://schemas.openxmlformats.org/officeDocument/2006/relationships/font" Target="fonts/SourceSansPr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Roboto-italic.fntdata"/><Relationship Id="rId16" Type="http://schemas.openxmlformats.org/officeDocument/2006/relationships/slide" Target="slides/slide10.xml"/><Relationship Id="rId38" Type="http://schemas.openxmlformats.org/officeDocument/2006/relationships/font" Target="fonts/Robo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Shape 16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Shape 76"/>
          <p:cNvSpPr txBox="1"/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9" name="Shape 89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20" name="Shape 1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26" name="Shape 1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Shape 26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Shape 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 rot="10800000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Shape 57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Shape 62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6.jpg"/><Relationship Id="rId4" Type="http://schemas.openxmlformats.org/officeDocument/2006/relationships/image" Target="../media/image0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g"/><Relationship Id="rId4" Type="http://schemas.openxmlformats.org/officeDocument/2006/relationships/image" Target="../media/image0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0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subTitle"/>
          </p:nvPr>
        </p:nvSpPr>
        <p:spPr>
          <a:xfrm>
            <a:off x="3002400" y="2793100"/>
            <a:ext cx="2863799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Polytone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700" y="438700"/>
            <a:ext cx="3139200" cy="23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2864700" y="3569050"/>
            <a:ext cx="3139200" cy="9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ATeam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Task #2: I want to communicate with deaf people in 1-on-1 chats without the need to learn sign language - medium.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443575" y="1914400"/>
            <a:ext cx="8388600" cy="28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349" y="1260699"/>
            <a:ext cx="4863625" cy="3647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8239978" y="3439700"/>
            <a:ext cx="927300" cy="145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Task #3: I want text to reflect my emotion and deliver it to other people so that they don’t necessarily need sound - complex.</a:t>
            </a:r>
          </a:p>
        </p:txBody>
      </p:sp>
      <p:sp>
        <p:nvSpPr>
          <p:cNvPr id="209" name="Shape 209"/>
          <p:cNvSpPr/>
          <p:nvPr/>
        </p:nvSpPr>
        <p:spPr>
          <a:xfrm>
            <a:off x="8239978" y="3439700"/>
            <a:ext cx="927300" cy="145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984461" y="651640"/>
            <a:ext cx="3648697" cy="486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Experimental Method</a:t>
            </a: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lphaLcPeriod"/>
            </a:pPr>
            <a:r>
              <a:rPr lang="en" sz="2400"/>
              <a:t>Participants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lphaLcPeriod"/>
            </a:pPr>
            <a:r>
              <a:rPr lang="en" sz="2400"/>
              <a:t>Environment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lphaLcPeriod"/>
            </a:pPr>
            <a:r>
              <a:rPr lang="en" sz="2400"/>
              <a:t>Tasks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lphaLcPeriod"/>
            </a:pPr>
            <a:r>
              <a:rPr lang="en" sz="2400"/>
              <a:t>Procedure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lphaLcPeriod"/>
            </a:pPr>
            <a:r>
              <a:rPr lang="en" sz="2400"/>
              <a:t>Test Measures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Needed to pause transcripting lectures without exiting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Liked the cleanness, clearness and the easy navigation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49" y="1003042"/>
            <a:ext cx="3105322" cy="4140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Likes the shortcuts that the extension provides</a:t>
            </a: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21334" l="0" r="0" t="22387"/>
          <a:stretch/>
        </p:blipFill>
        <p:spPr>
          <a:xfrm rot="-5400000">
            <a:off x="-337597" y="1520548"/>
            <a:ext cx="4139598" cy="310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Was concerned about mistakenly hitting the exit button, and deleting everything.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Preferred text populating and scrolling instead of swapping text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949425" y="1750975"/>
            <a:ext cx="163500" cy="163500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498075" y="1229875"/>
            <a:ext cx="23343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Not sure if the division is necessary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904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7425" y="1003540"/>
            <a:ext cx="3104952" cy="4139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Was confused with the fact that you have to navigate all the way back to share a lecture rather than sharing it directly here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311700" y="1073925"/>
            <a:ext cx="8520600" cy="2623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Expressed concerns with how accurate current speech recognition software would be in correctly and accurately recognizing what is said.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Overview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Mission Statement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Selected interface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Low-fi prototype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Task Flows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Method Results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UI Changes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UI Changes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buChar char="-"/>
            </a:pPr>
            <a:r>
              <a:rPr lang="en"/>
              <a:t>Add a pause button to lecture captioning</a:t>
            </a:r>
          </a:p>
          <a:p>
            <a:pPr indent="-228600" lvl="0" marL="457200" rtl="0" algn="l">
              <a:spcBef>
                <a:spcPts val="0"/>
              </a:spcBef>
              <a:buChar char="-"/>
            </a:pPr>
            <a:r>
              <a:rPr lang="en"/>
              <a:t>Add a share button to lecture captioning</a:t>
            </a:r>
          </a:p>
          <a:p>
            <a:pPr indent="-228600" lvl="0" marL="457200" rtl="0" algn="l">
              <a:spcBef>
                <a:spcPts val="0"/>
              </a:spcBef>
              <a:buChar char="-"/>
            </a:pPr>
            <a:r>
              <a:rPr lang="en"/>
              <a:t>Add a pop-up before exiting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UI Changes</a:t>
            </a:r>
          </a:p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Enabling deleting saved styles simply by sliding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25" y="1521346"/>
            <a:ext cx="4139604" cy="310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UI Changes</a:t>
            </a:r>
          </a:p>
        </p:txBody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Asking the user to set up his default style right after tutorial instead of having the same default for the every user</a:t>
            </a: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49" y="1003042"/>
            <a:ext cx="3105322" cy="4140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UI Changes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3665375" y="1229875"/>
            <a:ext cx="5166900" cy="333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The ability to scroll back through text that has been already transcripted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38061" y="1521060"/>
            <a:ext cx="4139926" cy="310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019650" y="1919725"/>
            <a:ext cx="31047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Summary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3052500" y="526350"/>
            <a:ext cx="3039000" cy="409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Thank you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Deleted Slides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50" y="480437"/>
            <a:ext cx="5576850" cy="418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921" y="1017800"/>
            <a:ext cx="2945625" cy="39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7447" y="1017800"/>
            <a:ext cx="2945625" cy="39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299" y="424650"/>
            <a:ext cx="3220628" cy="4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649" y="424660"/>
            <a:ext cx="3220628" cy="429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7239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Mission Statement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783750" y="2015550"/>
            <a:ext cx="7576500" cy="111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“Your </a:t>
            </a:r>
            <a:r>
              <a:rPr lang="en" sz="3600">
                <a:solidFill>
                  <a:srgbClr val="D0366A"/>
                </a:solidFill>
              </a:rPr>
              <a:t>voice</a:t>
            </a:r>
            <a:r>
              <a:rPr lang="en" sz="3600"/>
              <a:t> is more than just words”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28875" y="-1186125"/>
            <a:ext cx="4286250" cy="76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3867725" y="451350"/>
            <a:ext cx="44826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rgbClr val="FF0000"/>
                </a:solidFill>
              </a:rPr>
              <a:t>Workflow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1999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Selected Interface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75" y="1403800"/>
            <a:ext cx="2791499" cy="37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025" y="1442699"/>
            <a:ext cx="4986263" cy="37396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Shape 165"/>
          <p:cNvCxnSpPr/>
          <p:nvPr/>
        </p:nvCxnSpPr>
        <p:spPr>
          <a:xfrm>
            <a:off x="3085650" y="1075553"/>
            <a:ext cx="2972700" cy="0"/>
          </a:xfrm>
          <a:prstGeom prst="straightConnector1">
            <a:avLst/>
          </a:prstGeom>
          <a:noFill/>
          <a:ln cap="flat" cmpd="sng" w="38100">
            <a:solidFill>
              <a:srgbClr val="2B3C8E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0" name="Shape 170"/>
          <p:cNvGraphicFramePr/>
          <p:nvPr/>
        </p:nvGraphicFramePr>
        <p:xfrm>
          <a:off x="148087" y="59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{6D5F463D-0FEA-498B-B43E-6696C83639B7}</a:tableStyleId>
              </a:tblPr>
              <a:tblGrid>
                <a:gridCol w="1651525"/>
                <a:gridCol w="3616050"/>
                <a:gridCol w="34946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Pros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Cons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14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Prototype 1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Minimal UI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Augments Reality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Stands out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Not widely available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Needs complementary UI on mobile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96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Prototype 2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Accessible extension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Very easy to learn and use with its familiar mobile UI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More subtle as an assistive technology in class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Doesn’t greatly utilize augmented reality</a:t>
                      </a:r>
                    </a:p>
                    <a:p>
                      <a:pPr indent="-342900" lvl="0" marL="457200" rtl="0">
                        <a:spcBef>
                          <a:spcPts val="0"/>
                        </a:spcBef>
                        <a:buSzPct val="100000"/>
                        <a:buFont typeface="Source Sans Pro"/>
                        <a:buChar char="-"/>
                      </a:pPr>
                      <a:r>
                        <a:rPr lang="en" sz="18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Complicated integration of different forms of verbal communication all in one form of text.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687" y="-38925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Prototype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650" y="843725"/>
            <a:ext cx="3598699" cy="429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331200" y="1981228"/>
            <a:ext cx="2481600" cy="67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Task Flows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Tasks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203027" y="1864379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b="1" lang="en">
                <a:solidFill>
                  <a:srgbClr val="000000"/>
                </a:solidFill>
              </a:rPr>
              <a:t>As a deaf student, I want to be able to visually understand tone, style, and volume of a lecture - simple.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b="1" lang="en">
                <a:solidFill>
                  <a:srgbClr val="000000"/>
                </a:solidFill>
              </a:rPr>
              <a:t>I want to communicate with deaf people in 1-on-1 chats without the need to learn sign language - medium.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b="1" lang="en">
                <a:solidFill>
                  <a:srgbClr val="000000"/>
                </a:solidFill>
              </a:rPr>
              <a:t>I want text to reflect my emotion and deliver it to other people so that they don’t necessarily need sound - complex.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 strike="sngStrike"/>
              <a:t>As a teacher, I want to be able to able to easily add emotional meta-data that can be displayed visually to my verbal communication - complex.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Task #1: As a deaf student, I want to be able to visually understand tone, style, and volume of a lecture - simple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443575" y="1914400"/>
            <a:ext cx="8388600" cy="28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350" y="1260718"/>
            <a:ext cx="4863625" cy="364773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8239975" y="3322975"/>
            <a:ext cx="973800" cy="1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