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93" r:id="rId3"/>
    <p:sldId id="257" r:id="rId4"/>
    <p:sldId id="260" r:id="rId5"/>
    <p:sldId id="259" r:id="rId6"/>
    <p:sldId id="258" r:id="rId7"/>
    <p:sldId id="294" r:id="rId8"/>
    <p:sldId id="298" r:id="rId9"/>
    <p:sldId id="299" r:id="rId10"/>
    <p:sldId id="266" r:id="rId11"/>
    <p:sldId id="267" r:id="rId12"/>
    <p:sldId id="301" r:id="rId13"/>
    <p:sldId id="300" r:id="rId14"/>
    <p:sldId id="302" r:id="rId15"/>
    <p:sldId id="295" r:id="rId16"/>
    <p:sldId id="325" r:id="rId17"/>
    <p:sldId id="326" r:id="rId18"/>
    <p:sldId id="303" r:id="rId19"/>
    <p:sldId id="304" r:id="rId20"/>
    <p:sldId id="305" r:id="rId21"/>
    <p:sldId id="296" r:id="rId22"/>
    <p:sldId id="273" r:id="rId23"/>
    <p:sldId id="306" r:id="rId24"/>
    <p:sldId id="307" r:id="rId25"/>
    <p:sldId id="319" r:id="rId26"/>
    <p:sldId id="285" r:id="rId27"/>
    <p:sldId id="310" r:id="rId28"/>
    <p:sldId id="311" r:id="rId29"/>
    <p:sldId id="312" r:id="rId30"/>
    <p:sldId id="313" r:id="rId31"/>
    <p:sldId id="320" r:id="rId32"/>
    <p:sldId id="308" r:id="rId33"/>
    <p:sldId id="314" r:id="rId34"/>
    <p:sldId id="315" r:id="rId35"/>
    <p:sldId id="316" r:id="rId36"/>
    <p:sldId id="317" r:id="rId37"/>
    <p:sldId id="318" r:id="rId38"/>
    <p:sldId id="321" r:id="rId39"/>
    <p:sldId id="309" r:id="rId40"/>
    <p:sldId id="322" r:id="rId41"/>
    <p:sldId id="323" r:id="rId42"/>
    <p:sldId id="297" r:id="rId43"/>
    <p:sldId id="272" r:id="rId44"/>
    <p:sldId id="324" r:id="rId45"/>
    <p:sldId id="27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72"/>
    <p:restoredTop sz="81897"/>
  </p:normalViewPr>
  <p:slideViewPr>
    <p:cSldViewPr snapToGrid="0" snapToObjects="1">
      <p:cViewPr>
        <p:scale>
          <a:sx n="65" d="100"/>
          <a:sy n="65" d="100"/>
        </p:scale>
        <p:origin x="736" y="71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048F2-8684-7641-838F-8E6B649E1ED3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9776F-3DD3-3043-AA28-94D01C67BE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860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8466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THIS additional needfinding and results from last week, we extrapolated new POVs.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3122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331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4725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6321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1: Like Yelp, but for general categories of ‘cool’, ‘fun’, ‘weird’ places to go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2: People want to learn more about new things; how can we promote history/education when traveling?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HMW 3: Travel Wikipedia -- quick, easy info about a location allows ease of access.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747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Things that didn’t work: (wouldn’t be able to do this if you had unlimited facts about a place),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EXPLAIN: How creation worked, who it was used on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5067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EXPLAIN: How creation worked, who it was used on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6435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to understand more about user preferences -- not only subjective things, but objective things like location/money/schedule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Realize that multitasking while sedentary is an action -- can we utilize that to make traveling more exciting?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simplify down interesting information without cutting out too much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364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Intro: We’ll be talking about the POVs gained from needfinding, and how we answered those POVs with experience prototypes.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502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028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we noticed from our interviews was that the act of adventuring narrowed down to TRAVELING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Traveling itself is never the most important part of an adventure; people always talk about the destination/goal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we make it ‘part of the adventure’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1952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who traveled for business taught us the PARABOLIC curve of ‘enjoyment’ of traveling. Is there a way to extend positive aspect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492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8223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Matthew: you have to know everything about your trip before you even go on it -- SO WHERE’S THE UNKNOWN?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0669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8771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Angelica feels like she’s already discovering more about the world where she is; doesn’t feel obligated to travel to discover the world.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378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038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833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230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ar-S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Light" charset="0"/>
              </a:defRPr>
            </a:lvl1pPr>
          </a:lstStyle>
          <a:p>
            <a:fld id="{758ABA84-862A-B145-AE21-60F65983D9ED}" type="datetimeFigureOut">
              <a:rPr lang="ar-SA" smtClean="0"/>
              <a:pPr/>
              <a:t>2768937016 ، 2655446573 H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Light" charset="0"/>
              </a:defRPr>
            </a:lvl1pPr>
          </a:lstStyle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Light" charset="0"/>
              </a:defRPr>
            </a:lvl1pPr>
          </a:lstStyle>
          <a:p>
            <a:fld id="{9D525147-394F-8549-82CA-3B208311A3BD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Light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Light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Light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Light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Light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1" r="43881"/>
          <a:stretch/>
        </p:blipFill>
        <p:spPr>
          <a:xfrm>
            <a:off x="3114804" y="0"/>
            <a:ext cx="319413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r="48059"/>
          <a:stretch/>
        </p:blipFill>
        <p:spPr>
          <a:xfrm>
            <a:off x="0" y="0"/>
            <a:ext cx="320666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5" r="20161"/>
          <a:stretch/>
        </p:blipFill>
        <p:spPr>
          <a:xfrm>
            <a:off x="6308943" y="0"/>
            <a:ext cx="296031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3" r="41007"/>
          <a:stretch/>
        </p:blipFill>
        <p:spPr>
          <a:xfrm>
            <a:off x="9267778" y="0"/>
            <a:ext cx="292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 U R  P A R T I C I P A N T S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70538"/>
            <a:ext cx="10515600" cy="4338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Angelica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                          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Matthew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46772" r="17596"/>
          <a:stretch/>
        </p:blipFill>
        <p:spPr>
          <a:xfrm>
            <a:off x="6700344" y="2096815"/>
            <a:ext cx="2806263" cy="2774731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12" y="2096815"/>
            <a:ext cx="2770396" cy="27747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86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M A T T H E W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7347"/>
            <a:ext cx="10515600" cy="3962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WHO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Actor and entrepreneur</a:t>
            </a: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WHY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Gives us a unique perspective, does needfinding on travel himself</a:t>
            </a: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HOW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Goes to the same gym as a mutual friend</a:t>
            </a:r>
            <a:endParaRPr lang="en-US" sz="26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WHERE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O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riginally </a:t>
            </a:r>
            <a:r>
              <a:rPr lang="en-US" sz="2600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from Venice, LA but now living in NYC</a:t>
            </a:r>
          </a:p>
          <a:p>
            <a:pPr marL="0" indent="0">
              <a:buNone/>
            </a:pPr>
            <a:endParaRPr lang="en-US" sz="26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ar-SA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4430" y="824717"/>
            <a:ext cx="516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T H E  </a:t>
            </a:r>
            <a:r>
              <a:rPr lang="en-US" smtClean="0">
                <a:solidFill>
                  <a:schemeClr val="bg1"/>
                </a:solidFill>
              </a:rPr>
              <a:t>T R A V E L  E N T R E P R E N E U R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46772" r="17596"/>
          <a:stretch/>
        </p:blipFill>
        <p:spPr>
          <a:xfrm>
            <a:off x="9680028" y="365125"/>
            <a:ext cx="1768132" cy="17482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23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M A T T H E W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7347"/>
            <a:ext cx="10515600" cy="3962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WE DISCOVERED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that he likes the ‘unknowns’ of travelling, but dislikes the concept of </a:t>
            </a:r>
            <a:r>
              <a:rPr lang="en-US" sz="2600" i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planning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 travel (finding a place to stay, transport, etc.)</a:t>
            </a: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HE WISHES </a:t>
            </a:r>
            <a:r>
              <a:rPr lang="en-US" sz="2400" dirty="0" smtClean="0">
                <a:solidFill>
                  <a:schemeClr val="bg1"/>
                </a:solidFill>
              </a:rPr>
              <a:t>for tons </a:t>
            </a:r>
            <a:r>
              <a:rPr lang="en-US" sz="2400" dirty="0">
                <a:solidFill>
                  <a:schemeClr val="bg1"/>
                </a:solidFill>
              </a:rPr>
              <a:t>of luck. </a:t>
            </a:r>
            <a:r>
              <a:rPr lang="en-US" sz="2400" dirty="0" smtClean="0">
                <a:solidFill>
                  <a:schemeClr val="bg1"/>
                </a:solidFill>
              </a:rPr>
              <a:t>“Sometimes </a:t>
            </a:r>
            <a:r>
              <a:rPr lang="en-US" sz="2400" dirty="0">
                <a:solidFill>
                  <a:schemeClr val="bg1"/>
                </a:solidFill>
              </a:rPr>
              <a:t>you're traveling and everything just falls into place so perfectly and sometimes every single thing goes wrong</a:t>
            </a:r>
            <a:r>
              <a:rPr lang="en-US" sz="2400" dirty="0" smtClean="0">
                <a:solidFill>
                  <a:schemeClr val="bg1"/>
                </a:solidFill>
              </a:rPr>
              <a:t>.”</a:t>
            </a: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 algn="r">
              <a:buNone/>
            </a:pPr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i="1" dirty="0">
                <a:solidFill>
                  <a:schemeClr val="bg1"/>
                </a:solidFill>
              </a:rPr>
              <a:t>I don't especially like anything that limits spontaneity.”</a:t>
            </a:r>
            <a:endParaRPr lang="en-US" sz="26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ar-SA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4430" y="824717"/>
            <a:ext cx="516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T H E  </a:t>
            </a:r>
            <a:r>
              <a:rPr lang="en-US" smtClean="0">
                <a:solidFill>
                  <a:schemeClr val="bg1"/>
                </a:solidFill>
              </a:rPr>
              <a:t>T R A V E L  E N T R E P R E N E U R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46772" r="17596"/>
          <a:stretch/>
        </p:blipFill>
        <p:spPr>
          <a:xfrm>
            <a:off x="9680028" y="365125"/>
            <a:ext cx="1768132" cy="17482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 N G E L I C A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7347"/>
            <a:ext cx="10515600" cy="3962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WHO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Freelance a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rtist</a:t>
            </a: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WHY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Another unique perspective </a:t>
            </a:r>
            <a:r>
              <a:rPr lang="mr-IN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–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someone who is unlikely to benefit from our solution</a:t>
            </a: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HOW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Stranger we met on the street</a:t>
            </a:r>
            <a:endParaRPr lang="en-US" sz="26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WHERE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Amsterdam</a:t>
            </a: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en-US" sz="26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ar-SA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4430" y="824717"/>
            <a:ext cx="516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 H E  </a:t>
            </a:r>
            <a:r>
              <a:rPr lang="en-US" dirty="0" smtClean="0">
                <a:solidFill>
                  <a:schemeClr val="bg1"/>
                </a:solidFill>
              </a:rPr>
              <a:t>N O N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T R A V E L L E R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630" y="365125"/>
            <a:ext cx="1766530" cy="1769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88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 N G E L I C A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4430" y="824717"/>
            <a:ext cx="516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 H E  </a:t>
            </a:r>
            <a:r>
              <a:rPr lang="en-US" dirty="0" smtClean="0">
                <a:solidFill>
                  <a:schemeClr val="bg1"/>
                </a:solidFill>
              </a:rPr>
              <a:t>N O N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T R A V E L L E R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630" y="365125"/>
            <a:ext cx="1766530" cy="1769294"/>
          </a:xfrm>
          <a:prstGeom prst="ellipse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2037347"/>
            <a:ext cx="10515600" cy="3962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WE DISCOVERED </a:t>
            </a:r>
            <a:r>
              <a:rPr lang="en-US" sz="26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that </a:t>
            </a:r>
            <a:r>
              <a:rPr lang="en-US" sz="2400" dirty="0">
                <a:solidFill>
                  <a:schemeClr val="bg1"/>
                </a:solidFill>
              </a:rPr>
              <a:t>she </a:t>
            </a:r>
            <a:r>
              <a:rPr lang="en-US" sz="2400" dirty="0" smtClean="0">
                <a:solidFill>
                  <a:schemeClr val="bg1"/>
                </a:solidFill>
              </a:rPr>
              <a:t>dislikes </a:t>
            </a:r>
            <a:r>
              <a:rPr lang="en-US" sz="2400" dirty="0">
                <a:solidFill>
                  <a:schemeClr val="bg1"/>
                </a:solidFill>
              </a:rPr>
              <a:t>traveling because she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always </a:t>
            </a:r>
            <a:r>
              <a:rPr lang="en-US" sz="2400" dirty="0">
                <a:solidFill>
                  <a:schemeClr val="bg1"/>
                </a:solidFill>
              </a:rPr>
              <a:t>feels like a foreigner wherever she </a:t>
            </a:r>
            <a:r>
              <a:rPr lang="en-US" sz="2400" dirty="0" smtClean="0">
                <a:solidFill>
                  <a:schemeClr val="bg1"/>
                </a:solidFill>
              </a:rPr>
              <a:t>goes</a:t>
            </a:r>
          </a:p>
          <a:p>
            <a:pPr marL="0" indent="0">
              <a:buNone/>
            </a:pPr>
            <a:endParaRPr lang="en-US" sz="26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SHE WANTS </a:t>
            </a:r>
            <a:r>
              <a:rPr lang="en-US" sz="2400" dirty="0" smtClean="0">
                <a:solidFill>
                  <a:schemeClr val="bg1"/>
                </a:solidFill>
              </a:rPr>
              <a:t>to discover her </a:t>
            </a:r>
            <a:r>
              <a:rPr lang="en-US" sz="2400" i="1" dirty="0" smtClean="0">
                <a:solidFill>
                  <a:schemeClr val="bg1"/>
                </a:solidFill>
              </a:rPr>
              <a:t>own </a:t>
            </a:r>
            <a:r>
              <a:rPr lang="en-US" sz="2400" dirty="0" smtClean="0">
                <a:solidFill>
                  <a:schemeClr val="bg1"/>
                </a:solidFill>
              </a:rPr>
              <a:t>world that she’s living in. It’s too much of a hassle for her to discover it elsewhere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 algn="r">
              <a:buNone/>
            </a:pPr>
            <a:r>
              <a:rPr lang="en-US" sz="2400" i="1" dirty="0" smtClean="0">
                <a:solidFill>
                  <a:schemeClr val="bg1"/>
                </a:solidFill>
              </a:rPr>
              <a:t>“It’s </a:t>
            </a:r>
            <a:r>
              <a:rPr lang="en-US" sz="2400" i="1" dirty="0">
                <a:solidFill>
                  <a:schemeClr val="bg1"/>
                </a:solidFill>
              </a:rPr>
              <a:t>like you’re always a foreigner, </a:t>
            </a:r>
            <a:endParaRPr lang="en-US" sz="2400" i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2400" i="1" dirty="0" smtClean="0">
                <a:solidFill>
                  <a:schemeClr val="bg1"/>
                </a:solidFill>
              </a:rPr>
              <a:t>I </a:t>
            </a:r>
            <a:r>
              <a:rPr lang="en-US" sz="2400" i="1" dirty="0">
                <a:solidFill>
                  <a:schemeClr val="bg1"/>
                </a:solidFill>
              </a:rPr>
              <a:t>don’t need </a:t>
            </a:r>
            <a:r>
              <a:rPr lang="en-US" sz="2400" i="1" dirty="0" smtClean="0">
                <a:solidFill>
                  <a:schemeClr val="bg1"/>
                </a:solidFill>
              </a:rPr>
              <a:t>more of this feeling in </a:t>
            </a:r>
            <a:r>
              <a:rPr lang="en-US" sz="2400" i="1" dirty="0">
                <a:solidFill>
                  <a:schemeClr val="bg1"/>
                </a:solidFill>
              </a:rPr>
              <a:t>my </a:t>
            </a:r>
            <a:r>
              <a:rPr lang="en-US" sz="2400" i="1" dirty="0" smtClean="0">
                <a:solidFill>
                  <a:schemeClr val="bg1"/>
                </a:solidFill>
              </a:rPr>
              <a:t>life.”</a:t>
            </a:r>
            <a:endParaRPr lang="ar-SA" sz="2600" i="1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5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Initial POV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Additional Needfinding Results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Revised POVs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Top HMWs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Experience Prototypes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579" y="5823284"/>
            <a:ext cx="714441" cy="71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6.googleusercontent.com/mfCYTL_gKi8f-6kwo3EsLE_XrZASrkHCIQCNUHj_vKttkDD8p_AJ3tEz9Zr9MdJ-8EKN-FFZu2jT0gu0Wf5vXpMSOrMefpQtdIy9US2Z0EUGRgwZoOzTx5Z5nG5i2QcjEDCXWi0swB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59"/>
          <a:stretch/>
        </p:blipFill>
        <p:spPr bwMode="auto">
          <a:xfrm>
            <a:off x="0" y="0"/>
            <a:ext cx="12434292" cy="711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B R A I N S T O R M I N G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0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 H Y  P R O T O T Y P E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9352"/>
            <a:ext cx="10748375" cy="39235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Feasible, quick to mock up and compile for </a:t>
            </a:r>
            <a:r>
              <a:rPr lang="en-US" dirty="0" smtClean="0">
                <a:solidFill>
                  <a:schemeClr val="bg1"/>
                </a:solidFill>
              </a:rPr>
              <a:t>individuals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Took advantage of </a:t>
            </a:r>
            <a:r>
              <a:rPr lang="en-US" dirty="0" smtClean="0">
                <a:solidFill>
                  <a:schemeClr val="bg1"/>
                </a:solidFill>
              </a:rPr>
              <a:t>locations (i.e. Amsterdam trip)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1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O V  </a:t>
            </a:r>
            <a:r>
              <a:rPr lang="en-US" dirty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WE MET </a:t>
            </a:r>
            <a:r>
              <a:rPr lang="en-US" sz="2400" dirty="0">
                <a:solidFill>
                  <a:schemeClr val="bg1"/>
                </a:solidFill>
              </a:rPr>
              <a:t>a </a:t>
            </a:r>
            <a:r>
              <a:rPr lang="en-US" sz="2400" dirty="0" smtClean="0">
                <a:solidFill>
                  <a:schemeClr val="bg1"/>
                </a:solidFill>
              </a:rPr>
              <a:t>casual traveler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W</a:t>
            </a:r>
            <a:r>
              <a:rPr lang="en-US" sz="2400" b="1" dirty="0">
                <a:solidFill>
                  <a:schemeClr val="bg1"/>
                </a:solidFill>
              </a:rPr>
              <a:t>E</a:t>
            </a:r>
            <a:r>
              <a:rPr lang="en-US" sz="2400" b="1" dirty="0" smtClean="0">
                <a:solidFill>
                  <a:schemeClr val="bg1"/>
                </a:solidFill>
              </a:rPr>
              <a:t> WERE AMAZED </a:t>
            </a:r>
            <a:r>
              <a:rPr lang="en-US" sz="2400" dirty="0" smtClean="0">
                <a:solidFill>
                  <a:schemeClr val="bg1"/>
                </a:solidFill>
              </a:rPr>
              <a:t>to </a:t>
            </a:r>
            <a:r>
              <a:rPr lang="en-US" sz="2400" dirty="0">
                <a:solidFill>
                  <a:schemeClr val="bg1"/>
                </a:solidFill>
              </a:rPr>
              <a:t>learn that she preferred going to places that were off the beaten </a:t>
            </a:r>
            <a:r>
              <a:rPr lang="en-US" sz="2400" dirty="0" smtClean="0">
                <a:solidFill>
                  <a:schemeClr val="bg1"/>
                </a:solidFill>
              </a:rPr>
              <a:t>path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IT WOULD BE GAME CHANGING </a:t>
            </a:r>
            <a:r>
              <a:rPr lang="en-US" sz="2400" dirty="0" smtClean="0">
                <a:solidFill>
                  <a:schemeClr val="bg1"/>
                </a:solidFill>
              </a:rPr>
              <a:t>to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compile </a:t>
            </a:r>
            <a:r>
              <a:rPr lang="en-US" sz="2400" dirty="0">
                <a:solidFill>
                  <a:schemeClr val="bg1"/>
                </a:solidFill>
              </a:rPr>
              <a:t>a list of places near you that are </a:t>
            </a:r>
            <a:r>
              <a:rPr lang="en-US" sz="2400" dirty="0" smtClean="0">
                <a:solidFill>
                  <a:schemeClr val="bg1"/>
                </a:solidFill>
              </a:rPr>
              <a:t>small, exclusive, &amp; unique </a:t>
            </a:r>
            <a:r>
              <a:rPr lang="en-US" sz="2400" dirty="0">
                <a:solidFill>
                  <a:schemeClr val="bg1"/>
                </a:solidFill>
              </a:rPr>
              <a:t>to a </a:t>
            </a:r>
            <a:r>
              <a:rPr lang="en-US" sz="2400" dirty="0" smtClean="0">
                <a:solidFill>
                  <a:schemeClr val="bg1"/>
                </a:solidFill>
              </a:rPr>
              <a:t>location</a:t>
            </a:r>
            <a:endParaRPr lang="ar-SA" sz="24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5" y="1718890"/>
            <a:ext cx="935158" cy="935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67" y="1668266"/>
            <a:ext cx="1017971" cy="1047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266" y="1690688"/>
            <a:ext cx="991563" cy="9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O V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WE MET </a:t>
            </a:r>
            <a:r>
              <a:rPr lang="en-US" sz="2400" dirty="0" smtClean="0">
                <a:solidFill>
                  <a:schemeClr val="bg1"/>
                </a:solidFill>
              </a:rPr>
              <a:t>an extreme traveler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W</a:t>
            </a:r>
            <a:r>
              <a:rPr lang="en-US" sz="2400" b="1" dirty="0">
                <a:solidFill>
                  <a:schemeClr val="bg1"/>
                </a:solidFill>
              </a:rPr>
              <a:t>E</a:t>
            </a:r>
            <a:r>
              <a:rPr lang="en-US" sz="2400" b="1" dirty="0" smtClean="0">
                <a:solidFill>
                  <a:schemeClr val="bg1"/>
                </a:solidFill>
              </a:rPr>
              <a:t> WERE AMAZED </a:t>
            </a:r>
            <a:r>
              <a:rPr lang="en-US" sz="2400" dirty="0" smtClean="0">
                <a:solidFill>
                  <a:schemeClr val="bg1"/>
                </a:solidFill>
              </a:rPr>
              <a:t>to </a:t>
            </a:r>
            <a:r>
              <a:rPr lang="en-US" sz="2400" dirty="0">
                <a:solidFill>
                  <a:schemeClr val="bg1"/>
                </a:solidFill>
              </a:rPr>
              <a:t>learn </a:t>
            </a:r>
            <a:r>
              <a:rPr lang="en-US" sz="2400" dirty="0" smtClean="0">
                <a:solidFill>
                  <a:schemeClr val="bg1"/>
                </a:solidFill>
              </a:rPr>
              <a:t>that she spends </a:t>
            </a:r>
            <a:r>
              <a:rPr lang="en-US" sz="2400" dirty="0">
                <a:solidFill>
                  <a:schemeClr val="bg1"/>
                </a:solidFill>
              </a:rPr>
              <a:t>a lot of time planning her next </a:t>
            </a:r>
            <a:r>
              <a:rPr lang="en-US" sz="2400" dirty="0" smtClean="0">
                <a:solidFill>
                  <a:schemeClr val="bg1"/>
                </a:solidFill>
              </a:rPr>
              <a:t>steps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IT WOULD BE GAME CHANGING </a:t>
            </a:r>
            <a:r>
              <a:rPr lang="en-US" sz="2400" dirty="0">
                <a:solidFill>
                  <a:schemeClr val="bg1"/>
                </a:solidFill>
              </a:rPr>
              <a:t>if you could easily be told exactly what to do and where to go and know you will have a good </a:t>
            </a:r>
            <a:r>
              <a:rPr lang="en-US" sz="2400" dirty="0" smtClean="0">
                <a:solidFill>
                  <a:schemeClr val="bg1"/>
                </a:solidFill>
              </a:rPr>
              <a:t>time</a:t>
            </a:r>
            <a:endParaRPr lang="ar-SA" sz="24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35" y="1418896"/>
            <a:ext cx="959425" cy="959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49" y="1349177"/>
            <a:ext cx="1029144" cy="102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8" r="43881"/>
          <a:stretch/>
        </p:blipFill>
        <p:spPr>
          <a:xfrm>
            <a:off x="3206663" y="0"/>
            <a:ext cx="310227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r="48059"/>
          <a:stretch/>
        </p:blipFill>
        <p:spPr>
          <a:xfrm>
            <a:off x="0" y="0"/>
            <a:ext cx="320666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5" r="20161"/>
          <a:stretch/>
        </p:blipFill>
        <p:spPr>
          <a:xfrm>
            <a:off x="6308943" y="0"/>
            <a:ext cx="296031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3" r="41007"/>
          <a:stretch/>
        </p:blipFill>
        <p:spPr>
          <a:xfrm>
            <a:off x="9267778" y="0"/>
            <a:ext cx="2924222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309667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pc="-15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TACKLING </a:t>
            </a:r>
            <a:r>
              <a:rPr lang="en-US" sz="6600" b="1" spc="-15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TRAVEL</a:t>
            </a:r>
            <a:endParaRPr lang="ar-SA" sz="6600" b="1" spc="-15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343256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spc="3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[ M I C R O ]  A D V E N T U R E</a:t>
            </a:r>
            <a:endParaRPr lang="ar-SA" sz="2800" spc="3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O V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WE MET </a:t>
            </a:r>
            <a:r>
              <a:rPr lang="en-US" sz="2400" dirty="0">
                <a:solidFill>
                  <a:schemeClr val="bg1"/>
                </a:solidFill>
              </a:rPr>
              <a:t>a person interested in history and </a:t>
            </a:r>
            <a:r>
              <a:rPr lang="en-US" sz="2400" dirty="0" smtClean="0">
                <a:solidFill>
                  <a:schemeClr val="bg1"/>
                </a:solidFill>
              </a:rPr>
              <a:t>culture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W</a:t>
            </a:r>
            <a:r>
              <a:rPr lang="en-US" sz="2400" b="1" dirty="0">
                <a:solidFill>
                  <a:schemeClr val="bg1"/>
                </a:solidFill>
              </a:rPr>
              <a:t>E</a:t>
            </a:r>
            <a:r>
              <a:rPr lang="en-US" sz="2400" b="1" dirty="0" smtClean="0">
                <a:solidFill>
                  <a:schemeClr val="bg1"/>
                </a:solidFill>
              </a:rPr>
              <a:t> WERE AMAZED </a:t>
            </a:r>
            <a:r>
              <a:rPr lang="en-US" sz="2400" dirty="0">
                <a:solidFill>
                  <a:schemeClr val="bg1"/>
                </a:solidFill>
              </a:rPr>
              <a:t>to learn that she just manually </a:t>
            </a:r>
            <a:r>
              <a:rPr lang="en-US" sz="2400" dirty="0" smtClean="0">
                <a:solidFill>
                  <a:schemeClr val="bg1"/>
                </a:solidFill>
              </a:rPr>
              <a:t>googled information </a:t>
            </a:r>
            <a:r>
              <a:rPr lang="en-US" sz="2400" dirty="0">
                <a:solidFill>
                  <a:schemeClr val="bg1"/>
                </a:solidFill>
              </a:rPr>
              <a:t>about the places she </a:t>
            </a:r>
            <a:r>
              <a:rPr lang="en-US" sz="2400" dirty="0" smtClean="0">
                <a:solidFill>
                  <a:schemeClr val="bg1"/>
                </a:solidFill>
              </a:rPr>
              <a:t>visited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IT WOULD BE GAME CHANGING </a:t>
            </a:r>
            <a:r>
              <a:rPr lang="en-US" sz="2400" dirty="0">
                <a:solidFill>
                  <a:schemeClr val="bg1"/>
                </a:solidFill>
              </a:rPr>
              <a:t>to easily give people an </a:t>
            </a:r>
            <a:r>
              <a:rPr lang="en-US" sz="2400" i="1" dirty="0">
                <a:solidFill>
                  <a:schemeClr val="bg1"/>
                </a:solidFill>
              </a:rPr>
              <a:t>intimate</a:t>
            </a:r>
            <a:r>
              <a:rPr lang="en-US" sz="2400" dirty="0">
                <a:solidFill>
                  <a:schemeClr val="bg1"/>
                </a:solidFill>
              </a:rPr>
              <a:t> understanding of the culture and history of the place they are </a:t>
            </a:r>
            <a:r>
              <a:rPr lang="en-US" sz="2400" dirty="0" smtClean="0">
                <a:solidFill>
                  <a:schemeClr val="bg1"/>
                </a:solidFill>
              </a:rPr>
              <a:t>visiting</a:t>
            </a:r>
            <a:endParaRPr lang="ar-SA" sz="24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6" y="1690688"/>
            <a:ext cx="952812" cy="952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500" y="1690688"/>
            <a:ext cx="882869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Initial POV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Additional Needfinding Results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POVs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Top HMWs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Experience Prototypes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353" y="5823284"/>
            <a:ext cx="716893" cy="7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H O W  M I G H T  W E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X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9352"/>
            <a:ext cx="10748375" cy="39235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Tell </a:t>
            </a:r>
            <a:r>
              <a:rPr lang="en-US" dirty="0">
                <a:solidFill>
                  <a:schemeClr val="bg1"/>
                </a:solidFill>
              </a:rPr>
              <a:t>people what’s </a:t>
            </a:r>
            <a:r>
              <a:rPr lang="en-US" b="1" dirty="0" smtClean="0">
                <a:solidFill>
                  <a:schemeClr val="bg1"/>
                </a:solidFill>
              </a:rPr>
              <a:t>interesting </a:t>
            </a:r>
            <a:r>
              <a:rPr lang="en-US" dirty="0" smtClean="0">
                <a:solidFill>
                  <a:schemeClr val="bg1"/>
                </a:solidFill>
              </a:rPr>
              <a:t>around </a:t>
            </a:r>
            <a:r>
              <a:rPr lang="en-US" dirty="0">
                <a:solidFill>
                  <a:schemeClr val="bg1"/>
                </a:solidFill>
              </a:rPr>
              <a:t>them </a:t>
            </a:r>
            <a:r>
              <a:rPr lang="en-US" b="1" dirty="0">
                <a:solidFill>
                  <a:schemeClr val="bg1"/>
                </a:solidFill>
              </a:rPr>
              <a:t>anywhere</a:t>
            </a:r>
            <a:r>
              <a:rPr lang="en-US" dirty="0">
                <a:solidFill>
                  <a:schemeClr val="bg1"/>
                </a:solidFill>
              </a:rPr>
              <a:t> they go</a:t>
            </a:r>
            <a:r>
              <a:rPr lang="en-US" dirty="0" smtClean="0">
                <a:solidFill>
                  <a:schemeClr val="bg1"/>
                </a:solidFill>
              </a:rPr>
              <a:t>? </a:t>
            </a:r>
            <a:r>
              <a:rPr lang="en-US" dirty="0" smtClean="0">
                <a:solidFill>
                  <a:schemeClr val="accent4"/>
                </a:solidFill>
              </a:rPr>
              <a:t>I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Cater </a:t>
            </a:r>
            <a:r>
              <a:rPr lang="en-US" b="1" dirty="0" smtClean="0">
                <a:solidFill>
                  <a:schemeClr val="bg1"/>
                </a:solidFill>
              </a:rPr>
              <a:t>cultural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information to people’s </a:t>
            </a:r>
            <a:r>
              <a:rPr lang="en-US" b="1" dirty="0">
                <a:solidFill>
                  <a:schemeClr val="bg1"/>
                </a:solidFill>
              </a:rPr>
              <a:t>specific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interests? </a:t>
            </a:r>
            <a:r>
              <a:rPr lang="en-US" dirty="0" smtClean="0">
                <a:solidFill>
                  <a:schemeClr val="accent4"/>
                </a:solidFill>
              </a:rPr>
              <a:t>III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Compile all </a:t>
            </a:r>
            <a:r>
              <a:rPr lang="en-US" b="1" dirty="0">
                <a:solidFill>
                  <a:schemeClr val="bg1"/>
                </a:solidFill>
              </a:rPr>
              <a:t>interesting</a:t>
            </a:r>
            <a:r>
              <a:rPr lang="en-US" dirty="0">
                <a:solidFill>
                  <a:schemeClr val="bg1"/>
                </a:solidFill>
              </a:rPr>
              <a:t>, relevant information into an easy to </a:t>
            </a:r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b="1" dirty="0" smtClean="0">
                <a:solidFill>
                  <a:schemeClr val="bg1"/>
                </a:solidFill>
              </a:rPr>
              <a:t>package</a:t>
            </a:r>
            <a:r>
              <a:rPr lang="en-US" dirty="0" smtClean="0">
                <a:solidFill>
                  <a:schemeClr val="bg1"/>
                </a:solidFill>
              </a:rPr>
              <a:t>? </a:t>
            </a:r>
            <a:r>
              <a:rPr lang="en-US" dirty="0" smtClean="0">
                <a:solidFill>
                  <a:schemeClr val="accent4"/>
                </a:solidFill>
              </a:rPr>
              <a:t>III</a:t>
            </a:r>
            <a:endParaRPr lang="en-US" dirty="0" smtClean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30358" y="6039906"/>
            <a:ext cx="446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4"/>
                </a:solidFill>
              </a:rPr>
              <a:t>C L A S S I F I E D  B Y  P </a:t>
            </a:r>
            <a:r>
              <a:rPr lang="en-US" dirty="0" smtClean="0">
                <a:solidFill>
                  <a:schemeClr val="accent4"/>
                </a:solidFill>
              </a:rPr>
              <a:t>R O T O T Y P E</a:t>
            </a:r>
            <a:endParaRPr lang="ar-SA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Initial POV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Additional Needfinding Results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POVs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Top HMWs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Experience Prototypes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2" y="5823284"/>
            <a:ext cx="698675" cy="6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435" y="29822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X</a:t>
            </a:r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P E R I E N C E  P R O T O T Y P E S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435" y="29822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</a:t>
            </a:r>
            <a:r>
              <a:rPr lang="en-US" sz="36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 I</a:t>
            </a:r>
            <a:endParaRPr lang="ar-SA" sz="36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GOAL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Decrease boredom and wasted time during moments </a:t>
            </a: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of travel (</a:t>
            </a:r>
            <a:r>
              <a:rPr lang="en-US" dirty="0" err="1">
                <a:solidFill>
                  <a:schemeClr val="bg1"/>
                </a:solidFill>
                <a:ea typeface="Helvetica Light" charset="0"/>
                <a:cs typeface="Helvetica Light" charset="0"/>
              </a:rPr>
              <a:t>ie</a:t>
            </a: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. in a car, train) by providing interesting fun 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facts and relevant information along </a:t>
            </a: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the way to the 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destination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ASSUMPTIONS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People do actually get bored in these moments, and they’re usually considered wasted time</a:t>
            </a:r>
          </a:p>
          <a:p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2mmVtmCoGj-9aSvmyGcByfksylBJJY-73Jfi-hQRuHh5tJclDzVRWG8Jn2ucISMNnQszXziALC2vFbaAouzREW9uGlWhRkY5CVKJLYGHITZpD2moni7KajpgoTGjigZgnsoDqhYR1b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1" b="32940"/>
          <a:stretch/>
        </p:blipFill>
        <p:spPr bwMode="auto">
          <a:xfrm>
            <a:off x="0" y="-219456"/>
            <a:ext cx="12192000" cy="71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sz="28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</a:t>
            </a:r>
            <a:endParaRPr lang="ar-SA" sz="28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gj-ac0ug7vkL48l7dw278lbMjpIILX0oMRQWGEArpD_74tCNgNW6nMLpRGcy-4svOQPid_O4u6CxdyXfDYwthp7PLsPqpHWV_E-SNhOsmdrSh2FfxgJg2TjSUcad2ICJwxQvszlLdr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9" r="19120" b="22881"/>
          <a:stretch/>
        </p:blipFill>
        <p:spPr bwMode="auto">
          <a:xfrm>
            <a:off x="0" y="-256032"/>
            <a:ext cx="12326112" cy="727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sz="28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</a:t>
            </a:r>
            <a:endParaRPr lang="ar-SA" sz="28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" name="Donut 3"/>
          <p:cNvSpPr/>
          <p:nvPr/>
        </p:nvSpPr>
        <p:spPr>
          <a:xfrm>
            <a:off x="9951238" y="1218319"/>
            <a:ext cx="1572768" cy="1509077"/>
          </a:xfrm>
          <a:prstGeom prst="donut">
            <a:avLst>
              <a:gd name="adj" fmla="val 262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4.googleusercontent.com/K5ZjAk9HlNvWWSFs58mdf7JOAl7sRfsB1iyO6Cy1RgPQmq6itxsFZTeHBssm6UZNpnY262bGw46vFS8qj4W8SYCy4Y0xNg9A_CatRtDYeE7v5PVF_bZigamzCiJgwtzFnpo32GfMv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6223" r="10666" b="29555"/>
          <a:stretch/>
        </p:blipFill>
        <p:spPr bwMode="auto">
          <a:xfrm>
            <a:off x="-304800" y="-330200"/>
            <a:ext cx="12623800" cy="73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sz="28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</a:t>
            </a:r>
            <a:endParaRPr lang="ar-SA" sz="28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Initial POV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Additional Needfinding Results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POVs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Top HMWs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Experience Prototypes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763" y="5823284"/>
            <a:ext cx="701128" cy="7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704976"/>
            <a:ext cx="10515600" cy="41253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WHAT WORKED </a:t>
            </a:r>
            <a:r>
              <a:rPr lang="en-US" sz="2400" dirty="0">
                <a:solidFill>
                  <a:schemeClr val="bg1"/>
                </a:solidFill>
              </a:rPr>
              <a:t>Short fun facts kept act of moving through a space </a:t>
            </a:r>
            <a:r>
              <a:rPr lang="en-US" sz="2400" dirty="0" smtClean="0">
                <a:solidFill>
                  <a:schemeClr val="bg1"/>
                </a:solidFill>
              </a:rPr>
              <a:t>interesting and </a:t>
            </a:r>
            <a:r>
              <a:rPr lang="en-US" sz="2400" dirty="0">
                <a:solidFill>
                  <a:schemeClr val="bg1"/>
                </a:solidFill>
              </a:rPr>
              <a:t>motivated users to </a:t>
            </a:r>
            <a:r>
              <a:rPr lang="en-US" sz="2400" dirty="0" smtClean="0">
                <a:solidFill>
                  <a:schemeClr val="bg1"/>
                </a:solidFill>
              </a:rPr>
              <a:t>keep moving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WHAT DIDN’T WORK</a:t>
            </a:r>
            <a:r>
              <a:rPr lang="en-US" sz="2400" dirty="0">
                <a:solidFill>
                  <a:schemeClr val="bg1"/>
                </a:solidFill>
              </a:rPr>
              <a:t> Users felt obligated to explore ALL sticky notes, users followed the sticky notes instead of ‘traveling’ to a set </a:t>
            </a:r>
            <a:r>
              <a:rPr lang="en-US" sz="2400" dirty="0" smtClean="0">
                <a:solidFill>
                  <a:schemeClr val="bg1"/>
                </a:solidFill>
              </a:rPr>
              <a:t>destination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WE LEARNT</a:t>
            </a:r>
            <a:r>
              <a:rPr lang="en-US" sz="2400" dirty="0">
                <a:solidFill>
                  <a:schemeClr val="bg1"/>
                </a:solidFill>
              </a:rPr>
              <a:t> People like brief facts if on the move. People tend to explore open spaces and don’t explore narrow paths. People follow what they </a:t>
            </a:r>
            <a:r>
              <a:rPr lang="en-US" sz="2400" dirty="0" smtClean="0">
                <a:solidFill>
                  <a:schemeClr val="bg1"/>
                </a:solidFill>
              </a:rPr>
              <a:t>see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VALIDITY </a:t>
            </a:r>
            <a:r>
              <a:rPr lang="en-US" sz="2400" dirty="0">
                <a:solidFill>
                  <a:schemeClr val="bg1"/>
                </a:solidFill>
              </a:rPr>
              <a:t>Assumption is false in this case; people can multitask when traveling</a:t>
            </a:r>
            <a:endParaRPr lang="en-US" sz="24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endParaRPr lang="en-US" sz="24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9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435" y="29822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</a:t>
            </a:r>
            <a:r>
              <a:rPr lang="en-US" sz="360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E </a:t>
            </a:r>
            <a:r>
              <a:rPr lang="en-US" sz="360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 II</a:t>
            </a:r>
            <a:endParaRPr lang="ar-SA" sz="36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GOAL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Personally cater and tell a user of activities to do around them, tailored to their interests, but with a </a:t>
            </a:r>
            <a:r>
              <a:rPr lang="en-US" dirty="0" smtClean="0">
                <a:solidFill>
                  <a:schemeClr val="bg1"/>
                </a:solidFill>
              </a:rPr>
              <a:t>touch of spontaneity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ASSUMPTIONS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Travelers enjoy spontaneity, and are open to random suggestions and are willing to go through with these </a:t>
            </a:r>
            <a:r>
              <a:rPr lang="en-US" dirty="0" smtClean="0">
                <a:solidFill>
                  <a:schemeClr val="bg1"/>
                </a:solidFill>
              </a:rPr>
              <a:t>suggestions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2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96" y="-243346"/>
            <a:ext cx="13724168" cy="7301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sz="28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</a:t>
            </a:r>
            <a:endParaRPr lang="ar-SA" sz="28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4" r="28980"/>
          <a:stretch/>
        </p:blipFill>
        <p:spPr>
          <a:xfrm rot="5400000">
            <a:off x="2230136" y="-3473975"/>
            <a:ext cx="7968343" cy="13479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sz="28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</a:t>
            </a:r>
            <a:endParaRPr lang="ar-SA" sz="28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2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4"/>
          <a:stretch/>
        </p:blipFill>
        <p:spPr>
          <a:xfrm>
            <a:off x="-584200" y="-1193800"/>
            <a:ext cx="13233400" cy="861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sz="28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</a:t>
            </a:r>
            <a:endParaRPr lang="ar-SA" sz="28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" b="15175"/>
          <a:stretch/>
        </p:blipFill>
        <p:spPr>
          <a:xfrm>
            <a:off x="-228600" y="-381000"/>
            <a:ext cx="12979400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sz="28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</a:t>
            </a:r>
            <a:endParaRPr lang="ar-SA" sz="28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704976"/>
            <a:ext cx="10515600" cy="41253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WHAT WORKED </a:t>
            </a:r>
            <a:r>
              <a:rPr lang="en-US" sz="2400" dirty="0">
                <a:solidFill>
                  <a:schemeClr val="bg1"/>
                </a:solidFill>
              </a:rPr>
              <a:t>Fast communication, events were related to what user might be interested in at current </a:t>
            </a:r>
            <a:r>
              <a:rPr lang="en-US" sz="2400" dirty="0" smtClean="0">
                <a:solidFill>
                  <a:schemeClr val="bg1"/>
                </a:solidFill>
              </a:rPr>
              <a:t>moment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WHAT DIDN’T WORK</a:t>
            </a:r>
            <a:r>
              <a:rPr lang="en-US" sz="2400" dirty="0">
                <a:solidFill>
                  <a:schemeClr val="bg1"/>
                </a:solidFill>
              </a:rPr>
              <a:t> Budget of suggested events wasn’t accounted for, schedule of user was unknown and had to be worked </a:t>
            </a:r>
            <a:r>
              <a:rPr lang="en-US" sz="2400" dirty="0" smtClean="0">
                <a:solidFill>
                  <a:schemeClr val="bg1"/>
                </a:solidFill>
              </a:rPr>
              <a:t>around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WE LEARNT</a:t>
            </a:r>
            <a:r>
              <a:rPr lang="en-US" sz="2400" dirty="0">
                <a:solidFill>
                  <a:schemeClr val="bg1"/>
                </a:solidFill>
              </a:rPr>
              <a:t> We need more than just what the user prefers doing and where they are; we need info about user’s current status </a:t>
            </a:r>
            <a:r>
              <a:rPr lang="en-US" sz="2400" dirty="0" smtClean="0">
                <a:solidFill>
                  <a:schemeClr val="bg1"/>
                </a:solidFill>
              </a:rPr>
              <a:t>too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VALIDITY </a:t>
            </a:r>
            <a:r>
              <a:rPr lang="en-US" sz="2400" dirty="0">
                <a:solidFill>
                  <a:schemeClr val="bg1"/>
                </a:solidFill>
              </a:rPr>
              <a:t>Assumption somewhat failed in this case; </a:t>
            </a:r>
            <a:r>
              <a:rPr lang="en-US" sz="2400" dirty="0" smtClean="0">
                <a:solidFill>
                  <a:schemeClr val="bg1"/>
                </a:solidFill>
              </a:rPr>
              <a:t>true spontaneity </a:t>
            </a:r>
            <a:r>
              <a:rPr lang="en-US" sz="2400" dirty="0">
                <a:solidFill>
                  <a:schemeClr val="bg1"/>
                </a:solidFill>
              </a:rPr>
              <a:t>is </a:t>
            </a:r>
            <a:r>
              <a:rPr lang="en-US" sz="2400" dirty="0" smtClean="0">
                <a:solidFill>
                  <a:schemeClr val="bg1"/>
                </a:solidFill>
              </a:rPr>
              <a:t>limited</a:t>
            </a:r>
            <a:endParaRPr lang="en-US" sz="24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435" y="29822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</a:t>
            </a:r>
            <a:r>
              <a:rPr lang="en-US" sz="36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 III</a:t>
            </a:r>
            <a:endParaRPr lang="ar-SA" sz="36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GOAL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Tell </a:t>
            </a:r>
            <a:r>
              <a:rPr lang="en-US" dirty="0">
                <a:solidFill>
                  <a:schemeClr val="bg1"/>
                </a:solidFill>
              </a:rPr>
              <a:t>user in a fast, concise manner the culture and history of a </a:t>
            </a:r>
            <a:r>
              <a:rPr lang="en-US" dirty="0" smtClean="0">
                <a:solidFill>
                  <a:schemeClr val="bg1"/>
                </a:solidFill>
              </a:rPr>
              <a:t>location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ASSUMPTIONS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 traveler wants a brief overview of the interesting and relevant aspects of their </a:t>
            </a:r>
            <a:r>
              <a:rPr lang="en-US" dirty="0" smtClean="0">
                <a:solidFill>
                  <a:schemeClr val="bg1"/>
                </a:solidFill>
              </a:rPr>
              <a:t>location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Initial POV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Additional Needfinding Results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POVs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Top HMWs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Experience Prototypes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763" y="5823284"/>
            <a:ext cx="701128" cy="7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4.googleusercontent.com/RW7lnTxydXgbwWmQMlLU8PkMMeUM8j1wOzcEgsRcMhcJO3PwDLnzM0-oSbz0sla1GGKWoEJLjb1SLpwXzxXwdGHbxTwR0LaO8yXKtFuTFVfciN1H_izpj3CEHNK_xpgRILNZLE8yEv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14526" r="5588" b="12573"/>
          <a:stretch/>
        </p:blipFill>
        <p:spPr bwMode="auto">
          <a:xfrm>
            <a:off x="-510198" y="0"/>
            <a:ext cx="13387998" cy="74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002" y="0"/>
            <a:ext cx="105156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sz="2800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III</a:t>
            </a:r>
            <a:endParaRPr lang="ar-SA" sz="28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E  </a:t>
            </a:r>
            <a:r>
              <a:rPr lang="en-US" dirty="0" smtClean="0">
                <a:solidFill>
                  <a:schemeClr val="accent4"/>
                </a:solidFill>
                <a:latin typeface="Helvetica Light" charset="0"/>
                <a:ea typeface="Helvetica Light" charset="0"/>
                <a:cs typeface="Helvetica Light" charset="0"/>
              </a:rPr>
              <a:t>III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704976"/>
            <a:ext cx="10515600" cy="41253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WHAT WORKED </a:t>
            </a:r>
            <a:r>
              <a:rPr lang="en-US" sz="2400" dirty="0">
                <a:solidFill>
                  <a:schemeClr val="bg1"/>
                </a:solidFill>
              </a:rPr>
              <a:t>Multimedia, not just text, makes info brief. Ease of use </a:t>
            </a:r>
            <a:r>
              <a:rPr lang="en-US" sz="2400" dirty="0" smtClean="0">
                <a:solidFill>
                  <a:schemeClr val="bg1"/>
                </a:solidFill>
              </a:rPr>
              <a:t>- </a:t>
            </a:r>
            <a:r>
              <a:rPr lang="en-US" sz="2400" dirty="0">
                <a:solidFill>
                  <a:schemeClr val="bg1"/>
                </a:solidFill>
              </a:rPr>
              <a:t>input location, output </a:t>
            </a:r>
            <a:r>
              <a:rPr lang="en-US" sz="2400" dirty="0" smtClean="0">
                <a:solidFill>
                  <a:schemeClr val="bg1"/>
                </a:solidFill>
              </a:rPr>
              <a:t>info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WHAT DIDN’T WORK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Uncertainty </a:t>
            </a:r>
            <a:r>
              <a:rPr lang="en-US" sz="2400" dirty="0">
                <a:solidFill>
                  <a:schemeClr val="bg1"/>
                </a:solidFill>
              </a:rPr>
              <a:t>of what user prefers to learn. Individual work to provide info was </a:t>
            </a:r>
            <a:r>
              <a:rPr lang="en-US" sz="2400" dirty="0" smtClean="0">
                <a:solidFill>
                  <a:schemeClr val="bg1"/>
                </a:solidFill>
              </a:rPr>
              <a:t>time-constraining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WE LEARNT</a:t>
            </a:r>
            <a:r>
              <a:rPr lang="en-US" sz="2400" dirty="0">
                <a:solidFill>
                  <a:schemeClr val="bg1"/>
                </a:solidFill>
              </a:rPr>
              <a:t> Crowdsourcing might be a better option to compile multimedia info about a location. Single input, single output was easy to learn and </a:t>
            </a:r>
            <a:r>
              <a:rPr lang="en-US" sz="2400" dirty="0" smtClean="0">
                <a:solidFill>
                  <a:schemeClr val="bg1"/>
                </a:solidFill>
              </a:rPr>
              <a:t>use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VALIDITY </a:t>
            </a:r>
            <a:r>
              <a:rPr lang="en-US" sz="2400" dirty="0">
                <a:solidFill>
                  <a:schemeClr val="bg1"/>
                </a:solidFill>
              </a:rPr>
              <a:t>True, in this </a:t>
            </a:r>
            <a:r>
              <a:rPr lang="en-US" sz="2400" dirty="0" smtClean="0">
                <a:solidFill>
                  <a:schemeClr val="bg1"/>
                </a:solidFill>
              </a:rPr>
              <a:t>case</a:t>
            </a:r>
            <a:endParaRPr lang="en-US" sz="24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Initial POV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Additional Needfinding Results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POVs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Top HMWs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Experience Prototypes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526" y="5688900"/>
            <a:ext cx="874548" cy="8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K E Y  T A K E A W A Y S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people only explore wha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 they see and want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immediate input-&gt;output is easy to use,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	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but presents challenges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spontaneity is limited by possibility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</a:t>
            </a:r>
          </a:p>
          <a:p>
            <a:pPr marL="0" indent="0"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435" y="29822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M O V I N G  F O R W A R D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2773762"/>
            <a:ext cx="947420" cy="94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03526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Q U E S T I O N S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22" y="2023571"/>
            <a:ext cx="779955" cy="7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 U R  T E A M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99604"/>
            <a:ext cx="10515600" cy="4338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Alex            Alexandre           Basel              Kim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124" name="Picture 4" descr="https://lh5.googleusercontent.com/w-Imc0boLEry9aIEvoZCXUqUNb8YOiiNlBC2se8-qR8aG_T92BiV932m3bHFLUqCvw0xCLUJCxh7ham0V1shbjy1TBzcRgdFrtkpcsHTjTPALBQn8vAb-RQy5JZyEt5UR4NQ0hKUDF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r="15118"/>
          <a:stretch/>
        </p:blipFill>
        <p:spPr bwMode="auto">
          <a:xfrm>
            <a:off x="1354667" y="2036016"/>
            <a:ext cx="2526440" cy="26119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lh4.googleusercontent.com/zGLNFHskkC2ZUAhoohPGciyeYHFd_jLFp9OEXYGBROTYJyPBgm81XML2WO79ybGr21_a1QcdVIDYJPg30ksuXXORrOEJwfChEfqk_UhUpLJBiS2bM8hygCPJUNajDlg8sNU_8aBf9H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13559"/>
          <a:stretch/>
        </p:blipFill>
        <p:spPr bwMode="auto">
          <a:xfrm>
            <a:off x="3674534" y="2028251"/>
            <a:ext cx="2612236" cy="26190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llSizeRender 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5792" r="14759" b="18666"/>
          <a:stretch/>
        </p:blipFill>
        <p:spPr bwMode="auto">
          <a:xfrm>
            <a:off x="6144030" y="2022779"/>
            <a:ext cx="2493095" cy="26407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5.googleusercontent.com/ddY9v6MkQeB8G5GvZkYjwXURG4Pd0DVeTAbuG4bwktHfDGuGDdZb4yD-FkoXJg_hhN76GRYGDlDC9-MFjkLFDF_w86FAiJeGeBO7E1ET_3EGYzqTlmoXqgsCTRrxpIevcJtFuXM1dz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b="15140"/>
          <a:stretch/>
        </p:blipFill>
        <p:spPr bwMode="auto">
          <a:xfrm>
            <a:off x="8415866" y="2016639"/>
            <a:ext cx="2470017" cy="26567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1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 U R  P R O B L E M  D O M A I N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51738"/>
            <a:ext cx="10515600" cy="1710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Decreasing the </a:t>
            </a: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negative 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and </a:t>
            </a: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burdensome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aspects of traveling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 algn="ctr"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41" y="2296773"/>
            <a:ext cx="1045517" cy="10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Initial POV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Additional 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Needfinding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POVs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Top HMWs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Experience Prototypes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I N I T I A L  P O V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</a:rPr>
              <a:t>WE MET </a:t>
            </a:r>
            <a:r>
              <a:rPr lang="en-US" dirty="0">
                <a:solidFill>
                  <a:schemeClr val="bg1"/>
                </a:solidFill>
              </a:rPr>
              <a:t>a man who traveled often for </a:t>
            </a:r>
            <a:r>
              <a:rPr lang="en-US" dirty="0" smtClean="0">
                <a:solidFill>
                  <a:schemeClr val="bg1"/>
                </a:solidFill>
              </a:rPr>
              <a:t>business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</a:rPr>
              <a:t>W</a:t>
            </a:r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 WERE AMAZED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learn there was a hyperbolic ‘curve of excitement’ for traveling over time, and that he found traveling burdensome rather than </a:t>
            </a:r>
            <a:r>
              <a:rPr lang="en-US" dirty="0" smtClean="0">
                <a:solidFill>
                  <a:schemeClr val="bg1"/>
                </a:solidFill>
              </a:rPr>
              <a:t>exciting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</a:rPr>
              <a:t>IT WOULD BE GAME CHANGING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increase the length of ‘upward excitement’ or to prevent the ‘downhill disillusionment’ of </a:t>
            </a:r>
            <a:r>
              <a:rPr lang="en-US" dirty="0" smtClean="0">
                <a:solidFill>
                  <a:schemeClr val="bg1"/>
                </a:solidFill>
              </a:rPr>
              <a:t>traveling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7" name="Picture 4" descr="MG_02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9920" r="18722" b="44168"/>
          <a:stretch/>
        </p:blipFill>
        <p:spPr bwMode="auto">
          <a:xfrm>
            <a:off x="10373104" y="384639"/>
            <a:ext cx="1268288" cy="13419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lh6.googleusercontent.com/R3QAyo_nKsq_eUqFAz-KDck89bixbviZ2MsP5pKUnzKnmVv0iax3azPIsDcECIyr6LFjrGP8s8d2u89ReR6pbG4wyn-CMuMsytj9yqO2sIB-gqd15Nri1pDVILBUb7bIPHIcxw6-h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5"/>
          <a:stretch/>
        </p:blipFill>
        <p:spPr bwMode="auto">
          <a:xfrm>
            <a:off x="8639061" y="368272"/>
            <a:ext cx="1347378" cy="13419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lh3.googleusercontent.com/hJcGCQvDii1qcRn1iWPJ4Ber8eAWfOjexZbXaEMozfuAiw97-t_siv3yxkvouRaZFGDMgjy0DFr0xCKtL6RqZFX7YxYa-4V2aaBuGR7Pp0GrQHGCv6A04CEiCWssFtvJ4GtSr01eTA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10148" b="17842"/>
          <a:stretch/>
        </p:blipFill>
        <p:spPr bwMode="auto">
          <a:xfrm>
            <a:off x="6964148" y="368272"/>
            <a:ext cx="1288248" cy="13419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2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Initial POV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Additional </a:t>
            </a:r>
            <a:r>
              <a:rPr lang="en-US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Needfinding</a:t>
            </a:r>
            <a:endParaRPr lang="en-US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POVs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Top HMWs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Experience Prototypes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353" y="5688898"/>
            <a:ext cx="716893" cy="7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1683</Words>
  <Application>Microsoft Macintosh PowerPoint</Application>
  <PresentationFormat>Widescreen</PresentationFormat>
  <Paragraphs>232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Calibri</vt:lpstr>
      <vt:lpstr>Calibri Light</vt:lpstr>
      <vt:lpstr>Helvetica Light</vt:lpstr>
      <vt:lpstr>Mangal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O U R  T E A M</vt:lpstr>
      <vt:lpstr>O U R  P R O B L E M  D O M A I N</vt:lpstr>
      <vt:lpstr>PowerPoint Presentation</vt:lpstr>
      <vt:lpstr>I N I T I A L  P O V</vt:lpstr>
      <vt:lpstr>PowerPoint Presentation</vt:lpstr>
      <vt:lpstr>O U R  P A R T I C I P A N T S</vt:lpstr>
      <vt:lpstr>M A T T H E W</vt:lpstr>
      <vt:lpstr>M A T T H E W</vt:lpstr>
      <vt:lpstr>A N G E L I C A</vt:lpstr>
      <vt:lpstr>A N G E L I C A</vt:lpstr>
      <vt:lpstr>PowerPoint Presentation</vt:lpstr>
      <vt:lpstr>B R A I N S T O R M I N G</vt:lpstr>
      <vt:lpstr>W H Y  P R O T O T Y P E</vt:lpstr>
      <vt:lpstr>P O V  I</vt:lpstr>
      <vt:lpstr>P O V  II</vt:lpstr>
      <vt:lpstr>P O V  III</vt:lpstr>
      <vt:lpstr>PowerPoint Presentation</vt:lpstr>
      <vt:lpstr>H O W  M I G H T  W E  X</vt:lpstr>
      <vt:lpstr>PowerPoint Presentation</vt:lpstr>
      <vt:lpstr>PowerPoint Presentation</vt:lpstr>
      <vt:lpstr>PowerPoint Presentation</vt:lpstr>
      <vt:lpstr>P R O T O T Y P E  I</vt:lpstr>
      <vt:lpstr>P R O T O T Y P E  I</vt:lpstr>
      <vt:lpstr>P R O T O T Y P E  I</vt:lpstr>
      <vt:lpstr>P R O T O T Y P E  I</vt:lpstr>
      <vt:lpstr>P R O T O T Y P E  I</vt:lpstr>
      <vt:lpstr>PowerPoint Presentation</vt:lpstr>
      <vt:lpstr>P R O T O T Y P E  II</vt:lpstr>
      <vt:lpstr>P R O T O T Y P E  II</vt:lpstr>
      <vt:lpstr>P R O T O T Y P E  II</vt:lpstr>
      <vt:lpstr>P R O T O T Y P E  II</vt:lpstr>
      <vt:lpstr>P R O T O T Y P E  II</vt:lpstr>
      <vt:lpstr>P R O T O T Y P E  II</vt:lpstr>
      <vt:lpstr>PowerPoint Presentation</vt:lpstr>
      <vt:lpstr>P R O T O T Y P E  III</vt:lpstr>
      <vt:lpstr>P R O T O T Y P E  III</vt:lpstr>
      <vt:lpstr>P R O T O T Y P E  III</vt:lpstr>
      <vt:lpstr>PowerPoint Presentation</vt:lpstr>
      <vt:lpstr>PowerPoint Presentation</vt:lpstr>
      <vt:lpstr>PowerPoint Presentation</vt:lpstr>
      <vt:lpstr>Q U E S T I O N 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NEEDFINDING TRAVEL</dc:title>
  <dc:creator>Microsoft Office User</dc:creator>
  <cp:lastModifiedBy>Microsoft Office User</cp:lastModifiedBy>
  <cp:revision>49</cp:revision>
  <dcterms:created xsi:type="dcterms:W3CDTF">2016-10-06T07:06:01Z</dcterms:created>
  <dcterms:modified xsi:type="dcterms:W3CDTF">2016-10-14T08:48:50Z</dcterms:modified>
</cp:coreProperties>
</file>