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93" r:id="rId2"/>
    <p:sldId id="327" r:id="rId3"/>
    <p:sldId id="389" r:id="rId4"/>
    <p:sldId id="393" r:id="rId5"/>
    <p:sldId id="398" r:id="rId6"/>
    <p:sldId id="394" r:id="rId7"/>
    <p:sldId id="376" r:id="rId8"/>
    <p:sldId id="395" r:id="rId9"/>
    <p:sldId id="378" r:id="rId10"/>
    <p:sldId id="385" r:id="rId11"/>
    <p:sldId id="382" r:id="rId12"/>
    <p:sldId id="403" r:id="rId13"/>
    <p:sldId id="399" r:id="rId14"/>
    <p:sldId id="404" r:id="rId15"/>
    <p:sldId id="400" r:id="rId16"/>
    <p:sldId id="405" r:id="rId17"/>
    <p:sldId id="401" r:id="rId18"/>
    <p:sldId id="386" r:id="rId19"/>
    <p:sldId id="402" r:id="rId20"/>
    <p:sldId id="416" r:id="rId21"/>
    <p:sldId id="417" r:id="rId22"/>
    <p:sldId id="407" r:id="rId23"/>
    <p:sldId id="408" r:id="rId24"/>
    <p:sldId id="409" r:id="rId25"/>
    <p:sldId id="410" r:id="rId26"/>
    <p:sldId id="411" r:id="rId27"/>
    <p:sldId id="412" r:id="rId28"/>
    <p:sldId id="413" r:id="rId29"/>
    <p:sldId id="414" r:id="rId30"/>
    <p:sldId id="415" r:id="rId31"/>
    <p:sldId id="406" r:id="rId32"/>
    <p:sldId id="387" r:id="rId33"/>
    <p:sldId id="418" r:id="rId34"/>
    <p:sldId id="419" r:id="rId35"/>
    <p:sldId id="422" r:id="rId36"/>
    <p:sldId id="421" r:id="rId37"/>
    <p:sldId id="383" r:id="rId38"/>
    <p:sldId id="381" r:id="rId39"/>
    <p:sldId id="423" r:id="rId40"/>
    <p:sldId id="424" r:id="rId41"/>
    <p:sldId id="425" r:id="rId42"/>
    <p:sldId id="388" r:id="rId43"/>
    <p:sldId id="384" r:id="rId44"/>
    <p:sldId id="374" r:id="rId45"/>
    <p:sldId id="34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4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2"/>
    <p:restoredTop sz="81902"/>
  </p:normalViewPr>
  <p:slideViewPr>
    <p:cSldViewPr snapToGrid="0" snapToObjects="1">
      <p:cViewPr>
        <p:scale>
          <a:sx n="80" d="100"/>
          <a:sy n="80" d="100"/>
        </p:scale>
        <p:origin x="144" y="14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048F2-8684-7641-838F-8E6B649E1ED3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9776F-3DD3-3043-AA28-94D01C67BEA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8601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502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35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4113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36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0681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38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487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39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6314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40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8128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41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1241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44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4965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45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6615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6059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1804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2755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8034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8433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2767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33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852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9776F-3DD3-3043-AA28-94D01C67BEA0}" type="slidenum">
              <a:rPr lang="ar-SA" smtClean="0"/>
              <a:t>34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6478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14475439 Љ، 39680 H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9393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0388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311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32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461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26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50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246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7907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8338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BA84-862A-B145-AE21-60F65983D9ED}" type="datetimeFigureOut">
              <a:rPr lang="ar-SA" smtClean="0"/>
              <a:t>2768937016 ، 2655446573 H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147-394F-8549-82CA-3B208311A3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230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5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ar-S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Light" charset="0"/>
              </a:defRPr>
            </a:lvl1pPr>
          </a:lstStyle>
          <a:p>
            <a:fld id="{758ABA84-862A-B145-AE21-60F65983D9ED}" type="datetimeFigureOut">
              <a:rPr lang="ar-SA" smtClean="0"/>
              <a:pPr/>
              <a:t>2768937016 ، 2655446573 H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Light" charset="0"/>
              </a:defRPr>
            </a:lvl1pPr>
          </a:lstStyle>
          <a:p>
            <a:endParaRPr lang="ar-S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Light" charset="0"/>
              </a:defRPr>
            </a:lvl1pPr>
          </a:lstStyle>
          <a:p>
            <a:fld id="{9D525147-394F-8549-82CA-3B208311A3BD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8069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 Light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 Light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 Light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Light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Light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8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r="12396"/>
          <a:stretch/>
        </p:blipFill>
        <p:spPr>
          <a:xfrm>
            <a:off x="-159026" y="-234122"/>
            <a:ext cx="12503426" cy="725114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686" y="3786485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spc="3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[ M I C R O ]  A D V E N T U R E</a:t>
            </a:r>
            <a:endParaRPr lang="ar-SA" sz="2800" spc="3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205408" y="2915436"/>
            <a:ext cx="11774557" cy="952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 b="1" spc="300" dirty="0" smtClean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M E D </a:t>
            </a:r>
            <a:r>
              <a:rPr lang="mr-IN" sz="5000" b="1" spc="300" dirty="0" smtClean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–</a:t>
            </a:r>
            <a:r>
              <a:rPr lang="en-US" sz="5000" b="1" spc="300" dirty="0" smtClean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 </a:t>
            </a:r>
            <a:r>
              <a:rPr lang="en-US" sz="5000" b="1" spc="300" dirty="0" smtClean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F I  </a:t>
            </a:r>
            <a:r>
              <a:rPr lang="en-US" sz="5000" b="1" spc="3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P R O T O T Y P E</a:t>
            </a:r>
            <a:endParaRPr lang="ar-SA" sz="5000" b="1" spc="3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12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947"/>
            <a:ext cx="10515600" cy="4700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Introduction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Value Prop, Problem and Solution Overview 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Tasks</a:t>
            </a:r>
            <a:endParaRPr lang="en-US" dirty="0">
              <a:solidFill>
                <a:schemeClr val="accent4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Revised Interface Design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Medium-Fi Prototype Task Flows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Prototype Overview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Summary</a:t>
            </a: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82" y="6246920"/>
            <a:ext cx="948635" cy="3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9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2435" y="298220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 A S K S</a:t>
            </a:r>
            <a:endParaRPr lang="ar-SA" sz="3600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07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3.googleusercontent.com/xpUW7ixRo1mob_wcbrwWMpKPzXlK8QytOQZntirbPKSkZ5uLENr_Wtu3uI7f1pUuv5OabupF6gG3RJSKR2v3pddD-SuYZ9nIXJeabJHfN6NiZ4GuPEpZERb2ae9VF9uqvrvmkU_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0"/>
          <a:stretch/>
        </p:blipFill>
        <p:spPr bwMode="auto">
          <a:xfrm>
            <a:off x="1649896" y="226403"/>
            <a:ext cx="8368747" cy="663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64" y="5532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Helvetica Light" charset="0"/>
                <a:ea typeface="Helvetica Light" charset="0"/>
                <a:cs typeface="Helvetica Light" charset="0"/>
              </a:rPr>
              <a:t>T A S K  I</a:t>
            </a:r>
            <a:endParaRPr lang="ar-SA" sz="28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4"/>
          <a:stretch/>
        </p:blipFill>
        <p:spPr>
          <a:xfrm>
            <a:off x="1252330" y="0"/>
            <a:ext cx="1003852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64" y="5532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Helvetica Light" charset="0"/>
                <a:ea typeface="Helvetica Light" charset="0"/>
                <a:cs typeface="Helvetica Light" charset="0"/>
              </a:rPr>
              <a:t>T A S K  I</a:t>
            </a:r>
            <a:endParaRPr lang="ar-SA" sz="28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3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64" y="5532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Helvetica Light" charset="0"/>
                <a:ea typeface="Helvetica Light" charset="0"/>
                <a:cs typeface="Helvetica Light" charset="0"/>
              </a:rPr>
              <a:t>T A S K  II</a:t>
            </a:r>
            <a:endParaRPr lang="ar-SA" sz="28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5122" name="Picture 2" descr="https://lh5.googleusercontent.com/Lq4Ube8LItpxMM_5RK6hahBEWjNCMyG_gq8ZhAOIFsre0cPITvpSf1H2VhHyZhG0CfcxQb8mJJmFjwBLwUtqrqNlxbLIR5U7riMSKXna57UYQjM_bSapErvRdBU6tQSzG_OsEPN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r="2390"/>
          <a:stretch/>
        </p:blipFill>
        <p:spPr bwMode="auto">
          <a:xfrm>
            <a:off x="2325756" y="437321"/>
            <a:ext cx="8428383" cy="64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7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64" y="5532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Helvetica Light" charset="0"/>
                <a:ea typeface="Helvetica Light" charset="0"/>
                <a:cs typeface="Helvetica Light" charset="0"/>
              </a:rPr>
              <a:t>T A S K  II</a:t>
            </a:r>
            <a:endParaRPr lang="ar-SA" sz="28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5359"/>
          <a:stretch/>
        </p:blipFill>
        <p:spPr>
          <a:xfrm>
            <a:off x="2503205" y="79512"/>
            <a:ext cx="8328991" cy="689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9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h3.googleusercontent.com/VuJ4K4yjdrMVHv_ZPHpxwXKazFUI4JALi2KmqJQWZxQOlqn9Cg8zgXv0WWRPg9OLs1Hk7VxbVAyk-LnP-4Cqs7zzo9lqocaPMDiiNCEEnQlNcP2rsTUNZGX8Px4ppx2NE8XkCAg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1"/>
          <a:stretch/>
        </p:blipFill>
        <p:spPr bwMode="auto">
          <a:xfrm>
            <a:off x="1939797" y="231533"/>
            <a:ext cx="8436655" cy="662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64" y="5532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Helvetica Light" charset="0"/>
                <a:ea typeface="Helvetica Light" charset="0"/>
                <a:cs typeface="Helvetica Light" charset="0"/>
              </a:rPr>
              <a:t>T A S K  III</a:t>
            </a:r>
            <a:endParaRPr lang="ar-SA" sz="28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63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"/>
          <a:stretch/>
        </p:blipFill>
        <p:spPr>
          <a:xfrm>
            <a:off x="2074907" y="0"/>
            <a:ext cx="9096675" cy="7220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64" y="5532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Helvetica Light" charset="0"/>
                <a:ea typeface="Helvetica Light" charset="0"/>
                <a:cs typeface="Helvetica Light" charset="0"/>
              </a:rPr>
              <a:t>T A S K  III</a:t>
            </a:r>
            <a:endParaRPr lang="ar-SA" sz="28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9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947"/>
            <a:ext cx="10515600" cy="4700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Introduction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Value Prop, Problem and Solution Overview 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Tasks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Revised Interface Design</a:t>
            </a:r>
            <a:endParaRPr lang="en-US" dirty="0">
              <a:solidFill>
                <a:schemeClr val="accent4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Medium-Fi Prototype Task Flows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Prototype Overview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Summary</a:t>
            </a: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82" y="6246920"/>
            <a:ext cx="948635" cy="3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4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C H A N G E S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7157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Modified ‘payment’ plan for easier use; also due to tight deadline on our app. If we had more time, we’d discuss the economics of our app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Changed how ‘Guides’ get connected to travelers. We let the travelers pick guides on-demand and guides set their shifts, similar to </a:t>
            </a:r>
            <a:r>
              <a:rPr lang="en-US" sz="2400" dirty="0" err="1">
                <a:solidFill>
                  <a:schemeClr val="bg1"/>
                </a:solidFill>
              </a:rPr>
              <a:t>Uber</a:t>
            </a:r>
            <a:r>
              <a:rPr lang="en-US" sz="2400" dirty="0">
                <a:solidFill>
                  <a:schemeClr val="bg1"/>
                </a:solidFill>
              </a:rPr>
              <a:t>. Easier to implement, </a:t>
            </a:r>
            <a:r>
              <a:rPr lang="en-US" sz="2400" dirty="0" smtClean="0">
                <a:solidFill>
                  <a:schemeClr val="bg1"/>
                </a:solidFill>
              </a:rPr>
              <a:t>no </a:t>
            </a:r>
            <a:r>
              <a:rPr lang="en-US" sz="2400" dirty="0">
                <a:solidFill>
                  <a:schemeClr val="bg1"/>
                </a:solidFill>
              </a:rPr>
              <a:t>need for calendar use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Addition of a small info page upon sign-up that clarifies what </a:t>
            </a:r>
            <a:r>
              <a:rPr lang="en-US" sz="2400" dirty="0" err="1">
                <a:solidFill>
                  <a:schemeClr val="bg1"/>
                </a:solidFill>
              </a:rPr>
              <a:t>Vea</a:t>
            </a:r>
            <a:r>
              <a:rPr lang="en-US" sz="2400" dirty="0">
                <a:solidFill>
                  <a:schemeClr val="bg1"/>
                </a:solidFill>
              </a:rPr>
              <a:t> is and how to use it.</a:t>
            </a:r>
            <a:endParaRPr lang="en-US" sz="2400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99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947"/>
            <a:ext cx="10515600" cy="4700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Introduction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Value Prop, Problem and Solution Overview 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Tasks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Revised Interface Design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Medium-Fi Prototype Task Flows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Prototype Overview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Summary</a:t>
            </a: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82" y="6246920"/>
            <a:ext cx="948635" cy="3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6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1689652" y="1799288"/>
            <a:ext cx="8567531" cy="1296910"/>
          </a:xfrm>
          <a:custGeom>
            <a:avLst/>
            <a:gdLst>
              <a:gd name="connsiteX0" fmla="*/ 0 w 8567531"/>
              <a:gd name="connsiteY0" fmla="*/ 1102938 h 1296910"/>
              <a:gd name="connsiteX1" fmla="*/ 1610139 w 8567531"/>
              <a:gd name="connsiteY1" fmla="*/ 1122816 h 1296910"/>
              <a:gd name="connsiteX2" fmla="*/ 3081131 w 8567531"/>
              <a:gd name="connsiteY2" fmla="*/ 109025 h 1296910"/>
              <a:gd name="connsiteX3" fmla="*/ 3995531 w 8567531"/>
              <a:gd name="connsiteY3" fmla="*/ 128903 h 1296910"/>
              <a:gd name="connsiteX4" fmla="*/ 5247861 w 8567531"/>
              <a:gd name="connsiteY4" fmla="*/ 1003547 h 1296910"/>
              <a:gd name="connsiteX5" fmla="*/ 7215809 w 8567531"/>
              <a:gd name="connsiteY5" fmla="*/ 1281842 h 1296910"/>
              <a:gd name="connsiteX6" fmla="*/ 8567531 w 8567531"/>
              <a:gd name="connsiteY6" fmla="*/ 1261964 h 1296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67531" h="1296910">
                <a:moveTo>
                  <a:pt x="0" y="1102938"/>
                </a:moveTo>
                <a:cubicBezTo>
                  <a:pt x="548308" y="1195703"/>
                  <a:pt x="1096617" y="1288468"/>
                  <a:pt x="1610139" y="1122816"/>
                </a:cubicBezTo>
                <a:cubicBezTo>
                  <a:pt x="2123661" y="957164"/>
                  <a:pt x="2683566" y="274677"/>
                  <a:pt x="3081131" y="109025"/>
                </a:cubicBezTo>
                <a:cubicBezTo>
                  <a:pt x="3478696" y="-56627"/>
                  <a:pt x="3634409" y="-20184"/>
                  <a:pt x="3995531" y="128903"/>
                </a:cubicBezTo>
                <a:cubicBezTo>
                  <a:pt x="4356653" y="277990"/>
                  <a:pt x="4711148" y="811391"/>
                  <a:pt x="5247861" y="1003547"/>
                </a:cubicBezTo>
                <a:cubicBezTo>
                  <a:pt x="5784574" y="1195703"/>
                  <a:pt x="6662531" y="1238773"/>
                  <a:pt x="7215809" y="1281842"/>
                </a:cubicBezTo>
                <a:cubicBezTo>
                  <a:pt x="7769087" y="1324911"/>
                  <a:pt x="8309114" y="1261964"/>
                  <a:pt x="8567531" y="1261964"/>
                </a:cubicBezTo>
              </a:path>
            </a:pathLst>
          </a:cu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22" name="Freeform 21"/>
          <p:cNvSpPr/>
          <p:nvPr/>
        </p:nvSpPr>
        <p:spPr>
          <a:xfrm>
            <a:off x="1624507" y="3147857"/>
            <a:ext cx="8925339" cy="1643834"/>
          </a:xfrm>
          <a:custGeom>
            <a:avLst/>
            <a:gdLst>
              <a:gd name="connsiteX0" fmla="*/ 0 w 8925339"/>
              <a:gd name="connsiteY0" fmla="*/ 23170 h 1643834"/>
              <a:gd name="connsiteX1" fmla="*/ 1272209 w 8925339"/>
              <a:gd name="connsiteY1" fmla="*/ 62927 h 1643834"/>
              <a:gd name="connsiteX2" fmla="*/ 2186609 w 8925339"/>
              <a:gd name="connsiteY2" fmla="*/ 559883 h 1643834"/>
              <a:gd name="connsiteX3" fmla="*/ 3260035 w 8925339"/>
              <a:gd name="connsiteY3" fmla="*/ 1533918 h 1643834"/>
              <a:gd name="connsiteX4" fmla="*/ 4035287 w 8925339"/>
              <a:gd name="connsiteY4" fmla="*/ 1494161 h 1643834"/>
              <a:gd name="connsiteX5" fmla="*/ 5267739 w 8925339"/>
              <a:gd name="connsiteY5" fmla="*/ 400857 h 1643834"/>
              <a:gd name="connsiteX6" fmla="*/ 7255565 w 8925339"/>
              <a:gd name="connsiteY6" fmla="*/ 182196 h 1643834"/>
              <a:gd name="connsiteX7" fmla="*/ 8925339 w 8925339"/>
              <a:gd name="connsiteY7" fmla="*/ 142440 h 164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25339" h="1643834">
                <a:moveTo>
                  <a:pt x="0" y="23170"/>
                </a:moveTo>
                <a:cubicBezTo>
                  <a:pt x="453887" y="-1678"/>
                  <a:pt x="907774" y="-26525"/>
                  <a:pt x="1272209" y="62927"/>
                </a:cubicBezTo>
                <a:cubicBezTo>
                  <a:pt x="1636644" y="152379"/>
                  <a:pt x="1855305" y="314718"/>
                  <a:pt x="2186609" y="559883"/>
                </a:cubicBezTo>
                <a:cubicBezTo>
                  <a:pt x="2517913" y="805048"/>
                  <a:pt x="2951922" y="1378205"/>
                  <a:pt x="3260035" y="1533918"/>
                </a:cubicBezTo>
                <a:cubicBezTo>
                  <a:pt x="3568148" y="1689631"/>
                  <a:pt x="3700670" y="1683004"/>
                  <a:pt x="4035287" y="1494161"/>
                </a:cubicBezTo>
                <a:cubicBezTo>
                  <a:pt x="4369904" y="1305318"/>
                  <a:pt x="4731026" y="619518"/>
                  <a:pt x="5267739" y="400857"/>
                </a:cubicBezTo>
                <a:cubicBezTo>
                  <a:pt x="5804452" y="182196"/>
                  <a:pt x="6645965" y="225266"/>
                  <a:pt x="7255565" y="182196"/>
                </a:cubicBezTo>
                <a:cubicBezTo>
                  <a:pt x="7865165" y="139127"/>
                  <a:pt x="8925339" y="142440"/>
                  <a:pt x="8925339" y="142440"/>
                </a:cubicBezTo>
              </a:path>
            </a:pathLst>
          </a:custGeom>
          <a:noFill/>
          <a:ln w="57150">
            <a:solidFill>
              <a:srgbClr val="2845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64" y="575109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Helvetica Light" charset="0"/>
                <a:ea typeface="Helvetica Light" charset="0"/>
                <a:cs typeface="Helvetica Light" charset="0"/>
              </a:rPr>
              <a:t>L O W </a:t>
            </a:r>
            <a:r>
              <a:rPr lang="mr-IN" sz="2800" dirty="0" smtClean="0">
                <a:latin typeface="Helvetica Light" charset="0"/>
                <a:ea typeface="Helvetica Light" charset="0"/>
                <a:cs typeface="Helvetica Light" charset="0"/>
              </a:rPr>
              <a:t>–</a:t>
            </a:r>
            <a:r>
              <a:rPr lang="en-US" sz="2800" dirty="0" smtClean="0">
                <a:latin typeface="Helvetica Light" charset="0"/>
                <a:ea typeface="Helvetica Light" charset="0"/>
                <a:cs typeface="Helvetica Light" charset="0"/>
              </a:rPr>
              <a:t> F I  </a:t>
            </a:r>
            <a:r>
              <a:rPr lang="en-US" sz="2800" dirty="0" smtClean="0">
                <a:latin typeface="Helvetica Light" charset="0"/>
                <a:ea typeface="Helvetica Light" charset="0"/>
                <a:cs typeface="Helvetica Light" charset="0"/>
              </a:rPr>
              <a:t>P </a:t>
            </a:r>
            <a:r>
              <a:rPr lang="en-US" sz="2800" dirty="0" smtClean="0">
                <a:latin typeface="Helvetica Light" charset="0"/>
                <a:ea typeface="Helvetica Light" charset="0"/>
                <a:cs typeface="Helvetica Light" charset="0"/>
              </a:rPr>
              <a:t>R O T O T Y P E</a:t>
            </a:r>
            <a:endParaRPr lang="ar-SA" sz="28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44" y="2007075"/>
            <a:ext cx="1447689" cy="20408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42" y="3598737"/>
            <a:ext cx="1598219" cy="20678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00" y="682932"/>
            <a:ext cx="1587701" cy="2054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80" y="2007075"/>
            <a:ext cx="1620118" cy="20962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558" y="1987799"/>
            <a:ext cx="1447435" cy="20408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787" y="1993847"/>
            <a:ext cx="1597801" cy="2067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3" y="2007075"/>
            <a:ext cx="1577237" cy="20408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210676" y="-232539"/>
            <a:ext cx="20784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T R A V E L E R</a:t>
            </a:r>
            <a:endParaRPr lang="ar-SA" sz="20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574944" y="5292879"/>
            <a:ext cx="20784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latin typeface="Helvetica Light" charset="0"/>
                <a:ea typeface="Helvetica Light" charset="0"/>
                <a:cs typeface="Helvetica Light" charset="0"/>
              </a:rPr>
              <a:t>G U I D E</a:t>
            </a:r>
            <a:endParaRPr lang="ar-SA" sz="20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72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33670" y="1590261"/>
            <a:ext cx="10157791" cy="3701362"/>
          </a:xfrm>
          <a:custGeom>
            <a:avLst/>
            <a:gdLst>
              <a:gd name="connsiteX0" fmla="*/ 0 w 10157791"/>
              <a:gd name="connsiteY0" fmla="*/ 0 h 3701362"/>
              <a:gd name="connsiteX1" fmla="*/ 2961860 w 10157791"/>
              <a:gd name="connsiteY1" fmla="*/ 59635 h 3701362"/>
              <a:gd name="connsiteX2" fmla="*/ 4393095 w 10157791"/>
              <a:gd name="connsiteY2" fmla="*/ 278296 h 3701362"/>
              <a:gd name="connsiteX3" fmla="*/ 4492487 w 10157791"/>
              <a:gd name="connsiteY3" fmla="*/ 1729409 h 3701362"/>
              <a:gd name="connsiteX4" fmla="*/ 5864087 w 10157791"/>
              <a:gd name="connsiteY4" fmla="*/ 1828800 h 3701362"/>
              <a:gd name="connsiteX5" fmla="*/ 6997147 w 10157791"/>
              <a:gd name="connsiteY5" fmla="*/ 1808922 h 3701362"/>
              <a:gd name="connsiteX6" fmla="*/ 7116417 w 10157791"/>
              <a:gd name="connsiteY6" fmla="*/ 3617843 h 3701362"/>
              <a:gd name="connsiteX7" fmla="*/ 8567530 w 10157791"/>
              <a:gd name="connsiteY7" fmla="*/ 3399182 h 3701362"/>
              <a:gd name="connsiteX8" fmla="*/ 10157791 w 10157791"/>
              <a:gd name="connsiteY8" fmla="*/ 3399182 h 3701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57791" h="3701362">
                <a:moveTo>
                  <a:pt x="0" y="0"/>
                </a:moveTo>
                <a:cubicBezTo>
                  <a:pt x="1114839" y="6626"/>
                  <a:pt x="2229678" y="13252"/>
                  <a:pt x="2961860" y="59635"/>
                </a:cubicBezTo>
                <a:cubicBezTo>
                  <a:pt x="3694042" y="106018"/>
                  <a:pt x="4137990" y="0"/>
                  <a:pt x="4393095" y="278296"/>
                </a:cubicBezTo>
                <a:cubicBezTo>
                  <a:pt x="4648200" y="556592"/>
                  <a:pt x="4247322" y="1470992"/>
                  <a:pt x="4492487" y="1729409"/>
                </a:cubicBezTo>
                <a:cubicBezTo>
                  <a:pt x="4737652" y="1987826"/>
                  <a:pt x="5446644" y="1815548"/>
                  <a:pt x="5864087" y="1828800"/>
                </a:cubicBezTo>
                <a:cubicBezTo>
                  <a:pt x="6281530" y="1842052"/>
                  <a:pt x="6788425" y="1510748"/>
                  <a:pt x="6997147" y="1808922"/>
                </a:cubicBezTo>
                <a:cubicBezTo>
                  <a:pt x="7205869" y="2107096"/>
                  <a:pt x="6854687" y="3352800"/>
                  <a:pt x="7116417" y="3617843"/>
                </a:cubicBezTo>
                <a:cubicBezTo>
                  <a:pt x="7378147" y="3882886"/>
                  <a:pt x="8060634" y="3435626"/>
                  <a:pt x="8567530" y="3399182"/>
                </a:cubicBezTo>
                <a:cubicBezTo>
                  <a:pt x="9074426" y="3362739"/>
                  <a:pt x="9952382" y="3432312"/>
                  <a:pt x="10157791" y="3399182"/>
                </a:cubicBezTo>
              </a:path>
            </a:pathLst>
          </a:cu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675861"/>
            <a:ext cx="1239079" cy="160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40" y="700232"/>
            <a:ext cx="1239011" cy="160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8" y="675861"/>
            <a:ext cx="1239649" cy="160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56" y="675861"/>
            <a:ext cx="1240628" cy="16047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56" y="2448917"/>
            <a:ext cx="1236476" cy="15992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02" y="2448917"/>
            <a:ext cx="1241394" cy="16063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666" y="2449177"/>
            <a:ext cx="1241394" cy="16060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023" y="4199290"/>
            <a:ext cx="1241394" cy="16059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199" y="4199621"/>
            <a:ext cx="1241394" cy="16055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375" y="4171974"/>
            <a:ext cx="1262348" cy="1633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435864" y="57510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Helvetica Light" charset="0"/>
                <a:ea typeface="Helvetica Light" charset="0"/>
                <a:cs typeface="Helvetica Light" charset="0"/>
              </a:rPr>
              <a:t>R E V I S E D  S K E T C H E S</a:t>
            </a:r>
            <a:endParaRPr lang="ar-SA" sz="28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6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300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3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300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2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302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9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301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302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2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299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300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301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947"/>
            <a:ext cx="10515600" cy="4700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Introduction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Value Prop, Problem and Solution Overview 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Tasks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Revised Interface Design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Medium-Fi Prototype Task Flows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Prototype Overview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Summary</a:t>
            </a: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82" y="6246920"/>
            <a:ext cx="948635" cy="3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9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302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9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0"/>
            <a:ext cx="5300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947"/>
            <a:ext cx="10515600" cy="4700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Introduction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Value Prop, Problem and Solution Overview 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Tasks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Revised Interface Design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Medium-Fi Prototype Task Flows</a:t>
            </a:r>
            <a:endParaRPr lang="en-US" dirty="0">
              <a:solidFill>
                <a:schemeClr val="accent4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Prototype Overview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Summary</a:t>
            </a: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82" y="6246920"/>
            <a:ext cx="948635" cy="3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 A S K  I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1029" name="Picture 5" descr="https://lh5.googleusercontent.com/ZClOhpW6kXpIV-be2W_Xvv67vQ1rWwEqZD6CaLSDEKxbSk9PGsyLSbVLxhmgGOU2Wv3np-9JsmOSiem9zpL4BdQKliCbBDoviQJRuMbgMvJEJqJQfq4bb-_oKG0qRu5HPfSb5F_hY7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25" y="1901061"/>
            <a:ext cx="1966306" cy="349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lh3.googleusercontent.com/tZRQLrO0S0iGQQg0iHqEB4y7ZTuKuZOKqrDH8NPqsYFZi2E043gUnRD3M34oBgrkjBdw6hfKXzCnNBGNflWHwZ0WM0cZlYE2CX--iGjUSx9xb3ibJHwbr3KWm3aEs0-hYcWskCk2A0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498" y="1898142"/>
            <a:ext cx="1967947" cy="35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lh3.googleusercontent.com/gkLql2vrvZj7lvoSp2YbEgu_mtK5t_QMB8d4OGI3ONpFowDV-1pDJzkYxlHCcnX7WlygKmWRyexAlhRygD7fPBiX6q1Fgk-KtO3UbbO7vbvjDUtHzqou6caK-NvrZnH31zcWXeqalb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682" y="1898142"/>
            <a:ext cx="1967948" cy="350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lh6.googleusercontent.com/r8x1pWuX2y-T2gW_aUX-OET7eZm-anPAh6HA3tDkIutRMb7opzLYwO_AlROzF0jXGb12L5X9o4dI-FIrQoR51Mg9aVq2Ie5QoGp-UJ80XkV_nWuxVz04oh8LzDCEVlIPoD_Af9koP-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867" y="1906937"/>
            <a:ext cx="1987828" cy="353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s://lh4.googleusercontent.com/zwgYxOh-qFR_7iHqYQRYYEQIij2vVXH6VqX26kmvSwQw2pEifoyCbeIIJ_RNLhWeznaSbo61GXwb0itQ0_lk39MHFPmcQhpYIK8Lf2vPEFwyOkc9ejui_lz9C-HT3B0PPPXuWl0qQb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2" y="1906937"/>
            <a:ext cx="1991136" cy="353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2245489" y="3672425"/>
            <a:ext cx="902825" cy="749105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802286" y="2245489"/>
            <a:ext cx="545218" cy="1426936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6714073" y="3784922"/>
            <a:ext cx="936793" cy="1385714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8559227" y="3586268"/>
            <a:ext cx="1036186" cy="62035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1248892" y="2168969"/>
            <a:ext cx="943108" cy="1789573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RzYpTtWpywWhuY8276MPwf36RywZwIlK_Bf3V-tDHfRy8xyo8q6Qd5fvBRmEOyOJ24MG1yJQOxnLPZJfvttqyhRNlz4j7wZfOODAvhOc7JltT02DX5xrdvdiNo4AXJqZwiDoVbKIxh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51" y="1781584"/>
            <a:ext cx="1955027" cy="347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8d4jXcY4jv1zueX2Z7gPSEeiBH1E2abV-QBERM-IHzjUEqjx_5zLERK4HayaZ_9g5TvwvTi1s3auneQnDTigyDrpx7raKQl1ufGA4XFDyj2bzLSzHrOabUGiDONkBhsfF181EQ-4th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604" y="1781584"/>
            <a:ext cx="1957633" cy="347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lh4.googleusercontent.com/7NQA5k0agOl7BbomvMzB_YuVDk90vyCLmhMtcN-X4Wky8TzyxpLgKEpoV0pUzTd6pYJvAxyBZ9_lSraOV1o25oYj9hA5WqVOW6jqLxMJiDmEIDXTv8UpoETLZeTEcupOtWIAiFuiSy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091" y="1794860"/>
            <a:ext cx="1949029" cy="346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lh3.googleusercontent.com/mJyD9_9KOsKqc9eVhGKgn98gRoU8yqIobJ5yPSqpRAebMNbnC-F_-crL-qnNUSywa2F8dN5ETHzW7Xy7uVssP4l7o0VJTGR2jPdR2R29m9Cn9ZACbapnIWpWVUB5lfxsiMWB5pIWmF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974" y="1794860"/>
            <a:ext cx="1969032" cy="350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lh6.googleusercontent.com/gFdzlEIfc88gUi274SKhsY0s9CBWPUb0D5cOdyeS66NFC0M9SVH_fIguS6B2osggZMATQcog0qaLgXNYD75lzzutH54dfunM6xB1djJu_VMpl5_etqLjipbhPnMZ82gZviK96AApwK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132" y="1794860"/>
            <a:ext cx="1970508" cy="350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 A S K  I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274667" y="1968481"/>
            <a:ext cx="586795" cy="672425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330886" y="3554655"/>
            <a:ext cx="1069109" cy="541157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6637826" y="3615226"/>
            <a:ext cx="1163511" cy="480587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8792913" y="3729623"/>
            <a:ext cx="1036186" cy="62035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-292957" y="2473769"/>
            <a:ext cx="1057955" cy="927157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85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lh5.googleusercontent.com/ZClOhpW6kXpIV-be2W_Xvv67vQ1rWwEqZD6CaLSDEKxbSk9PGsyLSbVLxhmgGOU2Wv3np-9JsmOSiem9zpL4BdQKliCbBDoviQJRuMbgMvJEJqJQfq4bb-_oKG0qRu5HPfSb5F_hY7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25" y="1901061"/>
            <a:ext cx="1966306" cy="349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lh3.googleusercontent.com/gkLql2vrvZj7lvoSp2YbEgu_mtK5t_QMB8d4OGI3ONpFowDV-1pDJzkYxlHCcnX7WlygKmWRyexAlhRygD7fPBiX6q1Fgk-KtO3UbbO7vbvjDUtHzqou6caK-NvrZnH31zcWXeqalb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45" y="1901061"/>
            <a:ext cx="1967948" cy="350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lh6.googleusercontent.com/r8x1pWuX2y-T2gW_aUX-OET7eZm-anPAh6HA3tDkIutRMb7opzLYwO_AlROzF0jXGb12L5X9o4dI-FIrQoR51Mg9aVq2Ie5QoGp-UJ80XkV_nWuxVz04oh8LzDCEVlIPoD_Af9koP-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537" y="1901061"/>
            <a:ext cx="1987828" cy="353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lh3.googleusercontent.com/pldh1UalLctCv-Wj4eJ0CMFgPx2vkRjlGn7Bdp9yuLcng2aXpL5ut7YnAW1HfLvszI48049rnPrc6fgNTGI3SQpO1aGOUEiJsThI7DvbPY5a6_-BNsrIHDzd1Af-q3wraXIQau8KS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253" y="1901062"/>
            <a:ext cx="1985181" cy="353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6.googleusercontent.com/oZNYVx4syz2wmb96xRxOw6uWcRlW3yFTssjRE9vYTsphBqxmP7wDbcGUfW-uiwOSFiYIXcimx-um-QxiLX1iklTma9RffzwDLdDDfL6aLMmYbHhAnhf5C54FTaUOWAT4zvfhfhWeKc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472" y="1901061"/>
            <a:ext cx="1997478" cy="355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 A S K  II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245489" y="3672425"/>
            <a:ext cx="902825" cy="749105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674764" y="3586268"/>
            <a:ext cx="542741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6324053" y="3431179"/>
            <a:ext cx="967998" cy="434247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8975916" y="2208880"/>
            <a:ext cx="654221" cy="835262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5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lh6.googleusercontent.com/oZNYVx4syz2wmb96xRxOw6uWcRlW3yFTssjRE9vYTsphBqxmP7wDbcGUfW-uiwOSFiYIXcimx-um-QxiLX1iklTma9RffzwDLdDDfL6aLMmYbHhAnhf5C54FTaUOWAT4zvfhfhWeKc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06" y="1535443"/>
            <a:ext cx="1997478" cy="355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s://lh6.googleusercontent.com/gFdzlEIfc88gUi274SKhsY0s9CBWPUb0D5cOdyeS66NFC0M9SVH_fIguS6B2osggZMATQcog0qaLgXNYD75lzzutH54dfunM6xB1djJu_VMpl5_etqLjipbhPnMZ82gZviK96AApw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280" y="1560727"/>
            <a:ext cx="1970508" cy="350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 A S K  III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329489" y="3472331"/>
            <a:ext cx="1152334" cy="277866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0" y="3125165"/>
            <a:ext cx="4085863" cy="23149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 txBox="1">
            <a:spLocks/>
          </p:cNvSpPr>
          <p:nvPr/>
        </p:nvSpPr>
        <p:spPr>
          <a:xfrm>
            <a:off x="8531231" y="2439739"/>
            <a:ext cx="3080607" cy="2646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We depend on communication between the traveler and the guide </a:t>
            </a:r>
            <a:r>
              <a:rPr lang="en-US" sz="240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to facilitate this</a:t>
            </a:r>
            <a:endParaRPr lang="en-US" sz="2400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Font typeface="Arial"/>
              <a:buNone/>
            </a:pPr>
            <a:endParaRPr lang="ar-SA" sz="24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27031" y="3611264"/>
            <a:ext cx="3273808" cy="2646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accent4"/>
                </a:solidFill>
              </a:rPr>
              <a:t>Like </a:t>
            </a:r>
            <a:r>
              <a:rPr lang="en-US" sz="2400" dirty="0" err="1">
                <a:solidFill>
                  <a:schemeClr val="accent4"/>
                </a:solidFill>
              </a:rPr>
              <a:t>Uber</a:t>
            </a:r>
            <a:r>
              <a:rPr lang="en-US" sz="2400" dirty="0">
                <a:solidFill>
                  <a:schemeClr val="accent4"/>
                </a:solidFill>
              </a:rPr>
              <a:t>, we provide phone number of guide and use money </a:t>
            </a:r>
            <a:r>
              <a:rPr lang="en-US" sz="2400" dirty="0" smtClean="0">
                <a:solidFill>
                  <a:schemeClr val="accent4"/>
                </a:solidFill>
              </a:rPr>
              <a:t>incentives </a:t>
            </a:r>
            <a:r>
              <a:rPr lang="en-US" sz="2400" dirty="0">
                <a:solidFill>
                  <a:schemeClr val="accent4"/>
                </a:solidFill>
              </a:rPr>
              <a:t>and ratings for guides to help </a:t>
            </a:r>
            <a:r>
              <a:rPr lang="en-US" sz="2400" dirty="0" smtClean="0">
                <a:solidFill>
                  <a:schemeClr val="accent4"/>
                </a:solidFill>
              </a:rPr>
              <a:t>travelers</a:t>
            </a:r>
            <a:endParaRPr lang="ar-SA" sz="2400" dirty="0">
              <a:solidFill>
                <a:schemeClr val="accent4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2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2435" y="298220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M E D I U M </a:t>
            </a:r>
            <a:r>
              <a:rPr lang="mr-IN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–</a:t>
            </a:r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F I  P R O T O T Y P E</a:t>
            </a:r>
            <a:endParaRPr lang="ar-SA" sz="3600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61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R O T O T Y P </a:t>
            </a:r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I N G  T O O L S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6957" y="3921654"/>
            <a:ext cx="4471737" cy="1600228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4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Helped with collaborative planning </a:t>
            </a:r>
            <a:r>
              <a:rPr lang="en-US" sz="240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&amp; prototyping</a:t>
            </a:r>
            <a:endParaRPr lang="en-US" sz="2400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14" y="2131205"/>
            <a:ext cx="3552490" cy="1619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25" y="2131205"/>
            <a:ext cx="3552490" cy="162887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598695" y="2089500"/>
            <a:ext cx="1315451" cy="1391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/>
              <a:buNone/>
            </a:pPr>
            <a:r>
              <a:rPr lang="en-US" sz="8000">
                <a:solidFill>
                  <a:schemeClr val="bg1"/>
                </a:solidFill>
                <a:ea typeface="Helvetica Light" charset="0"/>
                <a:cs typeface="Helvetica Light" charset="0"/>
              </a:rPr>
              <a:t>+</a:t>
            </a:r>
            <a:endParaRPr lang="en-US" sz="8000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239417" y="3921654"/>
            <a:ext cx="3689684" cy="1600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/>
              <a:buNone/>
            </a:pPr>
            <a:r>
              <a:rPr lang="en-US" sz="24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Helped to </a:t>
            </a:r>
            <a:r>
              <a:rPr lang="en-US" sz="240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pull the app together cohesively</a:t>
            </a:r>
            <a:endParaRPr lang="en-US" sz="2400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90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L I M I T A T I O N S 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4114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 err="1">
                <a:solidFill>
                  <a:schemeClr val="bg1"/>
                </a:solidFill>
              </a:rPr>
              <a:t>Figma</a:t>
            </a:r>
            <a:r>
              <a:rPr lang="en-US" sz="2400" dirty="0">
                <a:solidFill>
                  <a:schemeClr val="bg1"/>
                </a:solidFill>
              </a:rPr>
              <a:t> seems limited in that you can’t crop objects within, requiring post-processing cropping of images. Lack of fonts make it difficult to work on iOS interfaces on Windows. Required constant internet connection to maintain changes, and </a:t>
            </a:r>
            <a:r>
              <a:rPr lang="en-US" sz="2400" dirty="0" err="1">
                <a:solidFill>
                  <a:schemeClr val="bg1"/>
                </a:solidFill>
              </a:rPr>
              <a:t>WebGL</a:t>
            </a:r>
            <a:r>
              <a:rPr lang="en-US" sz="2400" dirty="0">
                <a:solidFill>
                  <a:schemeClr val="bg1"/>
                </a:solidFill>
              </a:rPr>
              <a:t> would crash occasionally from bulk copying/pasting/resizing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Left out proper sign-in sequence, actual messaging between traveler &amp; guide. We place trust in the guide to help the traveler.</a:t>
            </a:r>
            <a:endParaRPr lang="en-US" sz="2400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5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O U R  T E A M</a:t>
            </a:r>
            <a:endParaRPr lang="ar-SA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99604"/>
            <a:ext cx="10515600" cy="43388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Alex            Alexandre            Basel                Kim</a:t>
            </a: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5124" name="Picture 4" descr="https://lh5.googleusercontent.com/w-Imc0boLEry9aIEvoZCXUqUNb8YOiiNlBC2se8-qR8aG_T92BiV932m3bHFLUqCvw0xCLUJCxh7ham0V1shbjy1TBzcRgdFrtkpcsHTjTPALBQn8vAb-RQy5JZyEt5UR4NQ0hKUDF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5" r="15118"/>
          <a:stretch/>
        </p:blipFill>
        <p:spPr bwMode="auto">
          <a:xfrm>
            <a:off x="1354667" y="2036016"/>
            <a:ext cx="2526440" cy="261193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s://lh4.googleusercontent.com/zGLNFHskkC2ZUAhoohPGciyeYHFd_jLFp9OEXYGBROTYJyPBgm81XML2WO79ybGr21_a1QcdVIDYJPg30ksuXXORrOEJwfChEfqk_UhUpLJBiS2bM8hygCPJUNajDlg8sNU_8aBf9HQ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r="13559"/>
          <a:stretch/>
        </p:blipFill>
        <p:spPr bwMode="auto">
          <a:xfrm>
            <a:off x="3674534" y="2028251"/>
            <a:ext cx="2612236" cy="26190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ullSizeRender 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5792" r="14759" b="18666"/>
          <a:stretch/>
        </p:blipFill>
        <p:spPr bwMode="auto">
          <a:xfrm>
            <a:off x="6144030" y="2022779"/>
            <a:ext cx="2493095" cy="264071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lh5.googleusercontent.com/ddY9v6MkQeB8G5GvZkYjwXURG4Pd0DVeTAbuG4bwktHfDGuGDdZb4yD-FkoXJg_hhN76GRYGDlDC9-MFjkLFDF_w86FAiJeGeBO7E1ET_3EGYzqTlmoXqgsCTRrxpIevcJtFuXM1dz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" b="15140"/>
          <a:stretch/>
        </p:blipFill>
        <p:spPr bwMode="auto">
          <a:xfrm>
            <a:off x="8415866" y="2016639"/>
            <a:ext cx="2470017" cy="265677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674534" y="5533492"/>
            <a:ext cx="2605523" cy="665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/>
              <a:buNone/>
            </a:pPr>
            <a:r>
              <a:rPr lang="en-US" sz="2000" dirty="0" smtClean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Software Engineering</a:t>
            </a:r>
            <a:endParaRPr lang="ar-SA" sz="2000" dirty="0">
              <a:solidFill>
                <a:schemeClr val="accent4"/>
              </a:solidFill>
              <a:ea typeface="Helvetica Light" charset="0"/>
              <a:cs typeface="Helvetica Light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735950" y="5533492"/>
            <a:ext cx="1704559" cy="926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/>
              <a:buNone/>
            </a:pPr>
            <a:r>
              <a:rPr lang="en-US" sz="2000" smtClean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Usability Testing</a:t>
            </a:r>
            <a:endParaRPr lang="en-US" sz="2000" dirty="0" smtClean="0">
              <a:solidFill>
                <a:schemeClr val="accent4"/>
              </a:solidFill>
              <a:ea typeface="Helvetica Light" charset="0"/>
              <a:cs typeface="Helvetica Light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027357" y="5636896"/>
            <a:ext cx="2605523" cy="665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/>
              <a:buNone/>
            </a:pPr>
            <a:r>
              <a:rPr lang="en-US" sz="2000" dirty="0" smtClean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Design</a:t>
            </a:r>
          </a:p>
          <a:p>
            <a:pPr marL="0" indent="0" algn="ctr">
              <a:lnSpc>
                <a:spcPct val="120000"/>
              </a:lnSpc>
              <a:buFont typeface="Arial"/>
              <a:buNone/>
            </a:pPr>
            <a:endParaRPr lang="ar-SA" sz="2000" dirty="0">
              <a:solidFill>
                <a:schemeClr val="accent4"/>
              </a:solidFill>
              <a:ea typeface="Helvetica Light" charset="0"/>
              <a:cs typeface="Helvetica Light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907924" y="5595586"/>
            <a:ext cx="1565412" cy="882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/>
              <a:buNone/>
            </a:pPr>
            <a:r>
              <a:rPr lang="en-US" sz="2000" smtClean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Team Manager</a:t>
            </a:r>
            <a:endParaRPr lang="ar-SA" sz="2000" dirty="0">
              <a:solidFill>
                <a:schemeClr val="accent4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1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W I Z A R D  O F  O Z  T E C H N I Q U E S</a:t>
            </a:r>
            <a:endParaRPr lang="ar-SA" sz="4000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357877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Match-making process based on interests, payment options for user. Both require a more in-depth behind the scenes work to actually function.</a:t>
            </a:r>
            <a:endParaRPr lang="en-US" sz="2400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01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H A R D </a:t>
            </a:r>
            <a:r>
              <a:rPr lang="mr-IN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 C O D E D  F E A T U R E S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0690"/>
            <a:ext cx="10515600" cy="357877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Match-making process, getting alert that a traveler is connected to you, payment processing. All are a little too complex to show in a task flow, but are integral to each task.</a:t>
            </a:r>
            <a:endParaRPr lang="en-US" sz="2400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66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947"/>
            <a:ext cx="10515600" cy="4700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Introduction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Value Prop, Problem and Solution Overview 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Tasks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Revised Interface Design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Medium-Fi Prototype Task Flows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Prototype Overview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4"/>
                </a:solidFill>
                <a:ea typeface="Helvetica Light" charset="0"/>
                <a:cs typeface="Helvetica Light" charset="0"/>
              </a:rPr>
              <a:t>Summary</a:t>
            </a:r>
            <a:endParaRPr lang="ar-SA" dirty="0">
              <a:solidFill>
                <a:schemeClr val="accent4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82" y="6246920"/>
            <a:ext cx="948635" cy="3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947"/>
            <a:ext cx="10515600" cy="47003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S U M M A R Y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			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			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Realized the tradeoffs between our low-fi and 				med-fi prototyping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			Improved our UI based on feedback from last 			week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			Looking forward to building our complete app!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			</a:t>
            </a:r>
          </a:p>
          <a:p>
            <a:pPr marL="0" indent="0">
              <a:buNone/>
            </a:pP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00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r="12396"/>
          <a:stretch/>
        </p:blipFill>
        <p:spPr>
          <a:xfrm>
            <a:off x="-159026" y="-234122"/>
            <a:ext cx="12503426" cy="72511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30" y="2988042"/>
            <a:ext cx="2314713" cy="80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7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r="12396"/>
          <a:stretch/>
        </p:blipFill>
        <p:spPr>
          <a:xfrm>
            <a:off x="-159026" y="-234122"/>
            <a:ext cx="12503426" cy="725114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803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Q U E S T I O N S</a:t>
            </a:r>
            <a:endParaRPr lang="ar-SA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59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r="12396"/>
          <a:stretch/>
        </p:blipFill>
        <p:spPr>
          <a:xfrm>
            <a:off x="-159026" y="-234122"/>
            <a:ext cx="12503426" cy="72511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30" y="2988042"/>
            <a:ext cx="2314713" cy="80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6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2947"/>
            <a:ext cx="10515600" cy="4700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Introduction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Value Prop, Problem and Solution Overview </a:t>
            </a:r>
            <a:endParaRPr lang="en-US" dirty="0" smtClean="0">
              <a:solidFill>
                <a:schemeClr val="accent4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Tasks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Revised Interface Design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Medium-Fi Prototype Task Flows</a:t>
            </a:r>
            <a:endParaRPr lang="en-US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Prototype Overview</a:t>
            </a:r>
            <a:endParaRPr lang="en-US" dirty="0" smtClean="0">
              <a:solidFill>
                <a:schemeClr val="bg1"/>
              </a:solidFill>
              <a:ea typeface="Helvetica Light" charset="0"/>
              <a:cs typeface="Helvetica Light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Summary</a:t>
            </a: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82" y="6246920"/>
            <a:ext cx="948635" cy="3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V A L U E  P R O P O S I T I O N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199" y="3733686"/>
            <a:ext cx="10515600" cy="17102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Let a personal guide help you plan your adventure</a:t>
            </a:r>
            <a:endParaRPr lang="ar-SA" b="1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199" y="2421722"/>
            <a:ext cx="10515600" cy="1710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We want to help travelers </a:t>
            </a:r>
          </a:p>
          <a:p>
            <a:pPr marL="0" indent="0" algn="ctr">
              <a:buFont typeface="Arial"/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make the </a:t>
            </a:r>
            <a:r>
              <a:rPr lang="en-US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most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 out of their adventures</a:t>
            </a:r>
          </a:p>
          <a:p>
            <a:pPr marL="0" indent="0" algn="ctr">
              <a:buFont typeface="Arial"/>
              <a:buNone/>
            </a:pP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8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3733686"/>
            <a:ext cx="10515600" cy="17102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Planning a fun adventure takes too much </a:t>
            </a:r>
            <a:r>
              <a:rPr lang="en-US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time</a:t>
            </a:r>
            <a:r>
              <a:rPr lang="en-US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 and </a:t>
            </a:r>
            <a:r>
              <a:rPr lang="en-US" b="1" dirty="0" smtClean="0">
                <a:solidFill>
                  <a:schemeClr val="bg1"/>
                </a:solidFill>
                <a:ea typeface="Helvetica Light" charset="0"/>
                <a:cs typeface="Helvetica Light" charset="0"/>
              </a:rPr>
              <a:t>effort</a:t>
            </a:r>
          </a:p>
          <a:p>
            <a:pPr marL="0" indent="0" algn="ctr">
              <a:buNone/>
            </a:pP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241" y="2296773"/>
            <a:ext cx="1045517" cy="104551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 R O B L E M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64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 O L U T I O N  O V E R V I E W</a:t>
            </a:r>
            <a:endParaRPr lang="ar-SA" dirty="0">
              <a:solidFill>
                <a:schemeClr val="accent4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2998191"/>
            <a:ext cx="10515600" cy="17102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We’ll connect you with a </a:t>
            </a:r>
            <a:r>
              <a:rPr lang="en-US" b="1" dirty="0">
                <a:solidFill>
                  <a:schemeClr val="bg1"/>
                </a:solidFill>
              </a:rPr>
              <a:t>local</a:t>
            </a:r>
            <a:r>
              <a:rPr lang="en-US" dirty="0">
                <a:solidFill>
                  <a:schemeClr val="bg1"/>
                </a:solidFill>
              </a:rPr>
              <a:t> guide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on-demand </a:t>
            </a:r>
            <a:r>
              <a:rPr lang="en-US" b="1" dirty="0">
                <a:solidFill>
                  <a:schemeClr val="bg1"/>
                </a:solidFill>
              </a:rPr>
              <a:t>wherever</a:t>
            </a:r>
            <a:r>
              <a:rPr lang="en-US" dirty="0">
                <a:solidFill>
                  <a:schemeClr val="bg1"/>
                </a:solidFill>
              </a:rPr>
              <a:t> you </a:t>
            </a:r>
            <a:r>
              <a:rPr lang="en-US" dirty="0" smtClean="0">
                <a:solidFill>
                  <a:schemeClr val="bg1"/>
                </a:solidFill>
              </a:rPr>
              <a:t>go 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ar-SA" dirty="0">
              <a:solidFill>
                <a:schemeClr val="bg1"/>
              </a:solidFill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3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753</Words>
  <Application>Microsoft Macintosh PowerPoint</Application>
  <PresentationFormat>Widescreen</PresentationFormat>
  <Paragraphs>128</Paragraphs>
  <Slides>45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Calibri</vt:lpstr>
      <vt:lpstr>Calibri Light</vt:lpstr>
      <vt:lpstr>Helvetica Light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O U R  T E A M</vt:lpstr>
      <vt:lpstr>PowerPoint Presentation</vt:lpstr>
      <vt:lpstr>PowerPoint Presentation</vt:lpstr>
      <vt:lpstr>V A L U E  P R O P O S I T I O N</vt:lpstr>
      <vt:lpstr>P R O B L E M</vt:lpstr>
      <vt:lpstr>S O L U T I O N  O V E R V I E W</vt:lpstr>
      <vt:lpstr>PowerPoint Presentation</vt:lpstr>
      <vt:lpstr>PowerPoint Presentation</vt:lpstr>
      <vt:lpstr>T A S K  I</vt:lpstr>
      <vt:lpstr>T A S K  I</vt:lpstr>
      <vt:lpstr>T A S K  II</vt:lpstr>
      <vt:lpstr>T A S K  II</vt:lpstr>
      <vt:lpstr>T A S K  III</vt:lpstr>
      <vt:lpstr>T A S K  III</vt:lpstr>
      <vt:lpstr>PowerPoint Presentation</vt:lpstr>
      <vt:lpstr>C H A N G E S</vt:lpstr>
      <vt:lpstr>L O W – F I  P R O T O T Y P 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 A S K  I</vt:lpstr>
      <vt:lpstr>T A S K  I</vt:lpstr>
      <vt:lpstr>T A S K  II</vt:lpstr>
      <vt:lpstr>T A S K  III</vt:lpstr>
      <vt:lpstr>PowerPoint Presentation</vt:lpstr>
      <vt:lpstr>P R O T O T Y P I N G  T O O L S</vt:lpstr>
      <vt:lpstr>L I M I T A T I O N S </vt:lpstr>
      <vt:lpstr>W I Z A R D  O F  O Z  T E C H N I Q U E S</vt:lpstr>
      <vt:lpstr>H A R D – C O D E D  F E A T U R E 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NEEDFINDING TRAVEL</dc:title>
  <dc:creator>Microsoft Office User</dc:creator>
  <cp:lastModifiedBy>Microsoft Office User</cp:lastModifiedBy>
  <cp:revision>89</cp:revision>
  <cp:lastPrinted>2016-10-28T10:30:46Z</cp:lastPrinted>
  <dcterms:created xsi:type="dcterms:W3CDTF">2016-10-06T07:06:01Z</dcterms:created>
  <dcterms:modified xsi:type="dcterms:W3CDTF">2016-11-04T09:10:28Z</dcterms:modified>
</cp:coreProperties>
</file>