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3" r:id="rId2"/>
    <p:sldId id="327" r:id="rId3"/>
    <p:sldId id="260" r:id="rId4"/>
    <p:sldId id="259" r:id="rId5"/>
    <p:sldId id="329" r:id="rId6"/>
    <p:sldId id="337" r:id="rId7"/>
    <p:sldId id="258" r:id="rId8"/>
    <p:sldId id="332" r:id="rId9"/>
    <p:sldId id="333" r:id="rId10"/>
    <p:sldId id="335" r:id="rId11"/>
    <p:sldId id="336" r:id="rId12"/>
    <p:sldId id="328" r:id="rId13"/>
    <p:sldId id="339" r:id="rId14"/>
    <p:sldId id="338" r:id="rId15"/>
    <p:sldId id="340" r:id="rId16"/>
    <p:sldId id="342" r:id="rId17"/>
    <p:sldId id="346" r:id="rId18"/>
    <p:sldId id="347" r:id="rId19"/>
    <p:sldId id="366" r:id="rId20"/>
    <p:sldId id="368" r:id="rId21"/>
    <p:sldId id="367" r:id="rId22"/>
    <p:sldId id="369" r:id="rId23"/>
    <p:sldId id="370" r:id="rId24"/>
    <p:sldId id="371" r:id="rId25"/>
    <p:sldId id="372" r:id="rId26"/>
    <p:sldId id="373" r:id="rId27"/>
    <p:sldId id="343" r:id="rId28"/>
    <p:sldId id="348" r:id="rId29"/>
    <p:sldId id="349" r:id="rId30"/>
    <p:sldId id="350" r:id="rId31"/>
    <p:sldId id="344" r:id="rId32"/>
    <p:sldId id="362" r:id="rId33"/>
    <p:sldId id="363" r:id="rId34"/>
    <p:sldId id="355" r:id="rId35"/>
    <p:sldId id="351" r:id="rId36"/>
    <p:sldId id="359" r:id="rId37"/>
    <p:sldId id="356" r:id="rId38"/>
    <p:sldId id="360" r:id="rId39"/>
    <p:sldId id="361" r:id="rId40"/>
    <p:sldId id="352" r:id="rId41"/>
    <p:sldId id="364" r:id="rId42"/>
    <p:sldId id="353" r:id="rId43"/>
    <p:sldId id="365" r:id="rId44"/>
    <p:sldId id="374" r:id="rId45"/>
    <p:sldId id="34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5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7"/>
    <p:restoredTop sz="81902"/>
  </p:normalViewPr>
  <p:slideViewPr>
    <p:cSldViewPr snapToGrid="0" snapToObjects="1">
      <p:cViewPr>
        <p:scale>
          <a:sx n="65" d="100"/>
          <a:sy n="65" d="100"/>
        </p:scale>
        <p:origin x="680" y="22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r-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048F2-8684-7641-838F-8E6B649E1ED3}" type="datetimeFigureOut">
              <a:rPr lang="ar-SA" smtClean="0"/>
              <a:t>2768937016 ، 2655446573 H</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r-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9776F-3DD3-3043-AA28-94D01C67BEA0}" type="slidenum">
              <a:rPr lang="ar-SA" smtClean="0"/>
              <a:t>‹#›</a:t>
            </a:fld>
            <a:endParaRPr lang="ar-SA"/>
          </a:p>
        </p:txBody>
      </p:sp>
    </p:spTree>
    <p:extLst>
      <p:ext uri="{BB962C8B-B14F-4D97-AF65-F5344CB8AC3E}">
        <p14:creationId xmlns:p14="http://schemas.microsoft.com/office/powerpoint/2010/main" val="134860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1</a:t>
            </a:fld>
            <a:endParaRPr lang="ar-SA"/>
          </a:p>
        </p:txBody>
      </p:sp>
    </p:spTree>
    <p:extLst>
      <p:ext uri="{BB962C8B-B14F-4D97-AF65-F5344CB8AC3E}">
        <p14:creationId xmlns:p14="http://schemas.microsoft.com/office/powerpoint/2010/main" val="40150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15</a:t>
            </a:fld>
            <a:endParaRPr lang="ar-SA"/>
          </a:p>
        </p:txBody>
      </p:sp>
    </p:spTree>
    <p:extLst>
      <p:ext uri="{BB962C8B-B14F-4D97-AF65-F5344CB8AC3E}">
        <p14:creationId xmlns:p14="http://schemas.microsoft.com/office/powerpoint/2010/main" val="27952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participants in our study were recruited and interviewed at various locations on campus in order to get a diverse sample of users and environments in which they may use the application. </a:t>
            </a:r>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34</a:t>
            </a:fld>
            <a:endParaRPr lang="ar-SA"/>
          </a:p>
        </p:txBody>
      </p:sp>
    </p:spTree>
    <p:extLst>
      <p:ext uri="{BB962C8B-B14F-4D97-AF65-F5344CB8AC3E}">
        <p14:creationId xmlns:p14="http://schemas.microsoft.com/office/powerpoint/2010/main" val="50025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37</a:t>
            </a:fld>
            <a:endParaRPr lang="ar-SA"/>
          </a:p>
        </p:txBody>
      </p:sp>
    </p:spTree>
    <p:extLst>
      <p:ext uri="{BB962C8B-B14F-4D97-AF65-F5344CB8AC3E}">
        <p14:creationId xmlns:p14="http://schemas.microsoft.com/office/powerpoint/2010/main" val="168047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38</a:t>
            </a:fld>
            <a:endParaRPr lang="ar-SA"/>
          </a:p>
        </p:txBody>
      </p:sp>
    </p:spTree>
    <p:extLst>
      <p:ext uri="{BB962C8B-B14F-4D97-AF65-F5344CB8AC3E}">
        <p14:creationId xmlns:p14="http://schemas.microsoft.com/office/powerpoint/2010/main" val="549387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39</a:t>
            </a:fld>
            <a:endParaRPr lang="ar-SA"/>
          </a:p>
        </p:txBody>
      </p:sp>
    </p:spTree>
    <p:extLst>
      <p:ext uri="{BB962C8B-B14F-4D97-AF65-F5344CB8AC3E}">
        <p14:creationId xmlns:p14="http://schemas.microsoft.com/office/powerpoint/2010/main" val="16743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41</a:t>
            </a:fld>
            <a:endParaRPr lang="ar-SA"/>
          </a:p>
        </p:txBody>
      </p:sp>
    </p:spTree>
    <p:extLst>
      <p:ext uri="{BB962C8B-B14F-4D97-AF65-F5344CB8AC3E}">
        <p14:creationId xmlns:p14="http://schemas.microsoft.com/office/powerpoint/2010/main" val="180597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44</a:t>
            </a:fld>
            <a:endParaRPr lang="ar-SA"/>
          </a:p>
        </p:txBody>
      </p:sp>
    </p:spTree>
    <p:extLst>
      <p:ext uri="{BB962C8B-B14F-4D97-AF65-F5344CB8AC3E}">
        <p14:creationId xmlns:p14="http://schemas.microsoft.com/office/powerpoint/2010/main" val="116496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45</a:t>
            </a:fld>
            <a:endParaRPr lang="ar-SA"/>
          </a:p>
        </p:txBody>
      </p:sp>
    </p:spTree>
    <p:extLst>
      <p:ext uri="{BB962C8B-B14F-4D97-AF65-F5344CB8AC3E}">
        <p14:creationId xmlns:p14="http://schemas.microsoft.com/office/powerpoint/2010/main" val="138661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4</a:t>
            </a:fld>
            <a:endParaRPr lang="ar-SA"/>
          </a:p>
        </p:txBody>
      </p:sp>
    </p:spTree>
    <p:extLst>
      <p:ext uri="{BB962C8B-B14F-4D97-AF65-F5344CB8AC3E}">
        <p14:creationId xmlns:p14="http://schemas.microsoft.com/office/powerpoint/2010/main" val="213402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6659776F-3DD3-3043-AA28-94D01C67BEA0}" type="slidenum">
              <a:rPr lang="ar-SA" smtClean="0"/>
              <a:t>5</a:t>
            </a:fld>
            <a:endParaRPr lang="ar-SA"/>
          </a:p>
        </p:txBody>
      </p:sp>
    </p:spTree>
    <p:extLst>
      <p:ext uri="{BB962C8B-B14F-4D97-AF65-F5344CB8AC3E}">
        <p14:creationId xmlns:p14="http://schemas.microsoft.com/office/powerpoint/2010/main" val="128936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7</a:t>
            </a:fld>
            <a:endParaRPr lang="ar-SA"/>
          </a:p>
        </p:txBody>
      </p:sp>
    </p:spTree>
    <p:extLst>
      <p:ext uri="{BB962C8B-B14F-4D97-AF65-F5344CB8AC3E}">
        <p14:creationId xmlns:p14="http://schemas.microsoft.com/office/powerpoint/2010/main" val="135195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Adventurers enjoy spontaneity &amp; new things; those aspects of traveling get taken away when they must plan every detail and activity of their trip. </a:t>
            </a:r>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8</a:t>
            </a:fld>
            <a:endParaRPr lang="ar-SA"/>
          </a:p>
        </p:txBody>
      </p:sp>
    </p:spTree>
    <p:extLst>
      <p:ext uri="{BB962C8B-B14F-4D97-AF65-F5344CB8AC3E}">
        <p14:creationId xmlns:p14="http://schemas.microsoft.com/office/powerpoint/2010/main" val="165937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9</a:t>
            </a:fld>
            <a:endParaRPr lang="ar-SA"/>
          </a:p>
        </p:txBody>
      </p:sp>
    </p:spTree>
    <p:extLst>
      <p:ext uri="{BB962C8B-B14F-4D97-AF65-F5344CB8AC3E}">
        <p14:creationId xmlns:p14="http://schemas.microsoft.com/office/powerpoint/2010/main" val="101001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10</a:t>
            </a:fld>
            <a:endParaRPr lang="ar-SA"/>
          </a:p>
        </p:txBody>
      </p:sp>
    </p:spTree>
    <p:extLst>
      <p:ext uri="{BB962C8B-B14F-4D97-AF65-F5344CB8AC3E}">
        <p14:creationId xmlns:p14="http://schemas.microsoft.com/office/powerpoint/2010/main" val="143886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Our app relieves the stress of constant planning and connects the adventurer to a local guide who helps assist the adventurer in exploring a new area.</a:t>
            </a:r>
            <a:endParaRPr lang="ar-SA" dirty="0" smtClean="0"/>
          </a:p>
          <a:p>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11</a:t>
            </a:fld>
            <a:endParaRPr lang="ar-SA"/>
          </a:p>
        </p:txBody>
      </p:sp>
    </p:spTree>
    <p:extLst>
      <p:ext uri="{BB962C8B-B14F-4D97-AF65-F5344CB8AC3E}">
        <p14:creationId xmlns:p14="http://schemas.microsoft.com/office/powerpoint/2010/main" val="21785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ar-SA" dirty="0"/>
          </a:p>
        </p:txBody>
      </p:sp>
      <p:sp>
        <p:nvSpPr>
          <p:cNvPr id="4" name="Slide Number Placeholder 3"/>
          <p:cNvSpPr>
            <a:spLocks noGrp="1"/>
          </p:cNvSpPr>
          <p:nvPr>
            <p:ph type="sldNum" sz="quarter" idx="10"/>
          </p:nvPr>
        </p:nvSpPr>
        <p:spPr/>
        <p:txBody>
          <a:bodyPr/>
          <a:lstStyle/>
          <a:p>
            <a:fld id="{6659776F-3DD3-3043-AA28-94D01C67BEA0}" type="slidenum">
              <a:rPr lang="ar-SA" smtClean="0"/>
              <a:t>14</a:t>
            </a:fld>
            <a:endParaRPr lang="ar-SA"/>
          </a:p>
        </p:txBody>
      </p:sp>
    </p:spTree>
    <p:extLst>
      <p:ext uri="{BB962C8B-B14F-4D97-AF65-F5344CB8AC3E}">
        <p14:creationId xmlns:p14="http://schemas.microsoft.com/office/powerpoint/2010/main" val="20947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70939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182038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93311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35032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154461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24326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101250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127246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202790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96833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ABA84-862A-B145-AE21-60F65983D9ED}" type="datetimeFigureOut">
              <a:rPr lang="ar-SA" smtClean="0"/>
              <a:t>2768937016 ، 2655446573 H</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D525147-394F-8549-82CA-3B208311A3BD}" type="slidenum">
              <a:rPr lang="ar-SA" smtClean="0"/>
              <a:t>‹#›</a:t>
            </a:fld>
            <a:endParaRPr lang="ar-SA"/>
          </a:p>
        </p:txBody>
      </p:sp>
    </p:spTree>
    <p:extLst>
      <p:ext uri="{BB962C8B-B14F-4D97-AF65-F5344CB8AC3E}">
        <p14:creationId xmlns:p14="http://schemas.microsoft.com/office/powerpoint/2010/main" val="722308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454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Light" charset="0"/>
              </a:defRPr>
            </a:lvl1pPr>
          </a:lstStyle>
          <a:p>
            <a:fld id="{758ABA84-862A-B145-AE21-60F65983D9ED}" type="datetimeFigureOut">
              <a:rPr lang="ar-SA" smtClean="0"/>
              <a:pPr/>
              <a:t>2768937016 ، 2655446573 H</a:t>
            </a:fld>
            <a:endParaRPr lang="ar-S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Light" charset="0"/>
              </a:defRPr>
            </a:lvl1pPr>
          </a:lstStyle>
          <a:p>
            <a:endParaRPr lang="ar-S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Light" charset="0"/>
              </a:defRPr>
            </a:lvl1pPr>
          </a:lstStyle>
          <a:p>
            <a:fld id="{9D525147-394F-8549-82CA-3B208311A3BD}" type="slidenum">
              <a:rPr lang="ar-SA" smtClean="0"/>
              <a:pPr/>
              <a:t>‹#›</a:t>
            </a:fld>
            <a:endParaRPr lang="ar-SA" dirty="0"/>
          </a:p>
        </p:txBody>
      </p:sp>
    </p:spTree>
    <p:extLst>
      <p:ext uri="{BB962C8B-B14F-4D97-AF65-F5344CB8AC3E}">
        <p14:creationId xmlns:p14="http://schemas.microsoft.com/office/powerpoint/2010/main" val="178069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554" r="12396"/>
          <a:stretch/>
        </p:blipFill>
        <p:spPr>
          <a:xfrm>
            <a:off x="-159026" y="-234122"/>
            <a:ext cx="12503426" cy="7251148"/>
          </a:xfrm>
          <a:prstGeom prst="rect">
            <a:avLst/>
          </a:prstGeom>
        </p:spPr>
      </p:pic>
      <p:sp>
        <p:nvSpPr>
          <p:cNvPr id="3" name="Subtitle 2"/>
          <p:cNvSpPr>
            <a:spLocks noGrp="1"/>
          </p:cNvSpPr>
          <p:nvPr>
            <p:ph type="subTitle" idx="1"/>
          </p:nvPr>
        </p:nvSpPr>
        <p:spPr>
          <a:xfrm>
            <a:off x="1520686" y="3786485"/>
            <a:ext cx="9144000" cy="1655762"/>
          </a:xfrm>
        </p:spPr>
        <p:txBody>
          <a:bodyPr>
            <a:normAutofit/>
          </a:bodyPr>
          <a:lstStyle/>
          <a:p>
            <a:r>
              <a:rPr lang="en-US" sz="2800" spc="300" dirty="0" smtClean="0">
                <a:solidFill>
                  <a:schemeClr val="bg1"/>
                </a:solidFill>
                <a:latin typeface="Helvetica Light" charset="0"/>
                <a:ea typeface="Helvetica Light" charset="0"/>
                <a:cs typeface="Helvetica Light" charset="0"/>
              </a:rPr>
              <a:t>[ M I C R O ]  A D V E N T U R E</a:t>
            </a:r>
            <a:endParaRPr lang="ar-SA" sz="2800" spc="300" dirty="0">
              <a:solidFill>
                <a:schemeClr val="bg1"/>
              </a:solidFill>
              <a:latin typeface="Helvetica Light" charset="0"/>
              <a:ea typeface="Helvetica Light" charset="0"/>
              <a:cs typeface="Helvetica Light" charset="0"/>
            </a:endParaRPr>
          </a:p>
        </p:txBody>
      </p:sp>
      <p:sp>
        <p:nvSpPr>
          <p:cNvPr id="12" name="Subtitle 2"/>
          <p:cNvSpPr txBox="1">
            <a:spLocks/>
          </p:cNvSpPr>
          <p:nvPr/>
        </p:nvSpPr>
        <p:spPr>
          <a:xfrm>
            <a:off x="205408" y="2915436"/>
            <a:ext cx="11774557" cy="9520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Helvetica Light"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Helvetica Light"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Helvetica Light"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Helvetica Light"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Helvetica Light"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5000" b="1" spc="300" dirty="0" smtClean="0">
                <a:solidFill>
                  <a:schemeClr val="accent4"/>
                </a:solidFill>
                <a:ea typeface="Helvetica Light" charset="0"/>
                <a:cs typeface="Helvetica Light" charset="0"/>
              </a:rPr>
              <a:t>L O W </a:t>
            </a:r>
            <a:r>
              <a:rPr lang="mr-IN" sz="5000" b="1" spc="300" dirty="0" smtClean="0">
                <a:solidFill>
                  <a:schemeClr val="accent4"/>
                </a:solidFill>
                <a:ea typeface="Helvetica Light" charset="0"/>
                <a:cs typeface="Helvetica Light" charset="0"/>
              </a:rPr>
              <a:t>–</a:t>
            </a:r>
            <a:r>
              <a:rPr lang="en-US" sz="5000" b="1" spc="300" dirty="0" smtClean="0">
                <a:solidFill>
                  <a:schemeClr val="accent4"/>
                </a:solidFill>
                <a:ea typeface="Helvetica Light" charset="0"/>
                <a:cs typeface="Helvetica Light" charset="0"/>
              </a:rPr>
              <a:t> F I  </a:t>
            </a:r>
            <a:r>
              <a:rPr lang="en-US" sz="5000" b="1" spc="300" dirty="0" smtClean="0">
                <a:solidFill>
                  <a:schemeClr val="bg1"/>
                </a:solidFill>
                <a:ea typeface="Helvetica Light" charset="0"/>
                <a:cs typeface="Helvetica Light" charset="0"/>
              </a:rPr>
              <a:t>P R O T O T Y P E</a:t>
            </a:r>
            <a:endParaRPr lang="ar-SA" sz="5000" b="1" spc="3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610120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554" r="12396"/>
          <a:stretch/>
        </p:blipFill>
        <p:spPr>
          <a:xfrm>
            <a:off x="-159026" y="-234122"/>
            <a:ext cx="12503426" cy="72511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30" y="2988042"/>
            <a:ext cx="2314713" cy="806820"/>
          </a:xfrm>
          <a:prstGeom prst="rect">
            <a:avLst/>
          </a:prstGeom>
        </p:spPr>
      </p:pic>
    </p:spTree>
    <p:extLst>
      <p:ext uri="{BB962C8B-B14F-4D97-AF65-F5344CB8AC3E}">
        <p14:creationId xmlns:p14="http://schemas.microsoft.com/office/powerpoint/2010/main" val="353673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554" r="12396"/>
          <a:stretch/>
        </p:blipFill>
        <p:spPr>
          <a:xfrm>
            <a:off x="-159026" y="-234122"/>
            <a:ext cx="12503426" cy="72511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30" y="2988042"/>
            <a:ext cx="2314713" cy="806820"/>
          </a:xfrm>
          <a:prstGeom prst="rect">
            <a:avLst/>
          </a:prstGeom>
        </p:spPr>
      </p:pic>
      <p:sp>
        <p:nvSpPr>
          <p:cNvPr id="12" name="Subtitle 2"/>
          <p:cNvSpPr>
            <a:spLocks noGrp="1"/>
          </p:cNvSpPr>
          <p:nvPr>
            <p:ph type="subTitle" idx="1"/>
          </p:nvPr>
        </p:nvSpPr>
        <p:spPr>
          <a:xfrm>
            <a:off x="6962913" y="6299538"/>
            <a:ext cx="5560392" cy="558462"/>
          </a:xfrm>
        </p:spPr>
        <p:txBody>
          <a:bodyPr>
            <a:normAutofit/>
          </a:bodyPr>
          <a:lstStyle/>
          <a:p>
            <a:r>
              <a:rPr lang="en-US" sz="2800" dirty="0" smtClean="0">
                <a:solidFill>
                  <a:schemeClr val="bg1"/>
                </a:solidFill>
              </a:rPr>
              <a:t>Noun {</a:t>
            </a:r>
            <a:r>
              <a:rPr lang="el-GR" sz="2800" i="1" dirty="0" smtClean="0">
                <a:solidFill>
                  <a:schemeClr val="bg1"/>
                </a:solidFill>
              </a:rPr>
              <a:t>ˈ</a:t>
            </a:r>
            <a:r>
              <a:rPr lang="el-GR" sz="2800" i="1" dirty="0" err="1" smtClean="0">
                <a:solidFill>
                  <a:schemeClr val="bg1"/>
                </a:solidFill>
              </a:rPr>
              <a:t>βe.a</a:t>
            </a:r>
            <a:r>
              <a:rPr lang="en-US" sz="2800" i="1" dirty="0" smtClean="0">
                <a:solidFill>
                  <a:schemeClr val="bg1"/>
                </a:solidFill>
              </a:rPr>
              <a:t> </a:t>
            </a:r>
            <a:r>
              <a:rPr lang="en-US" sz="2800" dirty="0" smtClean="0">
                <a:solidFill>
                  <a:schemeClr val="bg1"/>
                </a:solidFill>
              </a:rPr>
              <a:t>} </a:t>
            </a:r>
            <a:r>
              <a:rPr lang="en-US" sz="2800" i="1" dirty="0" smtClean="0">
                <a:solidFill>
                  <a:schemeClr val="bg1"/>
                </a:solidFill>
              </a:rPr>
              <a:t>Latin</a:t>
            </a:r>
            <a:r>
              <a:rPr lang="en-US" sz="2800" dirty="0" smtClean="0">
                <a:solidFill>
                  <a:schemeClr val="bg1"/>
                </a:solidFill>
              </a:rPr>
              <a:t> | way, sail</a:t>
            </a:r>
            <a:endParaRPr lang="ar-SA" sz="2800" spc="3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776088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accent4"/>
                </a:solidFill>
                <a:ea typeface="Helvetica Light" charset="0"/>
                <a:cs typeface="Helvetica Light" charset="0"/>
              </a:rPr>
              <a:t>Selected Interface &amp; Rationale </a:t>
            </a:r>
            <a:endParaRPr lang="en-US" dirty="0">
              <a:solidFill>
                <a:schemeClr val="accent4"/>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1466942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op 2 storyboards.JPG"/>
          <p:cNvPicPr>
            <a:picLocks noChangeAspect="1" noChangeArrowheads="1"/>
          </p:cNvPicPr>
          <p:nvPr/>
        </p:nvPicPr>
        <p:blipFill rotWithShape="1">
          <a:blip r:embed="rId2">
            <a:extLst>
              <a:ext uri="{28A0092B-C50C-407E-A947-70E740481C1C}">
                <a14:useLocalDpi xmlns:a14="http://schemas.microsoft.com/office/drawing/2010/main" val="0"/>
              </a:ext>
            </a:extLst>
          </a:blip>
          <a:srcRect r="1893"/>
          <a:stretch/>
        </p:blipFill>
        <p:spPr bwMode="auto">
          <a:xfrm>
            <a:off x="2650434" y="402400"/>
            <a:ext cx="6917635" cy="55376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96716" y="5940076"/>
            <a:ext cx="10020101" cy="715617"/>
          </a:xfrm>
        </p:spPr>
        <p:txBody>
          <a:bodyPr>
            <a:normAutofit/>
          </a:bodyPr>
          <a:lstStyle/>
          <a:p>
            <a:r>
              <a:rPr lang="en-US" sz="2800" smtClean="0">
                <a:solidFill>
                  <a:srgbClr val="28454D"/>
                </a:solidFill>
                <a:latin typeface="Helvetica Light" charset="0"/>
                <a:ea typeface="Helvetica Light" charset="0"/>
                <a:cs typeface="Helvetica Light" charset="0"/>
              </a:rPr>
              <a:t>T O P  C A N D I D A T E S</a:t>
            </a:r>
            <a:endParaRPr lang="ar-SA" sz="2800" dirty="0">
              <a:solidFill>
                <a:srgbClr val="28454D"/>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815754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28454D"/>
                </a:solidFill>
                <a:latin typeface="Helvetica Light" charset="0"/>
                <a:ea typeface="Helvetica Light" charset="0"/>
                <a:cs typeface="Helvetica Light" charset="0"/>
              </a:rPr>
              <a:t>S E L E C T E D  I N T E R F A </a:t>
            </a:r>
            <a:r>
              <a:rPr lang="en-US" smtClean="0">
                <a:solidFill>
                  <a:srgbClr val="28454D"/>
                </a:solidFill>
                <a:latin typeface="Helvetica Light" charset="0"/>
                <a:ea typeface="Helvetica Light" charset="0"/>
                <a:cs typeface="Helvetica Light" charset="0"/>
              </a:rPr>
              <a:t>C E</a:t>
            </a:r>
            <a:endParaRPr lang="ar-SA" dirty="0">
              <a:solidFill>
                <a:srgbClr val="28454D"/>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1799352"/>
            <a:ext cx="10748375" cy="3923531"/>
          </a:xfrm>
        </p:spPr>
        <p:txBody>
          <a:bodyPr>
            <a:normAutofit/>
          </a:bodyPr>
          <a:lstStyle/>
          <a:p>
            <a:pPr marL="0" indent="0">
              <a:buNone/>
            </a:pPr>
            <a:endParaRPr lang="en-US" dirty="0" smtClean="0">
              <a:solidFill>
                <a:schemeClr val="bg1"/>
              </a:solidFill>
            </a:endParaRPr>
          </a:p>
          <a:p>
            <a:pPr marL="0" indent="0">
              <a:buNone/>
            </a:pPr>
            <a:r>
              <a:rPr lang="en-US" dirty="0" smtClean="0">
                <a:solidFill>
                  <a:schemeClr val="bg1"/>
                </a:solidFill>
              </a:rPr>
              <a:t> </a:t>
            </a:r>
            <a:endParaRPr lang="en-US" dirty="0" smtClean="0">
              <a:solidFill>
                <a:schemeClr val="bg1"/>
              </a:solidFill>
              <a:ea typeface="Helvetica Light" charset="0"/>
              <a:cs typeface="Helvetica Light" charset="0"/>
            </a:endParaRPr>
          </a:p>
          <a:p>
            <a:pPr marL="0" indent="0">
              <a:buNone/>
            </a:pPr>
            <a:endParaRPr lang="en-US" dirty="0" smtClean="0">
              <a:solidFill>
                <a:schemeClr val="bg1"/>
              </a:solidFill>
              <a:ea typeface="Helvetica Light" charset="0"/>
              <a:cs typeface="Helvetica Light" charset="0"/>
            </a:endParaRPr>
          </a:p>
          <a:p>
            <a:pPr marL="0" indent="0">
              <a:buNone/>
            </a:pPr>
            <a:endParaRPr lang="en-US" dirty="0" smtClean="0">
              <a:solidFill>
                <a:schemeClr val="bg1"/>
              </a:solidFill>
              <a:ea typeface="Helvetica Light" charset="0"/>
              <a:cs typeface="Helvetica Light" charset="0"/>
            </a:endParaRPr>
          </a:p>
          <a:p>
            <a:pPr marL="0" indent="0">
              <a:buNone/>
            </a:pPr>
            <a:endParaRPr lang="ar-SA" dirty="0">
              <a:solidFill>
                <a:schemeClr val="bg1"/>
              </a:solidFill>
              <a:ea typeface="Helvetica Light" charset="0"/>
              <a:cs typeface="Helvetica Light" charset="0"/>
            </a:endParaRPr>
          </a:p>
        </p:txBody>
      </p:sp>
      <p:pic>
        <p:nvPicPr>
          <p:cNvPr id="4" name="Picture 2" descr="op 2 storyboards.JPG"/>
          <p:cNvPicPr>
            <a:picLocks noChangeAspect="1" noChangeArrowheads="1"/>
          </p:cNvPicPr>
          <p:nvPr/>
        </p:nvPicPr>
        <p:blipFill rotWithShape="1">
          <a:blip r:embed="rId3">
            <a:extLst>
              <a:ext uri="{28A0092B-C50C-407E-A947-70E740481C1C}">
                <a14:useLocalDpi xmlns:a14="http://schemas.microsoft.com/office/drawing/2010/main" val="0"/>
              </a:ext>
            </a:extLst>
          </a:blip>
          <a:srcRect r="1893" b="52085"/>
          <a:stretch/>
        </p:blipFill>
        <p:spPr bwMode="auto">
          <a:xfrm>
            <a:off x="398106" y="1690688"/>
            <a:ext cx="11581860" cy="444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49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45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R A T I O N A L E</a:t>
            </a:r>
            <a:endParaRPr lang="ar-SA" dirty="0">
              <a:solidFill>
                <a:schemeClr val="bg1"/>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1799352"/>
            <a:ext cx="10748375" cy="4502057"/>
          </a:xfrm>
        </p:spPr>
        <p:txBody>
          <a:bodyPr>
            <a:normAutofit fontScale="92500" lnSpcReduction="20000"/>
          </a:bodyPr>
          <a:lstStyle/>
          <a:p>
            <a:pPr marL="0" indent="0">
              <a:buNone/>
            </a:pPr>
            <a:r>
              <a:rPr lang="en-US" dirty="0" smtClean="0">
                <a:solidFill>
                  <a:schemeClr val="bg1"/>
                </a:solidFill>
              </a:rPr>
              <a:t>More control over the UI</a:t>
            </a:r>
          </a:p>
          <a:p>
            <a:pPr marL="0" indent="0">
              <a:buNone/>
            </a:pPr>
            <a:endParaRPr lang="en-US" dirty="0" smtClean="0">
              <a:solidFill>
                <a:schemeClr val="bg1"/>
              </a:solidFill>
            </a:endParaRPr>
          </a:p>
          <a:p>
            <a:pPr marL="0" indent="0">
              <a:buNone/>
            </a:pPr>
            <a:r>
              <a:rPr lang="en-US" dirty="0" smtClean="0">
                <a:solidFill>
                  <a:schemeClr val="bg1">
                    <a:lumMod val="75000"/>
                  </a:schemeClr>
                </a:solidFill>
              </a:rPr>
              <a:t>Get analytics from our own app</a:t>
            </a:r>
          </a:p>
          <a:p>
            <a:pPr marL="0" indent="0">
              <a:buNone/>
            </a:pPr>
            <a:endParaRPr lang="en-US" dirty="0" smtClean="0">
              <a:solidFill>
                <a:schemeClr val="bg1"/>
              </a:solidFill>
            </a:endParaRPr>
          </a:p>
          <a:p>
            <a:pPr marL="0" indent="0">
              <a:buNone/>
            </a:pPr>
            <a:r>
              <a:rPr lang="en-US" dirty="0" smtClean="0">
                <a:solidFill>
                  <a:schemeClr val="bg1"/>
                </a:solidFill>
              </a:rPr>
              <a:t>Bigger opportunity to develop UI</a:t>
            </a:r>
          </a:p>
          <a:p>
            <a:pPr marL="0" indent="0">
              <a:buNone/>
            </a:pPr>
            <a:endParaRPr lang="en-US" dirty="0" smtClean="0">
              <a:solidFill>
                <a:schemeClr val="bg1"/>
              </a:solidFill>
            </a:endParaRPr>
          </a:p>
          <a:p>
            <a:pPr marL="0" indent="0">
              <a:buNone/>
            </a:pPr>
            <a:r>
              <a:rPr lang="en-US" dirty="0" smtClean="0">
                <a:solidFill>
                  <a:schemeClr val="bg1">
                    <a:lumMod val="75000"/>
                  </a:schemeClr>
                </a:solidFill>
              </a:rPr>
              <a:t>iMessage card interface still relatively new and untested</a:t>
            </a:r>
          </a:p>
          <a:p>
            <a:pPr marL="0" indent="0">
              <a:buNone/>
            </a:pPr>
            <a:endParaRPr lang="en-US" dirty="0" smtClean="0">
              <a:solidFill>
                <a:schemeClr val="bg1"/>
              </a:solidFill>
            </a:endParaRPr>
          </a:p>
          <a:p>
            <a:pPr marL="0" indent="0">
              <a:buNone/>
            </a:pPr>
            <a:r>
              <a:rPr lang="en-US" dirty="0">
                <a:solidFill>
                  <a:schemeClr val="bg1"/>
                </a:solidFill>
              </a:rPr>
              <a:t>More experience with full mobile </a:t>
            </a:r>
            <a:r>
              <a:rPr lang="en-US" dirty="0" smtClean="0">
                <a:solidFill>
                  <a:schemeClr val="bg1"/>
                </a:solidFill>
              </a:rPr>
              <a:t>apps</a:t>
            </a:r>
          </a:p>
          <a:p>
            <a:pPr marL="0" indent="0">
              <a:buNone/>
            </a:pPr>
            <a:endParaRPr lang="en-US" dirty="0" smtClean="0">
              <a:solidFill>
                <a:schemeClr val="bg1"/>
              </a:solidFill>
            </a:endParaRPr>
          </a:p>
          <a:p>
            <a:pPr marL="0" indent="0">
              <a:buNone/>
            </a:pPr>
            <a:r>
              <a:rPr lang="en-US" dirty="0" smtClean="0">
                <a:solidFill>
                  <a:schemeClr val="bg1">
                    <a:lumMod val="75000"/>
                  </a:schemeClr>
                </a:solidFill>
              </a:rPr>
              <a:t>Recognizable app &amp; icon for users</a:t>
            </a:r>
          </a:p>
          <a:p>
            <a:pPr marL="0" indent="0">
              <a:buNone/>
            </a:pPr>
            <a:endParaRPr lang="en-US" dirty="0" smtClean="0">
              <a:solidFill>
                <a:schemeClr val="bg1"/>
              </a:solidFill>
              <a:ea typeface="Helvetica Light" charset="0"/>
              <a:cs typeface="Helvetica Light" charset="0"/>
            </a:endParaRPr>
          </a:p>
          <a:p>
            <a:pPr marL="0" indent="0">
              <a:buNone/>
            </a:pPr>
            <a:endParaRPr lang="en-US" dirty="0" smtClean="0">
              <a:solidFill>
                <a:schemeClr val="bg1"/>
              </a:solidFill>
              <a:ea typeface="Helvetica Light" charset="0"/>
              <a:cs typeface="Helvetica Light" charset="0"/>
            </a:endParaRPr>
          </a:p>
          <a:p>
            <a:pPr marL="0" indent="0">
              <a:buNone/>
            </a:pPr>
            <a:endParaRPr lang="ar-SA" dirty="0">
              <a:solidFill>
                <a:schemeClr val="bg1"/>
              </a:solidFill>
              <a:ea typeface="Helvetica Light" charset="0"/>
              <a:cs typeface="Helvetica Light" charset="0"/>
            </a:endParaRPr>
          </a:p>
        </p:txBody>
      </p:sp>
      <p:sp>
        <p:nvSpPr>
          <p:cNvPr id="5" name="Content Placeholder 2"/>
          <p:cNvSpPr txBox="1">
            <a:spLocks/>
          </p:cNvSpPr>
          <p:nvPr/>
        </p:nvSpPr>
        <p:spPr>
          <a:xfrm>
            <a:off x="838200" y="2037347"/>
            <a:ext cx="10515600" cy="3962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600" dirty="0" smtClean="0">
              <a:solidFill>
                <a:schemeClr val="bg1"/>
              </a:solidFill>
              <a:ea typeface="Helvetica Light" charset="0"/>
              <a:cs typeface="Helvetica Light" charset="0"/>
            </a:endParaRPr>
          </a:p>
          <a:p>
            <a:pPr marL="0" indent="0">
              <a:buFont typeface="Arial"/>
              <a:buNone/>
            </a:pPr>
            <a:endParaRPr lang="ar-SA" sz="26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595154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accent4"/>
                </a:solidFill>
                <a:ea typeface="Helvetica Light" charset="0"/>
                <a:cs typeface="Helvetica Light" charset="0"/>
              </a:rPr>
              <a:t>Low-fi Prototype Structure</a:t>
            </a:r>
            <a:endParaRPr lang="en-US" dirty="0">
              <a:solidFill>
                <a:schemeClr val="accent4"/>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770361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2435" y="298220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bg1"/>
                </a:solidFill>
                <a:latin typeface="Helvetica Light" charset="0"/>
                <a:ea typeface="Helvetica Light" charset="0"/>
                <a:cs typeface="Helvetica Light" charset="0"/>
              </a:rPr>
              <a:t>P R O T O T Y </a:t>
            </a:r>
            <a:r>
              <a:rPr lang="en-US" sz="3600" dirty="0" smtClean="0">
                <a:solidFill>
                  <a:schemeClr val="bg1"/>
                </a:solidFill>
                <a:latin typeface="Helvetica Light" charset="0"/>
                <a:ea typeface="Helvetica Light" charset="0"/>
                <a:cs typeface="Helvetica Light" charset="0"/>
              </a:rPr>
              <a:t>P E</a:t>
            </a:r>
            <a:endParaRPr lang="ar-SA" sz="3600" dirty="0">
              <a:solidFill>
                <a:schemeClr val="accent4"/>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429841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9"/>
          <p:cNvSpPr/>
          <p:nvPr/>
        </p:nvSpPr>
        <p:spPr>
          <a:xfrm>
            <a:off x="1689652" y="1799288"/>
            <a:ext cx="8567531" cy="1296910"/>
          </a:xfrm>
          <a:custGeom>
            <a:avLst/>
            <a:gdLst>
              <a:gd name="connsiteX0" fmla="*/ 0 w 8567531"/>
              <a:gd name="connsiteY0" fmla="*/ 1102938 h 1296910"/>
              <a:gd name="connsiteX1" fmla="*/ 1610139 w 8567531"/>
              <a:gd name="connsiteY1" fmla="*/ 1122816 h 1296910"/>
              <a:gd name="connsiteX2" fmla="*/ 3081131 w 8567531"/>
              <a:gd name="connsiteY2" fmla="*/ 109025 h 1296910"/>
              <a:gd name="connsiteX3" fmla="*/ 3995531 w 8567531"/>
              <a:gd name="connsiteY3" fmla="*/ 128903 h 1296910"/>
              <a:gd name="connsiteX4" fmla="*/ 5247861 w 8567531"/>
              <a:gd name="connsiteY4" fmla="*/ 1003547 h 1296910"/>
              <a:gd name="connsiteX5" fmla="*/ 7215809 w 8567531"/>
              <a:gd name="connsiteY5" fmla="*/ 1281842 h 1296910"/>
              <a:gd name="connsiteX6" fmla="*/ 8567531 w 8567531"/>
              <a:gd name="connsiteY6" fmla="*/ 1261964 h 129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7531" h="1296910">
                <a:moveTo>
                  <a:pt x="0" y="1102938"/>
                </a:moveTo>
                <a:cubicBezTo>
                  <a:pt x="548308" y="1195703"/>
                  <a:pt x="1096617" y="1288468"/>
                  <a:pt x="1610139" y="1122816"/>
                </a:cubicBezTo>
                <a:cubicBezTo>
                  <a:pt x="2123661" y="957164"/>
                  <a:pt x="2683566" y="274677"/>
                  <a:pt x="3081131" y="109025"/>
                </a:cubicBezTo>
                <a:cubicBezTo>
                  <a:pt x="3478696" y="-56627"/>
                  <a:pt x="3634409" y="-20184"/>
                  <a:pt x="3995531" y="128903"/>
                </a:cubicBezTo>
                <a:cubicBezTo>
                  <a:pt x="4356653" y="277990"/>
                  <a:pt x="4711148" y="811391"/>
                  <a:pt x="5247861" y="1003547"/>
                </a:cubicBezTo>
                <a:cubicBezTo>
                  <a:pt x="5784574" y="1195703"/>
                  <a:pt x="6662531" y="1238773"/>
                  <a:pt x="7215809" y="1281842"/>
                </a:cubicBezTo>
                <a:cubicBezTo>
                  <a:pt x="7769087" y="1324911"/>
                  <a:pt x="8309114" y="1261964"/>
                  <a:pt x="8567531" y="1261964"/>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2" name="Freeform 21"/>
          <p:cNvSpPr/>
          <p:nvPr/>
        </p:nvSpPr>
        <p:spPr>
          <a:xfrm>
            <a:off x="1624507" y="3147857"/>
            <a:ext cx="8925339" cy="1643834"/>
          </a:xfrm>
          <a:custGeom>
            <a:avLst/>
            <a:gdLst>
              <a:gd name="connsiteX0" fmla="*/ 0 w 8925339"/>
              <a:gd name="connsiteY0" fmla="*/ 23170 h 1643834"/>
              <a:gd name="connsiteX1" fmla="*/ 1272209 w 8925339"/>
              <a:gd name="connsiteY1" fmla="*/ 62927 h 1643834"/>
              <a:gd name="connsiteX2" fmla="*/ 2186609 w 8925339"/>
              <a:gd name="connsiteY2" fmla="*/ 559883 h 1643834"/>
              <a:gd name="connsiteX3" fmla="*/ 3260035 w 8925339"/>
              <a:gd name="connsiteY3" fmla="*/ 1533918 h 1643834"/>
              <a:gd name="connsiteX4" fmla="*/ 4035287 w 8925339"/>
              <a:gd name="connsiteY4" fmla="*/ 1494161 h 1643834"/>
              <a:gd name="connsiteX5" fmla="*/ 5267739 w 8925339"/>
              <a:gd name="connsiteY5" fmla="*/ 400857 h 1643834"/>
              <a:gd name="connsiteX6" fmla="*/ 7255565 w 8925339"/>
              <a:gd name="connsiteY6" fmla="*/ 182196 h 1643834"/>
              <a:gd name="connsiteX7" fmla="*/ 8925339 w 8925339"/>
              <a:gd name="connsiteY7" fmla="*/ 142440 h 16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5339" h="1643834">
                <a:moveTo>
                  <a:pt x="0" y="23170"/>
                </a:moveTo>
                <a:cubicBezTo>
                  <a:pt x="453887" y="-1678"/>
                  <a:pt x="907774" y="-26525"/>
                  <a:pt x="1272209" y="62927"/>
                </a:cubicBezTo>
                <a:cubicBezTo>
                  <a:pt x="1636644" y="152379"/>
                  <a:pt x="1855305" y="314718"/>
                  <a:pt x="2186609" y="559883"/>
                </a:cubicBezTo>
                <a:cubicBezTo>
                  <a:pt x="2517913" y="805048"/>
                  <a:pt x="2951922" y="1378205"/>
                  <a:pt x="3260035" y="1533918"/>
                </a:cubicBezTo>
                <a:cubicBezTo>
                  <a:pt x="3568148" y="1689631"/>
                  <a:pt x="3700670" y="1683004"/>
                  <a:pt x="4035287" y="1494161"/>
                </a:cubicBezTo>
                <a:cubicBezTo>
                  <a:pt x="4369904" y="1305318"/>
                  <a:pt x="4731026" y="619518"/>
                  <a:pt x="5267739" y="400857"/>
                </a:cubicBezTo>
                <a:cubicBezTo>
                  <a:pt x="5804452" y="182196"/>
                  <a:pt x="6645965" y="225266"/>
                  <a:pt x="7255565" y="182196"/>
                </a:cubicBezTo>
                <a:cubicBezTo>
                  <a:pt x="7865165" y="139127"/>
                  <a:pt x="8925339" y="142440"/>
                  <a:pt x="8925339" y="142440"/>
                </a:cubicBezTo>
              </a:path>
            </a:pathLst>
          </a:custGeom>
          <a:noFill/>
          <a:ln w="57150">
            <a:solidFill>
              <a:srgbClr val="284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a:p>
        </p:txBody>
      </p:sp>
      <p:sp>
        <p:nvSpPr>
          <p:cNvPr id="2" name="Title 1"/>
          <p:cNvSpPr>
            <a:spLocks noGrp="1"/>
          </p:cNvSpPr>
          <p:nvPr>
            <p:ph type="title"/>
          </p:nvPr>
        </p:nvSpPr>
        <p:spPr>
          <a:xfrm>
            <a:off x="435864" y="5532437"/>
            <a:ext cx="10515600" cy="1325563"/>
          </a:xfrm>
        </p:spPr>
        <p:txBody>
          <a:bodyPr>
            <a:normAutofit/>
          </a:bodyPr>
          <a:lstStyle/>
          <a:p>
            <a:r>
              <a:rPr lang="en-US" sz="2800" dirty="0" smtClean="0">
                <a:latin typeface="Helvetica Light" charset="0"/>
                <a:ea typeface="Helvetica Light" charset="0"/>
                <a:cs typeface="Helvetica Light" charset="0"/>
              </a:rPr>
              <a:t>P R O T O T Y P </a:t>
            </a:r>
            <a:r>
              <a:rPr lang="en-US" sz="2800" dirty="0" smtClean="0">
                <a:latin typeface="Helvetica Light" charset="0"/>
                <a:ea typeface="Helvetica Light" charset="0"/>
                <a:cs typeface="Helvetica Light" charset="0"/>
              </a:rPr>
              <a:t>E</a:t>
            </a:r>
            <a:endParaRPr lang="ar-SA" sz="2800" dirty="0">
              <a:latin typeface="Helvetica Light" charset="0"/>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44" y="2007075"/>
            <a:ext cx="1447689" cy="20408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142" y="3598737"/>
            <a:ext cx="1598219" cy="2067859"/>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400" y="682932"/>
            <a:ext cx="1587701" cy="2054632"/>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380" y="2007075"/>
            <a:ext cx="1620118" cy="2096259"/>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4558" y="1987799"/>
            <a:ext cx="1447435" cy="2040884"/>
          </a:xfrm>
          <a:prstGeom prst="rect">
            <a:avLst/>
          </a:prstGeom>
          <a:ln>
            <a:solidFill>
              <a:schemeClr val="tx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6787" y="1993847"/>
            <a:ext cx="1597801" cy="2067339"/>
          </a:xfrm>
          <a:prstGeom prst="rect">
            <a:avLst/>
          </a:prstGeom>
          <a:ln>
            <a:solidFill>
              <a:schemeClr val="tx1"/>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6893" y="2007075"/>
            <a:ext cx="1577237" cy="2040884"/>
          </a:xfrm>
          <a:prstGeom prst="rect">
            <a:avLst/>
          </a:prstGeom>
          <a:ln>
            <a:solidFill>
              <a:schemeClr val="tx1"/>
            </a:solidFill>
          </a:ln>
        </p:spPr>
      </p:pic>
      <p:sp>
        <p:nvSpPr>
          <p:cNvPr id="23" name="Title 1"/>
          <p:cNvSpPr txBox="1">
            <a:spLocks/>
          </p:cNvSpPr>
          <p:nvPr/>
        </p:nvSpPr>
        <p:spPr>
          <a:xfrm>
            <a:off x="4210676" y="-232539"/>
            <a:ext cx="20784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Helvetica Light" charset="0"/>
                <a:ea typeface="Helvetica Light" charset="0"/>
                <a:cs typeface="Helvetica Light" charset="0"/>
              </a:rPr>
              <a:t>T R A V E L E R</a:t>
            </a:r>
            <a:endParaRPr lang="ar-SA" sz="2000" dirty="0">
              <a:latin typeface="Helvetica Light" charset="0"/>
              <a:ea typeface="Helvetica Light" charset="0"/>
              <a:cs typeface="Helvetica Light" charset="0"/>
            </a:endParaRPr>
          </a:p>
        </p:txBody>
      </p:sp>
      <p:sp>
        <p:nvSpPr>
          <p:cNvPr id="24" name="Title 1"/>
          <p:cNvSpPr txBox="1">
            <a:spLocks/>
          </p:cNvSpPr>
          <p:nvPr/>
        </p:nvSpPr>
        <p:spPr>
          <a:xfrm>
            <a:off x="4574944" y="5292879"/>
            <a:ext cx="20784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Helvetica Light" charset="0"/>
                <a:ea typeface="Helvetica Light" charset="0"/>
                <a:cs typeface="Helvetica Light" charset="0"/>
              </a:rPr>
              <a:t>G U I D E</a:t>
            </a:r>
            <a:endParaRPr lang="ar-SA" sz="20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1415431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4152" y="-1"/>
            <a:ext cx="4872891" cy="6869573"/>
          </a:xfrm>
          <a:prstGeom prst="rect">
            <a:avLst/>
          </a:prstGeom>
          <a:ln>
            <a:solidFill>
              <a:schemeClr val="tx1"/>
            </a:solidFill>
          </a:ln>
        </p:spPr>
      </p:pic>
    </p:spTree>
    <p:extLst>
      <p:ext uri="{BB962C8B-B14F-4D97-AF65-F5344CB8AC3E}">
        <p14:creationId xmlns:p14="http://schemas.microsoft.com/office/powerpoint/2010/main" val="1893916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1887665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076" y="0"/>
            <a:ext cx="5305751" cy="6865438"/>
          </a:xfrm>
          <a:prstGeom prst="rect">
            <a:avLst/>
          </a:prstGeom>
          <a:ln>
            <a:solidFill>
              <a:schemeClr val="tx1"/>
            </a:solidFill>
          </a:ln>
        </p:spPr>
      </p:pic>
    </p:spTree>
    <p:extLst>
      <p:ext uri="{BB962C8B-B14F-4D97-AF65-F5344CB8AC3E}">
        <p14:creationId xmlns:p14="http://schemas.microsoft.com/office/powerpoint/2010/main" val="832316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742" y="0"/>
            <a:ext cx="5349206" cy="6921081"/>
          </a:xfrm>
          <a:prstGeom prst="rect">
            <a:avLst/>
          </a:prstGeom>
          <a:ln>
            <a:solidFill>
              <a:schemeClr val="tx1"/>
            </a:solidFill>
          </a:ln>
        </p:spPr>
      </p:pic>
    </p:spTree>
    <p:extLst>
      <p:ext uri="{BB962C8B-B14F-4D97-AF65-F5344CB8AC3E}">
        <p14:creationId xmlns:p14="http://schemas.microsoft.com/office/powerpoint/2010/main" val="1000907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391" y="0"/>
            <a:ext cx="5304191" cy="6864114"/>
          </a:xfrm>
          <a:prstGeom prst="rect">
            <a:avLst/>
          </a:prstGeom>
          <a:ln>
            <a:solidFill>
              <a:schemeClr val="tx1"/>
            </a:solidFill>
          </a:ln>
        </p:spPr>
      </p:pic>
    </p:spTree>
    <p:extLst>
      <p:ext uri="{BB962C8B-B14F-4D97-AF65-F5344CB8AC3E}">
        <p14:creationId xmlns:p14="http://schemas.microsoft.com/office/powerpoint/2010/main" val="1265744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667" y="0"/>
            <a:ext cx="5300890" cy="6858783"/>
          </a:xfrm>
          <a:prstGeom prst="rect">
            <a:avLst/>
          </a:prstGeom>
          <a:ln>
            <a:solidFill>
              <a:schemeClr val="tx1"/>
            </a:solidFill>
          </a:ln>
        </p:spPr>
      </p:pic>
    </p:spTree>
    <p:extLst>
      <p:ext uri="{BB962C8B-B14F-4D97-AF65-F5344CB8AC3E}">
        <p14:creationId xmlns:p14="http://schemas.microsoft.com/office/powerpoint/2010/main" val="1853651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09" y="0"/>
            <a:ext cx="14076948" cy="6858000"/>
          </a:xfrm>
          <a:prstGeom prst="rect">
            <a:avLst/>
          </a:prstGeom>
        </p:spPr>
      </p:pic>
    </p:spTree>
    <p:extLst>
      <p:ext uri="{BB962C8B-B14F-4D97-AF65-F5344CB8AC3E}">
        <p14:creationId xmlns:p14="http://schemas.microsoft.com/office/powerpoint/2010/main" val="112276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16" y="0"/>
            <a:ext cx="4865580" cy="6860470"/>
          </a:xfrm>
          <a:prstGeom prst="rect">
            <a:avLst/>
          </a:prstGeom>
          <a:ln>
            <a:solidFill>
              <a:schemeClr val="tx1"/>
            </a:solidFill>
          </a:ln>
        </p:spPr>
      </p:pic>
    </p:spTree>
    <p:extLst>
      <p:ext uri="{BB962C8B-B14F-4D97-AF65-F5344CB8AC3E}">
        <p14:creationId xmlns:p14="http://schemas.microsoft.com/office/powerpoint/2010/main" val="429377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864" y="0"/>
            <a:ext cx="5279718" cy="6831243"/>
          </a:xfrm>
          <a:prstGeom prst="rect">
            <a:avLst/>
          </a:prstGeom>
          <a:ln>
            <a:solidFill>
              <a:schemeClr val="tx1"/>
            </a:solidFill>
          </a:ln>
        </p:spPr>
      </p:pic>
    </p:spTree>
    <p:extLst>
      <p:ext uri="{BB962C8B-B14F-4D97-AF65-F5344CB8AC3E}">
        <p14:creationId xmlns:p14="http://schemas.microsoft.com/office/powerpoint/2010/main" val="1953673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accent4"/>
                </a:solidFill>
                <a:ea typeface="Helvetica Light" charset="0"/>
                <a:cs typeface="Helvetica Light" charset="0"/>
              </a:rPr>
              <a:t>Task Flows</a:t>
            </a:r>
            <a:endParaRPr lang="en-US" dirty="0">
              <a:solidFill>
                <a:schemeClr val="accent4"/>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674426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s://lh3.googleusercontent.com/xpUW7ixRo1mob_wcbrwWMpKPzXlK8QytOQZntirbPKSkZ5uLENr_Wtu3uI7f1pUuv5OabupF6gG3RJSKR2v3pddD-SuYZ9nIXJeabJHfN6NiZ4GuPEpZERb2ae9VF9uqvrvmkU_t"/>
          <p:cNvPicPr>
            <a:picLocks noChangeAspect="1" noChangeArrowheads="1"/>
          </p:cNvPicPr>
          <p:nvPr/>
        </p:nvPicPr>
        <p:blipFill rotWithShape="1">
          <a:blip r:embed="rId2">
            <a:extLst>
              <a:ext uri="{28A0092B-C50C-407E-A947-70E740481C1C}">
                <a14:useLocalDpi xmlns:a14="http://schemas.microsoft.com/office/drawing/2010/main" val="0"/>
              </a:ext>
            </a:extLst>
          </a:blip>
          <a:srcRect r="2320"/>
          <a:stretch/>
        </p:blipFill>
        <p:spPr bwMode="auto">
          <a:xfrm>
            <a:off x="1649896" y="226403"/>
            <a:ext cx="8368747" cy="66315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5864" y="5532437"/>
            <a:ext cx="10515600" cy="1325563"/>
          </a:xfrm>
        </p:spPr>
        <p:txBody>
          <a:bodyPr>
            <a:normAutofit/>
          </a:bodyPr>
          <a:lstStyle/>
          <a:p>
            <a:r>
              <a:rPr lang="en-US" sz="2800" dirty="0" smtClean="0">
                <a:latin typeface="Helvetica Light" charset="0"/>
                <a:ea typeface="Helvetica Light" charset="0"/>
                <a:cs typeface="Helvetica Light" charset="0"/>
              </a:rPr>
              <a:t>T A S K  I</a:t>
            </a:r>
            <a:endParaRPr lang="ar-SA" sz="28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188510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864" y="5532437"/>
            <a:ext cx="10515600" cy="1325563"/>
          </a:xfrm>
        </p:spPr>
        <p:txBody>
          <a:bodyPr>
            <a:normAutofit/>
          </a:bodyPr>
          <a:lstStyle/>
          <a:p>
            <a:r>
              <a:rPr lang="en-US" sz="2800" dirty="0" smtClean="0">
                <a:latin typeface="Helvetica Light" charset="0"/>
                <a:ea typeface="Helvetica Light" charset="0"/>
                <a:cs typeface="Helvetica Light" charset="0"/>
              </a:rPr>
              <a:t>T A S K  II</a:t>
            </a:r>
            <a:endParaRPr lang="ar-SA" sz="2800" dirty="0">
              <a:latin typeface="Helvetica Light" charset="0"/>
              <a:ea typeface="Helvetica Light" charset="0"/>
              <a:cs typeface="Helvetica Light" charset="0"/>
            </a:endParaRPr>
          </a:p>
        </p:txBody>
      </p:sp>
      <p:pic>
        <p:nvPicPr>
          <p:cNvPr id="5122" name="Picture 2" descr="https://lh5.googleusercontent.com/Lq4Ube8LItpxMM_5RK6hahBEWjNCMyG_gq8ZhAOIFsre0cPITvpSf1H2VhHyZhG0CfcxQb8mJJmFjwBLwUtqrqNlxbLIR5U7riMSKXna57UYQjM_bSapErvRdBU6tQSzG_OsEPN-"/>
          <p:cNvPicPr>
            <a:picLocks noChangeAspect="1" noChangeArrowheads="1"/>
          </p:cNvPicPr>
          <p:nvPr/>
        </p:nvPicPr>
        <p:blipFill rotWithShape="1">
          <a:blip r:embed="rId2">
            <a:extLst>
              <a:ext uri="{28A0092B-C50C-407E-A947-70E740481C1C}">
                <a14:useLocalDpi xmlns:a14="http://schemas.microsoft.com/office/drawing/2010/main" val="0"/>
              </a:ext>
            </a:extLst>
          </a:blip>
          <a:srcRect l="1128" r="2390"/>
          <a:stretch/>
        </p:blipFill>
        <p:spPr bwMode="auto">
          <a:xfrm>
            <a:off x="2325756" y="437321"/>
            <a:ext cx="8428383" cy="642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854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accent4"/>
                </a:solidFill>
                <a:ea typeface="Helvetica Light" charset="0"/>
                <a:cs typeface="Helvetica Light" charset="0"/>
              </a:rPr>
              <a:t>Overview</a:t>
            </a:r>
            <a:endParaRPr lang="en-US" dirty="0" smtClean="0">
              <a:solidFill>
                <a:schemeClr val="accent4"/>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309198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ttps://lh3.googleusercontent.com/VuJ4K4yjdrMVHv_ZPHpxwXKazFUI4JALi2KmqJQWZxQOlqn9Cg8zgXv0WWRPg9OLs1Hk7VxbVAyk-LnP-4Cqs7zzo9lqocaPMDiiNCEEnQlNcP2rsTUNZGX8Px4ppx2NE8XkCAgM"/>
          <p:cNvPicPr>
            <a:picLocks noChangeAspect="1" noChangeArrowheads="1"/>
          </p:cNvPicPr>
          <p:nvPr/>
        </p:nvPicPr>
        <p:blipFill rotWithShape="1">
          <a:blip r:embed="rId2">
            <a:extLst>
              <a:ext uri="{28A0092B-C50C-407E-A947-70E740481C1C}">
                <a14:useLocalDpi xmlns:a14="http://schemas.microsoft.com/office/drawing/2010/main" val="0"/>
              </a:ext>
            </a:extLst>
          </a:blip>
          <a:srcRect r="1451"/>
          <a:stretch/>
        </p:blipFill>
        <p:spPr bwMode="auto">
          <a:xfrm>
            <a:off x="1939797" y="231533"/>
            <a:ext cx="8436655" cy="6626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5864" y="5532437"/>
            <a:ext cx="10515600" cy="1325563"/>
          </a:xfrm>
        </p:spPr>
        <p:txBody>
          <a:bodyPr>
            <a:normAutofit/>
          </a:bodyPr>
          <a:lstStyle/>
          <a:p>
            <a:r>
              <a:rPr lang="en-US" sz="2800" dirty="0" smtClean="0">
                <a:latin typeface="Helvetica Light" charset="0"/>
                <a:ea typeface="Helvetica Light" charset="0"/>
                <a:cs typeface="Helvetica Light" charset="0"/>
              </a:rPr>
              <a:t>T A S K  III</a:t>
            </a:r>
            <a:endParaRPr lang="ar-SA" sz="2800" dirty="0">
              <a:latin typeface="Helvetica Light" charset="0"/>
              <a:ea typeface="Helvetica Light" charset="0"/>
              <a:cs typeface="Helvetica Light" charset="0"/>
            </a:endParaRPr>
          </a:p>
        </p:txBody>
      </p:sp>
    </p:spTree>
    <p:extLst>
      <p:ext uri="{BB962C8B-B14F-4D97-AF65-F5344CB8AC3E}">
        <p14:creationId xmlns:p14="http://schemas.microsoft.com/office/powerpoint/2010/main" val="1631418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accent4"/>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639624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3.googleusercontent.com/9sdCHX61X40W2u4Agm1owi6T6iS8tQnYfVbWc6JYG31-Qo3PAwNC7pi_OPAmVc6FXeaogVHMQ_WJdeDqFA9jbtpHLlnjf4ssKeKKdr58Cgodi3BzN4XThSI1kZgpy7kPm50DPIxr"/>
          <p:cNvPicPr>
            <a:picLocks noChangeAspect="1" noChangeArrowheads="1"/>
          </p:cNvPicPr>
          <p:nvPr/>
        </p:nvPicPr>
        <p:blipFill rotWithShape="1">
          <a:blip r:embed="rId2">
            <a:extLst>
              <a:ext uri="{28A0092B-C50C-407E-A947-70E740481C1C}">
                <a14:useLocalDpi xmlns:a14="http://schemas.microsoft.com/office/drawing/2010/main" val="0"/>
              </a:ext>
            </a:extLst>
          </a:blip>
          <a:srcRect t="12139" b="10045"/>
          <a:stretch/>
        </p:blipFill>
        <p:spPr bwMode="auto">
          <a:xfrm>
            <a:off x="0" y="-178904"/>
            <a:ext cx="12192000" cy="7136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419786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lh3.googleusercontent.com/daT0YbS4U_jlSK5jHLftAsKgsSbRgbU1gLWyincKNny9AvElce96Rkwg0xCeqKrgWv-71ddBMNdWVIWSyoTdwCC1J4b7IK3EZSK7i7dzJx0HWuZPdGvXZypRtp1qJ7EY9NaXaxP4"/>
          <p:cNvPicPr>
            <a:picLocks noChangeAspect="1" noChangeArrowheads="1"/>
          </p:cNvPicPr>
          <p:nvPr/>
        </p:nvPicPr>
        <p:blipFill rotWithShape="1">
          <a:blip r:embed="rId2">
            <a:extLst>
              <a:ext uri="{28A0092B-C50C-407E-A947-70E740481C1C}">
                <a14:useLocalDpi xmlns:a14="http://schemas.microsoft.com/office/drawing/2010/main" val="0"/>
              </a:ext>
            </a:extLst>
          </a:blip>
          <a:srcRect t="1529" b="20916"/>
          <a:stretch/>
        </p:blipFill>
        <p:spPr bwMode="auto">
          <a:xfrm>
            <a:off x="0" y="-159026"/>
            <a:ext cx="12192000" cy="7056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1038453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M E T H O D</a:t>
            </a:r>
            <a:endParaRPr lang="ar-SA" dirty="0">
              <a:solidFill>
                <a:schemeClr val="bg1"/>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1799352"/>
            <a:ext cx="10748375" cy="4502057"/>
          </a:xfrm>
        </p:spPr>
        <p:txBody>
          <a:bodyPr>
            <a:normAutofit/>
          </a:bodyPr>
          <a:lstStyle/>
          <a:p>
            <a:pPr marL="0" indent="0">
              <a:buNone/>
            </a:pPr>
            <a:r>
              <a:rPr lang="en-US" b="1" dirty="0" smtClean="0">
                <a:solidFill>
                  <a:schemeClr val="bg1"/>
                </a:solidFill>
                <a:ea typeface="Helvetica Light" charset="0"/>
                <a:cs typeface="Helvetica Light" charset="0"/>
              </a:rPr>
              <a:t>ENVIRONMENT </a:t>
            </a:r>
            <a:r>
              <a:rPr lang="en-US" dirty="0" smtClean="0">
                <a:solidFill>
                  <a:schemeClr val="bg1"/>
                </a:solidFill>
                <a:ea typeface="Helvetica Light" charset="0"/>
                <a:cs typeface="Helvetica Light" charset="0"/>
              </a:rPr>
              <a:t>Participants recruited at various locations to get a very diverse sample.</a:t>
            </a:r>
          </a:p>
          <a:p>
            <a:pPr marL="0" indent="0">
              <a:buNone/>
            </a:pPr>
            <a:endParaRPr lang="en-US" b="1" dirty="0" smtClean="0">
              <a:solidFill>
                <a:schemeClr val="bg1"/>
              </a:solidFill>
              <a:ea typeface="Helvetica Light" charset="0"/>
              <a:cs typeface="Helvetica Light" charset="0"/>
            </a:endParaRPr>
          </a:p>
          <a:p>
            <a:pPr marL="0" indent="0">
              <a:buNone/>
            </a:pPr>
            <a:r>
              <a:rPr lang="en-US" b="1" dirty="0" smtClean="0">
                <a:solidFill>
                  <a:schemeClr val="bg1"/>
                </a:solidFill>
                <a:ea typeface="Helvetica Light" charset="0"/>
                <a:cs typeface="Helvetica Light" charset="0"/>
              </a:rPr>
              <a:t>PROCEDURE </a:t>
            </a:r>
            <a:r>
              <a:rPr lang="en-US" dirty="0" smtClean="0">
                <a:solidFill>
                  <a:schemeClr val="bg1"/>
                </a:solidFill>
                <a:ea typeface="Helvetica Light" charset="0"/>
                <a:cs typeface="Helvetica Light" charset="0"/>
              </a:rPr>
              <a:t>Paper prototype as iPhone ‘screen’. </a:t>
            </a:r>
            <a:r>
              <a:rPr lang="en-US" dirty="0" smtClean="0">
                <a:solidFill>
                  <a:schemeClr val="bg1"/>
                </a:solidFill>
                <a:ea typeface="Helvetica Light" charset="0"/>
                <a:cs typeface="Helvetica Light" charset="0"/>
              </a:rPr>
              <a:t>Participants were told to go about trying to achieve the three tasks. One of the participants also served as a Guide instead of a Traveler.</a:t>
            </a:r>
          </a:p>
          <a:p>
            <a:pPr marL="0" indent="0">
              <a:buNone/>
            </a:pPr>
            <a:endParaRPr lang="en-US" b="1" dirty="0" smtClean="0">
              <a:solidFill>
                <a:schemeClr val="bg1"/>
              </a:solidFill>
              <a:ea typeface="Helvetica Light" charset="0"/>
              <a:cs typeface="Helvetica Light" charset="0"/>
            </a:endParaRPr>
          </a:p>
          <a:p>
            <a:pPr marL="0" indent="0">
              <a:buNone/>
            </a:pPr>
            <a:r>
              <a:rPr lang="en-US" b="1" dirty="0" smtClean="0">
                <a:solidFill>
                  <a:schemeClr val="bg1"/>
                </a:solidFill>
                <a:ea typeface="Helvetica Light" charset="0"/>
                <a:cs typeface="Helvetica Light" charset="0"/>
              </a:rPr>
              <a:t>MEASURES</a:t>
            </a:r>
            <a:r>
              <a:rPr lang="en-US" dirty="0">
                <a:solidFill>
                  <a:schemeClr val="bg1"/>
                </a:solidFill>
                <a:ea typeface="Helvetica Light" charset="0"/>
                <a:cs typeface="Helvetica Light" charset="0"/>
              </a:rPr>
              <a:t> </a:t>
            </a:r>
            <a:r>
              <a:rPr lang="en-US" dirty="0" smtClean="0">
                <a:solidFill>
                  <a:schemeClr val="bg1"/>
                </a:solidFill>
                <a:ea typeface="Helvetica Light" charset="0"/>
                <a:cs typeface="Helvetica Light" charset="0"/>
              </a:rPr>
              <a:t>See if user can achieve tasks without direction. Studied facial expressions, hesitations, time taken, etc.</a:t>
            </a:r>
            <a:endParaRPr lang="en-US" b="1" dirty="0">
              <a:solidFill>
                <a:schemeClr val="bg1"/>
              </a:solidFill>
              <a:ea typeface="Helvetica Light" charset="0"/>
              <a:cs typeface="Helvetica Light" charset="0"/>
            </a:endParaRPr>
          </a:p>
          <a:p>
            <a:pPr marL="0" indent="0">
              <a:buNone/>
            </a:pPr>
            <a:endParaRPr lang="en-US" b="1" dirty="0">
              <a:solidFill>
                <a:schemeClr val="bg1"/>
              </a:solidFill>
              <a:ea typeface="Helvetica Light" charset="0"/>
              <a:cs typeface="Helvetica Light" charset="0"/>
            </a:endParaRPr>
          </a:p>
          <a:p>
            <a:pPr marL="0" indent="0">
              <a:buNone/>
            </a:pPr>
            <a:endParaRPr lang="en-US" b="1" dirty="0" smtClean="0">
              <a:solidFill>
                <a:schemeClr val="bg1"/>
              </a:solidFill>
              <a:ea typeface="Helvetica Light" charset="0"/>
              <a:cs typeface="Helvetica Light" charset="0"/>
            </a:endParaRPr>
          </a:p>
          <a:p>
            <a:pPr marL="0" indent="0">
              <a:buNone/>
            </a:pPr>
            <a:endParaRPr lang="ar-SA" dirty="0">
              <a:solidFill>
                <a:schemeClr val="bg1"/>
              </a:solidFill>
              <a:ea typeface="Helvetica Light" charset="0"/>
              <a:cs typeface="Helvetica Light" charset="0"/>
            </a:endParaRPr>
          </a:p>
        </p:txBody>
      </p:sp>
      <p:sp>
        <p:nvSpPr>
          <p:cNvPr id="5" name="Content Placeholder 2"/>
          <p:cNvSpPr txBox="1">
            <a:spLocks/>
          </p:cNvSpPr>
          <p:nvPr/>
        </p:nvSpPr>
        <p:spPr>
          <a:xfrm>
            <a:off x="838200" y="2037347"/>
            <a:ext cx="10515600" cy="3962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600" dirty="0" smtClean="0">
              <a:solidFill>
                <a:schemeClr val="bg1"/>
              </a:solidFill>
              <a:ea typeface="Helvetica Light" charset="0"/>
              <a:cs typeface="Helvetica Light" charset="0"/>
            </a:endParaRPr>
          </a:p>
          <a:p>
            <a:pPr marL="0" indent="0">
              <a:buFont typeface="Arial"/>
              <a:buNone/>
            </a:pPr>
            <a:endParaRPr lang="ar-SA" sz="26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305425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accent4"/>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861798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2435" y="298220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bg1"/>
                </a:solidFill>
                <a:latin typeface="Helvetica Light" charset="0"/>
                <a:ea typeface="Helvetica Light" charset="0"/>
                <a:cs typeface="Helvetica Light" charset="0"/>
              </a:rPr>
              <a:t>R E S U L T S</a:t>
            </a:r>
            <a:endParaRPr lang="ar-SA" sz="3600" dirty="0">
              <a:solidFill>
                <a:schemeClr val="accent4"/>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098579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P A R T I C I P A N T  I</a:t>
            </a:r>
            <a:endParaRPr lang="ar-SA" dirty="0">
              <a:solidFill>
                <a:schemeClr val="bg1"/>
              </a:solidFill>
              <a:latin typeface="Helvetica Light" charset="0"/>
              <a:ea typeface="Helvetica Light" charset="0"/>
              <a:cs typeface="Helvetica Light" charset="0"/>
            </a:endParaRPr>
          </a:p>
        </p:txBody>
      </p:sp>
      <p:pic>
        <p:nvPicPr>
          <p:cNvPr id="6" name="Picture 2" descr="https://lh3.googleusercontent.com/9sdCHX61X40W2u4Agm1owi6T6iS8tQnYfVbWc6JYG31-Qo3PAwNC7pi_OPAmVc6FXeaogVHMQ_WJdeDqFA9jbtpHLlnjf4ssKeKKdr58Cgodi3BzN4XThSI1kZgpy7kPm50DPIxr"/>
          <p:cNvPicPr>
            <a:picLocks noChangeAspect="1" noChangeArrowheads="1"/>
          </p:cNvPicPr>
          <p:nvPr/>
        </p:nvPicPr>
        <p:blipFill rotWithShape="1">
          <a:blip r:embed="rId3">
            <a:extLst>
              <a:ext uri="{28A0092B-C50C-407E-A947-70E740481C1C}">
                <a14:useLocalDpi xmlns:a14="http://schemas.microsoft.com/office/drawing/2010/main" val="0"/>
              </a:ext>
            </a:extLst>
          </a:blip>
          <a:srcRect l="46630" t="6719" r="15381" b="45160"/>
          <a:stretch/>
        </p:blipFill>
        <p:spPr bwMode="auto">
          <a:xfrm>
            <a:off x="9442173" y="365126"/>
            <a:ext cx="2184158" cy="2081044"/>
          </a:xfrm>
          <a:prstGeom prst="ellipse">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838200" y="1941269"/>
            <a:ext cx="10748375" cy="4502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smtClean="0">
                <a:solidFill>
                  <a:schemeClr val="bg1"/>
                </a:solidFill>
                <a:ea typeface="Helvetica Light" charset="0"/>
                <a:cs typeface="Helvetica Light" charset="0"/>
              </a:rPr>
              <a:t>BIO </a:t>
            </a:r>
            <a:r>
              <a:rPr lang="en-US" sz="2400" dirty="0" smtClean="0">
                <a:solidFill>
                  <a:schemeClr val="bg1"/>
                </a:solidFill>
                <a:ea typeface="Helvetica Light" charset="0"/>
                <a:cs typeface="Helvetica Light" charset="0"/>
              </a:rPr>
              <a:t>Stanford tour guide. Familiar with showing people around. Compensation: 1 boba tea.</a:t>
            </a:r>
          </a:p>
          <a:p>
            <a:pPr marL="0" indent="0">
              <a:buFont typeface="Arial"/>
              <a:buNone/>
            </a:pPr>
            <a:endParaRPr lang="en-US" sz="2400" dirty="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GOOD </a:t>
            </a:r>
            <a:r>
              <a:rPr lang="en-US" sz="2400" dirty="0" smtClean="0">
                <a:solidFill>
                  <a:schemeClr val="bg1"/>
                </a:solidFill>
                <a:ea typeface="Helvetica Light" charset="0"/>
                <a:cs typeface="Helvetica Light" charset="0"/>
              </a:rPr>
              <a:t>Found the UI to be incredibly easy to understand, followed tasks smoothly. Loved the ‘interest bubbles.’ </a:t>
            </a: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IMPROVE </a:t>
            </a:r>
            <a:r>
              <a:rPr lang="en-US" sz="2400" dirty="0" smtClean="0">
                <a:solidFill>
                  <a:schemeClr val="bg1"/>
                </a:solidFill>
                <a:ea typeface="Helvetica Light" charset="0"/>
                <a:cs typeface="Helvetica Light" charset="0"/>
              </a:rPr>
              <a:t>Confused with the Basic/Premium plans screen. Wanted to be able to set shifts for himself.</a:t>
            </a:r>
            <a:endParaRPr lang="en-US" sz="2400" b="1" dirty="0" smtClean="0">
              <a:solidFill>
                <a:schemeClr val="bg1"/>
              </a:solidFill>
              <a:ea typeface="Helvetica Light" charset="0"/>
              <a:cs typeface="Helvetica Light" charset="0"/>
            </a:endParaRP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endParaRPr lang="en-US" sz="2400" b="1" dirty="0" smtClean="0">
              <a:solidFill>
                <a:schemeClr val="bg1"/>
              </a:solidFill>
              <a:ea typeface="Helvetica Light" charset="0"/>
              <a:cs typeface="Helvetica Light" charset="0"/>
            </a:endParaRPr>
          </a:p>
          <a:p>
            <a:pPr marL="0" indent="0">
              <a:buFont typeface="Arial"/>
              <a:buNone/>
            </a:pPr>
            <a:endParaRPr lang="ar-SA" sz="24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127210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P A R T I C I P A N T  II</a:t>
            </a:r>
            <a:endParaRPr lang="ar-SA" dirty="0">
              <a:solidFill>
                <a:schemeClr val="bg1"/>
              </a:solidFill>
              <a:latin typeface="Helvetica Light" charset="0"/>
              <a:ea typeface="Helvetica Light" charset="0"/>
              <a:cs typeface="Helvetica Light" charset="0"/>
            </a:endParaRPr>
          </a:p>
        </p:txBody>
      </p:sp>
      <p:sp>
        <p:nvSpPr>
          <p:cNvPr id="5" name="Content Placeholder 2"/>
          <p:cNvSpPr txBox="1">
            <a:spLocks/>
          </p:cNvSpPr>
          <p:nvPr/>
        </p:nvSpPr>
        <p:spPr>
          <a:xfrm>
            <a:off x="838200" y="2037347"/>
            <a:ext cx="10515600" cy="3962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600" dirty="0" smtClean="0">
              <a:solidFill>
                <a:schemeClr val="bg1"/>
              </a:solidFill>
              <a:ea typeface="Helvetica Light" charset="0"/>
              <a:cs typeface="Helvetica Light" charset="0"/>
            </a:endParaRPr>
          </a:p>
          <a:p>
            <a:pPr marL="0" indent="0">
              <a:buFont typeface="Arial"/>
              <a:buNone/>
            </a:pPr>
            <a:endParaRPr lang="ar-SA" sz="2600" dirty="0">
              <a:solidFill>
                <a:schemeClr val="bg1"/>
              </a:solidFill>
              <a:ea typeface="Helvetica Light" charset="0"/>
              <a:cs typeface="Helvetica Light" charset="0"/>
            </a:endParaRPr>
          </a:p>
        </p:txBody>
      </p:sp>
      <p:pic>
        <p:nvPicPr>
          <p:cNvPr id="6" name="Picture 2" descr="https://lh3.googleusercontent.com/daT0YbS4U_jlSK5jHLftAsKgsSbRgbU1gLWyincKNny9AvElce96Rkwg0xCeqKrgWv-71ddBMNdWVIWSyoTdwCC1J4b7IK3EZSK7i7dzJx0HWuZPdGvXZypRtp1qJ7EY9NaXaxP4"/>
          <p:cNvPicPr>
            <a:picLocks noChangeAspect="1" noChangeArrowheads="1"/>
          </p:cNvPicPr>
          <p:nvPr/>
        </p:nvPicPr>
        <p:blipFill rotWithShape="1">
          <a:blip r:embed="rId3">
            <a:extLst>
              <a:ext uri="{28A0092B-C50C-407E-A947-70E740481C1C}">
                <a14:useLocalDpi xmlns:a14="http://schemas.microsoft.com/office/drawing/2010/main" val="0"/>
              </a:ext>
            </a:extLst>
          </a:blip>
          <a:srcRect l="53478" t="655" r="6902" b="51501"/>
          <a:stretch/>
        </p:blipFill>
        <p:spPr bwMode="auto">
          <a:xfrm>
            <a:off x="9389113" y="407565"/>
            <a:ext cx="2210766" cy="1992419"/>
          </a:xfrm>
          <a:prstGeom prst="ellipse">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838200" y="1767628"/>
            <a:ext cx="10748375" cy="4502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smtClean="0">
                <a:solidFill>
                  <a:schemeClr val="bg1"/>
                </a:solidFill>
                <a:ea typeface="Helvetica Light" charset="0"/>
                <a:cs typeface="Helvetica Light" charset="0"/>
              </a:rPr>
              <a:t>BIO </a:t>
            </a:r>
            <a:r>
              <a:rPr lang="en-US" sz="2400" dirty="0" smtClean="0">
                <a:solidFill>
                  <a:schemeClr val="bg1"/>
                </a:solidFill>
                <a:ea typeface="Helvetica Light" charset="0"/>
                <a:cs typeface="Helvetica Light" charset="0"/>
              </a:rPr>
              <a:t>Seasoned traveler from Turkey.</a:t>
            </a:r>
          </a:p>
          <a:p>
            <a:pPr marL="0" indent="0">
              <a:buFont typeface="Arial"/>
              <a:buNone/>
            </a:pPr>
            <a:endParaRPr lang="en-US" sz="2400" dirty="0" smtClean="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GOOD </a:t>
            </a:r>
            <a:r>
              <a:rPr lang="en-US" sz="2400" dirty="0" smtClean="0">
                <a:solidFill>
                  <a:schemeClr val="bg1"/>
                </a:solidFill>
                <a:ea typeface="Helvetica Light" charset="0"/>
                <a:cs typeface="Helvetica Light" charset="0"/>
              </a:rPr>
              <a:t>Lots of feedback! </a:t>
            </a:r>
            <a:endParaRPr lang="en-US" sz="2400" b="1" dirty="0">
              <a:solidFill>
                <a:schemeClr val="bg1"/>
              </a:solidFill>
              <a:ea typeface="Helvetica Light" charset="0"/>
              <a:cs typeface="Helvetica Light" charset="0"/>
            </a:endParaRPr>
          </a:p>
          <a:p>
            <a:pPr marL="0" indent="0">
              <a:buFont typeface="Arial"/>
              <a:buNone/>
            </a:pPr>
            <a:endParaRPr lang="en-US" sz="2400" dirty="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IMPROVE </a:t>
            </a:r>
            <a:r>
              <a:rPr lang="en-US" sz="2400" dirty="0" smtClean="0">
                <a:solidFill>
                  <a:schemeClr val="bg1"/>
                </a:solidFill>
                <a:ea typeface="Helvetica Light" charset="0"/>
                <a:cs typeface="Helvetica Light" charset="0"/>
              </a:rPr>
              <a:t>Had significant problems with our prototype. Confused by the interface, was especially confused by figuring how to move to the next screen. ‘Next’ button felt out of place in the top-right. Wanted more information about guides and payment plans. </a:t>
            </a:r>
            <a:endParaRPr lang="en-US" sz="2400" b="1" dirty="0" smtClean="0">
              <a:solidFill>
                <a:schemeClr val="bg1"/>
              </a:solidFill>
              <a:ea typeface="Helvetica Light" charset="0"/>
              <a:cs typeface="Helvetica Light" charset="0"/>
            </a:endParaRP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endParaRPr lang="en-US" sz="2400" b="1" dirty="0" smtClean="0">
              <a:solidFill>
                <a:schemeClr val="bg1"/>
              </a:solidFill>
              <a:ea typeface="Helvetica Light" charset="0"/>
              <a:cs typeface="Helvetica Light" charset="0"/>
            </a:endParaRPr>
          </a:p>
          <a:p>
            <a:pPr marL="0" indent="0">
              <a:buFont typeface="Arial"/>
              <a:buNone/>
            </a:pPr>
            <a:endParaRPr lang="ar-SA" sz="24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2017117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P A R T I C I P A N T  III</a:t>
            </a:r>
            <a:endParaRPr lang="ar-SA" dirty="0">
              <a:solidFill>
                <a:schemeClr val="bg1"/>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1799352"/>
            <a:ext cx="10748375" cy="4502057"/>
          </a:xfrm>
        </p:spPr>
        <p:txBody>
          <a:bodyPr>
            <a:normAutofit/>
          </a:bodyPr>
          <a:lstStyle/>
          <a:p>
            <a:pPr marL="0" indent="0">
              <a:buNone/>
            </a:pPr>
            <a:endParaRPr lang="en-US" b="1" dirty="0">
              <a:solidFill>
                <a:schemeClr val="bg1"/>
              </a:solidFill>
              <a:ea typeface="Helvetica Light" charset="0"/>
              <a:cs typeface="Helvetica Light" charset="0"/>
            </a:endParaRPr>
          </a:p>
          <a:p>
            <a:pPr marL="0" indent="0">
              <a:buNone/>
            </a:pPr>
            <a:endParaRPr lang="en-US" b="1" dirty="0" smtClean="0">
              <a:solidFill>
                <a:schemeClr val="bg1"/>
              </a:solidFill>
              <a:ea typeface="Helvetica Light" charset="0"/>
              <a:cs typeface="Helvetica Light" charset="0"/>
            </a:endParaRPr>
          </a:p>
          <a:p>
            <a:pPr marL="0" indent="0">
              <a:buNone/>
            </a:pPr>
            <a:endParaRPr lang="ar-SA" dirty="0">
              <a:solidFill>
                <a:schemeClr val="bg1"/>
              </a:solidFill>
              <a:ea typeface="Helvetica Light" charset="0"/>
              <a:cs typeface="Helvetica Light" charset="0"/>
            </a:endParaRPr>
          </a:p>
        </p:txBody>
      </p:sp>
      <p:sp>
        <p:nvSpPr>
          <p:cNvPr id="5" name="Content Placeholder 2"/>
          <p:cNvSpPr txBox="1">
            <a:spLocks/>
          </p:cNvSpPr>
          <p:nvPr/>
        </p:nvSpPr>
        <p:spPr>
          <a:xfrm>
            <a:off x="838200" y="2037347"/>
            <a:ext cx="10515600" cy="3962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600" dirty="0" smtClean="0">
              <a:solidFill>
                <a:schemeClr val="bg1"/>
              </a:solidFill>
              <a:ea typeface="Helvetica Light" charset="0"/>
              <a:cs typeface="Helvetica Light" charset="0"/>
            </a:endParaRPr>
          </a:p>
          <a:p>
            <a:pPr marL="0" indent="0">
              <a:buFont typeface="Arial"/>
              <a:buNone/>
            </a:pPr>
            <a:endParaRPr lang="ar-SA" sz="2600" dirty="0">
              <a:solidFill>
                <a:schemeClr val="bg1"/>
              </a:solidFill>
              <a:ea typeface="Helvetica Light" charset="0"/>
              <a:cs typeface="Helvetica Light" charset="0"/>
            </a:endParaRPr>
          </a:p>
        </p:txBody>
      </p:sp>
      <p:pic>
        <p:nvPicPr>
          <p:cNvPr id="4" name="Picture 3"/>
          <p:cNvPicPr>
            <a:picLocks noChangeAspect="1"/>
          </p:cNvPicPr>
          <p:nvPr/>
        </p:nvPicPr>
        <p:blipFill>
          <a:blip r:embed="rId3"/>
          <a:stretch>
            <a:fillRect/>
          </a:stretch>
        </p:blipFill>
        <p:spPr>
          <a:xfrm>
            <a:off x="9505120" y="424759"/>
            <a:ext cx="2007704" cy="2007704"/>
          </a:xfrm>
          <a:prstGeom prst="ellipse">
            <a:avLst/>
          </a:prstGeom>
        </p:spPr>
      </p:pic>
      <p:sp>
        <p:nvSpPr>
          <p:cNvPr id="9" name="Content Placeholder 2"/>
          <p:cNvSpPr txBox="1">
            <a:spLocks/>
          </p:cNvSpPr>
          <p:nvPr/>
        </p:nvSpPr>
        <p:spPr>
          <a:xfrm>
            <a:off x="838200" y="1941269"/>
            <a:ext cx="10748375" cy="4502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smtClean="0">
                <a:solidFill>
                  <a:schemeClr val="bg1"/>
                </a:solidFill>
                <a:ea typeface="Helvetica Light" charset="0"/>
                <a:cs typeface="Helvetica Light" charset="0"/>
              </a:rPr>
              <a:t>BIO </a:t>
            </a:r>
            <a:r>
              <a:rPr lang="en-US" sz="2400" dirty="0" smtClean="0">
                <a:solidFill>
                  <a:schemeClr val="bg1"/>
                </a:solidFill>
                <a:ea typeface="Helvetica Light" charset="0"/>
                <a:cs typeface="Helvetica Light" charset="0"/>
              </a:rPr>
              <a:t>Traveling French entrepreneur.</a:t>
            </a:r>
          </a:p>
          <a:p>
            <a:pPr marL="0" indent="0">
              <a:buFont typeface="Arial"/>
              <a:buNone/>
            </a:pPr>
            <a:endParaRPr lang="en-US" sz="2400" dirty="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GOOD </a:t>
            </a:r>
            <a:r>
              <a:rPr lang="en-US" sz="2400" dirty="0" smtClean="0">
                <a:solidFill>
                  <a:schemeClr val="bg1"/>
                </a:solidFill>
                <a:ea typeface="Helvetica Light" charset="0"/>
                <a:cs typeface="Helvetica Light" charset="0"/>
              </a:rPr>
              <a:t>Found the UI to be easy to understand, did not need much assistance.</a:t>
            </a: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r>
              <a:rPr lang="en-US" sz="2400" b="1" dirty="0" smtClean="0">
                <a:solidFill>
                  <a:schemeClr val="bg1"/>
                </a:solidFill>
                <a:ea typeface="Helvetica Light" charset="0"/>
                <a:cs typeface="Helvetica Light" charset="0"/>
              </a:rPr>
              <a:t>IMPROVE </a:t>
            </a:r>
            <a:r>
              <a:rPr lang="en-US" sz="2400" dirty="0" smtClean="0">
                <a:solidFill>
                  <a:schemeClr val="bg1"/>
                </a:solidFill>
                <a:ea typeface="Helvetica Light" charset="0"/>
                <a:cs typeface="Helvetica Light" charset="0"/>
              </a:rPr>
              <a:t>Felt that the payment system needed to be reconfigured. Suggested rewarding guides for good ratings, partnerships with local museums/attractions, etc.</a:t>
            </a:r>
            <a:endParaRPr lang="en-US" sz="2400" b="1" dirty="0" smtClean="0">
              <a:solidFill>
                <a:schemeClr val="bg1"/>
              </a:solidFill>
              <a:ea typeface="Helvetica Light" charset="0"/>
              <a:cs typeface="Helvetica Light" charset="0"/>
            </a:endParaRP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endParaRPr lang="en-US" sz="2400" b="1" dirty="0" smtClean="0">
              <a:solidFill>
                <a:schemeClr val="bg1"/>
              </a:solidFill>
              <a:ea typeface="Helvetica Light" charset="0"/>
              <a:cs typeface="Helvetica Light" charset="0"/>
            </a:endParaRPr>
          </a:p>
          <a:p>
            <a:pPr marL="0" indent="0">
              <a:buFont typeface="Arial"/>
              <a:buNone/>
            </a:pPr>
            <a:endParaRPr lang="ar-SA" sz="24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2093882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Helvetica Light" charset="0"/>
                <a:ea typeface="Helvetica Light" charset="0"/>
                <a:cs typeface="Helvetica Light" charset="0"/>
              </a:rPr>
              <a:t>O U R  T E A M</a:t>
            </a:r>
            <a:endParaRPr lang="ar-SA" dirty="0">
              <a:solidFill>
                <a:schemeClr val="bg1"/>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5099604"/>
            <a:ext cx="10515600" cy="433889"/>
          </a:xfrm>
        </p:spPr>
        <p:txBody>
          <a:bodyPr>
            <a:normAutofit lnSpcReduction="10000"/>
          </a:bodyPr>
          <a:lstStyle/>
          <a:p>
            <a:pPr marL="0" indent="0" algn="ctr">
              <a:buNone/>
            </a:pPr>
            <a:r>
              <a:rPr lang="en-US" dirty="0" smtClean="0">
                <a:solidFill>
                  <a:schemeClr val="bg1"/>
                </a:solidFill>
                <a:ea typeface="Helvetica Light" charset="0"/>
                <a:cs typeface="Helvetica Light" charset="0"/>
              </a:rPr>
              <a:t>Alex            Alexandre          </a:t>
            </a:r>
            <a:r>
              <a:rPr lang="en-US" dirty="0" smtClean="0">
                <a:solidFill>
                  <a:schemeClr val="bg1"/>
                </a:solidFill>
                <a:ea typeface="Helvetica Light" charset="0"/>
                <a:cs typeface="Helvetica Light" charset="0"/>
              </a:rPr>
              <a:t>  </a:t>
            </a:r>
            <a:r>
              <a:rPr lang="en-US" dirty="0" smtClean="0">
                <a:solidFill>
                  <a:schemeClr val="bg1"/>
                </a:solidFill>
                <a:ea typeface="Helvetica Light" charset="0"/>
                <a:cs typeface="Helvetica Light" charset="0"/>
              </a:rPr>
              <a:t>Basel              </a:t>
            </a:r>
            <a:r>
              <a:rPr lang="en-US" dirty="0" smtClean="0">
                <a:solidFill>
                  <a:schemeClr val="bg1"/>
                </a:solidFill>
                <a:ea typeface="Helvetica Light" charset="0"/>
                <a:cs typeface="Helvetica Light" charset="0"/>
              </a:rPr>
              <a:t>  Kim</a:t>
            </a:r>
            <a:endParaRPr lang="ar-SA" dirty="0">
              <a:solidFill>
                <a:schemeClr val="bg1"/>
              </a:solidFill>
              <a:ea typeface="Helvetica Light" charset="0"/>
              <a:cs typeface="Helvetica Light" charset="0"/>
            </a:endParaRPr>
          </a:p>
        </p:txBody>
      </p:sp>
      <p:pic>
        <p:nvPicPr>
          <p:cNvPr id="5124" name="Picture 4" descr="https://lh5.googleusercontent.com/w-Imc0boLEry9aIEvoZCXUqUNb8YOiiNlBC2se8-qR8aG_T92BiV932m3bHFLUqCvw0xCLUJCxh7ham0V1shbjy1TBzcRgdFrtkpcsHTjTPALBQn8vAb-RQy5JZyEt5UR4NQ0hKUDFA"/>
          <p:cNvPicPr>
            <a:picLocks noChangeAspect="1" noChangeArrowheads="1"/>
          </p:cNvPicPr>
          <p:nvPr/>
        </p:nvPicPr>
        <p:blipFill rotWithShape="1">
          <a:blip r:embed="rId3">
            <a:extLst>
              <a:ext uri="{28A0092B-C50C-407E-A947-70E740481C1C}">
                <a14:useLocalDpi xmlns:a14="http://schemas.microsoft.com/office/drawing/2010/main" val="0"/>
              </a:ext>
            </a:extLst>
          </a:blip>
          <a:srcRect l="12155" r="15118"/>
          <a:stretch/>
        </p:blipFill>
        <p:spPr bwMode="auto">
          <a:xfrm>
            <a:off x="1354667" y="2036016"/>
            <a:ext cx="2526440" cy="2611931"/>
          </a:xfrm>
          <a:prstGeom prst="ellipse">
            <a:avLst/>
          </a:prstGeom>
          <a:noFill/>
          <a:extLst>
            <a:ext uri="{909E8E84-426E-40DD-AFC4-6F175D3DCCD1}">
              <a14:hiddenFill xmlns:a14="http://schemas.microsoft.com/office/drawing/2010/main">
                <a:solidFill>
                  <a:srgbClr val="FFFFFF"/>
                </a:solidFill>
              </a14:hiddenFill>
            </a:ext>
          </a:extLst>
        </p:spPr>
      </p:pic>
      <p:pic>
        <p:nvPicPr>
          <p:cNvPr id="5125" name="Picture 5" descr="https://lh4.googleusercontent.com/zGLNFHskkC2ZUAhoohPGciyeYHFd_jLFp9OEXYGBROTYJyPBgm81XML2WO79ybGr21_a1QcdVIDYJPg30ksuXXORrOEJwfChEfqk_UhUpLJBiS2bM8hygCPJUNajDlg8sNU_8aBf9HQ"/>
          <p:cNvPicPr>
            <a:picLocks noChangeAspect="1" noChangeArrowheads="1"/>
          </p:cNvPicPr>
          <p:nvPr/>
        </p:nvPicPr>
        <p:blipFill rotWithShape="1">
          <a:blip r:embed="rId4">
            <a:extLst>
              <a:ext uri="{28A0092B-C50C-407E-A947-70E740481C1C}">
                <a14:useLocalDpi xmlns:a14="http://schemas.microsoft.com/office/drawing/2010/main" val="0"/>
              </a:ext>
            </a:extLst>
          </a:blip>
          <a:srcRect l="3389" r="13559"/>
          <a:stretch/>
        </p:blipFill>
        <p:spPr bwMode="auto">
          <a:xfrm>
            <a:off x="3674534" y="2028251"/>
            <a:ext cx="2612236" cy="2619003"/>
          </a:xfrm>
          <a:prstGeom prst="ellipse">
            <a:avLst/>
          </a:prstGeom>
          <a:noFill/>
          <a:extLst>
            <a:ext uri="{909E8E84-426E-40DD-AFC4-6F175D3DCCD1}">
              <a14:hiddenFill xmlns:a14="http://schemas.microsoft.com/office/drawing/2010/main">
                <a:solidFill>
                  <a:srgbClr val="FFFFFF"/>
                </a:solidFill>
              </a14:hiddenFill>
            </a:ext>
          </a:extLst>
        </p:spPr>
      </p:pic>
      <p:pic>
        <p:nvPicPr>
          <p:cNvPr id="5123" name="Picture 3" descr="ullSizeRender 4.jpg"/>
          <p:cNvPicPr>
            <a:picLocks noChangeAspect="1" noChangeArrowheads="1"/>
          </p:cNvPicPr>
          <p:nvPr/>
        </p:nvPicPr>
        <p:blipFill rotWithShape="1">
          <a:blip r:embed="rId5">
            <a:extLst>
              <a:ext uri="{28A0092B-C50C-407E-A947-70E740481C1C}">
                <a14:useLocalDpi xmlns:a14="http://schemas.microsoft.com/office/drawing/2010/main" val="0"/>
              </a:ext>
            </a:extLst>
          </a:blip>
          <a:srcRect l="9264" t="5792" r="14759" b="18666"/>
          <a:stretch/>
        </p:blipFill>
        <p:spPr bwMode="auto">
          <a:xfrm>
            <a:off x="6144030" y="2022779"/>
            <a:ext cx="2493095" cy="2640714"/>
          </a:xfrm>
          <a:prstGeom prst="ellipse">
            <a:avLst/>
          </a:prstGeom>
          <a:noFill/>
          <a:extLst>
            <a:ext uri="{909E8E84-426E-40DD-AFC4-6F175D3DCCD1}">
              <a14:hiddenFill xmlns:a14="http://schemas.microsoft.com/office/drawing/2010/main">
                <a:solidFill>
                  <a:srgbClr val="FFFFFF"/>
                </a:solidFill>
              </a14:hiddenFill>
            </a:ext>
          </a:extLst>
        </p:spPr>
      </p:pic>
      <p:pic>
        <p:nvPicPr>
          <p:cNvPr id="5122" name="Picture 2" descr="https://lh5.googleusercontent.com/ddY9v6MkQeB8G5GvZkYjwXURG4Pd0DVeTAbuG4bwktHfDGuGDdZb4yD-FkoXJg_hhN76GRYGDlDC9-MFjkLFDF_w86FAiJeGeBO7E1ET_3EGYzqTlmoXqgsCTRrxpIevcJtFuXM1dz8"/>
          <p:cNvPicPr>
            <a:picLocks noChangeAspect="1" noChangeArrowheads="1"/>
          </p:cNvPicPr>
          <p:nvPr/>
        </p:nvPicPr>
        <p:blipFill rotWithShape="1">
          <a:blip r:embed="rId6">
            <a:extLst>
              <a:ext uri="{28A0092B-C50C-407E-A947-70E740481C1C}">
                <a14:useLocalDpi xmlns:a14="http://schemas.microsoft.com/office/drawing/2010/main" val="0"/>
              </a:ext>
            </a:extLst>
          </a:blip>
          <a:srcRect t="8029" b="15140"/>
          <a:stretch/>
        </p:blipFill>
        <p:spPr bwMode="auto">
          <a:xfrm>
            <a:off x="8415866" y="2016639"/>
            <a:ext cx="2470017" cy="2656774"/>
          </a:xfrm>
          <a:prstGeom prst="ellipse">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3674534" y="5533492"/>
            <a:ext cx="2605523" cy="665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Font typeface="Arial"/>
              <a:buNone/>
            </a:pPr>
            <a:r>
              <a:rPr lang="en-US" sz="2000" dirty="0" smtClean="0">
                <a:solidFill>
                  <a:schemeClr val="accent4"/>
                </a:solidFill>
                <a:ea typeface="Helvetica Light" charset="0"/>
                <a:cs typeface="Helvetica Light" charset="0"/>
              </a:rPr>
              <a:t>Software Engineering</a:t>
            </a:r>
            <a:endParaRPr lang="ar-SA" sz="2000" dirty="0">
              <a:solidFill>
                <a:schemeClr val="accent4"/>
              </a:solidFill>
              <a:ea typeface="Helvetica Light" charset="0"/>
              <a:cs typeface="Helvetica Light" charset="0"/>
            </a:endParaRPr>
          </a:p>
        </p:txBody>
      </p:sp>
      <p:sp>
        <p:nvSpPr>
          <p:cNvPr id="11" name="Content Placeholder 2"/>
          <p:cNvSpPr txBox="1">
            <a:spLocks/>
          </p:cNvSpPr>
          <p:nvPr/>
        </p:nvSpPr>
        <p:spPr>
          <a:xfrm>
            <a:off x="1735950" y="5533492"/>
            <a:ext cx="1704559" cy="926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Font typeface="Arial"/>
              <a:buNone/>
            </a:pPr>
            <a:r>
              <a:rPr lang="en-US" sz="2000" smtClean="0">
                <a:solidFill>
                  <a:schemeClr val="accent4"/>
                </a:solidFill>
                <a:ea typeface="Helvetica Light" charset="0"/>
                <a:cs typeface="Helvetica Light" charset="0"/>
              </a:rPr>
              <a:t>Usability Testing</a:t>
            </a:r>
            <a:endParaRPr lang="en-US" sz="2000" dirty="0" smtClean="0">
              <a:solidFill>
                <a:schemeClr val="accent4"/>
              </a:solidFill>
              <a:ea typeface="Helvetica Light" charset="0"/>
              <a:cs typeface="Helvetica Light" charset="0"/>
            </a:endParaRPr>
          </a:p>
        </p:txBody>
      </p:sp>
      <p:sp>
        <p:nvSpPr>
          <p:cNvPr id="12" name="Content Placeholder 2"/>
          <p:cNvSpPr txBox="1">
            <a:spLocks/>
          </p:cNvSpPr>
          <p:nvPr/>
        </p:nvSpPr>
        <p:spPr>
          <a:xfrm>
            <a:off x="6027357" y="5636896"/>
            <a:ext cx="2605523" cy="665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Font typeface="Arial"/>
              <a:buNone/>
            </a:pPr>
            <a:r>
              <a:rPr lang="en-US" sz="2000" dirty="0" smtClean="0">
                <a:solidFill>
                  <a:schemeClr val="accent4"/>
                </a:solidFill>
                <a:ea typeface="Helvetica Light" charset="0"/>
                <a:cs typeface="Helvetica Light" charset="0"/>
              </a:rPr>
              <a:t>Design</a:t>
            </a:r>
          </a:p>
          <a:p>
            <a:pPr marL="0" indent="0" algn="ctr">
              <a:lnSpc>
                <a:spcPct val="120000"/>
              </a:lnSpc>
              <a:buFont typeface="Arial"/>
              <a:buNone/>
            </a:pPr>
            <a:endParaRPr lang="ar-SA" sz="2000" dirty="0">
              <a:solidFill>
                <a:schemeClr val="accent4"/>
              </a:solidFill>
              <a:ea typeface="Helvetica Light" charset="0"/>
              <a:cs typeface="Helvetica Light" charset="0"/>
            </a:endParaRPr>
          </a:p>
        </p:txBody>
      </p:sp>
      <p:sp>
        <p:nvSpPr>
          <p:cNvPr id="13" name="Content Placeholder 2"/>
          <p:cNvSpPr txBox="1">
            <a:spLocks/>
          </p:cNvSpPr>
          <p:nvPr/>
        </p:nvSpPr>
        <p:spPr>
          <a:xfrm>
            <a:off x="8907924" y="5595586"/>
            <a:ext cx="1565412" cy="882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Font typeface="Arial"/>
              <a:buNone/>
            </a:pPr>
            <a:r>
              <a:rPr lang="en-US" sz="2000" smtClean="0">
                <a:solidFill>
                  <a:schemeClr val="accent4"/>
                </a:solidFill>
                <a:ea typeface="Helvetica Light" charset="0"/>
                <a:cs typeface="Helvetica Light" charset="0"/>
              </a:rPr>
              <a:t>Team Manager</a:t>
            </a:r>
            <a:endParaRPr lang="ar-SA" sz="2000" dirty="0">
              <a:solidFill>
                <a:schemeClr val="accent4"/>
              </a:solidFill>
              <a:ea typeface="Helvetica Light" charset="0"/>
              <a:cs typeface="Helvetica Light" charset="0"/>
            </a:endParaRPr>
          </a:p>
        </p:txBody>
      </p:sp>
    </p:spTree>
    <p:extLst>
      <p:ext uri="{BB962C8B-B14F-4D97-AF65-F5344CB8AC3E}">
        <p14:creationId xmlns:p14="http://schemas.microsoft.com/office/powerpoint/2010/main" val="1498617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accent4"/>
                </a:solidFill>
                <a:ea typeface="Helvetica Light" charset="0"/>
                <a:cs typeface="Helvetica Light" charset="0"/>
              </a:rPr>
              <a:t>Suggested UI Changes</a:t>
            </a:r>
            <a:endParaRPr lang="en-US" dirty="0">
              <a:solidFill>
                <a:schemeClr val="accent4"/>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1026488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Helvetica Light" charset="0"/>
                <a:ea typeface="Helvetica Light" charset="0"/>
                <a:cs typeface="Helvetica Light" charset="0"/>
              </a:rPr>
              <a:t>S U G G E S T E D  U I  C H A N G E S</a:t>
            </a:r>
            <a:endParaRPr lang="ar-SA" dirty="0">
              <a:solidFill>
                <a:schemeClr val="bg1"/>
              </a:solidFill>
              <a:latin typeface="Helvetica Light" charset="0"/>
              <a:ea typeface="Helvetica Light" charset="0"/>
              <a:cs typeface="Helvetica Light" charset="0"/>
            </a:endParaRPr>
          </a:p>
        </p:txBody>
      </p:sp>
      <p:sp>
        <p:nvSpPr>
          <p:cNvPr id="5" name="Content Placeholder 2"/>
          <p:cNvSpPr txBox="1">
            <a:spLocks/>
          </p:cNvSpPr>
          <p:nvPr/>
        </p:nvSpPr>
        <p:spPr>
          <a:xfrm>
            <a:off x="838200" y="2037347"/>
            <a:ext cx="10515600" cy="3962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600" dirty="0" smtClean="0">
              <a:solidFill>
                <a:schemeClr val="bg1"/>
              </a:solidFill>
              <a:ea typeface="Helvetica Light" charset="0"/>
              <a:cs typeface="Helvetica Light" charset="0"/>
            </a:endParaRPr>
          </a:p>
          <a:p>
            <a:pPr marL="0" indent="0">
              <a:buFont typeface="Arial"/>
              <a:buNone/>
            </a:pPr>
            <a:endParaRPr lang="ar-SA" sz="2600" dirty="0">
              <a:solidFill>
                <a:schemeClr val="bg1"/>
              </a:solidFill>
              <a:ea typeface="Helvetica Light" charset="0"/>
              <a:cs typeface="Helvetica Light" charset="0"/>
            </a:endParaRPr>
          </a:p>
        </p:txBody>
      </p:sp>
      <p:sp>
        <p:nvSpPr>
          <p:cNvPr id="8" name="Content Placeholder 2"/>
          <p:cNvSpPr txBox="1">
            <a:spLocks/>
          </p:cNvSpPr>
          <p:nvPr/>
        </p:nvSpPr>
        <p:spPr>
          <a:xfrm>
            <a:off x="838200" y="1767628"/>
            <a:ext cx="10748375" cy="4502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Light"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smtClean="0">
                <a:solidFill>
                  <a:schemeClr val="bg1"/>
                </a:solidFill>
                <a:ea typeface="Helvetica Light" charset="0"/>
                <a:cs typeface="Helvetica Light" charset="0"/>
              </a:rPr>
              <a:t>Rework screen navigation </a:t>
            </a:r>
            <a:r>
              <a:rPr lang="en-US" dirty="0" smtClean="0">
                <a:solidFill>
                  <a:schemeClr val="bg1"/>
                </a:solidFill>
                <a:ea typeface="Helvetica Light" charset="0"/>
                <a:cs typeface="Helvetica Light" charset="0"/>
              </a:rPr>
              <a:t>and</a:t>
            </a:r>
            <a:r>
              <a:rPr lang="en-US" sz="2400" dirty="0" smtClean="0">
                <a:solidFill>
                  <a:schemeClr val="bg1"/>
                </a:solidFill>
                <a:ea typeface="Helvetica Light" charset="0"/>
                <a:cs typeface="Helvetica Light" charset="0"/>
              </a:rPr>
              <a:t> placement of buttons</a:t>
            </a:r>
          </a:p>
          <a:p>
            <a:pPr marL="0" indent="0">
              <a:buFont typeface="Arial"/>
              <a:buNone/>
            </a:pPr>
            <a:endParaRPr lang="en-US" sz="2400" dirty="0" smtClean="0">
              <a:solidFill>
                <a:schemeClr val="bg1"/>
              </a:solidFill>
              <a:ea typeface="Helvetica Light" charset="0"/>
              <a:cs typeface="Helvetica Light" charset="0"/>
            </a:endParaRPr>
          </a:p>
          <a:p>
            <a:pPr marL="0" indent="0">
              <a:buFont typeface="Arial"/>
              <a:buNone/>
            </a:pPr>
            <a:r>
              <a:rPr lang="en-US" sz="2400" dirty="0" smtClean="0">
                <a:solidFill>
                  <a:schemeClr val="bg1"/>
                </a:solidFill>
                <a:ea typeface="Helvetica Light" charset="0"/>
                <a:cs typeface="Helvetica Light" charset="0"/>
              </a:rPr>
              <a:t>Simplifying ‘interests’ page </a:t>
            </a:r>
            <a:r>
              <a:rPr lang="mr-IN" sz="2400" dirty="0" smtClean="0">
                <a:solidFill>
                  <a:schemeClr val="bg1"/>
                </a:solidFill>
                <a:ea typeface="Helvetica Light" charset="0"/>
                <a:cs typeface="Helvetica Light" charset="0"/>
              </a:rPr>
              <a:t>–</a:t>
            </a:r>
            <a:r>
              <a:rPr lang="en-US" sz="2400" dirty="0" smtClean="0">
                <a:solidFill>
                  <a:schemeClr val="bg1"/>
                </a:solidFill>
                <a:ea typeface="Helvetica Light" charset="0"/>
                <a:cs typeface="Helvetica Light" charset="0"/>
              </a:rPr>
              <a:t> bubble interface a little confusing</a:t>
            </a:r>
          </a:p>
          <a:p>
            <a:pPr marL="0" indent="0">
              <a:buFont typeface="Arial"/>
              <a:buNone/>
            </a:pPr>
            <a:endParaRPr lang="en-US" sz="2400" dirty="0" smtClean="0">
              <a:solidFill>
                <a:schemeClr val="bg1"/>
              </a:solidFill>
              <a:ea typeface="Helvetica Light" charset="0"/>
              <a:cs typeface="Helvetica Light" charset="0"/>
            </a:endParaRPr>
          </a:p>
          <a:p>
            <a:pPr marL="0" indent="0">
              <a:buFont typeface="Arial"/>
              <a:buNone/>
            </a:pPr>
            <a:r>
              <a:rPr lang="en-US" sz="2400" dirty="0" smtClean="0">
                <a:solidFill>
                  <a:schemeClr val="bg1"/>
                </a:solidFill>
                <a:ea typeface="Helvetica Light" charset="0"/>
                <a:cs typeface="Helvetica Light" charset="0"/>
              </a:rPr>
              <a:t>Adding a ‘help’ page to explain how the app should work</a:t>
            </a:r>
          </a:p>
          <a:p>
            <a:pPr marL="0" indent="0">
              <a:buFont typeface="Arial"/>
              <a:buNone/>
            </a:pPr>
            <a:endParaRPr lang="en-US" sz="2400" dirty="0">
              <a:solidFill>
                <a:schemeClr val="bg1"/>
              </a:solidFill>
              <a:ea typeface="Helvetica Light" charset="0"/>
              <a:cs typeface="Helvetica Light" charset="0"/>
            </a:endParaRPr>
          </a:p>
          <a:p>
            <a:pPr marL="0" indent="0">
              <a:buFont typeface="Arial"/>
              <a:buNone/>
            </a:pPr>
            <a:r>
              <a:rPr lang="en-US" sz="2400" dirty="0" smtClean="0">
                <a:solidFill>
                  <a:schemeClr val="bg1"/>
                </a:solidFill>
                <a:ea typeface="Helvetica Light" charset="0"/>
                <a:cs typeface="Helvetica Light" charset="0"/>
              </a:rPr>
              <a:t>Using Facebook for sign up information and verification</a:t>
            </a:r>
          </a:p>
          <a:p>
            <a:pPr marL="0" indent="0">
              <a:buFont typeface="Arial"/>
              <a:buNone/>
            </a:pPr>
            <a:endParaRPr lang="en-US" sz="2400" dirty="0" smtClean="0">
              <a:solidFill>
                <a:schemeClr val="bg1"/>
              </a:solidFill>
              <a:ea typeface="Helvetica Light" charset="0"/>
              <a:cs typeface="Helvetica Light" charset="0"/>
            </a:endParaRPr>
          </a:p>
          <a:p>
            <a:pPr marL="0" indent="0">
              <a:buFont typeface="Arial"/>
              <a:buNone/>
            </a:pPr>
            <a:endParaRPr lang="en-US" sz="2400" b="1" dirty="0">
              <a:solidFill>
                <a:schemeClr val="bg1"/>
              </a:solidFill>
              <a:ea typeface="Helvetica Light" charset="0"/>
              <a:cs typeface="Helvetica Light" charset="0"/>
            </a:endParaRPr>
          </a:p>
          <a:p>
            <a:pPr marL="0" indent="0">
              <a:buFont typeface="Arial"/>
              <a:buNone/>
            </a:pPr>
            <a:endParaRPr lang="en-US" sz="2400" b="1" dirty="0" smtClean="0">
              <a:solidFill>
                <a:schemeClr val="bg1"/>
              </a:solidFill>
              <a:ea typeface="Helvetica Light" charset="0"/>
              <a:cs typeface="Helvetica Light" charset="0"/>
            </a:endParaRPr>
          </a:p>
          <a:p>
            <a:pPr marL="0" indent="0">
              <a:buFont typeface="Arial"/>
              <a:buNone/>
            </a:pPr>
            <a:endParaRPr lang="ar-SA" sz="2400"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749801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Team Mission Statement</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accent4"/>
                </a:solidFill>
                <a:ea typeface="Helvetica Light" charset="0"/>
                <a:cs typeface="Helvetica Light" charset="0"/>
              </a:rPr>
              <a:t>Summary</a:t>
            </a:r>
            <a:endParaRPr lang="ar-SA" dirty="0">
              <a:solidFill>
                <a:schemeClr val="accent4"/>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9902179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fontScale="92500" lnSpcReduction="10000"/>
          </a:bodyPr>
          <a:lstStyle/>
          <a:p>
            <a:pPr marL="0" indent="0">
              <a:buNone/>
            </a:pPr>
            <a:r>
              <a:rPr lang="en-US" sz="4400" dirty="0" smtClean="0">
                <a:solidFill>
                  <a:schemeClr val="bg1"/>
                </a:solidFill>
                <a:ea typeface="Helvetica Light" charset="0"/>
                <a:cs typeface="Helvetica Light" charset="0"/>
              </a:rPr>
              <a:t>S U M M A R Y</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			</a:t>
            </a:r>
          </a:p>
          <a:p>
            <a:pPr marL="0" indent="0">
              <a:buNone/>
            </a:pPr>
            <a:r>
              <a:rPr lang="en-US" dirty="0" smtClean="0">
                <a:solidFill>
                  <a:schemeClr val="bg1"/>
                </a:solidFill>
                <a:ea typeface="Helvetica Light" charset="0"/>
                <a:cs typeface="Helvetica Light" charset="0"/>
              </a:rPr>
              <a:t>			</a:t>
            </a:r>
            <a:r>
              <a:rPr lang="en-US" dirty="0" smtClean="0">
                <a:solidFill>
                  <a:schemeClr val="bg1"/>
                </a:solidFill>
                <a:ea typeface="Helvetica Light" charset="0"/>
                <a:cs typeface="Helvetica Light" charset="0"/>
              </a:rPr>
              <a:t>we learnt a great deal about how users </a:t>
            </a:r>
            <a:r>
              <a:rPr lang="en-US" i="1" dirty="0" smtClean="0">
                <a:solidFill>
                  <a:schemeClr val="bg1"/>
                </a:solidFill>
                <a:ea typeface="Helvetica Light" charset="0"/>
                <a:cs typeface="Helvetica Light" charset="0"/>
              </a:rPr>
              <a:t>expect</a:t>
            </a:r>
            <a:r>
              <a:rPr lang="en-US" dirty="0" smtClean="0">
                <a:solidFill>
                  <a:schemeClr val="bg1"/>
                </a:solidFill>
                <a:ea typeface="Helvetica Light" charset="0"/>
                <a:cs typeface="Helvetica Light" charset="0"/>
              </a:rPr>
              <a:t> 				to navigate our app</a:t>
            </a:r>
          </a:p>
          <a:p>
            <a:pPr marL="0" indent="0">
              <a:buNone/>
            </a:pP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			our prototype highlighted the app’s strengths 				and weaknesses</a:t>
            </a:r>
          </a:p>
          <a:p>
            <a:pPr marL="0" indent="0">
              <a:buNone/>
            </a:pP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			we’re excited to work on implementing the 					improvements to our app!</a:t>
            </a:r>
            <a:endParaRPr lang="en-US" dirty="0" smtClean="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			</a:t>
            </a:r>
          </a:p>
          <a:p>
            <a:pPr marL="0" indent="0">
              <a:buNone/>
            </a:pPr>
            <a:endParaRPr lang="ar-SA"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3235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554" r="12396"/>
          <a:stretch/>
        </p:blipFill>
        <p:spPr>
          <a:xfrm>
            <a:off x="-159026" y="-234122"/>
            <a:ext cx="12503426" cy="72511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30" y="2988042"/>
            <a:ext cx="2314713" cy="806820"/>
          </a:xfrm>
          <a:prstGeom prst="rect">
            <a:avLst/>
          </a:prstGeom>
        </p:spPr>
      </p:pic>
    </p:spTree>
    <p:extLst>
      <p:ext uri="{BB962C8B-B14F-4D97-AF65-F5344CB8AC3E}">
        <p14:creationId xmlns:p14="http://schemas.microsoft.com/office/powerpoint/2010/main" val="7510780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554" r="12396"/>
          <a:stretch/>
        </p:blipFill>
        <p:spPr>
          <a:xfrm>
            <a:off x="-159026" y="-234122"/>
            <a:ext cx="12503426" cy="7251148"/>
          </a:xfrm>
          <a:prstGeom prst="rect">
            <a:avLst/>
          </a:prstGeom>
        </p:spPr>
      </p:pic>
      <p:sp>
        <p:nvSpPr>
          <p:cNvPr id="4" name="Title 1"/>
          <p:cNvSpPr txBox="1">
            <a:spLocks/>
          </p:cNvSpPr>
          <p:nvPr/>
        </p:nvSpPr>
        <p:spPr>
          <a:xfrm>
            <a:off x="838200" y="280352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solidFill>
                  <a:schemeClr val="bg1"/>
                </a:solidFill>
                <a:latin typeface="Helvetica Light" charset="0"/>
                <a:ea typeface="Helvetica Light" charset="0"/>
                <a:cs typeface="Helvetica Light" charset="0"/>
              </a:rPr>
              <a:t>Q U E S T I O N S</a:t>
            </a:r>
            <a:endParaRPr lang="ar-SA"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850598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Helvetica Light" charset="0"/>
                <a:ea typeface="Helvetica Light" charset="0"/>
                <a:cs typeface="Helvetica Light" charset="0"/>
              </a:rPr>
              <a:t>O V E R V I E W</a:t>
            </a:r>
            <a:endParaRPr lang="ar-SA" dirty="0">
              <a:solidFill>
                <a:schemeClr val="accent4"/>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1970690"/>
            <a:ext cx="10515600" cy="3578772"/>
          </a:xfrm>
        </p:spPr>
        <p:txBody>
          <a:bodyPr>
            <a:noAutofit/>
          </a:bodyPr>
          <a:lstStyle/>
          <a:p>
            <a:pPr marL="0" indent="0">
              <a:lnSpc>
                <a:spcPct val="120000"/>
              </a:lnSpc>
              <a:buNone/>
            </a:pPr>
            <a:r>
              <a:rPr lang="en-US" sz="2400" dirty="0" smtClean="0">
                <a:solidFill>
                  <a:schemeClr val="bg1"/>
                </a:solidFill>
                <a:ea typeface="Helvetica Light" charset="0"/>
                <a:cs typeface="Helvetica Light" charset="0"/>
              </a:rPr>
              <a:t>Identified problem</a:t>
            </a:r>
          </a:p>
          <a:p>
            <a:pPr marL="0" indent="0">
              <a:lnSpc>
                <a:spcPct val="120000"/>
              </a:lnSpc>
              <a:buNone/>
            </a:pPr>
            <a:r>
              <a:rPr lang="en-US" sz="2400" dirty="0" smtClean="0">
                <a:solidFill>
                  <a:schemeClr val="bg1"/>
                </a:solidFill>
                <a:ea typeface="Helvetica Light" charset="0"/>
                <a:cs typeface="Helvetica Light" charset="0"/>
              </a:rPr>
              <a:t>Proposed solution</a:t>
            </a:r>
          </a:p>
          <a:p>
            <a:pPr marL="0" indent="0">
              <a:lnSpc>
                <a:spcPct val="120000"/>
              </a:lnSpc>
              <a:buNone/>
            </a:pPr>
            <a:r>
              <a:rPr lang="en-US" sz="2400" dirty="0" smtClean="0">
                <a:solidFill>
                  <a:schemeClr val="bg1"/>
                </a:solidFill>
                <a:ea typeface="Helvetica Light" charset="0"/>
                <a:cs typeface="Helvetica Light" charset="0"/>
              </a:rPr>
              <a:t>Testing</a:t>
            </a:r>
          </a:p>
          <a:p>
            <a:pPr marL="0" indent="0">
              <a:lnSpc>
                <a:spcPct val="120000"/>
              </a:lnSpc>
              <a:buNone/>
            </a:pPr>
            <a:r>
              <a:rPr lang="en-US" sz="2400" dirty="0" smtClean="0">
                <a:solidFill>
                  <a:schemeClr val="bg1"/>
                </a:solidFill>
                <a:ea typeface="Helvetica Light" charset="0"/>
                <a:cs typeface="Helvetica Light" charset="0"/>
              </a:rPr>
              <a:t>Improvements</a:t>
            </a:r>
            <a:endParaRPr lang="en-US" sz="2400" dirty="0">
              <a:solidFill>
                <a:schemeClr val="bg1"/>
              </a:solidFill>
              <a:ea typeface="Helvetica Light" charset="0"/>
              <a:cs typeface="Helvetica Light" charset="0"/>
            </a:endParaRPr>
          </a:p>
          <a:p>
            <a:pPr marL="0" indent="0">
              <a:lnSpc>
                <a:spcPct val="120000"/>
              </a:lnSpc>
              <a:buNone/>
            </a:pPr>
            <a:r>
              <a:rPr lang="en-US" sz="2400" dirty="0" smtClean="0">
                <a:solidFill>
                  <a:schemeClr val="bg1"/>
                </a:solidFill>
                <a:ea typeface="Helvetica Light" charset="0"/>
                <a:cs typeface="Helvetica Light" charset="0"/>
              </a:rPr>
              <a:t>Repeat </a:t>
            </a:r>
          </a:p>
        </p:txBody>
      </p:sp>
    </p:spTree>
    <p:extLst>
      <p:ext uri="{BB962C8B-B14F-4D97-AF65-F5344CB8AC3E}">
        <p14:creationId xmlns:p14="http://schemas.microsoft.com/office/powerpoint/2010/main" val="22202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22947"/>
            <a:ext cx="10515600" cy="4700337"/>
          </a:xfrm>
        </p:spPr>
        <p:txBody>
          <a:bodyPr>
            <a:normAutofit/>
          </a:bodyPr>
          <a:lstStyle/>
          <a:p>
            <a:pPr marL="0" indent="0">
              <a:buNone/>
            </a:pPr>
            <a:r>
              <a:rPr lang="en-US" dirty="0" smtClean="0">
                <a:solidFill>
                  <a:schemeClr val="bg1"/>
                </a:solidFill>
                <a:ea typeface="Helvetica Light" charset="0"/>
                <a:cs typeface="Helvetica Light" charset="0"/>
              </a:rPr>
              <a:t>Overview</a:t>
            </a:r>
            <a:endParaRPr lang="en-US" dirty="0" smtClean="0">
              <a:solidFill>
                <a:schemeClr val="bg1"/>
              </a:solidFill>
              <a:ea typeface="Helvetica Light" charset="0"/>
              <a:cs typeface="Helvetica Light" charset="0"/>
            </a:endParaRPr>
          </a:p>
          <a:p>
            <a:pPr marL="0" indent="0">
              <a:buNone/>
            </a:pPr>
            <a:r>
              <a:rPr lang="en-US" dirty="0" smtClean="0">
                <a:solidFill>
                  <a:schemeClr val="accent4"/>
                </a:solidFill>
                <a:ea typeface="Helvetica Light" charset="0"/>
                <a:cs typeface="Helvetica Light" charset="0"/>
              </a:rPr>
              <a:t>Team Mission Statement</a:t>
            </a:r>
            <a:endParaRPr lang="en-US" dirty="0">
              <a:solidFill>
                <a:schemeClr val="accent4"/>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Selected Interface &amp; Rationale </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Low-fi Prototype Structure</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Task Flows</a:t>
            </a:r>
            <a:endParaRPr lang="en-US" dirty="0">
              <a:solidFill>
                <a:schemeClr val="bg1"/>
              </a:solidFill>
              <a:ea typeface="Helvetica Light" charset="0"/>
              <a:cs typeface="Helvetica Light" charset="0"/>
            </a:endParaRPr>
          </a:p>
          <a:p>
            <a:pPr marL="0" indent="0">
              <a:buNone/>
            </a:pPr>
            <a:r>
              <a:rPr lang="en-US" dirty="0" smtClean="0">
                <a:solidFill>
                  <a:schemeClr val="bg1"/>
                </a:solidFill>
                <a:ea typeface="Helvetica Light" charset="0"/>
                <a:cs typeface="Helvetica Light" charset="0"/>
              </a:rPr>
              <a:t>Experimental Method</a:t>
            </a:r>
          </a:p>
          <a:p>
            <a:pPr marL="0" indent="0">
              <a:buNone/>
            </a:pPr>
            <a:r>
              <a:rPr lang="en-US" dirty="0" smtClean="0">
                <a:solidFill>
                  <a:schemeClr val="bg1"/>
                </a:solidFill>
                <a:ea typeface="Helvetica Light" charset="0"/>
                <a:cs typeface="Helvetica Light" charset="0"/>
              </a:rPr>
              <a:t>Experimental Results</a:t>
            </a:r>
          </a:p>
          <a:p>
            <a:pPr marL="0" indent="0">
              <a:buNone/>
            </a:pPr>
            <a:r>
              <a:rPr lang="en-US" dirty="0" smtClean="0">
                <a:solidFill>
                  <a:schemeClr val="bg1"/>
                </a:solidFill>
                <a:ea typeface="Helvetica Light" charset="0"/>
                <a:cs typeface="Helvetica Light" charset="0"/>
              </a:rPr>
              <a:t>Suggested UI Changes</a:t>
            </a:r>
            <a:endParaRPr lang="en-US" dirty="0">
              <a:solidFill>
                <a:schemeClr val="bg1"/>
              </a:solidFill>
              <a:ea typeface="Helvetica Light" charset="0"/>
              <a:cs typeface="Helvetica Light" charset="0"/>
            </a:endParaRPr>
          </a:p>
          <a:p>
            <a:pPr marL="0" indent="0">
              <a:buNone/>
            </a:pPr>
            <a:r>
              <a:rPr lang="en-US" dirty="0">
                <a:solidFill>
                  <a:schemeClr val="bg1"/>
                </a:solidFill>
                <a:ea typeface="Helvetica Light" charset="0"/>
                <a:cs typeface="Helvetica Light" charset="0"/>
              </a:rPr>
              <a:t>Summary</a:t>
            </a:r>
            <a:endParaRPr lang="ar-SA" dirty="0">
              <a:solidFill>
                <a:schemeClr val="bg1"/>
              </a:solidFill>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482" y="6246920"/>
            <a:ext cx="948635" cy="330658"/>
          </a:xfrm>
          <a:prstGeom prst="rect">
            <a:avLst/>
          </a:prstGeom>
        </p:spPr>
      </p:pic>
    </p:spTree>
    <p:extLst>
      <p:ext uri="{BB962C8B-B14F-4D97-AF65-F5344CB8AC3E}">
        <p14:creationId xmlns:p14="http://schemas.microsoft.com/office/powerpoint/2010/main" val="330546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3733686"/>
            <a:ext cx="10515600" cy="1710234"/>
          </a:xfrm>
        </p:spPr>
        <p:txBody>
          <a:bodyPr>
            <a:normAutofit/>
          </a:bodyPr>
          <a:lstStyle/>
          <a:p>
            <a:pPr marL="0" indent="0" algn="ctr">
              <a:buNone/>
            </a:pPr>
            <a:r>
              <a:rPr lang="en-US" dirty="0" smtClean="0">
                <a:solidFill>
                  <a:schemeClr val="bg1"/>
                </a:solidFill>
                <a:ea typeface="Helvetica Light" charset="0"/>
                <a:cs typeface="Helvetica Light" charset="0"/>
              </a:rPr>
              <a:t>Planning a fun adventure takes too much </a:t>
            </a:r>
            <a:r>
              <a:rPr lang="en-US" b="1" dirty="0" smtClean="0">
                <a:solidFill>
                  <a:schemeClr val="bg1"/>
                </a:solidFill>
                <a:ea typeface="Helvetica Light" charset="0"/>
                <a:cs typeface="Helvetica Light" charset="0"/>
              </a:rPr>
              <a:t>time</a:t>
            </a:r>
            <a:r>
              <a:rPr lang="en-US" dirty="0" smtClean="0">
                <a:solidFill>
                  <a:schemeClr val="bg1"/>
                </a:solidFill>
                <a:ea typeface="Helvetica Light" charset="0"/>
                <a:cs typeface="Helvetica Light" charset="0"/>
              </a:rPr>
              <a:t> and </a:t>
            </a:r>
            <a:r>
              <a:rPr lang="en-US" b="1" dirty="0" smtClean="0">
                <a:solidFill>
                  <a:schemeClr val="bg1"/>
                </a:solidFill>
                <a:ea typeface="Helvetica Light" charset="0"/>
                <a:cs typeface="Helvetica Light" charset="0"/>
              </a:rPr>
              <a:t>effort</a:t>
            </a:r>
            <a:endParaRPr lang="en-US" b="1" dirty="0" smtClean="0">
              <a:solidFill>
                <a:schemeClr val="bg1"/>
              </a:solidFill>
              <a:ea typeface="Helvetica Light" charset="0"/>
              <a:cs typeface="Helvetica Light" charset="0"/>
            </a:endParaRPr>
          </a:p>
          <a:p>
            <a:pPr marL="0" indent="0" algn="ctr">
              <a:buNone/>
            </a:pPr>
            <a:endParaRPr lang="ar-SA" dirty="0">
              <a:solidFill>
                <a:schemeClr val="bg1"/>
              </a:solidFill>
              <a:ea typeface="Helvetica Light" charset="0"/>
              <a:cs typeface="Helvetica Light"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241" y="2296773"/>
            <a:ext cx="1045517" cy="1045517"/>
          </a:xfrm>
          <a:prstGeom prst="rect">
            <a:avLst/>
          </a:prstGeom>
        </p:spPr>
      </p:pic>
    </p:spTree>
    <p:extLst>
      <p:ext uri="{BB962C8B-B14F-4D97-AF65-F5344CB8AC3E}">
        <p14:creationId xmlns:p14="http://schemas.microsoft.com/office/powerpoint/2010/main" val="474613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Helvetica Light" charset="0"/>
                <a:ea typeface="Helvetica Light" charset="0"/>
                <a:cs typeface="Helvetica Light" charset="0"/>
              </a:rPr>
              <a:t>T E A M  M I S S I O N  S T A T E M E N T</a:t>
            </a:r>
            <a:endParaRPr lang="ar-SA"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048938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Helvetica Light" charset="0"/>
                <a:ea typeface="Helvetica Light" charset="0"/>
                <a:cs typeface="Helvetica Light" charset="0"/>
              </a:rPr>
              <a:t>T E A M  M I S S I O N  S T A T E M E N T</a:t>
            </a:r>
            <a:endParaRPr lang="ar-SA" dirty="0">
              <a:solidFill>
                <a:schemeClr val="bg1"/>
              </a:solidFill>
              <a:latin typeface="Helvetica Light" charset="0"/>
              <a:ea typeface="Helvetica Light" charset="0"/>
              <a:cs typeface="Helvetica Light" charset="0"/>
            </a:endParaRPr>
          </a:p>
        </p:txBody>
      </p:sp>
      <p:sp>
        <p:nvSpPr>
          <p:cNvPr id="3" name="Content Placeholder 2"/>
          <p:cNvSpPr>
            <a:spLocks noGrp="1"/>
          </p:cNvSpPr>
          <p:nvPr>
            <p:ph idx="1"/>
          </p:nvPr>
        </p:nvSpPr>
        <p:spPr>
          <a:xfrm>
            <a:off x="838200" y="2998191"/>
            <a:ext cx="10515600" cy="1710234"/>
          </a:xfrm>
        </p:spPr>
        <p:txBody>
          <a:bodyPr>
            <a:normAutofit/>
          </a:bodyPr>
          <a:lstStyle/>
          <a:p>
            <a:pPr marL="0" indent="0" algn="ctr">
              <a:buNone/>
            </a:pPr>
            <a:r>
              <a:rPr lang="en-US" dirty="0">
                <a:solidFill>
                  <a:schemeClr val="bg1"/>
                </a:solidFill>
                <a:ea typeface="Helvetica Light" charset="0"/>
                <a:cs typeface="Helvetica Light" charset="0"/>
              </a:rPr>
              <a:t>W</a:t>
            </a:r>
            <a:r>
              <a:rPr lang="en-US" dirty="0" smtClean="0">
                <a:solidFill>
                  <a:schemeClr val="bg1"/>
                </a:solidFill>
                <a:ea typeface="Helvetica Light" charset="0"/>
                <a:cs typeface="Helvetica Light" charset="0"/>
              </a:rPr>
              <a:t>e want to help travelers </a:t>
            </a:r>
          </a:p>
          <a:p>
            <a:pPr marL="0" indent="0" algn="ctr">
              <a:buNone/>
            </a:pPr>
            <a:r>
              <a:rPr lang="en-US" dirty="0" smtClean="0">
                <a:solidFill>
                  <a:schemeClr val="bg1"/>
                </a:solidFill>
                <a:ea typeface="Helvetica Light" charset="0"/>
                <a:cs typeface="Helvetica Light" charset="0"/>
              </a:rPr>
              <a:t>make the </a:t>
            </a:r>
            <a:r>
              <a:rPr lang="en-US" b="1" dirty="0" smtClean="0">
                <a:solidFill>
                  <a:schemeClr val="bg1"/>
                </a:solidFill>
                <a:ea typeface="Helvetica Light" charset="0"/>
                <a:cs typeface="Helvetica Light" charset="0"/>
              </a:rPr>
              <a:t>most</a:t>
            </a:r>
            <a:r>
              <a:rPr lang="en-US" dirty="0" smtClean="0">
                <a:solidFill>
                  <a:schemeClr val="bg1"/>
                </a:solidFill>
                <a:ea typeface="Helvetica Light" charset="0"/>
                <a:cs typeface="Helvetica Light" charset="0"/>
              </a:rPr>
              <a:t> out of their adventures</a:t>
            </a:r>
            <a:endParaRPr lang="en-US" dirty="0" smtClean="0">
              <a:solidFill>
                <a:schemeClr val="bg1"/>
              </a:solidFill>
              <a:ea typeface="Helvetica Light" charset="0"/>
              <a:cs typeface="Helvetica Light" charset="0"/>
            </a:endParaRPr>
          </a:p>
          <a:p>
            <a:pPr marL="0" indent="0" algn="ctr">
              <a:buNone/>
            </a:pPr>
            <a:endParaRPr lang="ar-SA" dirty="0">
              <a:solidFill>
                <a:schemeClr val="bg1"/>
              </a:solidFill>
              <a:ea typeface="Helvetica Light" charset="0"/>
              <a:cs typeface="Helvetica Light" charset="0"/>
            </a:endParaRPr>
          </a:p>
        </p:txBody>
      </p:sp>
    </p:spTree>
    <p:extLst>
      <p:ext uri="{BB962C8B-B14F-4D97-AF65-F5344CB8AC3E}">
        <p14:creationId xmlns:p14="http://schemas.microsoft.com/office/powerpoint/2010/main" val="1821115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922</Words>
  <Application>Microsoft Macintosh PowerPoint</Application>
  <PresentationFormat>Widescreen</PresentationFormat>
  <Paragraphs>204</Paragraphs>
  <Slides>45</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Calibri</vt:lpstr>
      <vt:lpstr>Calibri Light</vt:lpstr>
      <vt:lpstr>Helvetica Light</vt:lpstr>
      <vt:lpstr>Times New Roman</vt:lpstr>
      <vt:lpstr>Arial</vt:lpstr>
      <vt:lpstr>Office Theme</vt:lpstr>
      <vt:lpstr>PowerPoint Presentation</vt:lpstr>
      <vt:lpstr>PowerPoint Presentation</vt:lpstr>
      <vt:lpstr>PowerPoint Presentation</vt:lpstr>
      <vt:lpstr>O U R  T E A M</vt:lpstr>
      <vt:lpstr>O V E R V I E W</vt:lpstr>
      <vt:lpstr>PowerPoint Presentation</vt:lpstr>
      <vt:lpstr>PowerPoint Presentation</vt:lpstr>
      <vt:lpstr>T E A M  M I S S I O N  S T A T E M E N T</vt:lpstr>
      <vt:lpstr>T E A M  M I S S I O N  S T A T E M E N T</vt:lpstr>
      <vt:lpstr>PowerPoint Presentation</vt:lpstr>
      <vt:lpstr>PowerPoint Presentation</vt:lpstr>
      <vt:lpstr>PowerPoint Presentation</vt:lpstr>
      <vt:lpstr>T O P  C A N D I D A T E S</vt:lpstr>
      <vt:lpstr>S E L E C T E D  I N T E R F A C E</vt:lpstr>
      <vt:lpstr>R A T I O N A L E</vt:lpstr>
      <vt:lpstr>PowerPoint Presentation</vt:lpstr>
      <vt:lpstr>PowerPoint Presentation</vt:lpstr>
      <vt:lpstr>P R O T O T Y P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 A S K  I</vt:lpstr>
      <vt:lpstr>T A S K  II</vt:lpstr>
      <vt:lpstr>T A S K  III</vt:lpstr>
      <vt:lpstr>PowerPoint Presentation</vt:lpstr>
      <vt:lpstr>PowerPoint Presentation</vt:lpstr>
      <vt:lpstr>PowerPoint Presentation</vt:lpstr>
      <vt:lpstr>M E T H O D</vt:lpstr>
      <vt:lpstr>PowerPoint Presentation</vt:lpstr>
      <vt:lpstr>PowerPoint Presentation</vt:lpstr>
      <vt:lpstr>P A R T I C I P A N T  I</vt:lpstr>
      <vt:lpstr>P A R T I C I P A N T  II</vt:lpstr>
      <vt:lpstr>P A R T I C I P A N T  III</vt:lpstr>
      <vt:lpstr>PowerPoint Presentation</vt:lpstr>
      <vt:lpstr>S U G G E S T E D  U I  C H A N G E 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NEEDFINDING TRAVEL</dc:title>
  <dc:creator>Microsoft Office User</dc:creator>
  <cp:lastModifiedBy>Microsoft Office User</cp:lastModifiedBy>
  <cp:revision>78</cp:revision>
  <cp:lastPrinted>2016-10-28T10:30:46Z</cp:lastPrinted>
  <dcterms:created xsi:type="dcterms:W3CDTF">2016-10-06T07:06:01Z</dcterms:created>
  <dcterms:modified xsi:type="dcterms:W3CDTF">2016-10-28T10:55:48Z</dcterms:modified>
</cp:coreProperties>
</file>