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432" r:id="rId2"/>
    <p:sldId id="327" r:id="rId3"/>
    <p:sldId id="431" r:id="rId4"/>
    <p:sldId id="393" r:id="rId5"/>
    <p:sldId id="398" r:id="rId6"/>
    <p:sldId id="426" r:id="rId7"/>
    <p:sldId id="376" r:id="rId8"/>
    <p:sldId id="395" r:id="rId9"/>
    <p:sldId id="378" r:id="rId10"/>
    <p:sldId id="427" r:id="rId11"/>
    <p:sldId id="448" r:id="rId12"/>
    <p:sldId id="434" r:id="rId13"/>
    <p:sldId id="439" r:id="rId14"/>
    <p:sldId id="440" r:id="rId15"/>
    <p:sldId id="441" r:id="rId16"/>
    <p:sldId id="442" r:id="rId17"/>
    <p:sldId id="443" r:id="rId18"/>
    <p:sldId id="444" r:id="rId19"/>
    <p:sldId id="445" r:id="rId20"/>
    <p:sldId id="446" r:id="rId21"/>
    <p:sldId id="447" r:id="rId22"/>
    <p:sldId id="429" r:id="rId23"/>
    <p:sldId id="436" r:id="rId24"/>
    <p:sldId id="449" r:id="rId25"/>
    <p:sldId id="450" r:id="rId26"/>
    <p:sldId id="451" r:id="rId27"/>
    <p:sldId id="452" r:id="rId28"/>
    <p:sldId id="453" r:id="rId29"/>
    <p:sldId id="430" r:id="rId30"/>
    <p:sldId id="437" r:id="rId31"/>
    <p:sldId id="433" r:id="rId32"/>
    <p:sldId id="384" r:id="rId33"/>
    <p:sldId id="374" r:id="rId34"/>
    <p:sldId id="34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F5B"/>
    <a:srgbClr val="131925"/>
    <a:srgbClr val="313426"/>
    <a:srgbClr val="284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8"/>
    <p:restoredTop sz="84969"/>
  </p:normalViewPr>
  <p:slideViewPr>
    <p:cSldViewPr snapToGrid="0" snapToObjects="1">
      <p:cViewPr>
        <p:scale>
          <a:sx n="80" d="100"/>
          <a:sy n="80" d="100"/>
        </p:scale>
        <p:origin x="1056" y="14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048F2-8684-7641-838F-8E6B649E1ED3}" type="datetimeFigureOut">
              <a:rPr lang="ar-SA" smtClean="0"/>
              <a:t>2768937016 ، 2655446573 H</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9776F-3DD3-3043-AA28-94D01C67BEA0}" type="slidenum">
              <a:rPr lang="ar-SA" smtClean="0"/>
              <a:t>‹#›</a:t>
            </a:fld>
            <a:endParaRPr lang="ar-SA"/>
          </a:p>
        </p:txBody>
      </p:sp>
    </p:spTree>
    <p:extLst>
      <p:ext uri="{BB962C8B-B14F-4D97-AF65-F5344CB8AC3E}">
        <p14:creationId xmlns:p14="http://schemas.microsoft.com/office/powerpoint/2010/main" val="134860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1</a:t>
            </a:fld>
            <a:endParaRPr lang="ar-SA"/>
          </a:p>
        </p:txBody>
      </p:sp>
    </p:spTree>
    <p:extLst>
      <p:ext uri="{BB962C8B-B14F-4D97-AF65-F5344CB8AC3E}">
        <p14:creationId xmlns:p14="http://schemas.microsoft.com/office/powerpoint/2010/main" val="63842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10</a:t>
            </a:fld>
            <a:endParaRPr lang="ar-SA"/>
          </a:p>
        </p:txBody>
      </p:sp>
    </p:spTree>
    <p:extLst>
      <p:ext uri="{BB962C8B-B14F-4D97-AF65-F5344CB8AC3E}">
        <p14:creationId xmlns:p14="http://schemas.microsoft.com/office/powerpoint/2010/main" val="93311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11</a:t>
            </a:fld>
            <a:endParaRPr lang="ar-SA"/>
          </a:p>
        </p:txBody>
      </p:sp>
    </p:spTree>
    <p:extLst>
      <p:ext uri="{BB962C8B-B14F-4D97-AF65-F5344CB8AC3E}">
        <p14:creationId xmlns:p14="http://schemas.microsoft.com/office/powerpoint/2010/main" val="993683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12</a:t>
            </a:fld>
            <a:endParaRPr lang="ar-SA"/>
          </a:p>
        </p:txBody>
      </p:sp>
    </p:spTree>
    <p:extLst>
      <p:ext uri="{BB962C8B-B14F-4D97-AF65-F5344CB8AC3E}">
        <p14:creationId xmlns:p14="http://schemas.microsoft.com/office/powerpoint/2010/main" val="172513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13</a:t>
            </a:fld>
            <a:endParaRPr lang="ar-SA"/>
          </a:p>
        </p:txBody>
      </p:sp>
    </p:spTree>
    <p:extLst>
      <p:ext uri="{BB962C8B-B14F-4D97-AF65-F5344CB8AC3E}">
        <p14:creationId xmlns:p14="http://schemas.microsoft.com/office/powerpoint/2010/main" val="1375179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14</a:t>
            </a:fld>
            <a:endParaRPr lang="ar-SA"/>
          </a:p>
        </p:txBody>
      </p:sp>
    </p:spTree>
    <p:extLst>
      <p:ext uri="{BB962C8B-B14F-4D97-AF65-F5344CB8AC3E}">
        <p14:creationId xmlns:p14="http://schemas.microsoft.com/office/powerpoint/2010/main" val="1868423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15</a:t>
            </a:fld>
            <a:endParaRPr lang="ar-SA"/>
          </a:p>
        </p:txBody>
      </p:sp>
    </p:spTree>
    <p:extLst>
      <p:ext uri="{BB962C8B-B14F-4D97-AF65-F5344CB8AC3E}">
        <p14:creationId xmlns:p14="http://schemas.microsoft.com/office/powerpoint/2010/main" val="390848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16</a:t>
            </a:fld>
            <a:endParaRPr lang="ar-SA"/>
          </a:p>
        </p:txBody>
      </p:sp>
    </p:spTree>
    <p:extLst>
      <p:ext uri="{BB962C8B-B14F-4D97-AF65-F5344CB8AC3E}">
        <p14:creationId xmlns:p14="http://schemas.microsoft.com/office/powerpoint/2010/main" val="625843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17</a:t>
            </a:fld>
            <a:endParaRPr lang="ar-SA"/>
          </a:p>
        </p:txBody>
      </p:sp>
    </p:spTree>
    <p:extLst>
      <p:ext uri="{BB962C8B-B14F-4D97-AF65-F5344CB8AC3E}">
        <p14:creationId xmlns:p14="http://schemas.microsoft.com/office/powerpoint/2010/main" val="775056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18</a:t>
            </a:fld>
            <a:endParaRPr lang="ar-SA"/>
          </a:p>
        </p:txBody>
      </p:sp>
    </p:spTree>
    <p:extLst>
      <p:ext uri="{BB962C8B-B14F-4D97-AF65-F5344CB8AC3E}">
        <p14:creationId xmlns:p14="http://schemas.microsoft.com/office/powerpoint/2010/main" val="1390865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19</a:t>
            </a:fld>
            <a:endParaRPr lang="ar-SA"/>
          </a:p>
        </p:txBody>
      </p:sp>
    </p:spTree>
    <p:extLst>
      <p:ext uri="{BB962C8B-B14F-4D97-AF65-F5344CB8AC3E}">
        <p14:creationId xmlns:p14="http://schemas.microsoft.com/office/powerpoint/2010/main" val="213358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2</a:t>
            </a:fld>
            <a:endParaRPr lang="ar-SA"/>
          </a:p>
        </p:txBody>
      </p:sp>
    </p:spTree>
    <p:extLst>
      <p:ext uri="{BB962C8B-B14F-4D97-AF65-F5344CB8AC3E}">
        <p14:creationId xmlns:p14="http://schemas.microsoft.com/office/powerpoint/2010/main" val="1186452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20</a:t>
            </a:fld>
            <a:endParaRPr lang="ar-SA"/>
          </a:p>
        </p:txBody>
      </p:sp>
    </p:spTree>
    <p:extLst>
      <p:ext uri="{BB962C8B-B14F-4D97-AF65-F5344CB8AC3E}">
        <p14:creationId xmlns:p14="http://schemas.microsoft.com/office/powerpoint/2010/main" val="728149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21</a:t>
            </a:fld>
            <a:endParaRPr lang="ar-SA"/>
          </a:p>
        </p:txBody>
      </p:sp>
    </p:spTree>
    <p:extLst>
      <p:ext uri="{BB962C8B-B14F-4D97-AF65-F5344CB8AC3E}">
        <p14:creationId xmlns:p14="http://schemas.microsoft.com/office/powerpoint/2010/main" val="202043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22</a:t>
            </a:fld>
            <a:endParaRPr lang="ar-SA"/>
          </a:p>
        </p:txBody>
      </p:sp>
    </p:spTree>
    <p:extLst>
      <p:ext uri="{BB962C8B-B14F-4D97-AF65-F5344CB8AC3E}">
        <p14:creationId xmlns:p14="http://schemas.microsoft.com/office/powerpoint/2010/main" val="1450573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23</a:t>
            </a:fld>
            <a:endParaRPr lang="ar-SA"/>
          </a:p>
        </p:txBody>
      </p:sp>
    </p:spTree>
    <p:extLst>
      <p:ext uri="{BB962C8B-B14F-4D97-AF65-F5344CB8AC3E}">
        <p14:creationId xmlns:p14="http://schemas.microsoft.com/office/powerpoint/2010/main" val="590335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24</a:t>
            </a:fld>
            <a:endParaRPr lang="ar-SA"/>
          </a:p>
        </p:txBody>
      </p:sp>
    </p:spTree>
    <p:extLst>
      <p:ext uri="{BB962C8B-B14F-4D97-AF65-F5344CB8AC3E}">
        <p14:creationId xmlns:p14="http://schemas.microsoft.com/office/powerpoint/2010/main" val="2097657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25</a:t>
            </a:fld>
            <a:endParaRPr lang="ar-SA"/>
          </a:p>
        </p:txBody>
      </p:sp>
    </p:spTree>
    <p:extLst>
      <p:ext uri="{BB962C8B-B14F-4D97-AF65-F5344CB8AC3E}">
        <p14:creationId xmlns:p14="http://schemas.microsoft.com/office/powerpoint/2010/main" val="556707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26</a:t>
            </a:fld>
            <a:endParaRPr lang="ar-SA"/>
          </a:p>
        </p:txBody>
      </p:sp>
    </p:spTree>
    <p:extLst>
      <p:ext uri="{BB962C8B-B14F-4D97-AF65-F5344CB8AC3E}">
        <p14:creationId xmlns:p14="http://schemas.microsoft.com/office/powerpoint/2010/main" val="1054181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27</a:t>
            </a:fld>
            <a:endParaRPr lang="ar-SA"/>
          </a:p>
        </p:txBody>
      </p:sp>
    </p:spTree>
    <p:extLst>
      <p:ext uri="{BB962C8B-B14F-4D97-AF65-F5344CB8AC3E}">
        <p14:creationId xmlns:p14="http://schemas.microsoft.com/office/powerpoint/2010/main" val="136864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28</a:t>
            </a:fld>
            <a:endParaRPr lang="ar-SA"/>
          </a:p>
        </p:txBody>
      </p:sp>
    </p:spTree>
    <p:extLst>
      <p:ext uri="{BB962C8B-B14F-4D97-AF65-F5344CB8AC3E}">
        <p14:creationId xmlns:p14="http://schemas.microsoft.com/office/powerpoint/2010/main" val="1171142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29</a:t>
            </a:fld>
            <a:endParaRPr lang="ar-SA"/>
          </a:p>
        </p:txBody>
      </p:sp>
    </p:spTree>
    <p:extLst>
      <p:ext uri="{BB962C8B-B14F-4D97-AF65-F5344CB8AC3E}">
        <p14:creationId xmlns:p14="http://schemas.microsoft.com/office/powerpoint/2010/main" val="65488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3</a:t>
            </a:fld>
            <a:endParaRPr lang="ar-SA"/>
          </a:p>
        </p:txBody>
      </p:sp>
    </p:spTree>
    <p:extLst>
      <p:ext uri="{BB962C8B-B14F-4D97-AF65-F5344CB8AC3E}">
        <p14:creationId xmlns:p14="http://schemas.microsoft.com/office/powerpoint/2010/main" val="1494613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30</a:t>
            </a:fld>
            <a:endParaRPr lang="ar-SA"/>
          </a:p>
        </p:txBody>
      </p:sp>
    </p:spTree>
    <p:extLst>
      <p:ext uri="{BB962C8B-B14F-4D97-AF65-F5344CB8AC3E}">
        <p14:creationId xmlns:p14="http://schemas.microsoft.com/office/powerpoint/2010/main" val="831768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31</a:t>
            </a:fld>
            <a:endParaRPr lang="ar-SA"/>
          </a:p>
        </p:txBody>
      </p:sp>
    </p:spTree>
    <p:extLst>
      <p:ext uri="{BB962C8B-B14F-4D97-AF65-F5344CB8AC3E}">
        <p14:creationId xmlns:p14="http://schemas.microsoft.com/office/powerpoint/2010/main" val="1421186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33</a:t>
            </a:fld>
            <a:endParaRPr lang="ar-SA"/>
          </a:p>
        </p:txBody>
      </p:sp>
    </p:spTree>
    <p:extLst>
      <p:ext uri="{BB962C8B-B14F-4D97-AF65-F5344CB8AC3E}">
        <p14:creationId xmlns:p14="http://schemas.microsoft.com/office/powerpoint/2010/main" val="1164965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34</a:t>
            </a:fld>
            <a:endParaRPr lang="ar-SA"/>
          </a:p>
        </p:txBody>
      </p:sp>
    </p:spTree>
    <p:extLst>
      <p:ext uri="{BB962C8B-B14F-4D97-AF65-F5344CB8AC3E}">
        <p14:creationId xmlns:p14="http://schemas.microsoft.com/office/powerpoint/2010/main" val="138661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4</a:t>
            </a:fld>
            <a:endParaRPr lang="ar-SA"/>
          </a:p>
        </p:txBody>
      </p:sp>
    </p:spTree>
    <p:extLst>
      <p:ext uri="{BB962C8B-B14F-4D97-AF65-F5344CB8AC3E}">
        <p14:creationId xmlns:p14="http://schemas.microsoft.com/office/powerpoint/2010/main" val="110605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5</a:t>
            </a:fld>
            <a:endParaRPr lang="ar-SA"/>
          </a:p>
        </p:txBody>
      </p:sp>
    </p:spTree>
    <p:extLst>
      <p:ext uri="{BB962C8B-B14F-4D97-AF65-F5344CB8AC3E}">
        <p14:creationId xmlns:p14="http://schemas.microsoft.com/office/powerpoint/2010/main" val="94180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6</a:t>
            </a:fld>
            <a:endParaRPr lang="ar-SA"/>
          </a:p>
        </p:txBody>
      </p:sp>
    </p:spTree>
    <p:extLst>
      <p:ext uri="{BB962C8B-B14F-4D97-AF65-F5344CB8AC3E}">
        <p14:creationId xmlns:p14="http://schemas.microsoft.com/office/powerpoint/2010/main" val="96833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7</a:t>
            </a:fld>
            <a:endParaRPr lang="ar-SA"/>
          </a:p>
        </p:txBody>
      </p:sp>
    </p:spTree>
    <p:extLst>
      <p:ext uri="{BB962C8B-B14F-4D97-AF65-F5344CB8AC3E}">
        <p14:creationId xmlns:p14="http://schemas.microsoft.com/office/powerpoint/2010/main" val="117275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ar-SA" dirty="0"/>
          </a:p>
        </p:txBody>
      </p:sp>
      <p:sp>
        <p:nvSpPr>
          <p:cNvPr id="4" name="Slide Number Placeholder 3"/>
          <p:cNvSpPr>
            <a:spLocks noGrp="1"/>
          </p:cNvSpPr>
          <p:nvPr>
            <p:ph type="sldNum" sz="quarter" idx="10"/>
          </p:nvPr>
        </p:nvSpPr>
        <p:spPr/>
        <p:txBody>
          <a:bodyPr/>
          <a:lstStyle/>
          <a:p>
            <a:fld id="{6659776F-3DD3-3043-AA28-94D01C67BEA0}" type="slidenum">
              <a:rPr lang="ar-SA" smtClean="0"/>
              <a:t>8</a:t>
            </a:fld>
            <a:endParaRPr lang="ar-SA"/>
          </a:p>
        </p:txBody>
      </p:sp>
    </p:spTree>
    <p:extLst>
      <p:ext uri="{BB962C8B-B14F-4D97-AF65-F5344CB8AC3E}">
        <p14:creationId xmlns:p14="http://schemas.microsoft.com/office/powerpoint/2010/main" val="47803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659776F-3DD3-3043-AA28-94D01C67BEA0}" type="slidenum">
              <a:rPr lang="ar-SA" smtClean="0"/>
              <a:t>9</a:t>
            </a:fld>
            <a:endParaRPr lang="ar-SA"/>
          </a:p>
        </p:txBody>
      </p:sp>
    </p:spTree>
    <p:extLst>
      <p:ext uri="{BB962C8B-B14F-4D97-AF65-F5344CB8AC3E}">
        <p14:creationId xmlns:p14="http://schemas.microsoft.com/office/powerpoint/2010/main" val="123843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758ABA84-862A-B145-AE21-60F65983D9ED}" type="datetimeFigureOut">
              <a:rPr lang="ar-SA" smtClean="0"/>
              <a:t>2768937016 ، 2655446573 H</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D525147-394F-8549-82CA-3B208311A3BD}" type="slidenum">
              <a:rPr lang="ar-SA" smtClean="0"/>
              <a:t>‹#›</a:t>
            </a:fld>
            <a:endParaRPr lang="ar-SA"/>
          </a:p>
        </p:txBody>
      </p:sp>
    </p:spTree>
    <p:extLst>
      <p:ext uri="{BB962C8B-B14F-4D97-AF65-F5344CB8AC3E}">
        <p14:creationId xmlns:p14="http://schemas.microsoft.com/office/powerpoint/2010/main" val="70939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758ABA84-862A-B145-AE21-60F65983D9ED}" type="datetimeFigureOut">
              <a:rPr lang="ar-SA" smtClean="0"/>
              <a:t>2768937016 ، 2655446573 H</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D525147-394F-8549-82CA-3B208311A3BD}" type="slidenum">
              <a:rPr lang="ar-SA" smtClean="0"/>
              <a:t>‹#›</a:t>
            </a:fld>
            <a:endParaRPr lang="ar-SA"/>
          </a:p>
        </p:txBody>
      </p:sp>
    </p:spTree>
    <p:extLst>
      <p:ext uri="{BB962C8B-B14F-4D97-AF65-F5344CB8AC3E}">
        <p14:creationId xmlns:p14="http://schemas.microsoft.com/office/powerpoint/2010/main" val="182038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758ABA84-862A-B145-AE21-60F65983D9ED}" type="datetimeFigureOut">
              <a:rPr lang="ar-SA" smtClean="0"/>
              <a:t>2768937016 ، 2655446573 H</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D525147-394F-8549-82CA-3B208311A3BD}" type="slidenum">
              <a:rPr lang="ar-SA" smtClean="0"/>
              <a:t>‹#›</a:t>
            </a:fld>
            <a:endParaRPr lang="ar-SA"/>
          </a:p>
        </p:txBody>
      </p:sp>
    </p:spTree>
    <p:extLst>
      <p:ext uri="{BB962C8B-B14F-4D97-AF65-F5344CB8AC3E}">
        <p14:creationId xmlns:p14="http://schemas.microsoft.com/office/powerpoint/2010/main" val="93311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758ABA84-862A-B145-AE21-60F65983D9ED}" type="datetimeFigureOut">
              <a:rPr lang="ar-SA" smtClean="0"/>
              <a:t>2768937016 ، 2655446573 H</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D525147-394F-8549-82CA-3B208311A3BD}" type="slidenum">
              <a:rPr lang="ar-SA" smtClean="0"/>
              <a:t>‹#›</a:t>
            </a:fld>
            <a:endParaRPr lang="ar-SA"/>
          </a:p>
        </p:txBody>
      </p:sp>
    </p:spTree>
    <p:extLst>
      <p:ext uri="{BB962C8B-B14F-4D97-AF65-F5344CB8AC3E}">
        <p14:creationId xmlns:p14="http://schemas.microsoft.com/office/powerpoint/2010/main" val="35032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ABA84-862A-B145-AE21-60F65983D9ED}" type="datetimeFigureOut">
              <a:rPr lang="ar-SA" smtClean="0"/>
              <a:t>2768937016 ، 2655446573 H</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D525147-394F-8549-82CA-3B208311A3BD}" type="slidenum">
              <a:rPr lang="ar-SA" smtClean="0"/>
              <a:t>‹#›</a:t>
            </a:fld>
            <a:endParaRPr lang="ar-SA"/>
          </a:p>
        </p:txBody>
      </p:sp>
    </p:spTree>
    <p:extLst>
      <p:ext uri="{BB962C8B-B14F-4D97-AF65-F5344CB8AC3E}">
        <p14:creationId xmlns:p14="http://schemas.microsoft.com/office/powerpoint/2010/main" val="154461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758ABA84-862A-B145-AE21-60F65983D9ED}" type="datetimeFigureOut">
              <a:rPr lang="ar-SA" smtClean="0"/>
              <a:t>2768937016 ، 2655446573 H</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D525147-394F-8549-82CA-3B208311A3BD}" type="slidenum">
              <a:rPr lang="ar-SA" smtClean="0"/>
              <a:t>‹#›</a:t>
            </a:fld>
            <a:endParaRPr lang="ar-SA"/>
          </a:p>
        </p:txBody>
      </p:sp>
    </p:spTree>
    <p:extLst>
      <p:ext uri="{BB962C8B-B14F-4D97-AF65-F5344CB8AC3E}">
        <p14:creationId xmlns:p14="http://schemas.microsoft.com/office/powerpoint/2010/main" val="24326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758ABA84-862A-B145-AE21-60F65983D9ED}" type="datetimeFigureOut">
              <a:rPr lang="ar-SA" smtClean="0"/>
              <a:t>2768937016 ، 2655446573 H</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D525147-394F-8549-82CA-3B208311A3BD}" type="slidenum">
              <a:rPr lang="ar-SA" smtClean="0"/>
              <a:t>‹#›</a:t>
            </a:fld>
            <a:endParaRPr lang="ar-SA"/>
          </a:p>
        </p:txBody>
      </p:sp>
    </p:spTree>
    <p:extLst>
      <p:ext uri="{BB962C8B-B14F-4D97-AF65-F5344CB8AC3E}">
        <p14:creationId xmlns:p14="http://schemas.microsoft.com/office/powerpoint/2010/main" val="101250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758ABA84-862A-B145-AE21-60F65983D9ED}" type="datetimeFigureOut">
              <a:rPr lang="ar-SA" smtClean="0"/>
              <a:t>2768937016 ، 2655446573 H</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D525147-394F-8549-82CA-3B208311A3BD}" type="slidenum">
              <a:rPr lang="ar-SA" smtClean="0"/>
              <a:t>‹#›</a:t>
            </a:fld>
            <a:endParaRPr lang="ar-SA"/>
          </a:p>
        </p:txBody>
      </p:sp>
    </p:spTree>
    <p:extLst>
      <p:ext uri="{BB962C8B-B14F-4D97-AF65-F5344CB8AC3E}">
        <p14:creationId xmlns:p14="http://schemas.microsoft.com/office/powerpoint/2010/main" val="127246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ABA84-862A-B145-AE21-60F65983D9ED}" type="datetimeFigureOut">
              <a:rPr lang="ar-SA" smtClean="0"/>
              <a:t>2768937016 ، 2655446573 H</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9D525147-394F-8549-82CA-3B208311A3BD}" type="slidenum">
              <a:rPr lang="ar-SA" smtClean="0"/>
              <a:t>‹#›</a:t>
            </a:fld>
            <a:endParaRPr lang="ar-SA"/>
          </a:p>
        </p:txBody>
      </p:sp>
    </p:spTree>
    <p:extLst>
      <p:ext uri="{BB962C8B-B14F-4D97-AF65-F5344CB8AC3E}">
        <p14:creationId xmlns:p14="http://schemas.microsoft.com/office/powerpoint/2010/main" val="202790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ABA84-862A-B145-AE21-60F65983D9ED}" type="datetimeFigureOut">
              <a:rPr lang="ar-SA" smtClean="0"/>
              <a:t>2768937016 ، 2655446573 H</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D525147-394F-8549-82CA-3B208311A3BD}" type="slidenum">
              <a:rPr lang="ar-SA" smtClean="0"/>
              <a:t>‹#›</a:t>
            </a:fld>
            <a:endParaRPr lang="ar-SA"/>
          </a:p>
        </p:txBody>
      </p:sp>
    </p:spTree>
    <p:extLst>
      <p:ext uri="{BB962C8B-B14F-4D97-AF65-F5344CB8AC3E}">
        <p14:creationId xmlns:p14="http://schemas.microsoft.com/office/powerpoint/2010/main" val="96833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ABA84-862A-B145-AE21-60F65983D9ED}" type="datetimeFigureOut">
              <a:rPr lang="ar-SA" smtClean="0"/>
              <a:t>2768937016 ، 2655446573 H</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D525147-394F-8549-82CA-3B208311A3BD}" type="slidenum">
              <a:rPr lang="ar-SA" smtClean="0"/>
              <a:t>‹#›</a:t>
            </a:fld>
            <a:endParaRPr lang="ar-SA"/>
          </a:p>
        </p:txBody>
      </p:sp>
    </p:spTree>
    <p:extLst>
      <p:ext uri="{BB962C8B-B14F-4D97-AF65-F5344CB8AC3E}">
        <p14:creationId xmlns:p14="http://schemas.microsoft.com/office/powerpoint/2010/main" val="7223085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A4F5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Light" charset="0"/>
              </a:defRPr>
            </a:lvl1pPr>
          </a:lstStyle>
          <a:p>
            <a:fld id="{758ABA84-862A-B145-AE21-60F65983D9ED}" type="datetimeFigureOut">
              <a:rPr lang="ar-SA" smtClean="0"/>
              <a:pPr/>
              <a:t>2768937016 ، 2655446573 H</a:t>
            </a:fld>
            <a:endParaRPr lang="ar-S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Light" charset="0"/>
              </a:defRPr>
            </a:lvl1pPr>
          </a:lstStyle>
          <a:p>
            <a:endParaRPr lang="ar-S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Light" charset="0"/>
              </a:defRPr>
            </a:lvl1pPr>
          </a:lstStyle>
          <a:p>
            <a:fld id="{9D525147-394F-8549-82CA-3B208311A3BD}" type="slidenum">
              <a:rPr lang="ar-SA" smtClean="0"/>
              <a:pPr/>
              <a:t>‹#›</a:t>
            </a:fld>
            <a:endParaRPr lang="ar-SA" dirty="0"/>
          </a:p>
        </p:txBody>
      </p:sp>
    </p:spTree>
    <p:extLst>
      <p:ext uri="{BB962C8B-B14F-4D97-AF65-F5344CB8AC3E}">
        <p14:creationId xmlns:p14="http://schemas.microsoft.com/office/powerpoint/2010/main" val="1780695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Light"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Light"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tif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536" b="7877"/>
          <a:stretch/>
        </p:blipFill>
        <p:spPr>
          <a:xfrm>
            <a:off x="0" y="-208547"/>
            <a:ext cx="12258282" cy="7234989"/>
          </a:xfrm>
          <a:prstGeom prst="rect">
            <a:avLst/>
          </a:prstGeom>
        </p:spPr>
      </p:pic>
      <p:sp>
        <p:nvSpPr>
          <p:cNvPr id="3" name="Subtitle 2"/>
          <p:cNvSpPr>
            <a:spLocks noGrp="1"/>
          </p:cNvSpPr>
          <p:nvPr>
            <p:ph type="subTitle" idx="1"/>
          </p:nvPr>
        </p:nvSpPr>
        <p:spPr>
          <a:xfrm>
            <a:off x="1520686" y="3786485"/>
            <a:ext cx="9144000" cy="1655762"/>
          </a:xfrm>
        </p:spPr>
        <p:txBody>
          <a:bodyPr>
            <a:normAutofit/>
          </a:bodyPr>
          <a:lstStyle/>
          <a:p>
            <a:r>
              <a:rPr lang="en-US" sz="2800" spc="300" dirty="0" smtClean="0">
                <a:solidFill>
                  <a:schemeClr val="bg1"/>
                </a:solidFill>
                <a:latin typeface="Helvetica Light" charset="0"/>
                <a:ea typeface="Helvetica Light" charset="0"/>
                <a:cs typeface="Helvetica Light" charset="0"/>
              </a:rPr>
              <a:t>[ M I C R O ]  A D V E N T U R E</a:t>
            </a:r>
            <a:endParaRPr lang="ar-SA" sz="2800" spc="300" dirty="0">
              <a:solidFill>
                <a:schemeClr val="bg1"/>
              </a:solidFill>
              <a:latin typeface="Helvetica Light" charset="0"/>
              <a:ea typeface="Helvetica Light" charset="0"/>
              <a:cs typeface="Helvetica Light" charset="0"/>
            </a:endParaRPr>
          </a:p>
        </p:txBody>
      </p:sp>
      <p:sp>
        <p:nvSpPr>
          <p:cNvPr id="12" name="Subtitle 2"/>
          <p:cNvSpPr txBox="1">
            <a:spLocks/>
          </p:cNvSpPr>
          <p:nvPr/>
        </p:nvSpPr>
        <p:spPr>
          <a:xfrm>
            <a:off x="205408" y="2915436"/>
            <a:ext cx="11774557" cy="952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Helvetica Light"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Light" charset="0"/>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Light" charset="0"/>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Light" charset="0"/>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Light"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5000" b="1" spc="300" dirty="0" smtClean="0">
                <a:solidFill>
                  <a:schemeClr val="accent4"/>
                </a:solidFill>
                <a:ea typeface="Helvetica Light" charset="0"/>
                <a:cs typeface="Helvetica Light" charset="0"/>
              </a:rPr>
              <a:t>H I </a:t>
            </a:r>
            <a:r>
              <a:rPr lang="mr-IN" sz="5000" b="1" spc="300" dirty="0" smtClean="0">
                <a:solidFill>
                  <a:schemeClr val="accent4"/>
                </a:solidFill>
                <a:ea typeface="Helvetica Light" charset="0"/>
                <a:cs typeface="Helvetica Light" charset="0"/>
              </a:rPr>
              <a:t>–</a:t>
            </a:r>
            <a:r>
              <a:rPr lang="en-US" sz="5000" b="1" spc="300" dirty="0" smtClean="0">
                <a:solidFill>
                  <a:schemeClr val="accent4"/>
                </a:solidFill>
                <a:ea typeface="Helvetica Light" charset="0"/>
                <a:cs typeface="Helvetica Light" charset="0"/>
              </a:rPr>
              <a:t> F I  </a:t>
            </a:r>
            <a:r>
              <a:rPr lang="en-US" sz="5000" b="1" spc="300" dirty="0" smtClean="0">
                <a:solidFill>
                  <a:schemeClr val="bg1"/>
                </a:solidFill>
                <a:ea typeface="Helvetica Light" charset="0"/>
                <a:cs typeface="Helvetica Light" charset="0"/>
              </a:rPr>
              <a:t>P R O T O T Y P E</a:t>
            </a:r>
            <a:endParaRPr lang="ar-SA" sz="5000" b="1" spc="300" dirty="0">
              <a:solidFill>
                <a:schemeClr val="bg1"/>
              </a:solidFill>
              <a:ea typeface="Helvetica Light" charset="0"/>
              <a:cs typeface="Helvetica Light" charset="0"/>
            </a:endParaRPr>
          </a:p>
        </p:txBody>
      </p:sp>
    </p:spTree>
    <p:extLst>
      <p:ext uri="{BB962C8B-B14F-4D97-AF65-F5344CB8AC3E}">
        <p14:creationId xmlns:p14="http://schemas.microsoft.com/office/powerpoint/2010/main" val="1176911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2947"/>
            <a:ext cx="10515600" cy="4700337"/>
          </a:xfrm>
        </p:spPr>
        <p:txBody>
          <a:bodyPr>
            <a:normAutofit/>
          </a:bodyPr>
          <a:lstStyle/>
          <a:p>
            <a:pPr marL="0" indent="0">
              <a:buNone/>
            </a:pPr>
            <a:r>
              <a:rPr lang="en-US" dirty="0" smtClean="0">
                <a:solidFill>
                  <a:schemeClr val="bg1"/>
                </a:solidFill>
                <a:ea typeface="Helvetica Light" charset="0"/>
                <a:cs typeface="Helvetica Light" charset="0"/>
              </a:rPr>
              <a:t>Introduction</a:t>
            </a:r>
          </a:p>
          <a:p>
            <a:pPr marL="0" indent="0">
              <a:buNone/>
            </a:pPr>
            <a:r>
              <a:rPr lang="en-US" dirty="0">
                <a:solidFill>
                  <a:schemeClr val="bg1"/>
                </a:solidFill>
              </a:rPr>
              <a:t>Value Prop, Problem and Solution Overview </a:t>
            </a:r>
            <a:endParaRPr lang="en-US" dirty="0" smtClean="0">
              <a:solidFill>
                <a:schemeClr val="bg1"/>
              </a:solidFill>
              <a:ea typeface="Helvetica Light" charset="0"/>
              <a:cs typeface="Helvetica Light" charset="0"/>
            </a:endParaRPr>
          </a:p>
          <a:p>
            <a:pPr marL="0" indent="0">
              <a:buNone/>
            </a:pPr>
            <a:r>
              <a:rPr lang="en-US" dirty="0" smtClean="0">
                <a:solidFill>
                  <a:schemeClr val="accent4"/>
                </a:solidFill>
                <a:ea typeface="Helvetica Light" charset="0"/>
                <a:cs typeface="Helvetica Light" charset="0"/>
              </a:rPr>
              <a:t>Heuristic Evaluation Results</a:t>
            </a:r>
            <a:endParaRPr lang="en-US" dirty="0">
              <a:solidFill>
                <a:schemeClr val="accent4"/>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Revised Design</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Prototype Implementation Status</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Demonstration of Prototype</a:t>
            </a:r>
          </a:p>
          <a:p>
            <a:pPr marL="0" indent="0">
              <a:buNone/>
            </a:pPr>
            <a:r>
              <a:rPr lang="en-US" dirty="0" smtClean="0">
                <a:solidFill>
                  <a:schemeClr val="bg1"/>
                </a:solidFill>
                <a:ea typeface="Helvetica Light" charset="0"/>
                <a:cs typeface="Helvetica Light" charset="0"/>
              </a:rPr>
              <a:t>Summary</a:t>
            </a:r>
            <a:endParaRPr lang="ar-SA" dirty="0">
              <a:solidFill>
                <a:schemeClr val="bg1"/>
              </a:solidFill>
              <a:ea typeface="Helvetica Light" charset="0"/>
              <a:cs typeface="Helvetica Light"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482" y="6246920"/>
            <a:ext cx="948635" cy="330658"/>
          </a:xfrm>
          <a:prstGeom prst="rect">
            <a:avLst/>
          </a:prstGeom>
        </p:spPr>
      </p:pic>
    </p:spTree>
    <p:extLst>
      <p:ext uri="{BB962C8B-B14F-4D97-AF65-F5344CB8AC3E}">
        <p14:creationId xmlns:p14="http://schemas.microsoft.com/office/powerpoint/2010/main" val="1820388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2947"/>
            <a:ext cx="10515600" cy="4700337"/>
          </a:xfrm>
        </p:spPr>
        <p:txBody>
          <a:bodyPr>
            <a:normAutofit/>
          </a:bodyPr>
          <a:lstStyle/>
          <a:p>
            <a:pPr marL="0" indent="0">
              <a:buNone/>
            </a:pPr>
            <a:r>
              <a:rPr lang="en-US" dirty="0" smtClean="0">
                <a:solidFill>
                  <a:schemeClr val="bg1"/>
                </a:solidFill>
                <a:ea typeface="Helvetica Light" charset="0"/>
                <a:cs typeface="Helvetica Light" charset="0"/>
              </a:rPr>
              <a:t>Introduction</a:t>
            </a:r>
          </a:p>
          <a:p>
            <a:pPr marL="0" indent="0">
              <a:buNone/>
            </a:pPr>
            <a:r>
              <a:rPr lang="en-US" dirty="0">
                <a:solidFill>
                  <a:schemeClr val="bg1"/>
                </a:solidFill>
              </a:rPr>
              <a:t>Value Prop, Problem and Solution Overview </a:t>
            </a:r>
            <a:endParaRPr lang="en-US" dirty="0" smtClean="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Heuristic Evaluation Results</a:t>
            </a:r>
            <a:endParaRPr lang="en-US" dirty="0">
              <a:solidFill>
                <a:schemeClr val="bg1"/>
              </a:solidFill>
              <a:ea typeface="Helvetica Light" charset="0"/>
              <a:cs typeface="Helvetica Light" charset="0"/>
            </a:endParaRPr>
          </a:p>
          <a:p>
            <a:pPr marL="0" indent="0">
              <a:buNone/>
            </a:pPr>
            <a:r>
              <a:rPr lang="en-US" dirty="0" smtClean="0">
                <a:solidFill>
                  <a:schemeClr val="accent4"/>
                </a:solidFill>
                <a:ea typeface="Helvetica Light" charset="0"/>
                <a:cs typeface="Helvetica Light" charset="0"/>
              </a:rPr>
              <a:t>Revised Design</a:t>
            </a:r>
            <a:endParaRPr lang="en-US" dirty="0">
              <a:solidFill>
                <a:schemeClr val="accent4"/>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Prototype Implementation Status</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Demonstration of Prototype</a:t>
            </a:r>
          </a:p>
          <a:p>
            <a:pPr marL="0" indent="0">
              <a:buNone/>
            </a:pPr>
            <a:r>
              <a:rPr lang="en-US" dirty="0" smtClean="0">
                <a:solidFill>
                  <a:schemeClr val="bg1"/>
                </a:solidFill>
                <a:ea typeface="Helvetica Light" charset="0"/>
                <a:cs typeface="Helvetica Light" charset="0"/>
              </a:rPr>
              <a:t>Summary</a:t>
            </a:r>
            <a:endParaRPr lang="ar-SA" dirty="0">
              <a:solidFill>
                <a:schemeClr val="bg1"/>
              </a:solidFill>
              <a:ea typeface="Helvetica Light" charset="0"/>
              <a:cs typeface="Helvetica Light"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482" y="6246920"/>
            <a:ext cx="948635" cy="330658"/>
          </a:xfrm>
          <a:prstGeom prst="rect">
            <a:avLst/>
          </a:prstGeom>
        </p:spPr>
      </p:pic>
    </p:spTree>
    <p:extLst>
      <p:ext uri="{BB962C8B-B14F-4D97-AF65-F5344CB8AC3E}">
        <p14:creationId xmlns:p14="http://schemas.microsoft.com/office/powerpoint/2010/main" val="1793256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52" y="2659146"/>
            <a:ext cx="10515600" cy="1325563"/>
          </a:xfrm>
        </p:spPr>
        <p:txBody>
          <a:bodyPr>
            <a:normAutofit/>
          </a:bodyPr>
          <a:lstStyle/>
          <a:p>
            <a:r>
              <a:rPr lang="en-US" sz="3200" dirty="0" smtClean="0">
                <a:solidFill>
                  <a:schemeClr val="bg1"/>
                </a:solidFill>
                <a:latin typeface="Helvetica Light" charset="0"/>
                <a:ea typeface="Helvetica Light" charset="0"/>
                <a:cs typeface="Helvetica Light" charset="0"/>
              </a:rPr>
              <a:t>R E V I S E D  D E S I G N</a:t>
            </a:r>
            <a:endParaRPr lang="ar-SA" sz="3200" dirty="0">
              <a:solidFill>
                <a:schemeClr val="accent4"/>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646478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853" y="513347"/>
            <a:ext cx="11122264" cy="769441"/>
          </a:xfrm>
          <a:prstGeom prst="rect">
            <a:avLst/>
          </a:prstGeom>
          <a:noFill/>
        </p:spPr>
        <p:txBody>
          <a:bodyPr wrap="square" rtlCol="0">
            <a:spAutoFit/>
          </a:bodyPr>
          <a:lstStyle/>
          <a:p>
            <a:r>
              <a:rPr lang="en-US" sz="2200" i="1" dirty="0" smtClean="0">
                <a:solidFill>
                  <a:schemeClr val="accent4"/>
                </a:solidFill>
                <a:latin typeface="Helvetica Neue" charset="0"/>
                <a:ea typeface="Helvetica Neue" charset="0"/>
                <a:cs typeface="Helvetica Neue" charset="0"/>
              </a:rPr>
              <a:t>When </a:t>
            </a:r>
            <a:r>
              <a:rPr lang="en-US" sz="2200" i="1" dirty="0">
                <a:solidFill>
                  <a:schemeClr val="accent4"/>
                </a:solidFill>
                <a:latin typeface="Helvetica Neue" charset="0"/>
                <a:ea typeface="Helvetica Neue" charset="0"/>
                <a:cs typeface="Helvetica Neue" charset="0"/>
              </a:rPr>
              <a:t>a user has selected to pay for a guide’s services </a:t>
            </a:r>
            <a:r>
              <a:rPr lang="en-US" sz="2200" i="1" dirty="0" smtClean="0">
                <a:solidFill>
                  <a:schemeClr val="accent4"/>
                </a:solidFill>
                <a:latin typeface="Helvetica Neue" charset="0"/>
                <a:ea typeface="Helvetica Neue" charset="0"/>
                <a:cs typeface="Helvetica Neue" charset="0"/>
              </a:rPr>
              <a:t>they are prompted </a:t>
            </a:r>
            <a:r>
              <a:rPr lang="en-US" sz="2200" i="1" dirty="0">
                <a:solidFill>
                  <a:schemeClr val="accent4"/>
                </a:solidFill>
                <a:latin typeface="Helvetica Neue" charset="0"/>
                <a:ea typeface="Helvetica Neue" charset="0"/>
                <a:cs typeface="Helvetica Neue" charset="0"/>
              </a:rPr>
              <a:t>to pay “with touch id” however the user is not given the cost of the services.</a:t>
            </a:r>
            <a:r>
              <a:rPr lang="en-US" sz="2200" i="1" dirty="0" smtClean="0">
                <a:solidFill>
                  <a:schemeClr val="accent4"/>
                </a:solidFill>
                <a:latin typeface="Helvetica Neue" charset="0"/>
                <a:ea typeface="Helvetica Neue" charset="0"/>
                <a:cs typeface="Helvetica Neue" charset="0"/>
              </a:rPr>
              <a:t> </a:t>
            </a:r>
            <a:endParaRPr lang="ar-SA" sz="2200" i="1" dirty="0">
              <a:solidFill>
                <a:schemeClr val="accent4"/>
              </a:solidFill>
              <a:latin typeface="Helvetica Neue" charset="0"/>
              <a:ea typeface="Helvetica Neue" charset="0"/>
              <a:cs typeface="Helvetica Neue" charset="0"/>
            </a:endParaRPr>
          </a:p>
        </p:txBody>
      </p:sp>
      <p:pic>
        <p:nvPicPr>
          <p:cNvPr id="1031" name="Picture 7" descr="https://lh5.googleusercontent.com/MXt4I9bYLCA5-esgRuBzYmXmus795qhlJcI-6fJ7_C2AJGpTZLpzQsbuKKeaqOZ2S5PgsC9FN_pEPOrKoZtHYQvb-A_QwQv3wt7kf5bl_PzDGDgeJj_R6jRr102rhD8nFg00BmJpOrU"/>
          <p:cNvPicPr>
            <a:picLocks noChangeAspect="1" noChangeArrowheads="1"/>
          </p:cNvPicPr>
          <p:nvPr/>
        </p:nvPicPr>
        <p:blipFill rotWithShape="1">
          <a:blip r:embed="rId3">
            <a:extLst>
              <a:ext uri="{28A0092B-C50C-407E-A947-70E740481C1C}">
                <a14:useLocalDpi xmlns:a14="http://schemas.microsoft.com/office/drawing/2010/main" val="0"/>
              </a:ext>
            </a:extLst>
          </a:blip>
          <a:srcRect l="1196"/>
          <a:stretch/>
        </p:blipFill>
        <p:spPr bwMode="auto">
          <a:xfrm>
            <a:off x="1315453" y="1641543"/>
            <a:ext cx="2650509" cy="47707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lh5.googleusercontent.com/7gNWPSGGknePlAnZepyjpA-IOo16_-pk9Hyi9yDriM0pEvGpLBkyegmau-ZLHKwtzN7LOPRSfMCMpWSCSVhgwu53emWTWZFKCOaRg7qbEgZArxGRakQ-boi7qhfhPw6H_QobLUaCot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9937" y="1641543"/>
            <a:ext cx="2682593" cy="47707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3.googleusercontent.com/6CBqVeUGTZTyTjG8rkU-qloz630H476T2hX8cIMezPhgbqPfnJ0Ug3UXI9g-bKXrJSJjrcHGbqPy36s-iYDD2g8MAg5IIdmnu9CKjF2AGjufIISP8X_Or-4eQetHsDqMCX3G7WrMVF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7573" y="1641543"/>
            <a:ext cx="2690024" cy="47707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10652" y="1272211"/>
            <a:ext cx="3260109" cy="369332"/>
          </a:xfrm>
          <a:prstGeom prst="rect">
            <a:avLst/>
          </a:prstGeom>
          <a:noFill/>
        </p:spPr>
        <p:txBody>
          <a:bodyPr wrap="square" rtlCol="0">
            <a:spAutoFit/>
          </a:bodyPr>
          <a:lstStyle/>
          <a:p>
            <a:pPr algn="ctr"/>
            <a:r>
              <a:rPr lang="en-US" smtClean="0">
                <a:solidFill>
                  <a:schemeClr val="bg1"/>
                </a:solidFill>
                <a:latin typeface="Helvetica Neue" charset="0"/>
                <a:ea typeface="Helvetica Neue" charset="0"/>
                <a:cs typeface="Helvetica Neue" charset="0"/>
              </a:rPr>
              <a:t>O R I G I N A L</a:t>
            </a:r>
            <a:endParaRPr lang="ar-SA" dirty="0">
              <a:solidFill>
                <a:schemeClr val="bg1"/>
              </a:solidFill>
              <a:latin typeface="Helvetica Neue" charset="0"/>
              <a:ea typeface="Helvetica Neue" charset="0"/>
              <a:cs typeface="Helvetica Neue" charset="0"/>
            </a:endParaRPr>
          </a:p>
        </p:txBody>
      </p:sp>
      <p:sp>
        <p:nvSpPr>
          <p:cNvPr id="8" name="TextBox 7"/>
          <p:cNvSpPr txBox="1"/>
          <p:nvPr/>
        </p:nvSpPr>
        <p:spPr>
          <a:xfrm>
            <a:off x="6504997" y="1272211"/>
            <a:ext cx="3260109" cy="369332"/>
          </a:xfrm>
          <a:prstGeom prst="rect">
            <a:avLst/>
          </a:prstGeom>
          <a:noFill/>
        </p:spPr>
        <p:txBody>
          <a:bodyPr wrap="square" rtlCol="0">
            <a:spAutoFit/>
          </a:bodyPr>
          <a:lstStyle/>
          <a:p>
            <a:pPr algn="ctr"/>
            <a:r>
              <a:rPr lang="en-US" dirty="0" smtClean="0">
                <a:solidFill>
                  <a:schemeClr val="bg1"/>
                </a:solidFill>
                <a:latin typeface="Helvetica Neue" charset="0"/>
                <a:ea typeface="Helvetica Neue" charset="0"/>
                <a:cs typeface="Helvetica Neue" charset="0"/>
              </a:rPr>
              <a:t>R E V I S E D</a:t>
            </a:r>
            <a:endParaRPr lang="ar-SA" dirty="0">
              <a:solidFill>
                <a:schemeClr val="bg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981914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lh5.googleusercontent.com/yUi-S-jNvx-adt65LTyZ_xxUsOYTM457-fjk2o330Df6_NbfWH5irj5ZjmaqwDWXF7Cro3eN3_TSTPj9eIxXxhJRY1UQyCJfqnRAQY3GnWAi-8RIEUyT6KXIdmMvRVa-j4ybHR_DZ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487" y="1641543"/>
            <a:ext cx="2682593" cy="477070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lh5.googleusercontent.com/4n8t7-SCz8clwboLoiKnso0As-7qbXKxM_UNGueyxHT3gSmYJF1DlhzGgPgWGFww-chG9eHDXXpvIC2bRxBUN5PqYTtcKhoMYpGxew5eP9zwpmkpfBRR2l4qRcEoBw4-TZBtt4gEmw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290" y="1641543"/>
            <a:ext cx="2682593" cy="47707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5853" y="513347"/>
            <a:ext cx="11122264" cy="461665"/>
          </a:xfrm>
          <a:prstGeom prst="rect">
            <a:avLst/>
          </a:prstGeom>
          <a:noFill/>
        </p:spPr>
        <p:txBody>
          <a:bodyPr wrap="square" rtlCol="0">
            <a:spAutoFit/>
          </a:bodyPr>
          <a:lstStyle/>
          <a:p>
            <a:r>
              <a:rPr lang="en-US" sz="2400" i="1" dirty="0">
                <a:solidFill>
                  <a:schemeClr val="accent4"/>
                </a:solidFill>
                <a:latin typeface="Helvetica Neue" charset="0"/>
                <a:ea typeface="Helvetica Neue" charset="0"/>
                <a:cs typeface="Helvetica Neue" charset="0"/>
              </a:rPr>
              <a:t>Added button to return to ‘Home’ after getting connected with a guide.</a:t>
            </a:r>
            <a:endParaRPr lang="ar-SA" sz="2400" i="1" dirty="0">
              <a:solidFill>
                <a:schemeClr val="accent4"/>
              </a:solidFill>
              <a:latin typeface="Helvetica Neue" charset="0"/>
              <a:ea typeface="Helvetica Neue" charset="0"/>
              <a:cs typeface="Helvetica Neue" charset="0"/>
            </a:endParaRPr>
          </a:p>
        </p:txBody>
      </p:sp>
      <p:sp>
        <p:nvSpPr>
          <p:cNvPr id="2" name="TextBox 1"/>
          <p:cNvSpPr txBox="1"/>
          <p:nvPr/>
        </p:nvSpPr>
        <p:spPr>
          <a:xfrm>
            <a:off x="-341073" y="3657564"/>
            <a:ext cx="3260109" cy="369332"/>
          </a:xfrm>
          <a:prstGeom prst="rect">
            <a:avLst/>
          </a:prstGeom>
          <a:noFill/>
        </p:spPr>
        <p:txBody>
          <a:bodyPr wrap="square" rtlCol="0">
            <a:spAutoFit/>
          </a:bodyPr>
          <a:lstStyle/>
          <a:p>
            <a:pPr algn="ctr"/>
            <a:r>
              <a:rPr lang="en-US" smtClean="0">
                <a:solidFill>
                  <a:schemeClr val="bg1"/>
                </a:solidFill>
                <a:latin typeface="Helvetica Neue" charset="0"/>
                <a:ea typeface="Helvetica Neue" charset="0"/>
                <a:cs typeface="Helvetica Neue" charset="0"/>
              </a:rPr>
              <a:t>O R I G I N A L</a:t>
            </a:r>
            <a:endParaRPr lang="ar-SA" dirty="0">
              <a:solidFill>
                <a:schemeClr val="bg1"/>
              </a:solidFill>
              <a:latin typeface="Helvetica Neue" charset="0"/>
              <a:ea typeface="Helvetica Neue" charset="0"/>
              <a:cs typeface="Helvetica Neue" charset="0"/>
            </a:endParaRPr>
          </a:p>
        </p:txBody>
      </p:sp>
      <p:sp>
        <p:nvSpPr>
          <p:cNvPr id="8" name="TextBox 7"/>
          <p:cNvSpPr txBox="1"/>
          <p:nvPr/>
        </p:nvSpPr>
        <p:spPr>
          <a:xfrm>
            <a:off x="9096629" y="3657564"/>
            <a:ext cx="3260109" cy="369332"/>
          </a:xfrm>
          <a:prstGeom prst="rect">
            <a:avLst/>
          </a:prstGeom>
          <a:noFill/>
        </p:spPr>
        <p:txBody>
          <a:bodyPr wrap="square" rtlCol="0">
            <a:spAutoFit/>
          </a:bodyPr>
          <a:lstStyle/>
          <a:p>
            <a:pPr algn="ctr"/>
            <a:r>
              <a:rPr lang="en-US" dirty="0" smtClean="0">
                <a:solidFill>
                  <a:schemeClr val="bg1"/>
                </a:solidFill>
                <a:latin typeface="Helvetica Neue" charset="0"/>
                <a:ea typeface="Helvetica Neue" charset="0"/>
                <a:cs typeface="Helvetica Neue" charset="0"/>
              </a:rPr>
              <a:t>R E V I S E D</a:t>
            </a:r>
            <a:endParaRPr lang="ar-SA" dirty="0">
              <a:solidFill>
                <a:schemeClr val="bg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451042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853" y="513347"/>
            <a:ext cx="11122264" cy="830997"/>
          </a:xfrm>
          <a:prstGeom prst="rect">
            <a:avLst/>
          </a:prstGeom>
          <a:noFill/>
        </p:spPr>
        <p:txBody>
          <a:bodyPr wrap="square" rtlCol="0">
            <a:spAutoFit/>
          </a:bodyPr>
          <a:lstStyle/>
          <a:p>
            <a:r>
              <a:rPr lang="en-US" sz="2400" i="1" dirty="0">
                <a:solidFill>
                  <a:schemeClr val="accent4"/>
                </a:solidFill>
                <a:latin typeface="Helvetica Neue" charset="0"/>
                <a:ea typeface="Helvetica Neue" charset="0"/>
                <a:cs typeface="Helvetica Neue" charset="0"/>
              </a:rPr>
              <a:t>There does not appear to be any way for travelers to rate their previous </a:t>
            </a:r>
            <a:endParaRPr lang="en-US" sz="2400" i="1" dirty="0" smtClean="0">
              <a:solidFill>
                <a:schemeClr val="accent4"/>
              </a:solidFill>
              <a:latin typeface="Helvetica Neue" charset="0"/>
              <a:ea typeface="Helvetica Neue" charset="0"/>
              <a:cs typeface="Helvetica Neue" charset="0"/>
            </a:endParaRPr>
          </a:p>
          <a:p>
            <a:r>
              <a:rPr lang="en-US" sz="2400" i="1" dirty="0" smtClean="0">
                <a:solidFill>
                  <a:schemeClr val="accent4"/>
                </a:solidFill>
                <a:latin typeface="Helvetica Neue" charset="0"/>
                <a:ea typeface="Helvetica Neue" charset="0"/>
                <a:cs typeface="Helvetica Neue" charset="0"/>
              </a:rPr>
              <a:t>tour </a:t>
            </a:r>
            <a:r>
              <a:rPr lang="en-US" sz="2400" i="1" dirty="0">
                <a:solidFill>
                  <a:schemeClr val="accent4"/>
                </a:solidFill>
                <a:latin typeface="Helvetica Neue" charset="0"/>
                <a:ea typeface="Helvetica Neue" charset="0"/>
                <a:cs typeface="Helvetica Neue" charset="0"/>
              </a:rPr>
              <a:t>guides. </a:t>
            </a:r>
            <a:endParaRPr lang="ar-SA" sz="2400" i="1" dirty="0">
              <a:solidFill>
                <a:schemeClr val="accent4"/>
              </a:solidFill>
              <a:latin typeface="Helvetica Neue" charset="0"/>
              <a:ea typeface="Helvetica Neue" charset="0"/>
              <a:cs typeface="Helvetica Neue" charset="0"/>
            </a:endParaRPr>
          </a:p>
        </p:txBody>
      </p:sp>
      <p:sp>
        <p:nvSpPr>
          <p:cNvPr id="8" name="TextBox 7"/>
          <p:cNvSpPr txBox="1"/>
          <p:nvPr/>
        </p:nvSpPr>
        <p:spPr>
          <a:xfrm>
            <a:off x="4464691" y="1159678"/>
            <a:ext cx="3260109" cy="369332"/>
          </a:xfrm>
          <a:prstGeom prst="rect">
            <a:avLst/>
          </a:prstGeom>
          <a:noFill/>
        </p:spPr>
        <p:txBody>
          <a:bodyPr wrap="square" rtlCol="0">
            <a:spAutoFit/>
          </a:bodyPr>
          <a:lstStyle/>
          <a:p>
            <a:pPr algn="ctr"/>
            <a:r>
              <a:rPr lang="en-US" dirty="0" smtClean="0">
                <a:solidFill>
                  <a:schemeClr val="bg1"/>
                </a:solidFill>
                <a:latin typeface="Helvetica Neue" charset="0"/>
                <a:ea typeface="Helvetica Neue" charset="0"/>
                <a:cs typeface="Helvetica Neue" charset="0"/>
              </a:rPr>
              <a:t>N E W  A D D I T I O N</a:t>
            </a:r>
            <a:endParaRPr lang="ar-SA" dirty="0">
              <a:solidFill>
                <a:schemeClr val="bg1"/>
              </a:solidFill>
              <a:latin typeface="Helvetica Neue" charset="0"/>
              <a:ea typeface="Helvetica Neue" charset="0"/>
              <a:cs typeface="Helvetica Neue" charset="0"/>
            </a:endParaRPr>
          </a:p>
        </p:txBody>
      </p:sp>
      <p:pic>
        <p:nvPicPr>
          <p:cNvPr id="1026" name="Picture 2" descr="https://lh3.googleusercontent.com/flX6V86BPQxCLsiFmiz38BltSC02ZSprXF8BqF7vZgAUTAwofHH53xVrv-W_9uot2cNolErDUDJR7reTADgHr5Ib_G5jp1Vpkly-RtnFbQgPoGrnvAQaC_tKbfP7rwSONNwMt-7Lv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506" y="1641543"/>
            <a:ext cx="2673925" cy="4755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V2GMF9q_nUAfqZ10wCtcT_O0-dvorxbCPOFeZo57aNwbW9Yqrs1P6WQmj_mFw87la0N3BDOCsL-w11m0cm5c-LhHccserFjzBY6IZYcKweQrYHXrZO0pwrYrbK51RIJgeaO8gaMf0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591" y="1637302"/>
            <a:ext cx="2676310" cy="47595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8LKrTaIWThMTEgnrbaNd02b4nRQekc-Ql8-GoPRnbGBzbT7SiASBTsPQMSY46fo3_dS6tOP2hOmYeTABOwjje-jwWc3eQ-KCQvHQ8dlW6u2DTLJiFjPj7T1VCPIw2G5pV376zHSgc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061" y="1637302"/>
            <a:ext cx="2609587" cy="475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893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853" y="513347"/>
            <a:ext cx="11122264" cy="1631216"/>
          </a:xfrm>
          <a:prstGeom prst="rect">
            <a:avLst/>
          </a:prstGeom>
          <a:noFill/>
        </p:spPr>
        <p:txBody>
          <a:bodyPr wrap="square" rtlCol="0">
            <a:spAutoFit/>
          </a:bodyPr>
          <a:lstStyle/>
          <a:p>
            <a:r>
              <a:rPr lang="en-US" sz="2000" i="1" dirty="0">
                <a:solidFill>
                  <a:schemeClr val="accent4"/>
                </a:solidFill>
                <a:latin typeface="Helvetica Neue" charset="0"/>
                <a:ea typeface="Helvetica Neue" charset="0"/>
                <a:cs typeface="Helvetica Neue" charset="0"/>
              </a:rPr>
              <a:t>The traveler selects their interests but information does not appear to be used anywhere else in the app. The guide user interface does not have any indication of the interests of a given traveler that selects </a:t>
            </a:r>
            <a:r>
              <a:rPr lang="en-US" sz="2000" i="1" dirty="0" smtClean="0">
                <a:solidFill>
                  <a:schemeClr val="accent4"/>
                </a:solidFill>
                <a:latin typeface="Helvetica Neue" charset="0"/>
                <a:ea typeface="Helvetica Neue" charset="0"/>
                <a:cs typeface="Helvetica Neue" charset="0"/>
              </a:rPr>
              <a:t>them.</a:t>
            </a:r>
            <a:endParaRPr lang="en-US" sz="2000" i="1" dirty="0">
              <a:solidFill>
                <a:schemeClr val="accent4"/>
              </a:solidFill>
              <a:latin typeface="Helvetica Neue" charset="0"/>
              <a:ea typeface="Helvetica Neue" charset="0"/>
              <a:cs typeface="Helvetica Neue" charset="0"/>
            </a:endParaRPr>
          </a:p>
          <a:p>
            <a:r>
              <a:rPr lang="en-US" sz="2000" i="1" dirty="0">
                <a:solidFill>
                  <a:schemeClr val="accent4"/>
                </a:solidFill>
                <a:latin typeface="Helvetica Neue" charset="0"/>
                <a:ea typeface="Helvetica Neue" charset="0"/>
                <a:cs typeface="Helvetica Neue" charset="0"/>
              </a:rPr>
              <a:t/>
            </a:r>
            <a:br>
              <a:rPr lang="en-US" sz="2000" i="1" dirty="0">
                <a:solidFill>
                  <a:schemeClr val="accent4"/>
                </a:solidFill>
                <a:latin typeface="Helvetica Neue" charset="0"/>
                <a:ea typeface="Helvetica Neue" charset="0"/>
                <a:cs typeface="Helvetica Neue" charset="0"/>
              </a:rPr>
            </a:br>
            <a:endParaRPr lang="ar-SA" sz="2000" i="1" dirty="0">
              <a:solidFill>
                <a:schemeClr val="accent4"/>
              </a:solidFill>
              <a:latin typeface="Helvetica Neue" charset="0"/>
              <a:ea typeface="Helvetica Neue" charset="0"/>
              <a:cs typeface="Helvetica Neue" charset="0"/>
            </a:endParaRPr>
          </a:p>
        </p:txBody>
      </p:sp>
      <p:sp>
        <p:nvSpPr>
          <p:cNvPr id="8" name="TextBox 7"/>
          <p:cNvSpPr txBox="1"/>
          <p:nvPr/>
        </p:nvSpPr>
        <p:spPr>
          <a:xfrm>
            <a:off x="6266985" y="1693043"/>
            <a:ext cx="3260109" cy="369332"/>
          </a:xfrm>
          <a:prstGeom prst="rect">
            <a:avLst/>
          </a:prstGeom>
          <a:noFill/>
        </p:spPr>
        <p:txBody>
          <a:bodyPr wrap="square" rtlCol="0">
            <a:spAutoFit/>
          </a:bodyPr>
          <a:lstStyle/>
          <a:p>
            <a:pPr algn="ctr"/>
            <a:r>
              <a:rPr lang="en-US" smtClean="0">
                <a:solidFill>
                  <a:schemeClr val="bg1"/>
                </a:solidFill>
                <a:latin typeface="Helvetica Neue" charset="0"/>
                <a:ea typeface="Helvetica Neue" charset="0"/>
                <a:cs typeface="Helvetica Neue" charset="0"/>
              </a:rPr>
              <a:t>R E V I S I O N</a:t>
            </a:r>
            <a:endParaRPr lang="ar-SA" dirty="0">
              <a:solidFill>
                <a:schemeClr val="bg1"/>
              </a:solidFill>
              <a:latin typeface="Helvetica Neue" charset="0"/>
              <a:ea typeface="Helvetica Neue" charset="0"/>
              <a:cs typeface="Helvetica Neue" charset="0"/>
            </a:endParaRPr>
          </a:p>
        </p:txBody>
      </p:sp>
      <p:pic>
        <p:nvPicPr>
          <p:cNvPr id="5122" name="Picture 2" descr="https://lh6.googleusercontent.com/7_H4j67GYiKmo2LU2O0HxU4x9C6IWmr7nCk5RnYBGfZFxxf3ZWjVNQ8l-dQ0WYzHNuIqUxA0YSb1R5pzaJga-qm-JY4ix3QvKiwoFNX-Z1-fqjszyg3YAv0zYviwcbItuYPk9bJN_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71" y="2144561"/>
            <a:ext cx="2399092" cy="42462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4.googleusercontent.com/o8m8yUFccj5rNnZFVJcaVTAINNsjjv4JbXCNs_pJa2Mb7OeGvntF0SW3WakjFEc4CVDfrZHZE18Y4osxp7PzL9rGVngQfn6V1qA3G8ckKFlmh5knfkAIYZPDhBhLrxIfukaCJ-wfAZ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7985" y="2144561"/>
            <a:ext cx="2387705" cy="424627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lh4.googleusercontent.com/Yp74dwVHqjbHtuoTpIdavLr2WLy090hfILuFFIH4vlMxCUQkwp6a0cHFjLiJeYKbWotNjkZ3Zy6pJjXi3d8OXqz9A-iWWXW-GuE0VYpXnq2SKfSx7x51yevgtoW6oklutlCDdBTJ_O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5317" y="2144561"/>
            <a:ext cx="2387705" cy="424627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lh6.googleusercontent.com/vY_we4gU2lqkxFmBCdgumribEelUsubXV94bOE7oP_tS39ChgdmqfGE5uRNw5UcYln-duBJ91mTFOcOSHvw68oiareTZhNyAfrCweLGTffeEnkR9td3PtSDiADDb6_1yCySsgL3Oh-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3696" y="2144561"/>
            <a:ext cx="2387705" cy="42462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138" y="1693043"/>
            <a:ext cx="3260109" cy="369332"/>
          </a:xfrm>
          <a:prstGeom prst="rect">
            <a:avLst/>
          </a:prstGeom>
          <a:noFill/>
        </p:spPr>
        <p:txBody>
          <a:bodyPr wrap="square" rtlCol="0">
            <a:spAutoFit/>
          </a:bodyPr>
          <a:lstStyle/>
          <a:p>
            <a:pPr algn="ctr"/>
            <a:r>
              <a:rPr lang="en-US" smtClean="0">
                <a:solidFill>
                  <a:schemeClr val="bg1"/>
                </a:solidFill>
                <a:latin typeface="Helvetica Neue" charset="0"/>
                <a:ea typeface="Helvetica Neue" charset="0"/>
                <a:cs typeface="Helvetica Neue" charset="0"/>
              </a:rPr>
              <a:t>O R I G I N A L</a:t>
            </a:r>
            <a:endParaRPr lang="ar-SA" dirty="0">
              <a:solidFill>
                <a:schemeClr val="bg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195950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853" y="513347"/>
            <a:ext cx="11122264" cy="461665"/>
          </a:xfrm>
          <a:prstGeom prst="rect">
            <a:avLst/>
          </a:prstGeom>
          <a:noFill/>
        </p:spPr>
        <p:txBody>
          <a:bodyPr wrap="square" rtlCol="0">
            <a:spAutoFit/>
          </a:bodyPr>
          <a:lstStyle/>
          <a:p>
            <a:r>
              <a:rPr lang="en-US" sz="2400" i="1">
                <a:solidFill>
                  <a:schemeClr val="accent4"/>
                </a:solidFill>
                <a:latin typeface="Helvetica Neue" charset="0"/>
                <a:ea typeface="Helvetica Neue" charset="0"/>
                <a:cs typeface="Helvetica Neue" charset="0"/>
              </a:rPr>
              <a:t>Additional ‘Revised’ pages where we added in the interests of Guide &amp; Traveler.</a:t>
            </a:r>
            <a:endParaRPr lang="ar-SA" sz="2400" i="1" dirty="0">
              <a:solidFill>
                <a:schemeClr val="accent4"/>
              </a:solidFill>
              <a:latin typeface="Helvetica Neue" charset="0"/>
              <a:ea typeface="Helvetica Neue" charset="0"/>
              <a:cs typeface="Helvetica Neue" charset="0"/>
            </a:endParaRPr>
          </a:p>
        </p:txBody>
      </p:sp>
      <p:sp>
        <p:nvSpPr>
          <p:cNvPr id="8" name="TextBox 7"/>
          <p:cNvSpPr txBox="1"/>
          <p:nvPr/>
        </p:nvSpPr>
        <p:spPr>
          <a:xfrm>
            <a:off x="4464691" y="1159678"/>
            <a:ext cx="3260109" cy="369332"/>
          </a:xfrm>
          <a:prstGeom prst="rect">
            <a:avLst/>
          </a:prstGeom>
          <a:noFill/>
        </p:spPr>
        <p:txBody>
          <a:bodyPr wrap="square" rtlCol="0">
            <a:spAutoFit/>
          </a:bodyPr>
          <a:lstStyle/>
          <a:p>
            <a:pPr algn="ctr"/>
            <a:r>
              <a:rPr lang="en-US" dirty="0" smtClean="0">
                <a:solidFill>
                  <a:schemeClr val="bg1"/>
                </a:solidFill>
                <a:latin typeface="Helvetica Neue" charset="0"/>
                <a:ea typeface="Helvetica Neue" charset="0"/>
                <a:cs typeface="Helvetica Neue" charset="0"/>
              </a:rPr>
              <a:t>N E W  A D D I T I O N</a:t>
            </a:r>
            <a:endParaRPr lang="ar-SA" dirty="0">
              <a:solidFill>
                <a:schemeClr val="bg1"/>
              </a:solidFill>
              <a:latin typeface="Helvetica Neue" charset="0"/>
              <a:ea typeface="Helvetica Neue" charset="0"/>
              <a:cs typeface="Helvetica Neue" charset="0"/>
            </a:endParaRPr>
          </a:p>
        </p:txBody>
      </p:sp>
      <p:pic>
        <p:nvPicPr>
          <p:cNvPr id="6146" name="Picture 2" descr="https://lh6.googleusercontent.com/L3_AiBjBrqtPRvZVg17LhhwYNTYbUuAoseyuilWy6bT6AnFEa8C1gGLFDy_w-JHpCW_GIkJEd0qzaRAgaW4pTQejC5Dw_HeDNyUtKb2BuUJhvLbkYgndxHrrXQuMpDNQVhYaptvtK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441" y="1713676"/>
            <a:ext cx="2668896" cy="47595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5.googleusercontent.com/xaTNphCNuSo7dkv9XGKYuFKiTDd5Kw6taZYN4d1cFY9bcR9SPlXTVny_l1h4DanzltPMa2GMYHx2uP4rHlXLxwer-Y4JIej_VbsZqkiVwuSrXoEz7AJEMst96SGWnX5GeJMhQKuuo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0943" y="1713676"/>
            <a:ext cx="2609588" cy="475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263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853" y="288759"/>
            <a:ext cx="11122264" cy="1107996"/>
          </a:xfrm>
          <a:prstGeom prst="rect">
            <a:avLst/>
          </a:prstGeom>
          <a:noFill/>
        </p:spPr>
        <p:txBody>
          <a:bodyPr wrap="square" rtlCol="0">
            <a:spAutoFit/>
          </a:bodyPr>
          <a:lstStyle/>
          <a:p>
            <a:r>
              <a:rPr lang="en-US" sz="2200" i="1" dirty="0">
                <a:solidFill>
                  <a:schemeClr val="accent4"/>
                </a:solidFill>
                <a:latin typeface="Helvetica Neue" charset="0"/>
                <a:ea typeface="Helvetica Neue" charset="0"/>
                <a:cs typeface="Helvetica Neue" charset="0"/>
              </a:rPr>
              <a:t>After the guide selects his hours of availability there does not appear to be a way for them to modify the hours or even see that they are currently “active”. There should be a way for guides to see that they are active and modify their hours of </a:t>
            </a:r>
            <a:r>
              <a:rPr lang="en-US" sz="2200" i="1" dirty="0" smtClean="0">
                <a:solidFill>
                  <a:schemeClr val="accent4"/>
                </a:solidFill>
                <a:latin typeface="Helvetica Neue" charset="0"/>
                <a:ea typeface="Helvetica Neue" charset="0"/>
                <a:cs typeface="Helvetica Neue" charset="0"/>
              </a:rPr>
              <a:t>availability.</a:t>
            </a:r>
            <a:endParaRPr lang="ar-SA" sz="2200" i="1" dirty="0">
              <a:solidFill>
                <a:schemeClr val="accent4"/>
              </a:solidFill>
              <a:latin typeface="Helvetica Neue" charset="0"/>
              <a:ea typeface="Helvetica Neue" charset="0"/>
              <a:cs typeface="Helvetica Neue" charset="0"/>
            </a:endParaRPr>
          </a:p>
        </p:txBody>
      </p:sp>
      <p:sp>
        <p:nvSpPr>
          <p:cNvPr id="8" name="TextBox 7"/>
          <p:cNvSpPr txBox="1"/>
          <p:nvPr/>
        </p:nvSpPr>
        <p:spPr>
          <a:xfrm>
            <a:off x="0" y="3724110"/>
            <a:ext cx="3260109" cy="369332"/>
          </a:xfrm>
          <a:prstGeom prst="rect">
            <a:avLst/>
          </a:prstGeom>
          <a:noFill/>
        </p:spPr>
        <p:txBody>
          <a:bodyPr wrap="square" rtlCol="0">
            <a:spAutoFit/>
          </a:bodyPr>
          <a:lstStyle/>
          <a:p>
            <a:pPr algn="ctr"/>
            <a:r>
              <a:rPr lang="en-US" smtClean="0">
                <a:solidFill>
                  <a:schemeClr val="bg1"/>
                </a:solidFill>
                <a:latin typeface="Helvetica Neue" charset="0"/>
                <a:ea typeface="Helvetica Neue" charset="0"/>
                <a:cs typeface="Helvetica Neue" charset="0"/>
              </a:rPr>
              <a:t>R E V I S E D</a:t>
            </a:r>
          </a:p>
        </p:txBody>
      </p:sp>
      <p:pic>
        <p:nvPicPr>
          <p:cNvPr id="7170" name="Picture 2" descr="https://lh5.googleusercontent.com/YpZW33OIBuYTVEnODrQaIvZKT3DiB1VO9z8rlNgc7IwdjT4-glRuE6ZfmFbYS3_3gsZBGj_VG7VY4eIzewxWdIE3yijXtbZ4lMpFH2oJF7ukwgDtbkwaj-VkZjxCKoo5G_ngwiSJ0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447" y="1713676"/>
            <a:ext cx="2676310" cy="47595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4.googleusercontent.com/QK8hAbVgh68Wdym7WsMYCfsQMwUtLAgrZutteCSkSNcn4-d8KhCvOihcHRLO0bTEgkqUb_aUEwVN7EPZ5tUVkMed8R6jWA7XlbwhZ3QSRJx-kEEas4Vt6-2GwpJbtgDJg0nCaWYknG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313" y="1713676"/>
            <a:ext cx="2683724" cy="475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134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1896" y="252629"/>
            <a:ext cx="11122264" cy="1107996"/>
          </a:xfrm>
          <a:prstGeom prst="rect">
            <a:avLst/>
          </a:prstGeom>
          <a:noFill/>
        </p:spPr>
        <p:txBody>
          <a:bodyPr wrap="square" rtlCol="0">
            <a:spAutoFit/>
          </a:bodyPr>
          <a:lstStyle/>
          <a:p>
            <a:r>
              <a:rPr lang="en-US" sz="2200" i="1">
                <a:solidFill>
                  <a:schemeClr val="accent4"/>
                </a:solidFill>
                <a:latin typeface="Helvetica Neue" charset="0"/>
                <a:ea typeface="Helvetica Neue" charset="0"/>
                <a:cs typeface="Helvetica Neue" charset="0"/>
              </a:rPr>
              <a:t>As a user sets his/her preferences for how much time they want to be a guide they enter  the amount of time they are free with a slider (which is less exact than typing in a number) and then are not asked to confirm the amount of time they can guide.</a:t>
            </a:r>
            <a:endParaRPr lang="ar-SA" sz="2200" i="1" dirty="0">
              <a:solidFill>
                <a:schemeClr val="accent4"/>
              </a:solidFill>
              <a:latin typeface="Helvetica Neue" charset="0"/>
              <a:ea typeface="Helvetica Neue" charset="0"/>
              <a:cs typeface="Helvetica Neue" charset="0"/>
            </a:endParaRPr>
          </a:p>
        </p:txBody>
      </p:sp>
      <p:sp>
        <p:nvSpPr>
          <p:cNvPr id="2" name="TextBox 1"/>
          <p:cNvSpPr txBox="1"/>
          <p:nvPr/>
        </p:nvSpPr>
        <p:spPr>
          <a:xfrm>
            <a:off x="1010652" y="1432631"/>
            <a:ext cx="3260109" cy="369332"/>
          </a:xfrm>
          <a:prstGeom prst="rect">
            <a:avLst/>
          </a:prstGeom>
          <a:noFill/>
        </p:spPr>
        <p:txBody>
          <a:bodyPr wrap="square" rtlCol="0">
            <a:spAutoFit/>
          </a:bodyPr>
          <a:lstStyle/>
          <a:p>
            <a:pPr algn="ctr"/>
            <a:r>
              <a:rPr lang="en-US" smtClean="0">
                <a:solidFill>
                  <a:schemeClr val="bg1"/>
                </a:solidFill>
                <a:latin typeface="Helvetica Neue" charset="0"/>
                <a:ea typeface="Helvetica Neue" charset="0"/>
                <a:cs typeface="Helvetica Neue" charset="0"/>
              </a:rPr>
              <a:t>O R I G I N A L</a:t>
            </a:r>
            <a:endParaRPr lang="ar-SA" dirty="0">
              <a:solidFill>
                <a:schemeClr val="bg1"/>
              </a:solidFill>
              <a:latin typeface="Helvetica Neue" charset="0"/>
              <a:ea typeface="Helvetica Neue" charset="0"/>
              <a:cs typeface="Helvetica Neue" charset="0"/>
            </a:endParaRPr>
          </a:p>
        </p:txBody>
      </p:sp>
      <p:sp>
        <p:nvSpPr>
          <p:cNvPr id="8" name="TextBox 7"/>
          <p:cNvSpPr txBox="1"/>
          <p:nvPr/>
        </p:nvSpPr>
        <p:spPr>
          <a:xfrm>
            <a:off x="6504997" y="1432631"/>
            <a:ext cx="3260109" cy="369332"/>
          </a:xfrm>
          <a:prstGeom prst="rect">
            <a:avLst/>
          </a:prstGeom>
          <a:noFill/>
        </p:spPr>
        <p:txBody>
          <a:bodyPr wrap="square" rtlCol="0">
            <a:spAutoFit/>
          </a:bodyPr>
          <a:lstStyle/>
          <a:p>
            <a:pPr algn="ctr"/>
            <a:r>
              <a:rPr lang="en-US" dirty="0" smtClean="0">
                <a:solidFill>
                  <a:schemeClr val="bg1"/>
                </a:solidFill>
                <a:latin typeface="Helvetica Neue" charset="0"/>
                <a:ea typeface="Helvetica Neue" charset="0"/>
                <a:cs typeface="Helvetica Neue" charset="0"/>
              </a:rPr>
              <a:t>R E V I S E D</a:t>
            </a:r>
            <a:endParaRPr lang="ar-SA" dirty="0">
              <a:solidFill>
                <a:schemeClr val="bg1"/>
              </a:solidFill>
              <a:latin typeface="Helvetica Neue" charset="0"/>
              <a:ea typeface="Helvetica Neue" charset="0"/>
              <a:cs typeface="Helvetica Neue" charset="0"/>
            </a:endParaRPr>
          </a:p>
        </p:txBody>
      </p:sp>
      <p:pic>
        <p:nvPicPr>
          <p:cNvPr id="8194" name="Picture 2" descr="https://lh4.googleusercontent.com/O22INHWghMSDGpprzxg3DEftlZv8w3AhBHjayeoqE0cv7rJLi98LtJuI9J6X6iVLsTGhqM5GLM-KCWFJSbOdzAvhH2Ua0tDjTJGrCxsr1Qn4sd5SJlENnRRw_mEExQd4s1xn4ZpK1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863" y="1801963"/>
            <a:ext cx="2682593" cy="477070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4.googleusercontent.com/pxuT18_jFdvWGvItjyChA_s9VzC2sueqJsIOL4H5mCS0x8jeqm-1-LqRude2cT3YcmmJmizajXXIx2rMuXE6w_9Pgug5v0L_zhuqRKOlDQc32QufhT-SQbemqWL1ZsWn6BmqqX83h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1" y="1801963"/>
            <a:ext cx="2682593" cy="477070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lh3.googleusercontent.com/w7lPXZFnp0VobQWC0BR8x9eNk7M87QUpUhzQ3J3fet0KkBCoEk3BrvN0o9-iCfjKgdU2vssbWZ6QAmqqRxxgeMVQxkO72jMjsyblN4I2lE5IRkzQQ1iz55zdt7WHLybDnz3E0g2cRj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7726" y="1801963"/>
            <a:ext cx="2682593" cy="477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930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2947"/>
            <a:ext cx="10515600" cy="4700337"/>
          </a:xfrm>
        </p:spPr>
        <p:txBody>
          <a:bodyPr>
            <a:normAutofit/>
          </a:bodyPr>
          <a:lstStyle/>
          <a:p>
            <a:pPr marL="0" indent="0">
              <a:buNone/>
            </a:pPr>
            <a:r>
              <a:rPr lang="en-US" dirty="0" smtClean="0">
                <a:solidFill>
                  <a:schemeClr val="bg1"/>
                </a:solidFill>
                <a:ea typeface="Helvetica Light" charset="0"/>
                <a:cs typeface="Helvetica Light" charset="0"/>
              </a:rPr>
              <a:t>Introduction</a:t>
            </a:r>
          </a:p>
          <a:p>
            <a:pPr marL="0" indent="0">
              <a:buNone/>
            </a:pPr>
            <a:r>
              <a:rPr lang="en-US" dirty="0">
                <a:solidFill>
                  <a:schemeClr val="bg1"/>
                </a:solidFill>
              </a:rPr>
              <a:t>Value Prop, Problem and Solution Overview </a:t>
            </a:r>
            <a:endParaRPr lang="en-US" dirty="0" smtClean="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Heuristic Evaluation Results</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Revised Design</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Prototype Implementation Status</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Demonstration of Prototype</a:t>
            </a:r>
          </a:p>
          <a:p>
            <a:pPr marL="0" indent="0">
              <a:buNone/>
            </a:pPr>
            <a:r>
              <a:rPr lang="en-US" dirty="0" smtClean="0">
                <a:solidFill>
                  <a:schemeClr val="bg1"/>
                </a:solidFill>
                <a:ea typeface="Helvetica Light" charset="0"/>
                <a:cs typeface="Helvetica Light" charset="0"/>
              </a:rPr>
              <a:t>Summary</a:t>
            </a:r>
            <a:endParaRPr lang="ar-SA" dirty="0">
              <a:solidFill>
                <a:schemeClr val="bg1"/>
              </a:solidFill>
              <a:ea typeface="Helvetica Light" charset="0"/>
              <a:cs typeface="Helvetica Light"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482" y="6246920"/>
            <a:ext cx="948635" cy="330658"/>
          </a:xfrm>
          <a:prstGeom prst="rect">
            <a:avLst/>
          </a:prstGeom>
        </p:spPr>
      </p:pic>
    </p:spTree>
    <p:extLst>
      <p:ext uri="{BB962C8B-B14F-4D97-AF65-F5344CB8AC3E}">
        <p14:creationId xmlns:p14="http://schemas.microsoft.com/office/powerpoint/2010/main" val="1887665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853" y="513347"/>
            <a:ext cx="11122264" cy="1107996"/>
          </a:xfrm>
          <a:prstGeom prst="rect">
            <a:avLst/>
          </a:prstGeom>
          <a:noFill/>
        </p:spPr>
        <p:txBody>
          <a:bodyPr wrap="square" rtlCol="0">
            <a:spAutoFit/>
          </a:bodyPr>
          <a:lstStyle/>
          <a:p>
            <a:r>
              <a:rPr lang="en-US" sz="2200" i="1" dirty="0">
                <a:solidFill>
                  <a:schemeClr val="accent4"/>
                </a:solidFill>
                <a:latin typeface="Helvetica Neue" charset="0"/>
                <a:ea typeface="Helvetica Neue" charset="0"/>
                <a:cs typeface="Helvetica Neue" charset="0"/>
              </a:rPr>
              <a:t>When the traveler is going through the list of guides, they are unable to see what interests the guides had listed and are thus unable to make the most informed decision of who they want to hire.</a:t>
            </a:r>
            <a:endParaRPr lang="ar-SA" sz="2200" i="1" dirty="0">
              <a:solidFill>
                <a:schemeClr val="accent4"/>
              </a:solidFill>
              <a:latin typeface="Helvetica Neue" charset="0"/>
              <a:ea typeface="Helvetica Neue" charset="0"/>
              <a:cs typeface="Helvetica Neue" charset="0"/>
            </a:endParaRPr>
          </a:p>
        </p:txBody>
      </p:sp>
      <p:sp>
        <p:nvSpPr>
          <p:cNvPr id="2" name="TextBox 1"/>
          <p:cNvSpPr txBox="1"/>
          <p:nvPr/>
        </p:nvSpPr>
        <p:spPr>
          <a:xfrm>
            <a:off x="-189108" y="3713530"/>
            <a:ext cx="3260109" cy="369332"/>
          </a:xfrm>
          <a:prstGeom prst="rect">
            <a:avLst/>
          </a:prstGeom>
          <a:noFill/>
        </p:spPr>
        <p:txBody>
          <a:bodyPr wrap="square" rtlCol="0">
            <a:spAutoFit/>
          </a:bodyPr>
          <a:lstStyle/>
          <a:p>
            <a:pPr algn="ctr"/>
            <a:r>
              <a:rPr lang="en-US" smtClean="0">
                <a:solidFill>
                  <a:schemeClr val="bg1"/>
                </a:solidFill>
                <a:latin typeface="Helvetica Neue" charset="0"/>
                <a:ea typeface="Helvetica Neue" charset="0"/>
                <a:cs typeface="Helvetica Neue" charset="0"/>
              </a:rPr>
              <a:t>O R I G I N A L</a:t>
            </a:r>
            <a:endParaRPr lang="ar-SA" dirty="0">
              <a:solidFill>
                <a:schemeClr val="bg1"/>
              </a:solidFill>
              <a:latin typeface="Helvetica Neue" charset="0"/>
              <a:ea typeface="Helvetica Neue" charset="0"/>
              <a:cs typeface="Helvetica Neue" charset="0"/>
            </a:endParaRPr>
          </a:p>
        </p:txBody>
      </p:sp>
      <p:sp>
        <p:nvSpPr>
          <p:cNvPr id="8" name="TextBox 7"/>
          <p:cNvSpPr txBox="1"/>
          <p:nvPr/>
        </p:nvSpPr>
        <p:spPr>
          <a:xfrm>
            <a:off x="9169844" y="3737376"/>
            <a:ext cx="3260109" cy="369332"/>
          </a:xfrm>
          <a:prstGeom prst="rect">
            <a:avLst/>
          </a:prstGeom>
          <a:noFill/>
        </p:spPr>
        <p:txBody>
          <a:bodyPr wrap="square" rtlCol="0">
            <a:spAutoFit/>
          </a:bodyPr>
          <a:lstStyle/>
          <a:p>
            <a:pPr algn="ctr"/>
            <a:r>
              <a:rPr lang="en-US" dirty="0" smtClean="0">
                <a:solidFill>
                  <a:schemeClr val="bg1"/>
                </a:solidFill>
                <a:latin typeface="Helvetica Neue" charset="0"/>
                <a:ea typeface="Helvetica Neue" charset="0"/>
                <a:cs typeface="Helvetica Neue" charset="0"/>
              </a:rPr>
              <a:t>R E V I S E D</a:t>
            </a:r>
            <a:endParaRPr lang="ar-SA" dirty="0">
              <a:solidFill>
                <a:schemeClr val="bg1"/>
              </a:solidFill>
              <a:latin typeface="Helvetica Neue" charset="0"/>
              <a:ea typeface="Helvetica Neue" charset="0"/>
              <a:cs typeface="Helvetica Neue" charset="0"/>
            </a:endParaRPr>
          </a:p>
        </p:txBody>
      </p:sp>
      <p:pic>
        <p:nvPicPr>
          <p:cNvPr id="9218" name="Picture 2" descr="https://lh4.googleusercontent.com/x_q0hMiuVrrCgKXB1zkBAI7ggliFW3rQU58loDf7VHVyriIjwE5FVYtRb6FyNLAvToYVJQaqXfLS_1YhlIYW_Oownowtuls3fwFA8Ue86xtWKofxeXYrPB7fYywNDq2L7mvEDWwVz4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49" y="1868935"/>
            <a:ext cx="2690774" cy="47720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lh6.googleusercontent.com/6sjD-685nYqfYzVurebFUE_hiEM-R7pKDzgJfnk4nSckvD_kwe3GWNuT3r6BexXmre79sHtgZNQCjhyOKPcNjCtjVNQp5oFJzINDHnWy9emkz8N_3fHkQGBAV6lEA1XDu9hUN_Jx_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6585" y="1881510"/>
            <a:ext cx="2661806" cy="474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94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853" y="513347"/>
            <a:ext cx="11122264" cy="1446550"/>
          </a:xfrm>
          <a:prstGeom prst="rect">
            <a:avLst/>
          </a:prstGeom>
          <a:noFill/>
        </p:spPr>
        <p:txBody>
          <a:bodyPr wrap="square" rtlCol="0">
            <a:spAutoFit/>
          </a:bodyPr>
          <a:lstStyle/>
          <a:p>
            <a:r>
              <a:rPr lang="en-US" sz="2200" i="1" dirty="0">
                <a:solidFill>
                  <a:schemeClr val="accent4"/>
                </a:solidFill>
                <a:latin typeface="Helvetica Neue" charset="0"/>
                <a:ea typeface="Helvetica Neue" charset="0"/>
                <a:cs typeface="Helvetica Neue" charset="0"/>
              </a:rPr>
              <a:t>On the guide profile screen, the reviews are posted with the name of the traveler that wrote it. This could be a security concern for certain the travelers that wrote an unflattering review of a guide since the guide knows the user’s phone number and name.</a:t>
            </a:r>
            <a:endParaRPr lang="ar-SA" sz="2200" i="1" dirty="0">
              <a:solidFill>
                <a:schemeClr val="accent4"/>
              </a:solidFill>
              <a:latin typeface="Helvetica Neue" charset="0"/>
              <a:ea typeface="Helvetica Neue" charset="0"/>
              <a:cs typeface="Helvetica Neue" charset="0"/>
            </a:endParaRPr>
          </a:p>
        </p:txBody>
      </p:sp>
      <p:sp>
        <p:nvSpPr>
          <p:cNvPr id="2" name="TextBox 1"/>
          <p:cNvSpPr txBox="1"/>
          <p:nvPr/>
        </p:nvSpPr>
        <p:spPr>
          <a:xfrm>
            <a:off x="2077142" y="2511388"/>
            <a:ext cx="3260109" cy="369332"/>
          </a:xfrm>
          <a:prstGeom prst="rect">
            <a:avLst/>
          </a:prstGeom>
          <a:noFill/>
        </p:spPr>
        <p:txBody>
          <a:bodyPr wrap="square" rtlCol="0">
            <a:spAutoFit/>
          </a:bodyPr>
          <a:lstStyle/>
          <a:p>
            <a:pPr algn="ctr"/>
            <a:r>
              <a:rPr lang="en-US" smtClean="0">
                <a:solidFill>
                  <a:schemeClr val="bg1"/>
                </a:solidFill>
                <a:latin typeface="Helvetica Neue" charset="0"/>
                <a:ea typeface="Helvetica Neue" charset="0"/>
                <a:cs typeface="Helvetica Neue" charset="0"/>
              </a:rPr>
              <a:t>O R I G I N A L</a:t>
            </a:r>
            <a:endParaRPr lang="ar-SA" dirty="0">
              <a:solidFill>
                <a:schemeClr val="bg1"/>
              </a:solidFill>
              <a:latin typeface="Helvetica Neue" charset="0"/>
              <a:ea typeface="Helvetica Neue" charset="0"/>
              <a:cs typeface="Helvetica Neue" charset="0"/>
            </a:endParaRPr>
          </a:p>
        </p:txBody>
      </p:sp>
      <p:sp>
        <p:nvSpPr>
          <p:cNvPr id="8" name="TextBox 7"/>
          <p:cNvSpPr txBox="1"/>
          <p:nvPr/>
        </p:nvSpPr>
        <p:spPr>
          <a:xfrm>
            <a:off x="6952471" y="2511388"/>
            <a:ext cx="3260109" cy="369332"/>
          </a:xfrm>
          <a:prstGeom prst="rect">
            <a:avLst/>
          </a:prstGeom>
          <a:noFill/>
        </p:spPr>
        <p:txBody>
          <a:bodyPr wrap="square" rtlCol="0">
            <a:spAutoFit/>
          </a:bodyPr>
          <a:lstStyle/>
          <a:p>
            <a:pPr algn="ctr"/>
            <a:r>
              <a:rPr lang="en-US" dirty="0" smtClean="0">
                <a:solidFill>
                  <a:schemeClr val="bg1"/>
                </a:solidFill>
                <a:latin typeface="Helvetica Neue" charset="0"/>
                <a:ea typeface="Helvetica Neue" charset="0"/>
                <a:cs typeface="Helvetica Neue" charset="0"/>
              </a:rPr>
              <a:t>R E V I S E D</a:t>
            </a:r>
            <a:endParaRPr lang="ar-SA" dirty="0">
              <a:solidFill>
                <a:schemeClr val="bg1"/>
              </a:solidFill>
              <a:latin typeface="Helvetica Neue" charset="0"/>
              <a:ea typeface="Helvetica Neue" charset="0"/>
              <a:cs typeface="Helvetica Neue" charset="0"/>
            </a:endParaRPr>
          </a:p>
        </p:txBody>
      </p:sp>
      <p:pic>
        <p:nvPicPr>
          <p:cNvPr id="10244" name="Picture 4" descr="https://lh3.googleusercontent.com/DN9YWc8LfYOXHY_j1fMNgMMet8evgdtxAdFzk8Xgs5Uo5a-wcjB3ZwsH4Ot11gBGEYZMdXA0IwjNaNRVz5iHoPGr_YJlYjjwTIwro8fdYO0WBy788MfMgYd3CVEwoL6HZrH-u1NRFJU"/>
          <p:cNvPicPr>
            <a:picLocks noChangeAspect="1" noChangeArrowheads="1"/>
          </p:cNvPicPr>
          <p:nvPr/>
        </p:nvPicPr>
        <p:blipFill rotWithShape="1">
          <a:blip r:embed="rId3">
            <a:extLst>
              <a:ext uri="{28A0092B-C50C-407E-A947-70E740481C1C}">
                <a14:useLocalDpi xmlns:a14="http://schemas.microsoft.com/office/drawing/2010/main" val="0"/>
              </a:ext>
            </a:extLst>
          </a:blip>
          <a:srcRect t="56665" r="1435"/>
          <a:stretch/>
        </p:blipFill>
        <p:spPr bwMode="auto">
          <a:xfrm>
            <a:off x="1724925" y="3010055"/>
            <a:ext cx="3964545" cy="317909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lh5.googleusercontent.com/qTaZO_lKds700UY0wgOoyB3GNLU-goW3dQiI8nS1vM19Ij1QpWfjQXjwzVnfRDW1iMVF6hBEtbbLND_1PJ8wh6bBeu3T4QlkYNj69su9IoPvwyQWA-fY3IgAB5902WLqMuAsYe5ixP8"/>
          <p:cNvPicPr>
            <a:picLocks noChangeAspect="1" noChangeArrowheads="1"/>
          </p:cNvPicPr>
          <p:nvPr/>
        </p:nvPicPr>
        <p:blipFill rotWithShape="1">
          <a:blip r:embed="rId4">
            <a:extLst>
              <a:ext uri="{28A0092B-C50C-407E-A947-70E740481C1C}">
                <a14:useLocalDpi xmlns:a14="http://schemas.microsoft.com/office/drawing/2010/main" val="0"/>
              </a:ext>
            </a:extLst>
          </a:blip>
          <a:srcRect t="56538"/>
          <a:stretch/>
        </p:blipFill>
        <p:spPr bwMode="auto">
          <a:xfrm>
            <a:off x="6577263" y="3026532"/>
            <a:ext cx="4010526" cy="317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720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2947"/>
            <a:ext cx="10515600" cy="4700337"/>
          </a:xfrm>
        </p:spPr>
        <p:txBody>
          <a:bodyPr>
            <a:normAutofit/>
          </a:bodyPr>
          <a:lstStyle/>
          <a:p>
            <a:pPr marL="0" indent="0">
              <a:buNone/>
            </a:pPr>
            <a:r>
              <a:rPr lang="en-US" dirty="0" smtClean="0">
                <a:solidFill>
                  <a:schemeClr val="bg1"/>
                </a:solidFill>
                <a:ea typeface="Helvetica Light" charset="0"/>
                <a:cs typeface="Helvetica Light" charset="0"/>
              </a:rPr>
              <a:t>Introduction</a:t>
            </a:r>
          </a:p>
          <a:p>
            <a:pPr marL="0" indent="0">
              <a:buNone/>
            </a:pPr>
            <a:r>
              <a:rPr lang="en-US" dirty="0">
                <a:solidFill>
                  <a:schemeClr val="bg1"/>
                </a:solidFill>
              </a:rPr>
              <a:t>Value Prop, Problem and Solution Overview </a:t>
            </a:r>
            <a:endParaRPr lang="en-US" dirty="0" smtClean="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Heuristic Evaluation Results</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Revised Design</a:t>
            </a:r>
            <a:endParaRPr lang="en-US" dirty="0">
              <a:solidFill>
                <a:schemeClr val="bg1"/>
              </a:solidFill>
              <a:ea typeface="Helvetica Light" charset="0"/>
              <a:cs typeface="Helvetica Light" charset="0"/>
            </a:endParaRPr>
          </a:p>
          <a:p>
            <a:pPr marL="0" indent="0">
              <a:buNone/>
            </a:pPr>
            <a:r>
              <a:rPr lang="en-US" dirty="0" smtClean="0">
                <a:solidFill>
                  <a:schemeClr val="accent4"/>
                </a:solidFill>
                <a:ea typeface="Helvetica Light" charset="0"/>
                <a:cs typeface="Helvetica Light" charset="0"/>
              </a:rPr>
              <a:t>Prototype Implementation Status</a:t>
            </a:r>
            <a:endParaRPr lang="en-US" dirty="0">
              <a:solidFill>
                <a:schemeClr val="accent4"/>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Demonstration of Prototype</a:t>
            </a:r>
          </a:p>
          <a:p>
            <a:pPr marL="0" indent="0">
              <a:buNone/>
            </a:pPr>
            <a:r>
              <a:rPr lang="en-US" dirty="0" smtClean="0">
                <a:solidFill>
                  <a:schemeClr val="bg1"/>
                </a:solidFill>
                <a:ea typeface="Helvetica Light" charset="0"/>
                <a:cs typeface="Helvetica Light" charset="0"/>
              </a:rPr>
              <a:t>Summary</a:t>
            </a:r>
            <a:endParaRPr lang="ar-SA" dirty="0">
              <a:solidFill>
                <a:schemeClr val="bg1"/>
              </a:solidFill>
              <a:ea typeface="Helvetica Light" charset="0"/>
              <a:cs typeface="Helvetica Light"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482" y="6246920"/>
            <a:ext cx="948635" cy="330658"/>
          </a:xfrm>
          <a:prstGeom prst="rect">
            <a:avLst/>
          </a:prstGeom>
        </p:spPr>
      </p:pic>
    </p:spTree>
    <p:extLst>
      <p:ext uri="{BB962C8B-B14F-4D97-AF65-F5344CB8AC3E}">
        <p14:creationId xmlns:p14="http://schemas.microsoft.com/office/powerpoint/2010/main" val="502278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21" y="2691231"/>
            <a:ext cx="10515600" cy="1325563"/>
          </a:xfrm>
        </p:spPr>
        <p:txBody>
          <a:bodyPr>
            <a:normAutofit/>
          </a:bodyPr>
          <a:lstStyle/>
          <a:p>
            <a:r>
              <a:rPr lang="en-US" sz="2800" dirty="0" smtClean="0">
                <a:solidFill>
                  <a:schemeClr val="bg1"/>
                </a:solidFill>
                <a:latin typeface="Helvetica Light" charset="0"/>
                <a:ea typeface="Helvetica Light" charset="0"/>
                <a:cs typeface="Helvetica Light" charset="0"/>
              </a:rPr>
              <a:t>P R O T O T Y P E  I M P L E M E N T A T I O N  S T A T U S</a:t>
            </a:r>
            <a:endParaRPr lang="ar-SA" sz="2800" dirty="0">
              <a:solidFill>
                <a:schemeClr val="accent4"/>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217927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solidFill>
                  <a:schemeClr val="bg1"/>
                </a:solidFill>
                <a:latin typeface="Helvetica Light" charset="0"/>
                <a:ea typeface="Helvetica Light" charset="0"/>
                <a:cs typeface="Helvetica Light" charset="0"/>
              </a:rPr>
              <a:t>T O O L S </a:t>
            </a:r>
            <a:endParaRPr lang="ar-SA" sz="3600" dirty="0">
              <a:solidFill>
                <a:schemeClr val="accent4"/>
              </a:solidFill>
              <a:latin typeface="Helvetica Light" charset="0"/>
              <a:ea typeface="Helvetica Light" charset="0"/>
              <a:cs typeface="Helvetica Light"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887" y="2593426"/>
            <a:ext cx="3552490" cy="1628871"/>
          </a:xfrm>
          <a:prstGeom prst="rect">
            <a:avLst/>
          </a:prstGeom>
        </p:spPr>
      </p:pic>
      <p:pic>
        <p:nvPicPr>
          <p:cNvPr id="4" name="Picture 3"/>
          <p:cNvPicPr>
            <a:picLocks noChangeAspect="1"/>
          </p:cNvPicPr>
          <p:nvPr/>
        </p:nvPicPr>
        <p:blipFill>
          <a:blip r:embed="rId4"/>
          <a:stretch>
            <a:fillRect/>
          </a:stretch>
        </p:blipFill>
        <p:spPr>
          <a:xfrm>
            <a:off x="7117348" y="1908676"/>
            <a:ext cx="2824748" cy="2824748"/>
          </a:xfrm>
          <a:prstGeom prst="rect">
            <a:avLst/>
          </a:prstGeom>
        </p:spPr>
      </p:pic>
      <p:sp>
        <p:nvSpPr>
          <p:cNvPr id="7" name="Content Placeholder 2"/>
          <p:cNvSpPr txBox="1">
            <a:spLocks/>
          </p:cNvSpPr>
          <p:nvPr/>
        </p:nvSpPr>
        <p:spPr>
          <a:xfrm>
            <a:off x="5513137" y="2625232"/>
            <a:ext cx="1315451" cy="1391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Light"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Light"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20000"/>
              </a:lnSpc>
              <a:buFont typeface="Arial"/>
              <a:buNone/>
            </a:pPr>
            <a:r>
              <a:rPr lang="en-US" sz="8000">
                <a:solidFill>
                  <a:schemeClr val="bg1"/>
                </a:solidFill>
                <a:ea typeface="Helvetica Light" charset="0"/>
                <a:cs typeface="Helvetica Light" charset="0"/>
              </a:rPr>
              <a:t>+</a:t>
            </a:r>
            <a:endParaRPr lang="en-US" sz="8000" dirty="0" smtClean="0">
              <a:solidFill>
                <a:schemeClr val="bg1"/>
              </a:solidFill>
              <a:ea typeface="Helvetica Light" charset="0"/>
              <a:cs typeface="Helvetica Light" charset="0"/>
            </a:endParaRPr>
          </a:p>
        </p:txBody>
      </p:sp>
    </p:spTree>
    <p:extLst>
      <p:ext uri="{BB962C8B-B14F-4D97-AF65-F5344CB8AC3E}">
        <p14:creationId xmlns:p14="http://schemas.microsoft.com/office/powerpoint/2010/main" val="356228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Helvetica Light" charset="0"/>
                <a:ea typeface="Helvetica Light" charset="0"/>
                <a:cs typeface="Helvetica Light" charset="0"/>
              </a:rPr>
              <a:t>F E A T U R E S</a:t>
            </a:r>
            <a:endParaRPr lang="ar-SA" sz="3600" dirty="0">
              <a:solidFill>
                <a:schemeClr val="accent4"/>
              </a:solidFill>
              <a:latin typeface="Helvetica Light" charset="0"/>
              <a:ea typeface="Helvetica Light" charset="0"/>
              <a:cs typeface="Helvetica Light" charset="0"/>
            </a:endParaRPr>
          </a:p>
        </p:txBody>
      </p:sp>
      <p:sp>
        <p:nvSpPr>
          <p:cNvPr id="8" name="Title 1"/>
          <p:cNvSpPr txBox="1">
            <a:spLocks/>
          </p:cNvSpPr>
          <p:nvPr/>
        </p:nvSpPr>
        <p:spPr>
          <a:xfrm>
            <a:off x="1648327" y="1690687"/>
            <a:ext cx="3180347" cy="5567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accent4"/>
                </a:solidFill>
                <a:latin typeface="Helvetica Light" charset="0"/>
                <a:ea typeface="Helvetica Light" charset="0"/>
                <a:cs typeface="Helvetica Light" charset="0"/>
              </a:rPr>
              <a:t>I M P L E M E N T E D</a:t>
            </a:r>
            <a:endParaRPr lang="ar-SA" sz="2400" dirty="0">
              <a:solidFill>
                <a:schemeClr val="accent4"/>
              </a:solidFill>
              <a:latin typeface="Helvetica Light" charset="0"/>
              <a:ea typeface="Helvetica Light" charset="0"/>
              <a:cs typeface="Helvetica Light" charset="0"/>
            </a:endParaRPr>
          </a:p>
        </p:txBody>
      </p:sp>
      <p:sp>
        <p:nvSpPr>
          <p:cNvPr id="9" name="Title 1"/>
          <p:cNvSpPr txBox="1">
            <a:spLocks/>
          </p:cNvSpPr>
          <p:nvPr/>
        </p:nvSpPr>
        <p:spPr>
          <a:xfrm>
            <a:off x="6870031" y="1690688"/>
            <a:ext cx="3926305" cy="5567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accent4"/>
                </a:solidFill>
                <a:latin typeface="Helvetica Light" charset="0"/>
                <a:ea typeface="Helvetica Light" charset="0"/>
                <a:cs typeface="Helvetica Light" charset="0"/>
              </a:rPr>
              <a:t>U N I M P L E M E N T E D</a:t>
            </a:r>
            <a:endParaRPr lang="ar-SA" sz="2400" dirty="0">
              <a:solidFill>
                <a:schemeClr val="accent4"/>
              </a:solidFill>
              <a:latin typeface="Helvetica Light" charset="0"/>
              <a:ea typeface="Helvetica Light" charset="0"/>
              <a:cs typeface="Helvetica Light" charset="0"/>
            </a:endParaRPr>
          </a:p>
        </p:txBody>
      </p:sp>
      <p:sp>
        <p:nvSpPr>
          <p:cNvPr id="11" name="Title 1"/>
          <p:cNvSpPr txBox="1">
            <a:spLocks/>
          </p:cNvSpPr>
          <p:nvPr/>
        </p:nvSpPr>
        <p:spPr>
          <a:xfrm>
            <a:off x="6870031" y="2247440"/>
            <a:ext cx="5097380" cy="1865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dirty="0" smtClean="0">
                <a:solidFill>
                  <a:schemeClr val="bg1"/>
                </a:solidFill>
                <a:latin typeface="Helvetica Light" charset="0"/>
                <a:ea typeface="Helvetica Light" charset="0"/>
                <a:cs typeface="Helvetica Light" charset="0"/>
              </a:rPr>
              <a:t>Rating Guides</a:t>
            </a:r>
          </a:p>
          <a:p>
            <a:pPr>
              <a:lnSpc>
                <a:spcPct val="150000"/>
              </a:lnSpc>
            </a:pPr>
            <a:r>
              <a:rPr lang="en-US" sz="2400" dirty="0" smtClean="0">
                <a:solidFill>
                  <a:schemeClr val="bg1"/>
                </a:solidFill>
                <a:latin typeface="Helvetica Light" charset="0"/>
                <a:ea typeface="Helvetica Light" charset="0"/>
                <a:cs typeface="Helvetica Light" charset="0"/>
              </a:rPr>
              <a:t>Traveler Task Flow</a:t>
            </a:r>
            <a:br>
              <a:rPr lang="en-US" sz="2400" dirty="0" smtClean="0">
                <a:solidFill>
                  <a:schemeClr val="bg1"/>
                </a:solidFill>
                <a:latin typeface="Helvetica Light" charset="0"/>
                <a:ea typeface="Helvetica Light" charset="0"/>
                <a:cs typeface="Helvetica Light" charset="0"/>
              </a:rPr>
            </a:br>
            <a:r>
              <a:rPr lang="en-US" sz="2400" dirty="0" smtClean="0">
                <a:solidFill>
                  <a:schemeClr val="bg1"/>
                </a:solidFill>
                <a:latin typeface="Helvetica Light" charset="0"/>
                <a:ea typeface="Helvetica Light" charset="0"/>
                <a:cs typeface="Helvetica Light" charset="0"/>
              </a:rPr>
              <a:t>Improved Interests Page</a:t>
            </a:r>
            <a:endParaRPr lang="ar-SA" sz="2400" dirty="0">
              <a:solidFill>
                <a:schemeClr val="bg1"/>
              </a:solidFill>
              <a:latin typeface="Helvetica Light" charset="0"/>
              <a:ea typeface="Helvetica Light" charset="0"/>
              <a:cs typeface="Helvetica Light" charset="0"/>
            </a:endParaRPr>
          </a:p>
        </p:txBody>
      </p:sp>
      <p:sp>
        <p:nvSpPr>
          <p:cNvPr id="13" name="Title 1"/>
          <p:cNvSpPr txBox="1">
            <a:spLocks/>
          </p:cNvSpPr>
          <p:nvPr/>
        </p:nvSpPr>
        <p:spPr>
          <a:xfrm>
            <a:off x="1648327" y="2101516"/>
            <a:ext cx="3019927"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solidFill>
                  <a:schemeClr val="bg1"/>
                </a:solidFill>
                <a:latin typeface="Helvetica Light" charset="0"/>
                <a:ea typeface="Helvetica Light" charset="0"/>
                <a:cs typeface="Helvetica Light" charset="0"/>
              </a:rPr>
              <a:t>Guide </a:t>
            </a:r>
            <a:r>
              <a:rPr lang="en-US" sz="2400" dirty="0" smtClean="0">
                <a:solidFill>
                  <a:schemeClr val="bg1"/>
                </a:solidFill>
                <a:latin typeface="Helvetica Light" charset="0"/>
                <a:ea typeface="Helvetica Light" charset="0"/>
                <a:cs typeface="Helvetica Light" charset="0"/>
              </a:rPr>
              <a:t>Task Flow</a:t>
            </a:r>
            <a:endParaRPr lang="ar-SA" sz="2400" dirty="0">
              <a:solidFill>
                <a:schemeClr val="bg1"/>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902736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Helvetica Light" charset="0"/>
                <a:ea typeface="Helvetica Light" charset="0"/>
                <a:cs typeface="Helvetica Light" charset="0"/>
              </a:rPr>
              <a:t>W I Z A R D  O F  O Z  T E C H N I Q U E S</a:t>
            </a:r>
            <a:endParaRPr lang="ar-SA" sz="3600" dirty="0">
              <a:solidFill>
                <a:schemeClr val="accent4"/>
              </a:solidFill>
              <a:latin typeface="Helvetica Light" charset="0"/>
              <a:ea typeface="Helvetica Light" charset="0"/>
              <a:cs typeface="Helvetica Light" charset="0"/>
            </a:endParaRPr>
          </a:p>
        </p:txBody>
      </p:sp>
      <p:sp>
        <p:nvSpPr>
          <p:cNvPr id="3" name="TextBox 2"/>
          <p:cNvSpPr txBox="1"/>
          <p:nvPr/>
        </p:nvSpPr>
        <p:spPr>
          <a:xfrm>
            <a:off x="838200" y="1690688"/>
            <a:ext cx="10515600" cy="3477875"/>
          </a:xfrm>
          <a:prstGeom prst="rect">
            <a:avLst/>
          </a:prstGeom>
          <a:noFill/>
        </p:spPr>
        <p:txBody>
          <a:bodyPr wrap="square" rtlCol="0">
            <a:spAutoFit/>
          </a:bodyPr>
          <a:lstStyle/>
          <a:p>
            <a:r>
              <a:rPr lang="en-US" sz="2200" dirty="0">
                <a:solidFill>
                  <a:schemeClr val="bg1"/>
                </a:solidFill>
                <a:latin typeface="Helvetica" charset="0"/>
                <a:ea typeface="Helvetica" charset="0"/>
                <a:cs typeface="Helvetica" charset="0"/>
              </a:rPr>
              <a:t>We’re assuming we’ve already gone through a ‘vetting’ process for guides. </a:t>
            </a:r>
            <a:endParaRPr lang="en-US" sz="2200" dirty="0" smtClean="0">
              <a:solidFill>
                <a:schemeClr val="bg1"/>
              </a:solidFill>
              <a:latin typeface="Helvetica" charset="0"/>
              <a:ea typeface="Helvetica" charset="0"/>
              <a:cs typeface="Helvetica" charset="0"/>
            </a:endParaRPr>
          </a:p>
          <a:p>
            <a:endParaRPr lang="en-US" sz="2200" dirty="0">
              <a:solidFill>
                <a:schemeClr val="bg1"/>
              </a:solidFill>
              <a:latin typeface="Helvetica" charset="0"/>
              <a:ea typeface="Helvetica" charset="0"/>
              <a:cs typeface="Helvetica" charset="0"/>
            </a:endParaRPr>
          </a:p>
          <a:p>
            <a:r>
              <a:rPr lang="en-US" sz="2200" dirty="0" smtClean="0">
                <a:solidFill>
                  <a:schemeClr val="bg1"/>
                </a:solidFill>
                <a:latin typeface="Helvetica" charset="0"/>
                <a:ea typeface="Helvetica" charset="0"/>
                <a:cs typeface="Helvetica" charset="0"/>
              </a:rPr>
              <a:t>The </a:t>
            </a:r>
            <a:r>
              <a:rPr lang="en-US" sz="2200" dirty="0">
                <a:solidFill>
                  <a:schemeClr val="bg1"/>
                </a:solidFill>
                <a:latin typeface="Helvetica" charset="0"/>
                <a:ea typeface="Helvetica" charset="0"/>
                <a:cs typeface="Helvetica" charset="0"/>
              </a:rPr>
              <a:t>‘Matchmaking’ process isn’t implemented. </a:t>
            </a:r>
            <a:endParaRPr lang="en-US" sz="2200" dirty="0" smtClean="0">
              <a:solidFill>
                <a:schemeClr val="bg1"/>
              </a:solidFill>
              <a:latin typeface="Helvetica" charset="0"/>
              <a:ea typeface="Helvetica" charset="0"/>
              <a:cs typeface="Helvetica" charset="0"/>
            </a:endParaRPr>
          </a:p>
          <a:p>
            <a:endParaRPr lang="en-US" sz="2200" dirty="0">
              <a:solidFill>
                <a:schemeClr val="bg1"/>
              </a:solidFill>
              <a:latin typeface="Helvetica" charset="0"/>
              <a:ea typeface="Helvetica" charset="0"/>
              <a:cs typeface="Helvetica" charset="0"/>
            </a:endParaRPr>
          </a:p>
          <a:p>
            <a:r>
              <a:rPr lang="en-US" sz="2200" dirty="0" smtClean="0">
                <a:solidFill>
                  <a:schemeClr val="bg1"/>
                </a:solidFill>
                <a:latin typeface="Helvetica" charset="0"/>
                <a:ea typeface="Helvetica" charset="0"/>
                <a:cs typeface="Helvetica" charset="0"/>
              </a:rPr>
              <a:t>Payment </a:t>
            </a:r>
            <a:r>
              <a:rPr lang="en-US" sz="2200" dirty="0">
                <a:solidFill>
                  <a:schemeClr val="bg1"/>
                </a:solidFill>
                <a:latin typeface="Helvetica" charset="0"/>
                <a:ea typeface="Helvetica" charset="0"/>
                <a:cs typeface="Helvetica" charset="0"/>
              </a:rPr>
              <a:t>process already confirmed. </a:t>
            </a:r>
            <a:endParaRPr lang="en-US" sz="2200" dirty="0" smtClean="0">
              <a:solidFill>
                <a:schemeClr val="bg1"/>
              </a:solidFill>
              <a:latin typeface="Helvetica" charset="0"/>
              <a:ea typeface="Helvetica" charset="0"/>
              <a:cs typeface="Helvetica" charset="0"/>
            </a:endParaRPr>
          </a:p>
          <a:p>
            <a:endParaRPr lang="en-US" sz="2200" dirty="0" smtClean="0">
              <a:solidFill>
                <a:schemeClr val="bg1"/>
              </a:solidFill>
              <a:latin typeface="Helvetica" charset="0"/>
              <a:ea typeface="Helvetica" charset="0"/>
              <a:cs typeface="Helvetica" charset="0"/>
            </a:endParaRPr>
          </a:p>
          <a:p>
            <a:r>
              <a:rPr lang="en-US" sz="2200" dirty="0" smtClean="0">
                <a:solidFill>
                  <a:schemeClr val="bg1"/>
                </a:solidFill>
                <a:latin typeface="Helvetica" charset="0"/>
                <a:ea typeface="Helvetica" charset="0"/>
                <a:cs typeface="Helvetica" charset="0"/>
              </a:rPr>
              <a:t>Messaging </a:t>
            </a:r>
            <a:r>
              <a:rPr lang="en-US" sz="2200" dirty="0">
                <a:solidFill>
                  <a:schemeClr val="bg1"/>
                </a:solidFill>
                <a:latin typeface="Helvetica" charset="0"/>
                <a:ea typeface="Helvetica" charset="0"/>
                <a:cs typeface="Helvetica" charset="0"/>
              </a:rPr>
              <a:t>between users just done through porting phone number into </a:t>
            </a:r>
            <a:r>
              <a:rPr lang="en-US" sz="2200" dirty="0" err="1">
                <a:solidFill>
                  <a:schemeClr val="bg1"/>
                </a:solidFill>
                <a:latin typeface="Helvetica" charset="0"/>
                <a:ea typeface="Helvetica" charset="0"/>
                <a:cs typeface="Helvetica" charset="0"/>
              </a:rPr>
              <a:t>iMessage</a:t>
            </a:r>
            <a:r>
              <a:rPr lang="en-US" sz="2200" dirty="0">
                <a:solidFill>
                  <a:schemeClr val="bg1"/>
                </a:solidFill>
                <a:latin typeface="Helvetica" charset="0"/>
                <a:ea typeface="Helvetica" charset="0"/>
                <a:cs typeface="Helvetica" charset="0"/>
              </a:rPr>
              <a:t> or external message app. </a:t>
            </a:r>
            <a:endParaRPr lang="en-US" sz="2200" dirty="0" smtClean="0">
              <a:solidFill>
                <a:schemeClr val="bg1"/>
              </a:solidFill>
              <a:latin typeface="Helvetica" charset="0"/>
              <a:ea typeface="Helvetica" charset="0"/>
              <a:cs typeface="Helvetica" charset="0"/>
            </a:endParaRPr>
          </a:p>
          <a:p>
            <a:endParaRPr lang="en-US" sz="2200" dirty="0">
              <a:solidFill>
                <a:schemeClr val="bg1"/>
              </a:solidFill>
              <a:latin typeface="Helvetica" charset="0"/>
              <a:ea typeface="Helvetica" charset="0"/>
              <a:cs typeface="Helvetica" charset="0"/>
            </a:endParaRPr>
          </a:p>
          <a:p>
            <a:r>
              <a:rPr lang="en-US" sz="2200" dirty="0" smtClean="0">
                <a:solidFill>
                  <a:schemeClr val="bg1"/>
                </a:solidFill>
                <a:latin typeface="Helvetica" charset="0"/>
                <a:ea typeface="Helvetica" charset="0"/>
                <a:cs typeface="Helvetica" charset="0"/>
              </a:rPr>
              <a:t>Location </a:t>
            </a:r>
            <a:r>
              <a:rPr lang="en-US" sz="2200" dirty="0">
                <a:solidFill>
                  <a:schemeClr val="bg1"/>
                </a:solidFill>
                <a:latin typeface="Helvetica" charset="0"/>
                <a:ea typeface="Helvetica" charset="0"/>
                <a:cs typeface="Helvetica" charset="0"/>
              </a:rPr>
              <a:t>services isn’t truly implemented either.</a:t>
            </a:r>
            <a:endParaRPr lang="ar-SA" sz="220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150203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Helvetica Light" charset="0"/>
                <a:ea typeface="Helvetica Light" charset="0"/>
                <a:cs typeface="Helvetica Light" charset="0"/>
              </a:rPr>
              <a:t>H A R D </a:t>
            </a:r>
            <a:r>
              <a:rPr lang="mr-IN" sz="3600" dirty="0" smtClean="0">
                <a:solidFill>
                  <a:schemeClr val="bg1"/>
                </a:solidFill>
                <a:latin typeface="Helvetica Light" charset="0"/>
                <a:ea typeface="Helvetica Light" charset="0"/>
                <a:cs typeface="Helvetica Light" charset="0"/>
              </a:rPr>
              <a:t>–</a:t>
            </a:r>
            <a:r>
              <a:rPr lang="en-US" sz="3600" dirty="0" smtClean="0">
                <a:solidFill>
                  <a:schemeClr val="bg1"/>
                </a:solidFill>
                <a:latin typeface="Helvetica Light" charset="0"/>
                <a:ea typeface="Helvetica Light" charset="0"/>
                <a:cs typeface="Helvetica Light" charset="0"/>
              </a:rPr>
              <a:t> C O D E D  </a:t>
            </a:r>
            <a:endParaRPr lang="ar-SA" sz="3600" dirty="0">
              <a:solidFill>
                <a:schemeClr val="accent4"/>
              </a:solidFill>
              <a:latin typeface="Helvetica Light" charset="0"/>
              <a:ea typeface="Helvetica Light" charset="0"/>
              <a:cs typeface="Helvetica Light" charset="0"/>
            </a:endParaRPr>
          </a:p>
        </p:txBody>
      </p:sp>
      <p:sp>
        <p:nvSpPr>
          <p:cNvPr id="3" name="TextBox 2"/>
          <p:cNvSpPr txBox="1"/>
          <p:nvPr/>
        </p:nvSpPr>
        <p:spPr>
          <a:xfrm>
            <a:off x="838200" y="3150521"/>
            <a:ext cx="10808368" cy="430887"/>
          </a:xfrm>
          <a:prstGeom prst="rect">
            <a:avLst/>
          </a:prstGeom>
          <a:noFill/>
        </p:spPr>
        <p:txBody>
          <a:bodyPr wrap="square" rtlCol="0">
            <a:spAutoFit/>
          </a:bodyPr>
          <a:lstStyle/>
          <a:p>
            <a:r>
              <a:rPr lang="en-US" sz="2200" dirty="0">
                <a:solidFill>
                  <a:schemeClr val="bg1"/>
                </a:solidFill>
                <a:latin typeface="Helvetica" charset="0"/>
                <a:ea typeface="Helvetica" charset="0"/>
                <a:cs typeface="Helvetica" charset="0"/>
              </a:rPr>
              <a:t>User profiles, we assume payment options have already been confirmed by </a:t>
            </a:r>
            <a:r>
              <a:rPr lang="en-US" sz="2200" dirty="0" smtClean="0">
                <a:solidFill>
                  <a:schemeClr val="bg1"/>
                </a:solidFill>
                <a:latin typeface="Helvetica" charset="0"/>
                <a:ea typeface="Helvetica" charset="0"/>
                <a:cs typeface="Helvetica" charset="0"/>
              </a:rPr>
              <a:t>users.</a:t>
            </a:r>
            <a:endParaRPr lang="ar-SA" sz="220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863043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Helvetica Light" charset="0"/>
                <a:ea typeface="Helvetica Light" charset="0"/>
                <a:cs typeface="Helvetica Light" charset="0"/>
              </a:rPr>
              <a:t>I S S U E S  /  Q U E S T I O N S</a:t>
            </a:r>
            <a:endParaRPr lang="ar-SA" sz="3600" dirty="0">
              <a:solidFill>
                <a:schemeClr val="accent4"/>
              </a:solidFill>
              <a:latin typeface="Helvetica Light" charset="0"/>
              <a:ea typeface="Helvetica Light" charset="0"/>
              <a:cs typeface="Helvetica Light" charset="0"/>
            </a:endParaRPr>
          </a:p>
        </p:txBody>
      </p:sp>
      <p:sp>
        <p:nvSpPr>
          <p:cNvPr id="3" name="TextBox 2"/>
          <p:cNvSpPr txBox="1"/>
          <p:nvPr/>
        </p:nvSpPr>
        <p:spPr>
          <a:xfrm>
            <a:off x="838200" y="2621132"/>
            <a:ext cx="10515600" cy="1938992"/>
          </a:xfrm>
          <a:prstGeom prst="rect">
            <a:avLst/>
          </a:prstGeom>
          <a:noFill/>
        </p:spPr>
        <p:txBody>
          <a:bodyPr wrap="square" rtlCol="0">
            <a:spAutoFit/>
          </a:bodyPr>
          <a:lstStyle/>
          <a:p>
            <a:r>
              <a:rPr lang="en-US" sz="2400" dirty="0">
                <a:solidFill>
                  <a:schemeClr val="bg1"/>
                </a:solidFill>
                <a:latin typeface="Helvetica" charset="0"/>
                <a:ea typeface="Helvetica" charset="0"/>
                <a:cs typeface="Helvetica" charset="0"/>
              </a:rPr>
              <a:t>The initial ‘Bubble’ interest page; we’ll make something more creative later, if we have time. </a:t>
            </a:r>
            <a:endParaRPr lang="en-US" sz="2400" dirty="0" smtClean="0">
              <a:solidFill>
                <a:schemeClr val="bg1"/>
              </a:solidFill>
              <a:latin typeface="Helvetica" charset="0"/>
              <a:ea typeface="Helvetica" charset="0"/>
              <a:cs typeface="Helvetica" charset="0"/>
            </a:endParaRPr>
          </a:p>
          <a:p>
            <a:endParaRPr lang="en-US" sz="2400" dirty="0">
              <a:solidFill>
                <a:schemeClr val="bg1"/>
              </a:solidFill>
              <a:latin typeface="Helvetica" charset="0"/>
              <a:ea typeface="Helvetica" charset="0"/>
              <a:cs typeface="Helvetica" charset="0"/>
            </a:endParaRPr>
          </a:p>
          <a:p>
            <a:r>
              <a:rPr lang="en-US" sz="2400" dirty="0" smtClean="0">
                <a:solidFill>
                  <a:schemeClr val="bg1"/>
                </a:solidFill>
                <a:latin typeface="Helvetica" charset="0"/>
                <a:ea typeface="Helvetica" charset="0"/>
                <a:cs typeface="Helvetica" charset="0"/>
              </a:rPr>
              <a:t>‘</a:t>
            </a:r>
            <a:r>
              <a:rPr lang="en-US" sz="2400" dirty="0">
                <a:solidFill>
                  <a:schemeClr val="bg1"/>
                </a:solidFill>
                <a:latin typeface="Helvetica" charset="0"/>
                <a:ea typeface="Helvetica" charset="0"/>
                <a:cs typeface="Helvetica" charset="0"/>
              </a:rPr>
              <a:t>Porting’ a number from the final ‘Text/Call’ page to a messaging app - we might just do a screenshot of </a:t>
            </a:r>
            <a:r>
              <a:rPr lang="en-US" sz="2400" dirty="0" err="1">
                <a:solidFill>
                  <a:schemeClr val="bg1"/>
                </a:solidFill>
                <a:latin typeface="Helvetica" charset="0"/>
                <a:ea typeface="Helvetica" charset="0"/>
                <a:cs typeface="Helvetica" charset="0"/>
              </a:rPr>
              <a:t>iMessage</a:t>
            </a:r>
            <a:r>
              <a:rPr lang="en-US" sz="2400" dirty="0">
                <a:solidFill>
                  <a:schemeClr val="bg1"/>
                </a:solidFill>
                <a:latin typeface="Helvetica" charset="0"/>
                <a:ea typeface="Helvetica" charset="0"/>
                <a:cs typeface="Helvetica" charset="0"/>
              </a:rPr>
              <a:t>.</a:t>
            </a:r>
            <a:endParaRPr lang="ar-SA" sz="220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560413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2947"/>
            <a:ext cx="10515600" cy="4700337"/>
          </a:xfrm>
        </p:spPr>
        <p:txBody>
          <a:bodyPr>
            <a:normAutofit/>
          </a:bodyPr>
          <a:lstStyle/>
          <a:p>
            <a:pPr marL="0" indent="0">
              <a:buNone/>
            </a:pPr>
            <a:r>
              <a:rPr lang="en-US" dirty="0" smtClean="0">
                <a:solidFill>
                  <a:schemeClr val="bg1"/>
                </a:solidFill>
                <a:ea typeface="Helvetica Light" charset="0"/>
                <a:cs typeface="Helvetica Light" charset="0"/>
              </a:rPr>
              <a:t>Introduction</a:t>
            </a:r>
          </a:p>
          <a:p>
            <a:pPr marL="0" indent="0">
              <a:buNone/>
            </a:pPr>
            <a:r>
              <a:rPr lang="en-US" dirty="0">
                <a:solidFill>
                  <a:schemeClr val="bg1"/>
                </a:solidFill>
              </a:rPr>
              <a:t>Value Prop, Problem and Solution Overview </a:t>
            </a:r>
            <a:endParaRPr lang="en-US" dirty="0" smtClean="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Heuristic Evaluation Results</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Revised Design</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Prototype Implementation Status</a:t>
            </a:r>
            <a:endParaRPr lang="en-US" dirty="0">
              <a:solidFill>
                <a:schemeClr val="bg1"/>
              </a:solidFill>
              <a:ea typeface="Helvetica Light" charset="0"/>
              <a:cs typeface="Helvetica Light" charset="0"/>
            </a:endParaRPr>
          </a:p>
          <a:p>
            <a:pPr marL="0" indent="0">
              <a:buNone/>
            </a:pPr>
            <a:r>
              <a:rPr lang="en-US" dirty="0" smtClean="0">
                <a:solidFill>
                  <a:schemeClr val="accent4"/>
                </a:solidFill>
                <a:ea typeface="Helvetica Light" charset="0"/>
                <a:cs typeface="Helvetica Light" charset="0"/>
              </a:rPr>
              <a:t>Demonstration of Prototype</a:t>
            </a:r>
          </a:p>
          <a:p>
            <a:pPr marL="0" indent="0">
              <a:buNone/>
            </a:pPr>
            <a:r>
              <a:rPr lang="en-US" dirty="0" smtClean="0">
                <a:solidFill>
                  <a:schemeClr val="bg1"/>
                </a:solidFill>
                <a:ea typeface="Helvetica Light" charset="0"/>
                <a:cs typeface="Helvetica Light" charset="0"/>
              </a:rPr>
              <a:t>Summary</a:t>
            </a:r>
            <a:endParaRPr lang="ar-SA" dirty="0">
              <a:solidFill>
                <a:schemeClr val="bg1"/>
              </a:solidFill>
              <a:ea typeface="Helvetica Light" charset="0"/>
              <a:cs typeface="Helvetica Light"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482" y="6246920"/>
            <a:ext cx="948635" cy="330658"/>
          </a:xfrm>
          <a:prstGeom prst="rect">
            <a:avLst/>
          </a:prstGeom>
        </p:spPr>
      </p:pic>
    </p:spTree>
    <p:extLst>
      <p:ext uri="{BB962C8B-B14F-4D97-AF65-F5344CB8AC3E}">
        <p14:creationId xmlns:p14="http://schemas.microsoft.com/office/powerpoint/2010/main" val="1034949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2947"/>
            <a:ext cx="10515600" cy="4700337"/>
          </a:xfrm>
        </p:spPr>
        <p:txBody>
          <a:bodyPr>
            <a:normAutofit/>
          </a:bodyPr>
          <a:lstStyle/>
          <a:p>
            <a:pPr marL="0" indent="0">
              <a:buNone/>
            </a:pPr>
            <a:r>
              <a:rPr lang="en-US" dirty="0" smtClean="0">
                <a:solidFill>
                  <a:schemeClr val="accent4"/>
                </a:solidFill>
                <a:ea typeface="Helvetica Light" charset="0"/>
                <a:cs typeface="Helvetica Light" charset="0"/>
              </a:rPr>
              <a:t>Introduction</a:t>
            </a:r>
          </a:p>
          <a:p>
            <a:pPr marL="0" indent="0">
              <a:buNone/>
            </a:pPr>
            <a:r>
              <a:rPr lang="en-US" dirty="0">
                <a:solidFill>
                  <a:schemeClr val="bg1"/>
                </a:solidFill>
              </a:rPr>
              <a:t>Value Prop, Problem and Solution Overview </a:t>
            </a:r>
            <a:endParaRPr lang="en-US" dirty="0" smtClean="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Heuristic Evaluation Results</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Revised Design</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Prototype Implementation Status</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Demonstration of Prototype</a:t>
            </a:r>
          </a:p>
          <a:p>
            <a:pPr marL="0" indent="0">
              <a:buNone/>
            </a:pPr>
            <a:r>
              <a:rPr lang="en-US" dirty="0" smtClean="0">
                <a:solidFill>
                  <a:schemeClr val="bg1"/>
                </a:solidFill>
                <a:ea typeface="Helvetica Light" charset="0"/>
                <a:cs typeface="Helvetica Light" charset="0"/>
              </a:rPr>
              <a:t>Summary</a:t>
            </a:r>
            <a:endParaRPr lang="ar-SA" dirty="0">
              <a:solidFill>
                <a:schemeClr val="bg1"/>
              </a:solidFill>
              <a:ea typeface="Helvetica Light" charset="0"/>
              <a:cs typeface="Helvetica Light"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482" y="6246920"/>
            <a:ext cx="948635" cy="330658"/>
          </a:xfrm>
          <a:prstGeom prst="rect">
            <a:avLst/>
          </a:prstGeom>
        </p:spPr>
      </p:pic>
    </p:spTree>
    <p:extLst>
      <p:ext uri="{BB962C8B-B14F-4D97-AF65-F5344CB8AC3E}">
        <p14:creationId xmlns:p14="http://schemas.microsoft.com/office/powerpoint/2010/main" val="889023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4" y="2675187"/>
            <a:ext cx="10515600" cy="1325563"/>
          </a:xfrm>
        </p:spPr>
        <p:txBody>
          <a:bodyPr>
            <a:normAutofit/>
          </a:bodyPr>
          <a:lstStyle/>
          <a:p>
            <a:r>
              <a:rPr lang="en-US" sz="3200" dirty="0" smtClean="0">
                <a:solidFill>
                  <a:schemeClr val="bg1"/>
                </a:solidFill>
                <a:latin typeface="Helvetica Light" charset="0"/>
                <a:ea typeface="Helvetica Light" charset="0"/>
                <a:cs typeface="Helvetica Light" charset="0"/>
              </a:rPr>
              <a:t>D E M O N S T R A T I O N</a:t>
            </a:r>
            <a:endParaRPr lang="ar-SA" sz="3200" dirty="0">
              <a:solidFill>
                <a:schemeClr val="accent4"/>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735079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2947"/>
            <a:ext cx="10515600" cy="4700337"/>
          </a:xfrm>
        </p:spPr>
        <p:txBody>
          <a:bodyPr>
            <a:normAutofit/>
          </a:bodyPr>
          <a:lstStyle/>
          <a:p>
            <a:pPr marL="0" indent="0">
              <a:buNone/>
            </a:pPr>
            <a:r>
              <a:rPr lang="en-US" dirty="0" smtClean="0">
                <a:solidFill>
                  <a:schemeClr val="bg1"/>
                </a:solidFill>
                <a:ea typeface="Helvetica Light" charset="0"/>
                <a:cs typeface="Helvetica Light" charset="0"/>
              </a:rPr>
              <a:t>Introduction</a:t>
            </a:r>
          </a:p>
          <a:p>
            <a:pPr marL="0" indent="0">
              <a:buNone/>
            </a:pPr>
            <a:r>
              <a:rPr lang="en-US" dirty="0">
                <a:solidFill>
                  <a:schemeClr val="bg1"/>
                </a:solidFill>
              </a:rPr>
              <a:t>Value Prop, Problem and Solution Overview </a:t>
            </a:r>
            <a:endParaRPr lang="en-US" dirty="0" smtClean="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Heuristic Evaluation Results</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Revised Design</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Prototype Implementation Status</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Demonstration of Prototype</a:t>
            </a:r>
          </a:p>
          <a:p>
            <a:pPr marL="0" indent="0">
              <a:buNone/>
            </a:pPr>
            <a:r>
              <a:rPr lang="en-US" dirty="0" smtClean="0">
                <a:solidFill>
                  <a:schemeClr val="accent4"/>
                </a:solidFill>
                <a:ea typeface="Helvetica Light" charset="0"/>
                <a:cs typeface="Helvetica Light" charset="0"/>
              </a:rPr>
              <a:t>Summary</a:t>
            </a:r>
            <a:endParaRPr lang="ar-SA" dirty="0">
              <a:solidFill>
                <a:schemeClr val="accent4"/>
              </a:solidFill>
              <a:ea typeface="Helvetica Light" charset="0"/>
              <a:cs typeface="Helvetica Light"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482" y="6246920"/>
            <a:ext cx="948635" cy="330658"/>
          </a:xfrm>
          <a:prstGeom prst="rect">
            <a:avLst/>
          </a:prstGeom>
        </p:spPr>
      </p:pic>
    </p:spTree>
    <p:extLst>
      <p:ext uri="{BB962C8B-B14F-4D97-AF65-F5344CB8AC3E}">
        <p14:creationId xmlns:p14="http://schemas.microsoft.com/office/powerpoint/2010/main" val="431530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158" y="1074821"/>
            <a:ext cx="10515600" cy="4780547"/>
          </a:xfrm>
        </p:spPr>
        <p:txBody>
          <a:bodyPr>
            <a:normAutofit/>
          </a:bodyPr>
          <a:lstStyle/>
          <a:p>
            <a:pPr marL="0" indent="0">
              <a:buNone/>
            </a:pPr>
            <a:r>
              <a:rPr lang="en-US" sz="4000" dirty="0" smtClean="0">
                <a:solidFill>
                  <a:schemeClr val="bg1"/>
                </a:solidFill>
                <a:ea typeface="Helvetica Light" charset="0"/>
                <a:cs typeface="Helvetica Light" charset="0"/>
              </a:rPr>
              <a:t>S U M M A R Y</a:t>
            </a:r>
            <a:endParaRPr lang="en-US" sz="2400" dirty="0" smtClean="0">
              <a:solidFill>
                <a:schemeClr val="bg1"/>
              </a:solidFill>
              <a:ea typeface="Helvetica Light" charset="0"/>
              <a:cs typeface="Helvetica Light" charset="0"/>
            </a:endParaRPr>
          </a:p>
          <a:p>
            <a:pPr marL="0" indent="0">
              <a:buNone/>
            </a:pPr>
            <a:r>
              <a:rPr lang="en-US" sz="2400" dirty="0" smtClean="0">
                <a:solidFill>
                  <a:schemeClr val="bg1"/>
                </a:solidFill>
                <a:ea typeface="Helvetica Light" charset="0"/>
                <a:cs typeface="Helvetica Light" charset="0"/>
              </a:rPr>
              <a:t>			</a:t>
            </a:r>
          </a:p>
          <a:p>
            <a:pPr marL="0" indent="0">
              <a:buNone/>
            </a:pPr>
            <a:r>
              <a:rPr lang="en-US" sz="2400" dirty="0" smtClean="0">
                <a:solidFill>
                  <a:schemeClr val="bg1"/>
                </a:solidFill>
              </a:rPr>
              <a:t>Realized </a:t>
            </a:r>
            <a:r>
              <a:rPr lang="en-US" sz="2400" dirty="0">
                <a:solidFill>
                  <a:schemeClr val="bg1"/>
                </a:solidFill>
              </a:rPr>
              <a:t>the tradeoff between our med-fi and final </a:t>
            </a:r>
            <a:r>
              <a:rPr lang="en-US" sz="2400" dirty="0" smtClean="0">
                <a:solidFill>
                  <a:schemeClr val="bg1"/>
                </a:solidFill>
              </a:rPr>
              <a:t>prototyping</a:t>
            </a:r>
          </a:p>
          <a:p>
            <a:pPr marL="0" indent="0">
              <a:buNone/>
            </a:pPr>
            <a:endParaRPr lang="en-US" sz="2400" dirty="0" smtClean="0">
              <a:solidFill>
                <a:schemeClr val="bg1"/>
              </a:solidFill>
            </a:endParaRPr>
          </a:p>
          <a:p>
            <a:pPr marL="0" indent="0">
              <a:buNone/>
            </a:pPr>
            <a:r>
              <a:rPr lang="en-US" sz="2400" dirty="0">
                <a:solidFill>
                  <a:schemeClr val="bg1"/>
                </a:solidFill>
              </a:rPr>
              <a:t>Improved our whole structure and UI based on our </a:t>
            </a:r>
            <a:r>
              <a:rPr lang="en-US" sz="2400" dirty="0" smtClean="0">
                <a:solidFill>
                  <a:schemeClr val="bg1"/>
                </a:solidFill>
              </a:rPr>
              <a:t>colleagues’ feedback</a:t>
            </a:r>
          </a:p>
          <a:p>
            <a:pPr marL="0" indent="0">
              <a:buNone/>
            </a:pPr>
            <a:endParaRPr lang="en-US" sz="2400" dirty="0" smtClean="0">
              <a:solidFill>
                <a:schemeClr val="bg1"/>
              </a:solidFill>
            </a:endParaRPr>
          </a:p>
          <a:p>
            <a:pPr marL="0" indent="0" fontAlgn="base">
              <a:buNone/>
            </a:pPr>
            <a:r>
              <a:rPr lang="en-US" sz="2400" dirty="0" smtClean="0">
                <a:solidFill>
                  <a:schemeClr val="bg1"/>
                </a:solidFill>
              </a:rPr>
              <a:t>Almost </a:t>
            </a:r>
            <a:r>
              <a:rPr lang="en-US" sz="2400" dirty="0">
                <a:solidFill>
                  <a:schemeClr val="bg1"/>
                </a:solidFill>
              </a:rPr>
              <a:t>done </a:t>
            </a:r>
            <a:r>
              <a:rPr lang="en-US" sz="2400" dirty="0" smtClean="0">
                <a:solidFill>
                  <a:schemeClr val="bg1"/>
                </a:solidFill>
              </a:rPr>
              <a:t>building </a:t>
            </a:r>
            <a:r>
              <a:rPr lang="en-US" sz="2400" dirty="0">
                <a:solidFill>
                  <a:schemeClr val="bg1"/>
                </a:solidFill>
              </a:rPr>
              <a:t>our complete app</a:t>
            </a:r>
          </a:p>
          <a:p>
            <a:pPr marL="0" indent="0">
              <a:buNone/>
            </a:pPr>
            <a:endParaRPr lang="en-US" sz="2400" dirty="0" smtClean="0">
              <a:solidFill>
                <a:schemeClr val="bg1"/>
              </a:solidFill>
              <a:ea typeface="Helvetica Light" charset="0"/>
              <a:cs typeface="Helvetica Light" charset="0"/>
            </a:endParaRPr>
          </a:p>
          <a:p>
            <a:pPr marL="0" indent="0">
              <a:buNone/>
            </a:pPr>
            <a:r>
              <a:rPr lang="en-US" sz="2400" dirty="0">
                <a:solidFill>
                  <a:schemeClr val="bg1"/>
                </a:solidFill>
              </a:rPr>
              <a:t>Website online</a:t>
            </a:r>
          </a:p>
          <a:p>
            <a:pPr marL="0" indent="0">
              <a:buNone/>
            </a:pPr>
            <a:endParaRPr lang="en-US" sz="2400" dirty="0">
              <a:solidFill>
                <a:schemeClr val="bg1"/>
              </a:solidFill>
              <a:ea typeface="Helvetica Light" charset="0"/>
              <a:cs typeface="Helvetica Light" charset="0"/>
            </a:endParaRPr>
          </a:p>
          <a:p>
            <a:pPr marL="0" indent="0">
              <a:buNone/>
            </a:pPr>
            <a:endParaRPr lang="ar-SA" sz="2400" dirty="0">
              <a:solidFill>
                <a:schemeClr val="bg1"/>
              </a:solidFill>
              <a:ea typeface="Helvetica Light" charset="0"/>
              <a:cs typeface="Helvetica Light" charset="0"/>
            </a:endParaRPr>
          </a:p>
        </p:txBody>
      </p:sp>
    </p:spTree>
    <p:extLst>
      <p:ext uri="{BB962C8B-B14F-4D97-AF65-F5344CB8AC3E}">
        <p14:creationId xmlns:p14="http://schemas.microsoft.com/office/powerpoint/2010/main" val="1866000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536" b="7877"/>
          <a:stretch/>
        </p:blipFill>
        <p:spPr>
          <a:xfrm>
            <a:off x="0" y="-208547"/>
            <a:ext cx="12258282" cy="723498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330" y="2988042"/>
            <a:ext cx="2314713" cy="806820"/>
          </a:xfrm>
          <a:prstGeom prst="rect">
            <a:avLst/>
          </a:prstGeom>
        </p:spPr>
      </p:pic>
    </p:spTree>
    <p:extLst>
      <p:ext uri="{BB962C8B-B14F-4D97-AF65-F5344CB8AC3E}">
        <p14:creationId xmlns:p14="http://schemas.microsoft.com/office/powerpoint/2010/main" val="751078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536" b="7877"/>
          <a:stretch/>
        </p:blipFill>
        <p:spPr>
          <a:xfrm>
            <a:off x="0" y="-208547"/>
            <a:ext cx="12258282" cy="7234989"/>
          </a:xfrm>
          <a:prstGeom prst="rect">
            <a:avLst/>
          </a:prstGeom>
        </p:spPr>
      </p:pic>
      <p:sp>
        <p:nvSpPr>
          <p:cNvPr id="4" name="Title 1"/>
          <p:cNvSpPr txBox="1">
            <a:spLocks/>
          </p:cNvSpPr>
          <p:nvPr/>
        </p:nvSpPr>
        <p:spPr>
          <a:xfrm>
            <a:off x="838200" y="280352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mtClean="0">
                <a:solidFill>
                  <a:schemeClr val="bg1"/>
                </a:solidFill>
                <a:latin typeface="Helvetica Light" charset="0"/>
                <a:ea typeface="Helvetica Light" charset="0"/>
                <a:cs typeface="Helvetica Light" charset="0"/>
              </a:rPr>
              <a:t>Q U E S T I O N S</a:t>
            </a:r>
            <a:endParaRPr lang="ar-SA" dirty="0">
              <a:solidFill>
                <a:schemeClr val="bg1"/>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850598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Helvetica Light" charset="0"/>
                <a:ea typeface="Helvetica Light" charset="0"/>
                <a:cs typeface="Helvetica Light" charset="0"/>
              </a:rPr>
              <a:t>O U R  T E A M</a:t>
            </a:r>
            <a:endParaRPr lang="ar-SA" dirty="0">
              <a:solidFill>
                <a:schemeClr val="bg1"/>
              </a:solidFill>
              <a:latin typeface="Helvetica Light" charset="0"/>
              <a:ea typeface="Helvetica Light" charset="0"/>
              <a:cs typeface="Helvetica Light" charset="0"/>
            </a:endParaRPr>
          </a:p>
        </p:txBody>
      </p:sp>
      <p:sp>
        <p:nvSpPr>
          <p:cNvPr id="3" name="Content Placeholder 2"/>
          <p:cNvSpPr>
            <a:spLocks noGrp="1"/>
          </p:cNvSpPr>
          <p:nvPr>
            <p:ph idx="1"/>
          </p:nvPr>
        </p:nvSpPr>
        <p:spPr>
          <a:xfrm>
            <a:off x="838200" y="5099604"/>
            <a:ext cx="10515600" cy="433889"/>
          </a:xfrm>
        </p:spPr>
        <p:txBody>
          <a:bodyPr>
            <a:normAutofit lnSpcReduction="10000"/>
          </a:bodyPr>
          <a:lstStyle/>
          <a:p>
            <a:pPr marL="0" indent="0" algn="ctr">
              <a:buNone/>
            </a:pPr>
            <a:r>
              <a:rPr lang="en-US" dirty="0" smtClean="0">
                <a:solidFill>
                  <a:schemeClr val="bg1"/>
                </a:solidFill>
                <a:ea typeface="Helvetica Light" charset="0"/>
                <a:cs typeface="Helvetica Light" charset="0"/>
              </a:rPr>
              <a:t>Alex            Alexandre            Basel                Kim</a:t>
            </a:r>
            <a:endParaRPr lang="ar-SA" dirty="0">
              <a:solidFill>
                <a:schemeClr val="bg1"/>
              </a:solidFill>
              <a:ea typeface="Helvetica Light" charset="0"/>
              <a:cs typeface="Helvetica Light" charset="0"/>
            </a:endParaRPr>
          </a:p>
        </p:txBody>
      </p:sp>
      <p:pic>
        <p:nvPicPr>
          <p:cNvPr id="5124" name="Picture 4" descr="https://lh5.googleusercontent.com/w-Imc0boLEry9aIEvoZCXUqUNb8YOiiNlBC2se8-qR8aG_T92BiV932m3bHFLUqCvw0xCLUJCxh7ham0V1shbjy1TBzcRgdFrtkpcsHTjTPALBQn8vAb-RQy5JZyEt5UR4NQ0hKUDFA"/>
          <p:cNvPicPr>
            <a:picLocks noChangeAspect="1" noChangeArrowheads="1"/>
          </p:cNvPicPr>
          <p:nvPr/>
        </p:nvPicPr>
        <p:blipFill rotWithShape="1">
          <a:blip r:embed="rId3">
            <a:extLst>
              <a:ext uri="{28A0092B-C50C-407E-A947-70E740481C1C}">
                <a14:useLocalDpi xmlns:a14="http://schemas.microsoft.com/office/drawing/2010/main" val="0"/>
              </a:ext>
            </a:extLst>
          </a:blip>
          <a:srcRect l="12155" r="15118"/>
          <a:stretch/>
        </p:blipFill>
        <p:spPr bwMode="auto">
          <a:xfrm>
            <a:off x="1354667" y="2036016"/>
            <a:ext cx="2526440" cy="2611931"/>
          </a:xfrm>
          <a:prstGeom prst="ellipse">
            <a:avLst/>
          </a:prstGeom>
          <a:noFill/>
          <a:extLst>
            <a:ext uri="{909E8E84-426E-40DD-AFC4-6F175D3DCCD1}">
              <a14:hiddenFill xmlns:a14="http://schemas.microsoft.com/office/drawing/2010/main">
                <a:solidFill>
                  <a:srgbClr val="FFFFFF"/>
                </a:solidFill>
              </a14:hiddenFill>
            </a:ext>
          </a:extLst>
        </p:spPr>
      </p:pic>
      <p:pic>
        <p:nvPicPr>
          <p:cNvPr id="5125" name="Picture 5" descr="https://lh4.googleusercontent.com/zGLNFHskkC2ZUAhoohPGciyeYHFd_jLFp9OEXYGBROTYJyPBgm81XML2WO79ybGr21_a1QcdVIDYJPg30ksuXXORrOEJwfChEfqk_UhUpLJBiS2bM8hygCPJUNajDlg8sNU_8aBf9HQ"/>
          <p:cNvPicPr>
            <a:picLocks noChangeAspect="1" noChangeArrowheads="1"/>
          </p:cNvPicPr>
          <p:nvPr/>
        </p:nvPicPr>
        <p:blipFill rotWithShape="1">
          <a:blip r:embed="rId4">
            <a:extLst>
              <a:ext uri="{28A0092B-C50C-407E-A947-70E740481C1C}">
                <a14:useLocalDpi xmlns:a14="http://schemas.microsoft.com/office/drawing/2010/main" val="0"/>
              </a:ext>
            </a:extLst>
          </a:blip>
          <a:srcRect l="3389" r="13559"/>
          <a:stretch/>
        </p:blipFill>
        <p:spPr bwMode="auto">
          <a:xfrm>
            <a:off x="3674534" y="2028251"/>
            <a:ext cx="2612236" cy="2619003"/>
          </a:xfrm>
          <a:prstGeom prst="ellipse">
            <a:avLst/>
          </a:prstGeom>
          <a:noFill/>
          <a:extLst>
            <a:ext uri="{909E8E84-426E-40DD-AFC4-6F175D3DCCD1}">
              <a14:hiddenFill xmlns:a14="http://schemas.microsoft.com/office/drawing/2010/main">
                <a:solidFill>
                  <a:srgbClr val="FFFFFF"/>
                </a:solidFill>
              </a14:hiddenFill>
            </a:ext>
          </a:extLst>
        </p:spPr>
      </p:pic>
      <p:pic>
        <p:nvPicPr>
          <p:cNvPr id="5123" name="Picture 3" descr="ullSizeRender 4.jpg"/>
          <p:cNvPicPr>
            <a:picLocks noChangeAspect="1" noChangeArrowheads="1"/>
          </p:cNvPicPr>
          <p:nvPr/>
        </p:nvPicPr>
        <p:blipFill rotWithShape="1">
          <a:blip r:embed="rId5">
            <a:extLst>
              <a:ext uri="{28A0092B-C50C-407E-A947-70E740481C1C}">
                <a14:useLocalDpi xmlns:a14="http://schemas.microsoft.com/office/drawing/2010/main" val="0"/>
              </a:ext>
            </a:extLst>
          </a:blip>
          <a:srcRect l="9264" t="5792" r="14759" b="18666"/>
          <a:stretch/>
        </p:blipFill>
        <p:spPr bwMode="auto">
          <a:xfrm>
            <a:off x="6144030" y="2022779"/>
            <a:ext cx="2493095" cy="2640714"/>
          </a:xfrm>
          <a:prstGeom prst="ellipse">
            <a:avLst/>
          </a:prstGeom>
          <a:noFill/>
          <a:extLst>
            <a:ext uri="{909E8E84-426E-40DD-AFC4-6F175D3DCCD1}">
              <a14:hiddenFill xmlns:a14="http://schemas.microsoft.com/office/drawing/2010/main">
                <a:solidFill>
                  <a:srgbClr val="FFFFFF"/>
                </a:solidFill>
              </a14:hiddenFill>
            </a:ext>
          </a:extLst>
        </p:spPr>
      </p:pic>
      <p:pic>
        <p:nvPicPr>
          <p:cNvPr id="5122" name="Picture 2" descr="https://lh5.googleusercontent.com/ddY9v6MkQeB8G5GvZkYjwXURG4Pd0DVeTAbuG4bwktHfDGuGDdZb4yD-FkoXJg_hhN76GRYGDlDC9-MFjkLFDF_w86FAiJeGeBO7E1ET_3EGYzqTlmoXqgsCTRrxpIevcJtFuXM1dz8"/>
          <p:cNvPicPr>
            <a:picLocks noChangeAspect="1" noChangeArrowheads="1"/>
          </p:cNvPicPr>
          <p:nvPr/>
        </p:nvPicPr>
        <p:blipFill rotWithShape="1">
          <a:blip r:embed="rId6">
            <a:extLst>
              <a:ext uri="{28A0092B-C50C-407E-A947-70E740481C1C}">
                <a14:useLocalDpi xmlns:a14="http://schemas.microsoft.com/office/drawing/2010/main" val="0"/>
              </a:ext>
            </a:extLst>
          </a:blip>
          <a:srcRect t="8029" b="15140"/>
          <a:stretch/>
        </p:blipFill>
        <p:spPr bwMode="auto">
          <a:xfrm>
            <a:off x="8415866" y="2016639"/>
            <a:ext cx="2470017" cy="2656774"/>
          </a:xfrm>
          <a:prstGeom prst="ellipse">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3674534" y="5533492"/>
            <a:ext cx="2605523" cy="6654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Light"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Light"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20000"/>
              </a:lnSpc>
              <a:buFont typeface="Arial"/>
              <a:buNone/>
            </a:pPr>
            <a:r>
              <a:rPr lang="en-US" sz="2000" dirty="0" smtClean="0">
                <a:solidFill>
                  <a:schemeClr val="accent4"/>
                </a:solidFill>
                <a:ea typeface="Helvetica Light" charset="0"/>
                <a:cs typeface="Helvetica Light" charset="0"/>
              </a:rPr>
              <a:t>Software Engineering</a:t>
            </a:r>
            <a:endParaRPr lang="ar-SA" sz="2000" dirty="0">
              <a:solidFill>
                <a:schemeClr val="accent4"/>
              </a:solidFill>
              <a:ea typeface="Helvetica Light" charset="0"/>
              <a:cs typeface="Helvetica Light" charset="0"/>
            </a:endParaRPr>
          </a:p>
        </p:txBody>
      </p:sp>
      <p:sp>
        <p:nvSpPr>
          <p:cNvPr id="11" name="Content Placeholder 2"/>
          <p:cNvSpPr txBox="1">
            <a:spLocks/>
          </p:cNvSpPr>
          <p:nvPr/>
        </p:nvSpPr>
        <p:spPr>
          <a:xfrm>
            <a:off x="1735950" y="5533492"/>
            <a:ext cx="1704559" cy="926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Light"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Light"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20000"/>
              </a:lnSpc>
              <a:buFont typeface="Arial"/>
              <a:buNone/>
            </a:pPr>
            <a:r>
              <a:rPr lang="en-US" sz="2000" smtClean="0">
                <a:solidFill>
                  <a:schemeClr val="accent4"/>
                </a:solidFill>
                <a:ea typeface="Helvetica Light" charset="0"/>
                <a:cs typeface="Helvetica Light" charset="0"/>
              </a:rPr>
              <a:t>Usability Testing</a:t>
            </a:r>
            <a:endParaRPr lang="en-US" sz="2000" dirty="0" smtClean="0">
              <a:solidFill>
                <a:schemeClr val="accent4"/>
              </a:solidFill>
              <a:ea typeface="Helvetica Light" charset="0"/>
              <a:cs typeface="Helvetica Light" charset="0"/>
            </a:endParaRPr>
          </a:p>
        </p:txBody>
      </p:sp>
      <p:sp>
        <p:nvSpPr>
          <p:cNvPr id="12" name="Content Placeholder 2"/>
          <p:cNvSpPr txBox="1">
            <a:spLocks/>
          </p:cNvSpPr>
          <p:nvPr/>
        </p:nvSpPr>
        <p:spPr>
          <a:xfrm>
            <a:off x="6027357" y="5636896"/>
            <a:ext cx="2605523" cy="6654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Light"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Light"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20000"/>
              </a:lnSpc>
              <a:buFont typeface="Arial"/>
              <a:buNone/>
            </a:pPr>
            <a:r>
              <a:rPr lang="en-US" sz="2000" dirty="0" smtClean="0">
                <a:solidFill>
                  <a:schemeClr val="accent4"/>
                </a:solidFill>
                <a:ea typeface="Helvetica Light" charset="0"/>
                <a:cs typeface="Helvetica Light" charset="0"/>
              </a:rPr>
              <a:t>Design</a:t>
            </a:r>
          </a:p>
          <a:p>
            <a:pPr marL="0" indent="0" algn="ctr">
              <a:lnSpc>
                <a:spcPct val="120000"/>
              </a:lnSpc>
              <a:buFont typeface="Arial"/>
              <a:buNone/>
            </a:pPr>
            <a:endParaRPr lang="ar-SA" sz="2000" dirty="0">
              <a:solidFill>
                <a:schemeClr val="accent4"/>
              </a:solidFill>
              <a:ea typeface="Helvetica Light" charset="0"/>
              <a:cs typeface="Helvetica Light" charset="0"/>
            </a:endParaRPr>
          </a:p>
        </p:txBody>
      </p:sp>
      <p:sp>
        <p:nvSpPr>
          <p:cNvPr id="13" name="Content Placeholder 2"/>
          <p:cNvSpPr txBox="1">
            <a:spLocks/>
          </p:cNvSpPr>
          <p:nvPr/>
        </p:nvSpPr>
        <p:spPr>
          <a:xfrm>
            <a:off x="8907924" y="5595586"/>
            <a:ext cx="1565412" cy="8822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Light"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Light"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20000"/>
              </a:lnSpc>
              <a:buFont typeface="Arial"/>
              <a:buNone/>
            </a:pPr>
            <a:r>
              <a:rPr lang="en-US" sz="2000" smtClean="0">
                <a:solidFill>
                  <a:schemeClr val="accent4"/>
                </a:solidFill>
                <a:ea typeface="Helvetica Light" charset="0"/>
                <a:cs typeface="Helvetica Light" charset="0"/>
              </a:rPr>
              <a:t>Team Manager</a:t>
            </a:r>
            <a:endParaRPr lang="ar-SA" sz="2000" dirty="0">
              <a:solidFill>
                <a:schemeClr val="accent4"/>
              </a:solidFill>
              <a:ea typeface="Helvetica Light" charset="0"/>
              <a:cs typeface="Helvetica Light" charset="0"/>
            </a:endParaRPr>
          </a:p>
        </p:txBody>
      </p:sp>
    </p:spTree>
    <p:extLst>
      <p:ext uri="{BB962C8B-B14F-4D97-AF65-F5344CB8AC3E}">
        <p14:creationId xmlns:p14="http://schemas.microsoft.com/office/powerpoint/2010/main" val="1788014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536" b="7877"/>
          <a:stretch/>
        </p:blipFill>
        <p:spPr>
          <a:xfrm>
            <a:off x="0" y="-208547"/>
            <a:ext cx="12258282" cy="723498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330" y="2988042"/>
            <a:ext cx="2314713" cy="806820"/>
          </a:xfrm>
          <a:prstGeom prst="rect">
            <a:avLst/>
          </a:prstGeom>
        </p:spPr>
      </p:pic>
    </p:spTree>
    <p:extLst>
      <p:ext uri="{BB962C8B-B14F-4D97-AF65-F5344CB8AC3E}">
        <p14:creationId xmlns:p14="http://schemas.microsoft.com/office/powerpoint/2010/main" val="993967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2947"/>
            <a:ext cx="10515600" cy="4700337"/>
          </a:xfrm>
        </p:spPr>
        <p:txBody>
          <a:bodyPr>
            <a:normAutofit/>
          </a:bodyPr>
          <a:lstStyle/>
          <a:p>
            <a:pPr marL="0" indent="0">
              <a:buNone/>
            </a:pPr>
            <a:r>
              <a:rPr lang="en-US" dirty="0" smtClean="0">
                <a:solidFill>
                  <a:schemeClr val="bg1"/>
                </a:solidFill>
                <a:ea typeface="Helvetica Light" charset="0"/>
                <a:cs typeface="Helvetica Light" charset="0"/>
              </a:rPr>
              <a:t>Introduction</a:t>
            </a:r>
          </a:p>
          <a:p>
            <a:pPr marL="0" indent="0">
              <a:buNone/>
            </a:pPr>
            <a:r>
              <a:rPr lang="en-US" dirty="0">
                <a:solidFill>
                  <a:schemeClr val="accent4"/>
                </a:solidFill>
              </a:rPr>
              <a:t>Value Prop, Problem and Solution Overview </a:t>
            </a:r>
            <a:endParaRPr lang="en-US" dirty="0" smtClean="0">
              <a:solidFill>
                <a:schemeClr val="accent4"/>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Heuristic Evaluation Results</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Revised Design</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Prototype Implementation Status</a:t>
            </a:r>
            <a:endParaRPr lang="en-US" dirty="0">
              <a:solidFill>
                <a:schemeClr val="bg1"/>
              </a:solidFill>
              <a:ea typeface="Helvetica Light" charset="0"/>
              <a:cs typeface="Helvetica Light" charset="0"/>
            </a:endParaRPr>
          </a:p>
          <a:p>
            <a:pPr marL="0" indent="0">
              <a:buNone/>
            </a:pPr>
            <a:r>
              <a:rPr lang="en-US" dirty="0" smtClean="0">
                <a:solidFill>
                  <a:schemeClr val="bg1"/>
                </a:solidFill>
                <a:ea typeface="Helvetica Light" charset="0"/>
                <a:cs typeface="Helvetica Light" charset="0"/>
              </a:rPr>
              <a:t>Demonstration of Prototype</a:t>
            </a:r>
          </a:p>
          <a:p>
            <a:pPr marL="0" indent="0">
              <a:buNone/>
            </a:pPr>
            <a:r>
              <a:rPr lang="en-US" dirty="0" smtClean="0">
                <a:solidFill>
                  <a:schemeClr val="bg1"/>
                </a:solidFill>
                <a:ea typeface="Helvetica Light" charset="0"/>
                <a:cs typeface="Helvetica Light" charset="0"/>
              </a:rPr>
              <a:t>Summary</a:t>
            </a:r>
            <a:endParaRPr lang="ar-SA" dirty="0">
              <a:solidFill>
                <a:schemeClr val="bg1"/>
              </a:solidFill>
              <a:ea typeface="Helvetica Light" charset="0"/>
              <a:cs typeface="Helvetica Light"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482" y="6246920"/>
            <a:ext cx="948635" cy="330658"/>
          </a:xfrm>
          <a:prstGeom prst="rect">
            <a:avLst/>
          </a:prstGeom>
        </p:spPr>
      </p:pic>
    </p:spTree>
    <p:extLst>
      <p:ext uri="{BB962C8B-B14F-4D97-AF65-F5344CB8AC3E}">
        <p14:creationId xmlns:p14="http://schemas.microsoft.com/office/powerpoint/2010/main" val="2027907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Helvetica Light" charset="0"/>
                <a:ea typeface="Helvetica Light" charset="0"/>
                <a:cs typeface="Helvetica Light" charset="0"/>
              </a:rPr>
              <a:t>V A L U E  P R O P O S I T I O N</a:t>
            </a:r>
            <a:endParaRPr lang="ar-SA" dirty="0">
              <a:solidFill>
                <a:schemeClr val="accent4"/>
              </a:solidFill>
              <a:latin typeface="Helvetica Light" charset="0"/>
              <a:ea typeface="Helvetica Light" charset="0"/>
              <a:cs typeface="Helvetica Light" charset="0"/>
            </a:endParaRPr>
          </a:p>
        </p:txBody>
      </p:sp>
      <p:sp>
        <p:nvSpPr>
          <p:cNvPr id="5" name="Content Placeholder 2"/>
          <p:cNvSpPr>
            <a:spLocks noGrp="1"/>
          </p:cNvSpPr>
          <p:nvPr>
            <p:ph idx="1"/>
          </p:nvPr>
        </p:nvSpPr>
        <p:spPr>
          <a:xfrm>
            <a:off x="838199" y="3733686"/>
            <a:ext cx="10515600" cy="1710234"/>
          </a:xfrm>
        </p:spPr>
        <p:txBody>
          <a:bodyPr>
            <a:normAutofit/>
          </a:bodyPr>
          <a:lstStyle/>
          <a:p>
            <a:pPr marL="0" indent="0" algn="ctr">
              <a:buNone/>
            </a:pPr>
            <a:r>
              <a:rPr lang="en-US" b="1" dirty="0">
                <a:solidFill>
                  <a:schemeClr val="bg1"/>
                </a:solidFill>
              </a:rPr>
              <a:t>Let a personal guide help you plan your adventure</a:t>
            </a:r>
            <a:endParaRPr lang="ar-SA" b="1" dirty="0">
              <a:solidFill>
                <a:schemeClr val="bg1"/>
              </a:solidFill>
              <a:ea typeface="Helvetica Light" charset="0"/>
              <a:cs typeface="Helvetica Light" charset="0"/>
            </a:endParaRPr>
          </a:p>
        </p:txBody>
      </p:sp>
      <p:sp>
        <p:nvSpPr>
          <p:cNvPr id="6" name="Content Placeholder 2"/>
          <p:cNvSpPr txBox="1">
            <a:spLocks/>
          </p:cNvSpPr>
          <p:nvPr/>
        </p:nvSpPr>
        <p:spPr>
          <a:xfrm>
            <a:off x="838199" y="2421722"/>
            <a:ext cx="10515600" cy="1710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Light"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Light"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solidFill>
                  <a:schemeClr val="bg1"/>
                </a:solidFill>
                <a:ea typeface="Helvetica Light" charset="0"/>
                <a:cs typeface="Helvetica Light" charset="0"/>
              </a:rPr>
              <a:t>We want to help travelers </a:t>
            </a:r>
          </a:p>
          <a:p>
            <a:pPr marL="0" indent="0" algn="ctr">
              <a:buFont typeface="Arial"/>
              <a:buNone/>
            </a:pPr>
            <a:r>
              <a:rPr lang="en-US" dirty="0" smtClean="0">
                <a:solidFill>
                  <a:schemeClr val="bg1"/>
                </a:solidFill>
                <a:ea typeface="Helvetica Light" charset="0"/>
                <a:cs typeface="Helvetica Light" charset="0"/>
              </a:rPr>
              <a:t>make the </a:t>
            </a:r>
            <a:r>
              <a:rPr lang="en-US" b="1" dirty="0" smtClean="0">
                <a:solidFill>
                  <a:schemeClr val="bg1"/>
                </a:solidFill>
                <a:ea typeface="Helvetica Light" charset="0"/>
                <a:cs typeface="Helvetica Light" charset="0"/>
              </a:rPr>
              <a:t>most</a:t>
            </a:r>
            <a:r>
              <a:rPr lang="en-US" dirty="0" smtClean="0">
                <a:solidFill>
                  <a:schemeClr val="bg1"/>
                </a:solidFill>
                <a:ea typeface="Helvetica Light" charset="0"/>
                <a:cs typeface="Helvetica Light" charset="0"/>
              </a:rPr>
              <a:t> out of their adventures</a:t>
            </a:r>
          </a:p>
          <a:p>
            <a:pPr marL="0" indent="0" algn="ctr">
              <a:buFont typeface="Arial"/>
              <a:buNone/>
            </a:pPr>
            <a:endParaRPr lang="ar-SA" dirty="0">
              <a:solidFill>
                <a:schemeClr val="bg1"/>
              </a:solidFill>
              <a:ea typeface="Helvetica Light" charset="0"/>
              <a:cs typeface="Helvetica Light" charset="0"/>
            </a:endParaRPr>
          </a:p>
        </p:txBody>
      </p:sp>
    </p:spTree>
    <p:extLst>
      <p:ext uri="{BB962C8B-B14F-4D97-AF65-F5344CB8AC3E}">
        <p14:creationId xmlns:p14="http://schemas.microsoft.com/office/powerpoint/2010/main" val="601385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733686"/>
            <a:ext cx="10515600" cy="1710234"/>
          </a:xfrm>
        </p:spPr>
        <p:txBody>
          <a:bodyPr>
            <a:normAutofit/>
          </a:bodyPr>
          <a:lstStyle/>
          <a:p>
            <a:pPr marL="0" indent="0" algn="ctr">
              <a:buNone/>
            </a:pPr>
            <a:r>
              <a:rPr lang="en-US" dirty="0" smtClean="0">
                <a:solidFill>
                  <a:schemeClr val="bg1"/>
                </a:solidFill>
                <a:ea typeface="Helvetica Light" charset="0"/>
                <a:cs typeface="Helvetica Light" charset="0"/>
              </a:rPr>
              <a:t>Planning a fun adventure takes too much </a:t>
            </a:r>
            <a:r>
              <a:rPr lang="en-US" b="1" dirty="0" smtClean="0">
                <a:solidFill>
                  <a:schemeClr val="bg1"/>
                </a:solidFill>
                <a:ea typeface="Helvetica Light" charset="0"/>
                <a:cs typeface="Helvetica Light" charset="0"/>
              </a:rPr>
              <a:t>time</a:t>
            </a:r>
            <a:r>
              <a:rPr lang="en-US" dirty="0" smtClean="0">
                <a:solidFill>
                  <a:schemeClr val="bg1"/>
                </a:solidFill>
                <a:ea typeface="Helvetica Light" charset="0"/>
                <a:cs typeface="Helvetica Light" charset="0"/>
              </a:rPr>
              <a:t> and </a:t>
            </a:r>
            <a:r>
              <a:rPr lang="en-US" b="1" dirty="0" smtClean="0">
                <a:solidFill>
                  <a:schemeClr val="bg1"/>
                </a:solidFill>
                <a:ea typeface="Helvetica Light" charset="0"/>
                <a:cs typeface="Helvetica Light" charset="0"/>
              </a:rPr>
              <a:t>effort</a:t>
            </a:r>
          </a:p>
          <a:p>
            <a:pPr marL="0" indent="0" algn="ctr">
              <a:buNone/>
            </a:pPr>
            <a:endParaRPr lang="ar-SA" dirty="0">
              <a:solidFill>
                <a:schemeClr val="bg1"/>
              </a:solidFill>
              <a:ea typeface="Helvetica Light" charset="0"/>
              <a:cs typeface="Helvetica Light"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241" y="2296773"/>
            <a:ext cx="1045517" cy="1045517"/>
          </a:xfrm>
          <a:prstGeom prst="rect">
            <a:avLst/>
          </a:prstGeom>
        </p:spPr>
      </p:pic>
      <p:sp>
        <p:nvSpPr>
          <p:cNvPr id="4" name="Title 1"/>
          <p:cNvSpPr>
            <a:spLocks noGrp="1"/>
          </p:cNvSpPr>
          <p:nvPr>
            <p:ph type="title"/>
          </p:nvPr>
        </p:nvSpPr>
        <p:spPr>
          <a:xfrm>
            <a:off x="838200" y="365125"/>
            <a:ext cx="10515600" cy="1325563"/>
          </a:xfrm>
        </p:spPr>
        <p:txBody>
          <a:bodyPr/>
          <a:lstStyle/>
          <a:p>
            <a:r>
              <a:rPr lang="en-US" dirty="0" smtClean="0">
                <a:solidFill>
                  <a:schemeClr val="bg1"/>
                </a:solidFill>
                <a:latin typeface="Helvetica Light" charset="0"/>
                <a:ea typeface="Helvetica Light" charset="0"/>
                <a:cs typeface="Helvetica Light" charset="0"/>
              </a:rPr>
              <a:t>P R O B L E M</a:t>
            </a:r>
            <a:endParaRPr lang="ar-SA" dirty="0">
              <a:solidFill>
                <a:schemeClr val="accent4"/>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282648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Helvetica Light" charset="0"/>
                <a:ea typeface="Helvetica Light" charset="0"/>
                <a:cs typeface="Helvetica Light" charset="0"/>
              </a:rPr>
              <a:t>S O L U T I O N  O V E R V I E W</a:t>
            </a:r>
            <a:endParaRPr lang="ar-SA" dirty="0">
              <a:solidFill>
                <a:schemeClr val="accent4"/>
              </a:solidFill>
              <a:latin typeface="Helvetica Light" charset="0"/>
              <a:ea typeface="Helvetica Light" charset="0"/>
              <a:cs typeface="Helvetica Light" charset="0"/>
            </a:endParaRPr>
          </a:p>
        </p:txBody>
      </p:sp>
      <p:sp>
        <p:nvSpPr>
          <p:cNvPr id="5" name="Content Placeholder 2"/>
          <p:cNvSpPr>
            <a:spLocks noGrp="1"/>
          </p:cNvSpPr>
          <p:nvPr>
            <p:ph idx="1"/>
          </p:nvPr>
        </p:nvSpPr>
        <p:spPr>
          <a:xfrm>
            <a:off x="838200" y="2998191"/>
            <a:ext cx="10515600" cy="1710234"/>
          </a:xfrm>
        </p:spPr>
        <p:txBody>
          <a:bodyPr>
            <a:normAutofit/>
          </a:bodyPr>
          <a:lstStyle/>
          <a:p>
            <a:pPr marL="0" indent="0" algn="ctr">
              <a:buNone/>
            </a:pPr>
            <a:r>
              <a:rPr lang="en-US" dirty="0">
                <a:solidFill>
                  <a:schemeClr val="bg1"/>
                </a:solidFill>
              </a:rPr>
              <a:t>We’ll connect you with a </a:t>
            </a:r>
            <a:r>
              <a:rPr lang="en-US" b="1" dirty="0">
                <a:solidFill>
                  <a:schemeClr val="bg1"/>
                </a:solidFill>
              </a:rPr>
              <a:t>local</a:t>
            </a:r>
            <a:r>
              <a:rPr lang="en-US" dirty="0">
                <a:solidFill>
                  <a:schemeClr val="bg1"/>
                </a:solidFill>
              </a:rPr>
              <a:t> guide</a:t>
            </a:r>
            <a:r>
              <a:rPr lang="en-US" dirty="0" smtClean="0">
                <a:solidFill>
                  <a:schemeClr val="bg1"/>
                </a:solidFill>
              </a:rPr>
              <a:t>,</a:t>
            </a:r>
          </a:p>
          <a:p>
            <a:pPr marL="0" indent="0" algn="ctr">
              <a:buNone/>
            </a:pPr>
            <a:r>
              <a:rPr lang="en-US" dirty="0" smtClean="0">
                <a:solidFill>
                  <a:schemeClr val="bg1"/>
                </a:solidFill>
              </a:rPr>
              <a:t> </a:t>
            </a:r>
            <a:r>
              <a:rPr lang="en-US" dirty="0">
                <a:solidFill>
                  <a:schemeClr val="bg1"/>
                </a:solidFill>
              </a:rPr>
              <a:t>on-demand </a:t>
            </a:r>
            <a:r>
              <a:rPr lang="en-US" b="1" dirty="0">
                <a:solidFill>
                  <a:schemeClr val="bg1"/>
                </a:solidFill>
              </a:rPr>
              <a:t>wherever</a:t>
            </a:r>
            <a:r>
              <a:rPr lang="en-US" dirty="0">
                <a:solidFill>
                  <a:schemeClr val="bg1"/>
                </a:solidFill>
              </a:rPr>
              <a:t> you </a:t>
            </a:r>
            <a:r>
              <a:rPr lang="en-US" dirty="0" smtClean="0">
                <a:solidFill>
                  <a:schemeClr val="bg1"/>
                </a:solidFill>
              </a:rPr>
              <a:t>go </a:t>
            </a:r>
            <a:endParaRPr lang="en-US" dirty="0">
              <a:solidFill>
                <a:schemeClr val="bg1"/>
              </a:solidFill>
            </a:endParaRPr>
          </a:p>
          <a:p>
            <a:pPr marL="0" indent="0">
              <a:buNone/>
            </a:pPr>
            <a:endParaRPr lang="ar-SA" dirty="0">
              <a:solidFill>
                <a:schemeClr val="bg1"/>
              </a:solidFill>
              <a:ea typeface="Helvetica Light" charset="0"/>
              <a:cs typeface="Helvetica Light" charset="0"/>
            </a:endParaRPr>
          </a:p>
        </p:txBody>
      </p:sp>
    </p:spTree>
    <p:extLst>
      <p:ext uri="{BB962C8B-B14F-4D97-AF65-F5344CB8AC3E}">
        <p14:creationId xmlns:p14="http://schemas.microsoft.com/office/powerpoint/2010/main" val="776532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995</Words>
  <Application>Microsoft Macintosh PowerPoint</Application>
  <PresentationFormat>Widescreen</PresentationFormat>
  <Paragraphs>169</Paragraphs>
  <Slides>34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Calibri Light</vt:lpstr>
      <vt:lpstr>Helvetica</vt:lpstr>
      <vt:lpstr>Helvetica Light</vt:lpstr>
      <vt:lpstr>Helvetica Neue</vt:lpstr>
      <vt:lpstr>Times New Roman</vt:lpstr>
      <vt:lpstr>Arial</vt:lpstr>
      <vt:lpstr>Office Theme</vt:lpstr>
      <vt:lpstr>PowerPoint Presentation</vt:lpstr>
      <vt:lpstr>PowerPoint Presentation</vt:lpstr>
      <vt:lpstr>PowerPoint Presentation</vt:lpstr>
      <vt:lpstr>O U R  T E A M</vt:lpstr>
      <vt:lpstr>PowerPoint Presentation</vt:lpstr>
      <vt:lpstr>PowerPoint Presentation</vt:lpstr>
      <vt:lpstr>V A L U E  P R O P O S I T I O N</vt:lpstr>
      <vt:lpstr>P R O B L E M</vt:lpstr>
      <vt:lpstr>S O L U T I O N  O V E R V I E W</vt:lpstr>
      <vt:lpstr>PowerPoint Presentation</vt:lpstr>
      <vt:lpstr>PowerPoint Presentation</vt:lpstr>
      <vt:lpstr>R E V I S E D  D E S I G 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 R O T O T Y P E  I M P L E M E N T A T I O N  S T A T U S</vt:lpstr>
      <vt:lpstr>T O O L S </vt:lpstr>
      <vt:lpstr>F E A T U R E S</vt:lpstr>
      <vt:lpstr>W I Z A R D  O F  O Z  T E C H N I Q U E S</vt:lpstr>
      <vt:lpstr>H A R D – C O D E D  </vt:lpstr>
      <vt:lpstr>I S S U E S  /  Q U E S T I O N S</vt:lpstr>
      <vt:lpstr>PowerPoint Presentation</vt:lpstr>
      <vt:lpstr>D E M O N S T R A T I O 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NEEDFINDING TRAVEL</dc:title>
  <dc:creator>Microsoft Office User</dc:creator>
  <cp:lastModifiedBy>Microsoft Office User</cp:lastModifiedBy>
  <cp:revision>102</cp:revision>
  <cp:lastPrinted>2016-10-28T10:30:46Z</cp:lastPrinted>
  <dcterms:created xsi:type="dcterms:W3CDTF">2016-10-06T07:06:01Z</dcterms:created>
  <dcterms:modified xsi:type="dcterms:W3CDTF">2016-12-02T16:43:23Z</dcterms:modified>
</cp:coreProperties>
</file>