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Karl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Karla-bold.fntdata"/><Relationship Id="rId23" Type="http://schemas.openxmlformats.org/officeDocument/2006/relationships/font" Target="fonts/Karl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Karla-boldItalic.fntdata"/><Relationship Id="rId25" Type="http://schemas.openxmlformats.org/officeDocument/2006/relationships/font" Target="fonts/Karl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You just completed a challenge!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8Jzbz2pbqII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az616578.vo.msecnd.net/files/2016/06/29/636028043798068323-2046823592_How-To-Step-Out-Of-Your-Comfort-Zone.jpg" TargetMode="External"/><Relationship Id="rId4" Type="http://schemas.openxmlformats.org/officeDocument/2006/relationships/hyperlink" Target="http://www.superhero-therapy.com/wp-content/uploads/2014/04/lonely.jpg" TargetMode="External"/><Relationship Id="rId10" Type="http://schemas.openxmlformats.org/officeDocument/2006/relationships/hyperlink" Target="https://redditupvoted.files.wordpress.com/2015/10/immigrant.png?w=1000&amp;h=500&amp;crop=1" TargetMode="External"/><Relationship Id="rId9" Type="http://schemas.openxmlformats.org/officeDocument/2006/relationships/hyperlink" Target="http://www.pintarmandarin.com/qa/wp-content/uploads/2016/01/leaderboard2.png" TargetMode="External"/><Relationship Id="rId5" Type="http://schemas.openxmlformats.org/officeDocument/2006/relationships/hyperlink" Target="https://media.licdn.com/mpr/mpr/AAEAAQAAAAAAAAZdAAAAJDhkMGI2ODE1LWVlNDktNDYzYy04MTFiLTJjYmIzZDEwMzZmZQ.jpg" TargetMode="External"/><Relationship Id="rId6" Type="http://schemas.openxmlformats.org/officeDocument/2006/relationships/hyperlink" Target="http://1.bp.blogspot.com/-9c_F2olAbmk/VaN4yfeIkiI/AAAAAAAAHdE/foIc6QfIM4k/s1600/20363760-MISSION-COMPLETE-Rubber-Stamp-over-a-white-background--Stock-Photo.jpg" TargetMode="External"/><Relationship Id="rId7" Type="http://schemas.openxmlformats.org/officeDocument/2006/relationships/hyperlink" Target="http://pad2.whstatic.com/images/thumb/c/cc/Talk-to-Strangers-Step-8-Version-3.jpg/670px-Talk-to-Strangers-Step-8-Version-3.jpg" TargetMode="External"/><Relationship Id="rId8" Type="http://schemas.openxmlformats.org/officeDocument/2006/relationships/hyperlink" Target="https://upload.wikimedia.org/wikipedia/commons/e/ec/1L-LLM_Scavenger_Hunt_(3952858025).jp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837775"/>
            <a:ext cx="8520600" cy="959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Video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CS 147  - Learning Studio -  Fall 2016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lvl="0">
              <a:spcBef>
                <a:spcPts val="0"/>
              </a:spcBef>
              <a:buNone/>
            </a:pPr>
            <a:r>
              <a:rPr i="1" lang="en" sz="2000">
                <a:latin typeface="Karla"/>
                <a:ea typeface="Karla"/>
                <a:cs typeface="Karla"/>
                <a:sym typeface="Karla"/>
              </a:rPr>
              <a:t>Jack Swiggett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000">
                <a:latin typeface="Karla"/>
                <a:ea typeface="Karla"/>
                <a:cs typeface="Karla"/>
                <a:sym typeface="Karla"/>
              </a:rPr>
              <a:t>Serena Wong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2000">
                <a:latin typeface="Karla"/>
                <a:ea typeface="Karla"/>
                <a:cs typeface="Karla"/>
                <a:sym typeface="Karla"/>
              </a:rPr>
              <a:t>Connie Li</a:t>
            </a:r>
          </a:p>
        </p:txBody>
      </p:sp>
      <p:sp>
        <p:nvSpPr>
          <p:cNvPr id="56" name="Shape 56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ctrTitle"/>
          </p:nvPr>
        </p:nvSpPr>
        <p:spPr>
          <a:xfrm>
            <a:off x="490800" y="143982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Medium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47925" y="2314775"/>
            <a:ext cx="3315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Find other newcomers and complete challenges with them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866" y="1028812"/>
            <a:ext cx="4680159" cy="35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02550" y="1804150"/>
            <a:ext cx="56100" cy="151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ctrTitle"/>
          </p:nvPr>
        </p:nvSpPr>
        <p:spPr>
          <a:xfrm>
            <a:off x="502000" y="2806950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Simple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59125" y="3681900"/>
            <a:ext cx="3315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Complete challenges to get points and compete with your friends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774" y="792662"/>
            <a:ext cx="3558174" cy="355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347375" y="3084525"/>
            <a:ext cx="44700" cy="15996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ctrTitle"/>
          </p:nvPr>
        </p:nvSpPr>
        <p:spPr>
          <a:xfrm>
            <a:off x="311700" y="1927425"/>
            <a:ext cx="8520600" cy="110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Storyboards</a:t>
            </a:r>
          </a:p>
        </p:txBody>
      </p:sp>
      <p:sp>
        <p:nvSpPr>
          <p:cNvPr id="134" name="Shape 134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Complex</a:t>
            </a:r>
          </a:p>
        </p:txBody>
      </p:sp>
      <p:pic>
        <p:nvPicPr>
          <p:cNvPr descr="Copy of Scene 1.JPG" id="140" name="Shape 140"/>
          <p:cNvPicPr preferRelativeResize="0"/>
          <p:nvPr/>
        </p:nvPicPr>
        <p:blipFill rotWithShape="1">
          <a:blip r:embed="rId3">
            <a:alphaModFix/>
          </a:blip>
          <a:srcRect b="14778" l="0" r="0" t="22038"/>
          <a:stretch/>
        </p:blipFill>
        <p:spPr>
          <a:xfrm>
            <a:off x="2504375" y="1133574"/>
            <a:ext cx="4135249" cy="348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type="ctrTitle"/>
          </p:nvPr>
        </p:nvSpPr>
        <p:spPr>
          <a:xfrm>
            <a:off x="7376100" y="1449675"/>
            <a:ext cx="1767900" cy="7359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48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26</a:t>
            </a:r>
            <a:r>
              <a:rPr i="1" lang="en" sz="1400">
                <a:latin typeface="Karla"/>
                <a:ea typeface="Karla"/>
                <a:cs typeface="Karla"/>
                <a:sym typeface="Karla"/>
              </a:rPr>
              <a:t> stickies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Medium</a:t>
            </a:r>
          </a:p>
        </p:txBody>
      </p:sp>
      <p:pic>
        <p:nvPicPr>
          <p:cNvPr descr="Copy of Scene 2.JPG" id="147" name="Shape 147"/>
          <p:cNvPicPr preferRelativeResize="0"/>
          <p:nvPr/>
        </p:nvPicPr>
        <p:blipFill rotWithShape="1">
          <a:blip r:embed="rId3">
            <a:alphaModFix/>
          </a:blip>
          <a:srcRect b="22853" l="0" r="0" t="14256"/>
          <a:stretch/>
        </p:blipFill>
        <p:spPr>
          <a:xfrm>
            <a:off x="2497862" y="1133574"/>
            <a:ext cx="4170623" cy="349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>
            <p:ph type="ctrTitle"/>
          </p:nvPr>
        </p:nvSpPr>
        <p:spPr>
          <a:xfrm>
            <a:off x="7376100" y="2648700"/>
            <a:ext cx="1767900" cy="7359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48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9</a:t>
            </a:r>
            <a:r>
              <a:rPr i="1" lang="en" sz="1400">
                <a:latin typeface="Karla"/>
                <a:ea typeface="Karla"/>
                <a:cs typeface="Karla"/>
                <a:sym typeface="Karla"/>
              </a:rPr>
              <a:t> stickies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Simple</a:t>
            </a:r>
          </a:p>
        </p:txBody>
      </p:sp>
      <p:pic>
        <p:nvPicPr>
          <p:cNvPr descr="Copy of Scene 3.JPG" id="154" name="Shape 154"/>
          <p:cNvPicPr preferRelativeResize="0"/>
          <p:nvPr/>
        </p:nvPicPr>
        <p:blipFill rotWithShape="1">
          <a:blip r:embed="rId3">
            <a:alphaModFix/>
          </a:blip>
          <a:srcRect b="18093" l="0" r="0" t="10303"/>
          <a:stretch/>
        </p:blipFill>
        <p:spPr>
          <a:xfrm>
            <a:off x="2740375" y="1133575"/>
            <a:ext cx="3663248" cy="349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type="ctrTitle"/>
          </p:nvPr>
        </p:nvSpPr>
        <p:spPr>
          <a:xfrm>
            <a:off x="7331275" y="3489150"/>
            <a:ext cx="1767900" cy="7359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4800">
                <a:solidFill>
                  <a:schemeClr val="accent4"/>
                </a:solidFill>
                <a:latin typeface="Karla"/>
                <a:ea typeface="Karla"/>
                <a:cs typeface="Karla"/>
                <a:sym typeface="Karla"/>
              </a:rPr>
              <a:t>7</a:t>
            </a:r>
            <a:r>
              <a:rPr i="1" lang="en" sz="1400">
                <a:latin typeface="Karla"/>
                <a:ea typeface="Karla"/>
                <a:cs typeface="Karla"/>
                <a:sym typeface="Karla"/>
              </a:rPr>
              <a:t> stickies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322875" y="1550100"/>
            <a:ext cx="8520600" cy="205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Video Link: </a:t>
            </a:r>
            <a:r>
              <a:rPr lang="en" sz="3600" u="sng">
                <a:solidFill>
                  <a:schemeClr val="accent5"/>
                </a:solidFill>
                <a:hlinkClick r:id="rId3"/>
              </a:rPr>
              <a:t>https://www.youtube.com/watch?v=8Jzbz2pbqII</a:t>
            </a:r>
            <a:r>
              <a:rPr b="1" lang="en" sz="36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Thank you!</a:t>
            </a:r>
          </a:p>
        </p:txBody>
      </p:sp>
      <p:sp>
        <p:nvSpPr>
          <p:cNvPr id="167" name="Shape 167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Image Sources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  <a:hlinkClick r:id="rId3"/>
              </a:rPr>
              <a:t>http://az616578.vo.msecnd.net/files/2016/06/29/636028043798068323-2046823592_How-To-Step-Out-Of-Your-Comfort-Zone.jpg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http://www.superhero-therapy.com/wp-content/uploads/2014/04/lonely.jpg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  <a:hlinkClick r:id="rId5"/>
              </a:rPr>
              <a:t>https://media.licdn.com/mpr/mpr/AAEAAQAAAAAAAAZdAAAAJDhkMGI2ODE1LWVlNDktNDYzYy04MTFiLTJjYmIzZDEwMzZmZQ.jpg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  <a:hlinkClick r:id="rId6"/>
              </a:rPr>
              <a:t>http://1.bp.blogspot.com/-9c_F2olAbmk/VaN4yfeIkiI/AAAAAAAAHdE/foIc6QfIM4k/s1600/20363760-MISSION-COMPLETE-Rubber-Stamp-over-a-white-background--Stock-Photo.jpg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  <a:hlinkClick r:id="rId7"/>
              </a:rPr>
              <a:t>http://pad2.whstatic.com/images/thumb/c/cc/Talk-to-Strangers-Step-8-Version-3.jpg/670px-Talk-to-Strangers-Step-8-Version-3.jpg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  <a:hlinkClick r:id="rId8"/>
              </a:rPr>
              <a:t>https://upload.wikimedia.org/wikipedia/commons/e/ec/1L-LLM_Scavenger_Hunt_(3952858025).jpg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  <a:hlinkClick r:id="rId9"/>
              </a:rPr>
              <a:t>http://www.pintarmandarin.com/qa/wp-content/uploads/2016/01/leaderboard2.png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Karla"/>
            </a:pPr>
            <a:r>
              <a:rPr lang="en" sz="1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10"/>
              </a:rPr>
              <a:t>https://redditupvoted.files.wordpress.com/2015/10/immigrant.png?w=1000&amp;h=500&amp;crop=1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322350" y="2164050"/>
            <a:ext cx="8499300" cy="815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Value Proposition</a:t>
            </a:r>
            <a:r>
              <a:rPr b="1" lang="en" sz="48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1150" y="-22412"/>
            <a:ext cx="10376649" cy="518832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idx="1" type="subTitle"/>
          </p:nvPr>
        </p:nvSpPr>
        <p:spPr>
          <a:xfrm>
            <a:off x="1299900" y="2372550"/>
            <a:ext cx="6544200" cy="7764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1428"/>
              <a:buFont typeface="Arial"/>
              <a:buNone/>
            </a:pPr>
            <a:r>
              <a:rPr b="1" lang="en" sz="35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Feel at home in a new place.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Problem</a:t>
            </a:r>
          </a:p>
        </p:txBody>
      </p:sp>
      <p:sp>
        <p:nvSpPr>
          <p:cNvPr id="74" name="Shape 74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475" y="455099"/>
            <a:ext cx="2872400" cy="21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300" y="3127250"/>
            <a:ext cx="3996574" cy="15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49875" y="264050"/>
            <a:ext cx="3786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Newcomers: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577025" y="880175"/>
            <a:ext cx="359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Are uncomfortable going out of comfort zone to interact in new environment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77025" y="2474350"/>
            <a:ext cx="359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Find it hard to meet fellow newcomers easily and establish a lasting connection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1969025"/>
            <a:ext cx="8520600" cy="1356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rPr>
              <a:t>Solution</a:t>
            </a:r>
          </a:p>
        </p:txBody>
      </p:sp>
      <p:sp>
        <p:nvSpPr>
          <p:cNvPr id="89" name="Shape 89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49875" y="264050"/>
            <a:ext cx="5242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Pelican</a:t>
            </a:r>
            <a:r>
              <a:rPr lang="en" sz="240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helps newcomers: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77025" y="880175"/>
            <a:ext cx="359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Get used to going out into their new environment by having fun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77025" y="2474350"/>
            <a:ext cx="359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Karla"/>
              <a:buChar char="●"/>
            </a:pPr>
            <a:r>
              <a:rPr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Complete challenges in groups to form lasting friendships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744" y="920721"/>
            <a:ext cx="2897705" cy="166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850" y="2730467"/>
            <a:ext cx="3882600" cy="1995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311700" y="1692100"/>
            <a:ext cx="8520600" cy="1105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Tasks</a:t>
            </a:r>
          </a:p>
        </p:txBody>
      </p:sp>
      <p:sp>
        <p:nvSpPr>
          <p:cNvPr id="104" name="Shape 104"/>
          <p:cNvSpPr/>
          <p:nvPr/>
        </p:nvSpPr>
        <p:spPr>
          <a:xfrm>
            <a:off x="212925" y="235350"/>
            <a:ext cx="8740500" cy="4683900"/>
          </a:xfrm>
          <a:prstGeom prst="frame">
            <a:avLst>
              <a:gd fmla="val 2876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490800" y="397675"/>
            <a:ext cx="8520600" cy="73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0097A7"/>
                </a:solidFill>
                <a:latin typeface="Karla"/>
                <a:ea typeface="Karla"/>
                <a:cs typeface="Karla"/>
                <a:sym typeface="Karla"/>
              </a:rPr>
              <a:t>Complex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47925" y="1272625"/>
            <a:ext cx="3315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Karla"/>
                <a:ea typeface="Karla"/>
                <a:cs typeface="Karla"/>
                <a:sym typeface="Karla"/>
              </a:rPr>
              <a:t>Become more comfortable approaching strangers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50" y="1021078"/>
            <a:ext cx="4696100" cy="352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291350" y="694775"/>
            <a:ext cx="67200" cy="1266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