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Poiret One"/>
      <p:regular r:id="rId30"/>
    </p:embeddedFont>
    <p:embeddedFont>
      <p:font typeface="Karla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408B4231-F586-4B7D-8013-4CAB1A08F087}">
  <a:tblStyle styleId="{408B4231-F586-4B7D-8013-4CAB1A08F087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Karla-regular.fntdata"/><Relationship Id="rId30" Type="http://schemas.openxmlformats.org/officeDocument/2006/relationships/font" Target="fonts/PoiretOne-regular.fntdata"/><Relationship Id="rId11" Type="http://schemas.openxmlformats.org/officeDocument/2006/relationships/slide" Target="slides/slide6.xml"/><Relationship Id="rId33" Type="http://schemas.openxmlformats.org/officeDocument/2006/relationships/font" Target="fonts/Karla-italic.fntdata"/><Relationship Id="rId10" Type="http://schemas.openxmlformats.org/officeDocument/2006/relationships/slide" Target="slides/slide5.xml"/><Relationship Id="rId32" Type="http://schemas.openxmlformats.org/officeDocument/2006/relationships/font" Target="fonts/Karla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Karla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Stems from “HMW: make approaching people fun and exciting?”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Bertrand - French graduate student, just arrived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Stems from “HMW: help the newcomer know what to expect?”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Bao - mid-twenties, born and raised here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Stems from “HMW: create a community excited to meet newcomers?”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Emma - French freshman, just arrived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Derry, a software engineer who immigrated from China 7 years ago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Caro, a 21 year old Stanford student from Mexico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Vimbai, a Stanford junior from Zimbabwe who came to the United States for the first time two years ago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Derry </a:t>
            </a:r>
            <a:r>
              <a:rPr lang="en"/>
              <a:t>- struggled with stepping out of his comfort zone, asking strangers questions. Story of how he had trouble registering for classes.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Vimbai </a:t>
            </a:r>
            <a:r>
              <a:rPr lang="en"/>
              <a:t>- what helped her get through the first couple months. “Excitement” of NSO and first times. Otherwise she wouldn’t have made it.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Micah, a junior who goes to Carlton and is abroad in Israel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Nelda &amp; Clif, a well-traveled couple from Seattle who run a well-frequented Airbnb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666666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b="1" lang="en"/>
              <a:t>Micah</a:t>
            </a:r>
            <a:r>
              <a:rPr lang="en"/>
              <a:t> - Story of an awkward situation where he tried to shake a woman’s hand, but she was not allowed to touch men. Would have loved a resource with “everything you need to know about Israeli culture.”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Tony, a handyman from the bay area, but his mother is Spanish, and he has travelled internationally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Jeffrey, a salesman at Nest Bedding on University Avenue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Tony</a:t>
            </a:r>
            <a:r>
              <a:rPr lang="en"/>
              <a:t> - considered himself culturally aware as a result of living in such a diverse area. Had a positive view of tourists, and the added diversity they bring with them.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Relationship Id="rId4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Relationship Id="rId4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png"/><Relationship Id="rId4" Type="http://schemas.openxmlformats.org/officeDocument/2006/relationships/image" Target="../media/image04.png"/><Relationship Id="rId5" Type="http://schemas.openxmlformats.org/officeDocument/2006/relationships/image" Target="../media/image0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ww.nationofchange.org/wp-content/uploads/2016/05/education.jpg" TargetMode="External"/><Relationship Id="rId4" Type="http://schemas.openxmlformats.org/officeDocument/2006/relationships/hyperlink" Target="http://www.wahbexchange.org/wp-content/uploads/2015/08/immigrant_customs-300x300.pn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03.png"/><Relationship Id="rId5" Type="http://schemas.openxmlformats.org/officeDocument/2006/relationships/image" Target="../media/image0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9.jpg"/><Relationship Id="rId4" Type="http://schemas.openxmlformats.org/officeDocument/2006/relationships/image" Target="../media/image05.jpg"/><Relationship Id="rId5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0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0" y="1837775"/>
            <a:ext cx="8520600" cy="959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Prototype Testing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CS 147  -  Fall 2016</a:t>
            </a:r>
          </a:p>
          <a:p>
            <a:pPr lvl="0">
              <a:spcBef>
                <a:spcPts val="0"/>
              </a:spcBef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Jack Swiggett</a:t>
            </a:r>
          </a:p>
          <a:p>
            <a:pPr lvl="0">
              <a:spcBef>
                <a:spcPts val="0"/>
              </a:spcBef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Serena Wong</a:t>
            </a:r>
          </a:p>
          <a:p>
            <a:pPr lvl="0">
              <a:spcBef>
                <a:spcPts val="0"/>
              </a:spcBef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Connie Li</a:t>
            </a:r>
          </a:p>
        </p:txBody>
      </p:sp>
      <p:sp>
        <p:nvSpPr>
          <p:cNvPr id="56" name="Shape 56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168100" y="572100"/>
            <a:ext cx="28938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Revised POV #1</a:t>
            </a:r>
          </a:p>
        </p:txBody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3180025" y="151637"/>
            <a:ext cx="5728200" cy="4814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We met</a:t>
            </a: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b="1" lang="en" sz="2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Derry</a:t>
            </a:r>
            <a:r>
              <a:rPr lang="en" sz="2000">
                <a:latin typeface="Karla"/>
                <a:ea typeface="Karla"/>
                <a:cs typeface="Karla"/>
                <a:sym typeface="Karla"/>
              </a:rPr>
              <a:t>, a young 20-something engineer who immigrated from China seven years ago.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We were amazed to realize</a:t>
            </a:r>
            <a:r>
              <a:rPr lang="en" sz="2000">
                <a:latin typeface="Karla"/>
                <a:ea typeface="Karla"/>
                <a:cs typeface="Karla"/>
                <a:sym typeface="Karla"/>
              </a:rPr>
              <a:t> that he was afraid to ask questions when he first arrived because he was afraid of bothering people.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It would be game changing</a:t>
            </a:r>
            <a:r>
              <a:rPr lang="en" sz="2000">
                <a:latin typeface="Karla"/>
                <a:ea typeface="Karla"/>
                <a:cs typeface="Karla"/>
                <a:sym typeface="Karla"/>
              </a:rPr>
              <a:t> if Derry wasn’t afraid of approaching others and asking for help. </a:t>
            </a:r>
          </a:p>
        </p:txBody>
      </p:sp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 b="3451" l="1866" r="1421" t="25816"/>
          <a:stretch/>
        </p:blipFill>
        <p:spPr>
          <a:xfrm>
            <a:off x="311412" y="1133456"/>
            <a:ext cx="2607173" cy="28504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40.JPG"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462" y="1268799"/>
            <a:ext cx="3527175" cy="2638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43" name="Shape 143"/>
          <p:cNvSpPr txBox="1"/>
          <p:nvPr/>
        </p:nvSpPr>
        <p:spPr>
          <a:xfrm>
            <a:off x="3900959" y="295798"/>
            <a:ext cx="5210100" cy="46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8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make approaching people fun and exciting?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rPr>
              <a:t>connect Derry with people in the same boat?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rPr>
              <a:t>make asking questions feel normal for Derry?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rPr>
              <a:t>get strangers to encourage Derry to ask them questions?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rPr>
              <a:t>make asking questions feel like a favor for others?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rPr>
              <a:t>get people to ask Derry questions?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rPr>
              <a:t>remove the bother?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rPr>
              <a:t>discourage not asking questions?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246512" y="563225"/>
            <a:ext cx="35271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How might we...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idx="1" type="body"/>
          </p:nvPr>
        </p:nvSpPr>
        <p:spPr>
          <a:xfrm>
            <a:off x="3180025" y="151625"/>
            <a:ext cx="5858100" cy="4814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We met</a:t>
            </a: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b="1" lang="en" sz="2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Vimbai</a:t>
            </a:r>
            <a:r>
              <a:rPr lang="en" sz="2000">
                <a:latin typeface="Karla"/>
                <a:ea typeface="Karla"/>
                <a:cs typeface="Karla"/>
                <a:sym typeface="Karla"/>
              </a:rPr>
              <a:t>, a Stanford junior who grew up in Zimbabwe and came to the United States for the first time two years ago.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Karla"/>
              <a:ea typeface="Karla"/>
              <a:cs typeface="Karla"/>
              <a:sym typeface="Karl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We were amazed to realize</a:t>
            </a:r>
            <a:r>
              <a:rPr lang="en" sz="2000">
                <a:latin typeface="Karla"/>
                <a:ea typeface="Karla"/>
                <a:cs typeface="Karla"/>
                <a:sym typeface="Karla"/>
              </a:rPr>
              <a:t> that the only way she made it through the stress and culture shock of moving was the overpowering excitement of embarking on a new adventure.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Karla"/>
              <a:ea typeface="Karla"/>
              <a:cs typeface="Karla"/>
              <a:sym typeface="Karl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It would be game changing</a:t>
            </a:r>
            <a:r>
              <a:rPr lang="en" sz="2000">
                <a:latin typeface="Karla"/>
                <a:ea typeface="Karla"/>
                <a:cs typeface="Karla"/>
                <a:sym typeface="Karla"/>
              </a:rPr>
              <a:t> to give other newcomers to the country that same excitement to help them get out, interact, and adapt to their new environment.  </a:t>
            </a: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 b="0" l="16438" r="16438" t="0"/>
          <a:stretch/>
        </p:blipFill>
        <p:spPr>
          <a:xfrm>
            <a:off x="311412" y="1146531"/>
            <a:ext cx="2607174" cy="28504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51" name="Shape 151"/>
          <p:cNvSpPr txBox="1"/>
          <p:nvPr>
            <p:ph type="title"/>
          </p:nvPr>
        </p:nvSpPr>
        <p:spPr>
          <a:xfrm>
            <a:off x="168100" y="572100"/>
            <a:ext cx="28938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Revised POV #2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/>
        </p:nvSpPr>
        <p:spPr>
          <a:xfrm>
            <a:off x="3933909" y="361518"/>
            <a:ext cx="5210100" cy="468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rPr>
              <a:t>help newcomers know what to expect?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" sz="18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create a community excited to meet newcomers?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rPr>
              <a:t>keep newcomers busy?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rPr>
              <a:t>make culture shock exciting?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rPr>
              <a:t>create a community of fellow newcomers?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" sz="18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help Vimbai spread her excitement to others?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rPr>
              <a:t>encourage interaction with locals?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rPr>
              <a:t>gamify the moving experience?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rPr>
              <a:t>provide exciting activities for newcomers?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999999"/>
                </a:solidFill>
                <a:latin typeface="Karla"/>
                <a:ea typeface="Karla"/>
                <a:cs typeface="Karla"/>
                <a:sym typeface="Karla"/>
              </a:rPr>
              <a:t>remove culture shock?</a:t>
            </a:r>
          </a:p>
        </p:txBody>
      </p:sp>
      <p:pic>
        <p:nvPicPr>
          <p:cNvPr descr="IMG_1139.JPG"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987" y="1268800"/>
            <a:ext cx="3524110" cy="26386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58" name="Shape 158"/>
          <p:cNvSpPr txBox="1"/>
          <p:nvPr/>
        </p:nvSpPr>
        <p:spPr>
          <a:xfrm>
            <a:off x="246512" y="563225"/>
            <a:ext cx="35271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How might we...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/>
        </p:nvSpPr>
        <p:spPr>
          <a:xfrm>
            <a:off x="299400" y="979225"/>
            <a:ext cx="1269300" cy="7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Derry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2574025" y="802209"/>
            <a:ext cx="5735100" cy="1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1" lang="en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HMW </a:t>
            </a:r>
            <a:r>
              <a:rPr lang="en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make approaching people </a:t>
            </a:r>
            <a:r>
              <a:rPr b="1" lang="en" sz="3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fun</a:t>
            </a:r>
            <a:r>
              <a:rPr b="1" lang="en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and </a:t>
            </a:r>
            <a:r>
              <a:rPr b="1" lang="en" sz="3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exciting</a:t>
            </a:r>
            <a:r>
              <a:rPr lang="en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?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299400" y="3134600"/>
            <a:ext cx="1650300" cy="7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Vimbai</a:t>
            </a:r>
            <a:r>
              <a:rPr b="1" lang="en" sz="30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2708475" y="2466650"/>
            <a:ext cx="5735100" cy="1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HMW </a:t>
            </a:r>
            <a:r>
              <a:rPr lang="en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help newcomers </a:t>
            </a:r>
            <a:r>
              <a:rPr b="1" lang="en" sz="3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know what to expect</a:t>
            </a:r>
            <a:r>
              <a:rPr lang="en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2708475" y="3609525"/>
            <a:ext cx="5735100" cy="11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HMW </a:t>
            </a:r>
            <a:r>
              <a:rPr lang="en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create a </a:t>
            </a:r>
            <a:r>
              <a:rPr b="1" lang="en" sz="3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community</a:t>
            </a:r>
            <a:r>
              <a:rPr lang="en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b="1" lang="en" sz="3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excited</a:t>
            </a:r>
            <a:r>
              <a:rPr lang="en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to meet newcomers?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8" name="Shape 168"/>
          <p:cNvSpPr txBox="1"/>
          <p:nvPr/>
        </p:nvSpPr>
        <p:spPr>
          <a:xfrm>
            <a:off x="1756275" y="2249950"/>
            <a:ext cx="952200" cy="20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0">
                <a:solidFill>
                  <a:srgbClr val="CCCCCC"/>
                </a:solidFill>
                <a:latin typeface="Poiret One"/>
                <a:ea typeface="Poiret One"/>
                <a:cs typeface="Poiret One"/>
                <a:sym typeface="Poiret One"/>
              </a:rPr>
              <a:t>{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1756275" y="0"/>
            <a:ext cx="952200" cy="20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0">
                <a:solidFill>
                  <a:srgbClr val="CCCCCC"/>
                </a:solidFill>
                <a:latin typeface="Poiret One"/>
                <a:ea typeface="Poiret One"/>
                <a:cs typeface="Poiret One"/>
                <a:sym typeface="Poiret One"/>
              </a:rPr>
              <a:t>{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ctrTitle"/>
          </p:nvPr>
        </p:nvSpPr>
        <p:spPr>
          <a:xfrm>
            <a:off x="311700" y="1927425"/>
            <a:ext cx="8520600" cy="1105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5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Solutions &amp; Prototypes</a:t>
            </a:r>
          </a:p>
        </p:txBody>
      </p:sp>
      <p:sp>
        <p:nvSpPr>
          <p:cNvPr id="175" name="Shape 175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146.JPG" id="180" name="Shape 180"/>
          <p:cNvPicPr preferRelativeResize="0"/>
          <p:nvPr/>
        </p:nvPicPr>
        <p:blipFill rotWithShape="1">
          <a:blip r:embed="rId3">
            <a:alphaModFix/>
          </a:blip>
          <a:srcRect b="0" l="4489" r="0" t="4058"/>
          <a:stretch/>
        </p:blipFill>
        <p:spPr>
          <a:xfrm>
            <a:off x="1369837" y="161449"/>
            <a:ext cx="6404324" cy="4820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i="1" lang="en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Experience Prototype 1</a:t>
            </a:r>
            <a:r>
              <a:rPr lang="en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:                                   </a:t>
            </a:r>
          </a:p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311700" y="847675"/>
            <a:ext cx="8520600" cy="849000"/>
          </a:xfrm>
          <a:prstGeom prst="rect">
            <a:avLst/>
          </a:prstGeom>
          <a:ln cap="flat" cmpd="sng" w="28575">
            <a:solidFill>
              <a:srgbClr val="0097A7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0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A scavenger hunt where a newcomer has to </a:t>
            </a:r>
            <a:r>
              <a:rPr b="1" lang="en" sz="2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ask questions</a:t>
            </a:r>
            <a:r>
              <a:rPr lang="en" sz="20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, </a:t>
            </a:r>
            <a:r>
              <a:rPr b="1" lang="en" sz="2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interact with locals</a:t>
            </a:r>
            <a:r>
              <a:rPr lang="en" sz="20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, and </a:t>
            </a:r>
            <a:r>
              <a:rPr b="1" lang="en" sz="2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explore their new environment</a:t>
            </a:r>
            <a:r>
              <a:rPr lang="en" sz="20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.</a:t>
            </a:r>
          </a:p>
        </p:txBody>
      </p:sp>
      <p:pic>
        <p:nvPicPr>
          <p:cNvPr descr="IMG_1153.JPG" id="187" name="Shape 187"/>
          <p:cNvPicPr preferRelativeResize="0"/>
          <p:nvPr/>
        </p:nvPicPr>
        <p:blipFill rotWithShape="1">
          <a:blip r:embed="rId3">
            <a:alphaModFix/>
          </a:blip>
          <a:srcRect b="11587" l="6890" r="10689" t="9802"/>
          <a:stretch/>
        </p:blipFill>
        <p:spPr>
          <a:xfrm rot="-5400000">
            <a:off x="1362300" y="1507990"/>
            <a:ext cx="2588699" cy="3290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Bertrand" id="188" name="Shape 188"/>
          <p:cNvPicPr preferRelativeResize="0"/>
          <p:nvPr/>
        </p:nvPicPr>
        <p:blipFill rotWithShape="1">
          <a:blip r:embed="rId4">
            <a:alphaModFix/>
          </a:blip>
          <a:srcRect b="22544" l="0" r="0" t="20161"/>
          <a:stretch/>
        </p:blipFill>
        <p:spPr>
          <a:xfrm>
            <a:off x="5583287" y="1858642"/>
            <a:ext cx="2549067" cy="25886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89" name="Shape 189"/>
          <p:cNvSpPr txBox="1"/>
          <p:nvPr/>
        </p:nvSpPr>
        <p:spPr>
          <a:xfrm>
            <a:off x="5999225" y="4447342"/>
            <a:ext cx="1717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Bertrand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1448700" y="4447342"/>
            <a:ext cx="2415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Prototype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5313600" y="140220"/>
            <a:ext cx="3518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 sz="35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iDiscover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i="1" lang="en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Results</a:t>
            </a:r>
            <a:r>
              <a:rPr lang="en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: 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5313600" y="140220"/>
            <a:ext cx="3518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 sz="35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iDiscover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410125" y="1008525"/>
            <a:ext cx="7994400" cy="448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Assumptions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477300" y="3305725"/>
            <a:ext cx="7994400" cy="174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i="1"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Bertrand wanted...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</a:t>
            </a: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o participate/compete with other newcomers</a:t>
            </a:r>
          </a:p>
          <a:p>
            <a:pPr indent="-355600" lvl="0" marL="4572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Karla"/>
              <a:buChar char="●"/>
            </a:pP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To eventually meet local people in a less superficial way</a:t>
            </a:r>
          </a:p>
        </p:txBody>
      </p:sp>
      <p:graphicFrame>
        <p:nvGraphicFramePr>
          <p:cNvPr id="200" name="Shape 200"/>
          <p:cNvGraphicFramePr/>
          <p:nvPr/>
        </p:nvGraphicFramePr>
        <p:xfrm>
          <a:off x="431400" y="1467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{408B4231-F586-4B7D-8013-4CAB1A08F087}</a:tableStyleId>
              </a:tblPr>
              <a:tblGrid>
                <a:gridCol w="3992125"/>
                <a:gridCol w="3992125"/>
              </a:tblGrid>
              <a:tr h="5827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2000">
                          <a:solidFill>
                            <a:srgbClr val="FFFFFF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Valid</a:t>
                      </a:r>
                    </a:p>
                  </a:txBody>
                  <a:tcPr marT="91425" marB="91425" marR="91425" marL="91425" anchor="ctr"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2000">
                          <a:solidFill>
                            <a:srgbClr val="FFFFFF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Invalid</a:t>
                      </a:r>
                    </a:p>
                  </a:txBody>
                  <a:tcPr marT="91425" marB="91425" marR="91425" marL="91425" anchor="ctr">
                    <a:solidFill>
                      <a:srgbClr val="CC0000"/>
                    </a:solidFill>
                  </a:tcPr>
                </a:tc>
              </a:tr>
              <a:tr h="8964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Gamification makes the app more exciting to use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It is difficult to speak to strangers</a:t>
                      </a: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1428"/>
              <a:buFont typeface="Arial"/>
              <a:buNone/>
            </a:pPr>
            <a:r>
              <a:rPr i="1" lang="en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Experience Prototype 2: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311700" y="847675"/>
            <a:ext cx="8520600" cy="824100"/>
          </a:xfrm>
          <a:prstGeom prst="rect">
            <a:avLst/>
          </a:prstGeom>
          <a:ln cap="flat" cmpd="sng" w="28575">
            <a:solidFill>
              <a:srgbClr val="0097A7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A </a:t>
            </a:r>
            <a:r>
              <a:rPr b="1" lang="en" sz="2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Q &amp; A</a:t>
            </a:r>
            <a:r>
              <a:rPr lang="en" sz="20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sz="20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platform for newcomers to ask </a:t>
            </a:r>
            <a:r>
              <a:rPr b="1" lang="en" sz="2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specific questions</a:t>
            </a:r>
            <a:r>
              <a:rPr lang="en" sz="20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 and get </a:t>
            </a:r>
            <a:r>
              <a:rPr b="1" lang="en" sz="2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quick</a:t>
            </a:r>
            <a:r>
              <a:rPr lang="en" sz="20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 answers from </a:t>
            </a:r>
            <a:r>
              <a:rPr b="1" lang="en" sz="2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knowledgeable locals</a:t>
            </a:r>
            <a:r>
              <a:rPr lang="en" sz="20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.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6332840" y="4447342"/>
            <a:ext cx="1717199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Bao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1659487" y="4264067"/>
            <a:ext cx="2415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Prototype</a:t>
            </a:r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3">
            <a:alphaModFix/>
          </a:blip>
          <a:srcRect b="11660" l="0" r="0" t="4811"/>
          <a:stretch/>
        </p:blipFill>
        <p:spPr>
          <a:xfrm>
            <a:off x="984100" y="1904424"/>
            <a:ext cx="3766674" cy="23596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IMG_1154.JPG" id="210" name="Shape 2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0364" y="1786050"/>
            <a:ext cx="2000375" cy="2661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11" name="Shape 211"/>
          <p:cNvSpPr txBox="1"/>
          <p:nvPr/>
        </p:nvSpPr>
        <p:spPr>
          <a:xfrm>
            <a:off x="5313600" y="140220"/>
            <a:ext cx="3518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 sz="35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TravelAid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>
                <a:latin typeface="Karla"/>
                <a:ea typeface="Karla"/>
                <a:cs typeface="Karla"/>
                <a:sym typeface="Karla"/>
              </a:rPr>
              <a:t>The Team</a:t>
            </a:r>
          </a:p>
        </p:txBody>
      </p:sp>
      <p:sp>
        <p:nvSpPr>
          <p:cNvPr id="62" name="Shape 62"/>
          <p:cNvSpPr txBox="1"/>
          <p:nvPr/>
        </p:nvSpPr>
        <p:spPr>
          <a:xfrm>
            <a:off x="3370350" y="3951325"/>
            <a:ext cx="24033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Jack Swiggett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6307050" y="3951325"/>
            <a:ext cx="24033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Connie Li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x="591175" y="3980275"/>
            <a:ext cx="24033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Serena Wong</a:t>
            </a:r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175" y="1420975"/>
            <a:ext cx="2403300" cy="252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7348" y="1420973"/>
            <a:ext cx="2306830" cy="252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7051" y="1420976"/>
            <a:ext cx="2403300" cy="2530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idx="1" type="body"/>
          </p:nvPr>
        </p:nvSpPr>
        <p:spPr>
          <a:xfrm>
            <a:off x="311700" y="2879900"/>
            <a:ext cx="8520600" cy="210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i="1" lang="en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Bao thought...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Font typeface="Karla"/>
            </a:pPr>
            <a:r>
              <a:rPr lang="en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We should initially focus on one country or region to make sure we had enough question/answer pairs for the app to be useful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Font typeface="Karla"/>
            </a:pPr>
            <a:r>
              <a:rPr lang="en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The general format of the Q &amp; A platform worked well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5313600" y="140220"/>
            <a:ext cx="3518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 sz="35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TravelAid</a:t>
            </a:r>
          </a:p>
        </p:txBody>
      </p:sp>
      <p:sp>
        <p:nvSpPr>
          <p:cNvPr id="218" name="Shape 218"/>
          <p:cNvSpPr txBox="1"/>
          <p:nvPr>
            <p:ph type="title"/>
          </p:nvPr>
        </p:nvSpPr>
        <p:spPr>
          <a:xfrm>
            <a:off x="311700" y="140225"/>
            <a:ext cx="39579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i="1" lang="en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Results</a:t>
            </a:r>
            <a:r>
              <a:rPr lang="en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: 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410125" y="1008525"/>
            <a:ext cx="7994400" cy="448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Assumptions</a:t>
            </a:r>
          </a:p>
        </p:txBody>
      </p:sp>
      <p:graphicFrame>
        <p:nvGraphicFramePr>
          <p:cNvPr id="220" name="Shape 220"/>
          <p:cNvGraphicFramePr/>
          <p:nvPr/>
        </p:nvGraphicFramePr>
        <p:xfrm>
          <a:off x="431400" y="1467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{408B4231-F586-4B7D-8013-4CAB1A08F087}</a:tableStyleId>
              </a:tblPr>
              <a:tblGrid>
                <a:gridCol w="3992125"/>
                <a:gridCol w="3992125"/>
              </a:tblGrid>
              <a:tr h="5827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2000">
                          <a:solidFill>
                            <a:srgbClr val="FFFFFF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Valid</a:t>
                      </a:r>
                    </a:p>
                  </a:txBody>
                  <a:tcPr marT="91425" marB="91425" marR="91425" marL="91425" anchor="ctr"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2000">
                          <a:solidFill>
                            <a:srgbClr val="FFFFFF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Questionable</a:t>
                      </a:r>
                    </a:p>
                  </a:txBody>
                  <a:tcPr marT="91425" marB="91425" marR="91425" marL="91425" anchor="ctr">
                    <a:solidFill>
                      <a:srgbClr val="F6B26B"/>
                    </a:solidFill>
                  </a:tcPr>
                </a:tc>
              </a:tr>
              <a:tr h="8964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It is more interesting to get answers from locals than impersonal Google results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A local will respond quickly enough for their answer to be useful</a:t>
                      </a: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idx="1" type="body"/>
          </p:nvPr>
        </p:nvSpPr>
        <p:spPr>
          <a:xfrm>
            <a:off x="311700" y="847675"/>
            <a:ext cx="8520600" cy="830700"/>
          </a:xfrm>
          <a:prstGeom prst="rect">
            <a:avLst/>
          </a:prstGeom>
          <a:ln cap="flat" cmpd="sng" w="28575">
            <a:solidFill>
              <a:srgbClr val="0097A7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A platform to connect </a:t>
            </a:r>
            <a:r>
              <a:rPr b="1" lang="en" sz="2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newcomers</a:t>
            </a:r>
            <a:r>
              <a:rPr lang="en" sz="20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 and </a:t>
            </a:r>
            <a:r>
              <a:rPr b="1" lang="en" sz="2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locals</a:t>
            </a:r>
            <a:r>
              <a:rPr lang="en" sz="20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 with </a:t>
            </a:r>
            <a:r>
              <a:rPr b="1" lang="en" sz="2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shared interests</a:t>
            </a:r>
            <a:r>
              <a:rPr lang="en" sz="20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 beyond a superficial level. 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6967862" y="4054242"/>
            <a:ext cx="1717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Emma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2158037" y="4054242"/>
            <a:ext cx="2415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Prototype</a:t>
            </a:r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 b="1855" l="38582" r="30861" t="3006"/>
          <a:stretch/>
        </p:blipFill>
        <p:spPr>
          <a:xfrm rot="-5400000">
            <a:off x="2630299" y="-104933"/>
            <a:ext cx="1471372" cy="610857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IMG_1156.JPG" id="229" name="Shape 229"/>
          <p:cNvPicPr preferRelativeResize="0"/>
          <p:nvPr/>
        </p:nvPicPr>
        <p:blipFill rotWithShape="1">
          <a:blip r:embed="rId4">
            <a:alphaModFix/>
          </a:blip>
          <a:srcRect b="-91" l="0" r="0" t="16862"/>
          <a:stretch/>
        </p:blipFill>
        <p:spPr>
          <a:xfrm>
            <a:off x="6773950" y="1844450"/>
            <a:ext cx="2105025" cy="2209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30" name="Shape 230"/>
          <p:cNvSpPr txBox="1"/>
          <p:nvPr>
            <p:ph type="title"/>
          </p:nvPr>
        </p:nvSpPr>
        <p:spPr>
          <a:xfrm>
            <a:off x="311700" y="140225"/>
            <a:ext cx="39465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1428"/>
              <a:buFont typeface="Arial"/>
              <a:buNone/>
            </a:pPr>
            <a:r>
              <a:rPr i="1" lang="en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Experience Prototype 3: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5313600" y="140220"/>
            <a:ext cx="3518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698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1428"/>
              <a:buFont typeface="Arial"/>
              <a:buNone/>
            </a:pPr>
            <a:r>
              <a:rPr b="1" lang="en" sz="35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Let’s Get Local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>
            <p:ph idx="1" type="body"/>
          </p:nvPr>
        </p:nvSpPr>
        <p:spPr>
          <a:xfrm>
            <a:off x="311700" y="3014375"/>
            <a:ext cx="8520600" cy="1703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i="1" lang="en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Emma thought...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Font typeface="Karla"/>
            </a:pPr>
            <a:r>
              <a:rPr lang="en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The format for selecting interests worked well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Font typeface="Karla"/>
            </a:pPr>
            <a:r>
              <a:rPr lang="en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It would be nice to start a conversation with a local while she was still at home, and already have a friendship established before arriving in the U.S.</a:t>
            </a:r>
          </a:p>
        </p:txBody>
      </p:sp>
      <p:sp>
        <p:nvSpPr>
          <p:cNvPr id="237" name="Shape 237"/>
          <p:cNvSpPr txBox="1"/>
          <p:nvPr>
            <p:ph type="title"/>
          </p:nvPr>
        </p:nvSpPr>
        <p:spPr>
          <a:xfrm>
            <a:off x="311700" y="140225"/>
            <a:ext cx="40698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i="1" lang="en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Results</a:t>
            </a:r>
            <a:r>
              <a:rPr lang="en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: </a:t>
            </a:r>
          </a:p>
        </p:txBody>
      </p:sp>
      <p:sp>
        <p:nvSpPr>
          <p:cNvPr id="238" name="Shape 238"/>
          <p:cNvSpPr txBox="1"/>
          <p:nvPr/>
        </p:nvSpPr>
        <p:spPr>
          <a:xfrm>
            <a:off x="5313600" y="140220"/>
            <a:ext cx="3518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6985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1428"/>
              <a:buFont typeface="Arial"/>
              <a:buNone/>
            </a:pPr>
            <a:r>
              <a:rPr b="1" lang="en" sz="35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Let’s Get Local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410125" y="1008525"/>
            <a:ext cx="7994400" cy="4482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Assumptions</a:t>
            </a:r>
          </a:p>
        </p:txBody>
      </p:sp>
      <p:graphicFrame>
        <p:nvGraphicFramePr>
          <p:cNvPr id="240" name="Shape 240"/>
          <p:cNvGraphicFramePr/>
          <p:nvPr/>
        </p:nvGraphicFramePr>
        <p:xfrm>
          <a:off x="431400" y="1467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{408B4231-F586-4B7D-8013-4CAB1A08F087}</a:tableStyleId>
              </a:tblPr>
              <a:tblGrid>
                <a:gridCol w="3992125"/>
                <a:gridCol w="3992125"/>
              </a:tblGrid>
              <a:tr h="5827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2000">
                          <a:solidFill>
                            <a:srgbClr val="FFFFFF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Valid</a:t>
                      </a:r>
                    </a:p>
                  </a:txBody>
                  <a:tcPr marT="91425" marB="91425" marR="91425" marL="91425" anchor="ctr"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 sz="2000">
                          <a:solidFill>
                            <a:srgbClr val="FFFFFF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Invalid</a:t>
                      </a:r>
                    </a:p>
                  </a:txBody>
                  <a:tcPr marT="91425" marB="91425" marR="91425" marL="91425" anchor="ctr">
                    <a:solidFill>
                      <a:srgbClr val="CC0000"/>
                    </a:solidFill>
                  </a:tcPr>
                </a:tc>
              </a:tr>
              <a:tr h="8964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Newcomers want to meet locals and would be excited to chat with them</a:t>
                      </a: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Karla"/>
                          <a:ea typeface="Karla"/>
                          <a:cs typeface="Karla"/>
                          <a:sym typeface="Karla"/>
                        </a:rPr>
                        <a:t>We should search for locals nearby based on newcomer’s location</a:t>
                      </a: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311700" y="1969025"/>
            <a:ext cx="8520600" cy="1356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 sz="48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Thank you!</a:t>
            </a:r>
          </a:p>
        </p:txBody>
      </p:sp>
      <p:sp>
        <p:nvSpPr>
          <p:cNvPr id="246" name="Shape 246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rgbClr val="FFAB4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Image Sources</a:t>
            </a:r>
          </a:p>
        </p:txBody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Karla"/>
            </a:pPr>
            <a:r>
              <a:rPr lang="en" u="sng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3"/>
              </a:rPr>
              <a:t>http://www.nationofchange.org/wp-content/uploads/2016/05/education.jpg</a:t>
            </a:r>
          </a:p>
          <a:p>
            <a:pPr indent="-228600" lvl="0" marL="457200" rtl="0">
              <a:spcBef>
                <a:spcPts val="0"/>
              </a:spcBef>
              <a:buFont typeface="Karla"/>
            </a:pPr>
            <a:r>
              <a:rPr lang="en" u="sng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4"/>
              </a:rPr>
              <a:t>http://www.wahbexchange.org/wp-content/uploads/2015/08/immigrant_customs-300x300.png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/>
        </p:nvSpPr>
        <p:spPr>
          <a:xfrm>
            <a:off x="481400" y="1078175"/>
            <a:ext cx="2559000" cy="671400"/>
          </a:xfrm>
          <a:prstGeom prst="rect">
            <a:avLst/>
          </a:prstGeom>
          <a:noFill/>
          <a:ln cap="flat" cmpd="sng" w="28575">
            <a:solidFill>
              <a:srgbClr val="0097A7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Education</a:t>
            </a:r>
          </a:p>
        </p:txBody>
      </p:sp>
      <p:sp>
        <p:nvSpPr>
          <p:cNvPr id="73" name="Shape 73"/>
          <p:cNvSpPr txBox="1"/>
          <p:nvPr/>
        </p:nvSpPr>
        <p:spPr>
          <a:xfrm>
            <a:off x="526850" y="3832400"/>
            <a:ext cx="2399700" cy="963600"/>
          </a:xfrm>
          <a:prstGeom prst="rect">
            <a:avLst/>
          </a:prstGeom>
          <a:noFill/>
          <a:ln cap="flat" cmpd="sng" w="28575">
            <a:solidFill>
              <a:srgbClr val="0097A7"/>
            </a:solidFill>
            <a:prstDash val="dot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500">
                <a:latin typeface="Karla"/>
                <a:ea typeface="Karla"/>
                <a:cs typeface="Karla"/>
                <a:sym typeface="Karla"/>
              </a:rPr>
              <a:t>Newcomers to a country</a:t>
            </a:r>
          </a:p>
        </p:txBody>
      </p:sp>
      <p:grpSp>
        <p:nvGrpSpPr>
          <p:cNvPr id="74" name="Shape 74"/>
          <p:cNvGrpSpPr/>
          <p:nvPr/>
        </p:nvGrpSpPr>
        <p:grpSpPr>
          <a:xfrm>
            <a:off x="993242" y="1868364"/>
            <a:ext cx="1466920" cy="1845229"/>
            <a:chOff x="6733375" y="1874363"/>
            <a:chExt cx="1659600" cy="2025054"/>
          </a:xfrm>
        </p:grpSpPr>
        <p:sp>
          <p:nvSpPr>
            <p:cNvPr id="75" name="Shape 75"/>
            <p:cNvSpPr/>
            <p:nvPr/>
          </p:nvSpPr>
          <p:spPr>
            <a:xfrm>
              <a:off x="6733375" y="1874363"/>
              <a:ext cx="1659600" cy="1381454"/>
            </a:xfrm>
            <a:custGeom>
              <a:pathLst>
                <a:path extrusionOk="0" h="81586" w="66384">
                  <a:moveTo>
                    <a:pt x="0" y="0"/>
                  </a:moveTo>
                  <a:lnTo>
                    <a:pt x="66384" y="0"/>
                  </a:lnTo>
                  <a:lnTo>
                    <a:pt x="44087" y="81586"/>
                  </a:lnTo>
                  <a:lnTo>
                    <a:pt x="23817" y="815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6" name="Shape 76"/>
            <p:cNvSpPr/>
            <p:nvPr/>
          </p:nvSpPr>
          <p:spPr>
            <a:xfrm>
              <a:off x="7081825" y="3228018"/>
              <a:ext cx="1000800" cy="6714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pic>
        <p:nvPicPr>
          <p:cNvPr id="77" name="Shape 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6650" y="526100"/>
            <a:ext cx="3551100" cy="177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2100" y="2940000"/>
            <a:ext cx="2066700" cy="20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/>
          <p:nvPr>
            <p:ph type="title"/>
          </p:nvPr>
        </p:nvSpPr>
        <p:spPr>
          <a:xfrm>
            <a:off x="311700" y="3217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latin typeface="Karla"/>
                <a:ea typeface="Karla"/>
                <a:cs typeface="Karla"/>
                <a:sym typeface="Karla"/>
              </a:rPr>
              <a:t>Our Problem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5743300" y="2203500"/>
            <a:ext cx="1057800" cy="73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7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+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ctrTitle"/>
          </p:nvPr>
        </p:nvSpPr>
        <p:spPr>
          <a:xfrm>
            <a:off x="311700" y="1848975"/>
            <a:ext cx="8520600" cy="1105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5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Points of View </a:t>
            </a:r>
          </a:p>
        </p:txBody>
      </p:sp>
      <p:sp>
        <p:nvSpPr>
          <p:cNvPr id="86" name="Shape 86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705181" y="572087"/>
            <a:ext cx="1981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Initial POV</a:t>
            </a:r>
          </a:p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3180025" y="151637"/>
            <a:ext cx="5728200" cy="4814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We met</a:t>
            </a:r>
            <a:r>
              <a:rPr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b="1" lang="en" sz="20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Leeno</a:t>
            </a:r>
            <a:r>
              <a:rPr lang="en" sz="2000">
                <a:latin typeface="Karla"/>
                <a:ea typeface="Karla"/>
                <a:cs typeface="Karla"/>
                <a:sym typeface="Karla"/>
              </a:rPr>
              <a:t>, a woman who grew up in China, went to undergrad in Japan, and came to the US for graduate school.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We were amazed to realize</a:t>
            </a:r>
            <a:r>
              <a:rPr lang="en" sz="2000">
                <a:latin typeface="Karla"/>
                <a:ea typeface="Karla"/>
                <a:cs typeface="Karla"/>
                <a:sym typeface="Karla"/>
              </a:rPr>
              <a:t> that she felt way more comfortable in Japan than in the US, despite knowing nothing about either culture.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It would be game changing</a:t>
            </a:r>
            <a:r>
              <a:rPr lang="en" sz="2000">
                <a:latin typeface="Karla"/>
                <a:ea typeface="Karla"/>
                <a:cs typeface="Karla"/>
                <a:sym typeface="Karla"/>
              </a:rPr>
              <a:t> to eliminate the discomfort in interacting with unfamiliar people/backgrounds/races.</a:t>
            </a:r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349" y="1224150"/>
            <a:ext cx="2657299" cy="28427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Additional</a:t>
            </a:r>
            <a:r>
              <a:rPr lang="en">
                <a:latin typeface="Karla"/>
                <a:ea typeface="Karla"/>
                <a:cs typeface="Karla"/>
                <a:sym typeface="Karla"/>
              </a:rPr>
              <a:t> Needfinding</a:t>
            </a:r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3451" l="1866" r="1421" t="25816"/>
          <a:stretch/>
        </p:blipFill>
        <p:spPr>
          <a:xfrm>
            <a:off x="455962" y="1172056"/>
            <a:ext cx="2607173" cy="28504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00" name="Shape 100"/>
          <p:cNvSpPr txBox="1"/>
          <p:nvPr/>
        </p:nvSpPr>
        <p:spPr>
          <a:xfrm>
            <a:off x="557900" y="4022506"/>
            <a:ext cx="24033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Derry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27, China</a:t>
            </a: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4">
            <a:alphaModFix/>
          </a:blip>
          <a:srcRect b="0" l="7561" r="7570" t="0"/>
          <a:stretch/>
        </p:blipFill>
        <p:spPr>
          <a:xfrm>
            <a:off x="3268412" y="1172056"/>
            <a:ext cx="2607175" cy="28504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02" name="Shape 102"/>
          <p:cNvSpPr txBox="1"/>
          <p:nvPr/>
        </p:nvSpPr>
        <p:spPr>
          <a:xfrm>
            <a:off x="3370337" y="4022506"/>
            <a:ext cx="24033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Caro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21, Mexico</a:t>
            </a: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5">
            <a:alphaModFix/>
          </a:blip>
          <a:srcRect b="0" l="16438" r="16438" t="0"/>
          <a:stretch/>
        </p:blipFill>
        <p:spPr>
          <a:xfrm>
            <a:off x="6080862" y="1172056"/>
            <a:ext cx="2607174" cy="28504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04" name="Shape 104"/>
          <p:cNvSpPr txBox="1"/>
          <p:nvPr/>
        </p:nvSpPr>
        <p:spPr>
          <a:xfrm>
            <a:off x="6182762" y="4022506"/>
            <a:ext cx="24033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Vimbai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19, Zimbabwe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Additional Needfinding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557900" y="4022506"/>
            <a:ext cx="24033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Micah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9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20, US to Israel</a:t>
            </a:r>
          </a:p>
        </p:txBody>
      </p:sp>
      <p:pic>
        <p:nvPicPr>
          <p:cNvPr descr="1901879_10203658135794356_1944363531_n.jpg" id="111" name="Shape 111"/>
          <p:cNvPicPr preferRelativeResize="0"/>
          <p:nvPr/>
        </p:nvPicPr>
        <p:blipFill rotWithShape="1">
          <a:blip r:embed="rId3">
            <a:alphaModFix/>
          </a:blip>
          <a:srcRect b="44986" l="17305" r="24149" t="2788"/>
          <a:stretch/>
        </p:blipFill>
        <p:spPr>
          <a:xfrm>
            <a:off x="3268412" y="1172056"/>
            <a:ext cx="2607175" cy="28504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12" name="Shape 112"/>
          <p:cNvSpPr txBox="1"/>
          <p:nvPr/>
        </p:nvSpPr>
        <p:spPr>
          <a:xfrm>
            <a:off x="3370337" y="4022506"/>
            <a:ext cx="24033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Nelda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9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54, US</a:t>
            </a:r>
          </a:p>
        </p:txBody>
      </p:sp>
      <p:pic>
        <p:nvPicPr>
          <p:cNvPr descr="1901276_10203250776289114_1195254516_n.jpg" id="113" name="Shape 113"/>
          <p:cNvPicPr preferRelativeResize="0"/>
          <p:nvPr/>
        </p:nvPicPr>
        <p:blipFill rotWithShape="1">
          <a:blip r:embed="rId4">
            <a:alphaModFix/>
          </a:blip>
          <a:srcRect b="0" l="4271" r="4262" t="0"/>
          <a:stretch/>
        </p:blipFill>
        <p:spPr>
          <a:xfrm>
            <a:off x="6080862" y="1172056"/>
            <a:ext cx="2607174" cy="28504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14" name="Shape 114"/>
          <p:cNvSpPr txBox="1"/>
          <p:nvPr/>
        </p:nvSpPr>
        <p:spPr>
          <a:xfrm>
            <a:off x="6182762" y="4022506"/>
            <a:ext cx="24033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Clif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57894"/>
              <a:buFont typeface="Arial"/>
              <a:buNone/>
            </a:pPr>
            <a:r>
              <a:rPr lang="en" sz="19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56, US</a:t>
            </a:r>
          </a:p>
        </p:txBody>
      </p:sp>
      <p:pic>
        <p:nvPicPr>
          <p:cNvPr descr="Screen Shot 2016-10-10 at 12.35.26 PM.png" id="115" name="Shape 115"/>
          <p:cNvPicPr preferRelativeResize="0"/>
          <p:nvPr/>
        </p:nvPicPr>
        <p:blipFill rotWithShape="1">
          <a:blip r:embed="rId5">
            <a:alphaModFix/>
          </a:blip>
          <a:srcRect b="0" l="5031" r="8805" t="0"/>
          <a:stretch/>
        </p:blipFill>
        <p:spPr>
          <a:xfrm>
            <a:off x="456000" y="1172050"/>
            <a:ext cx="2607149" cy="28504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Additional Needfinding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750981" y="4160725"/>
            <a:ext cx="36165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Tony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4776550" y="4160725"/>
            <a:ext cx="36165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Jeffrey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9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(camera-shy)</a:t>
            </a:r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 b="26202" l="0" r="0" t="18377"/>
          <a:stretch/>
        </p:blipFill>
        <p:spPr>
          <a:xfrm>
            <a:off x="4669412" y="1298925"/>
            <a:ext cx="3857626" cy="285045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descr="IMG_1135.JPG" id="124" name="Shape 124"/>
          <p:cNvPicPr preferRelativeResize="0"/>
          <p:nvPr/>
        </p:nvPicPr>
        <p:blipFill rotWithShape="1">
          <a:blip r:embed="rId4">
            <a:alphaModFix/>
          </a:blip>
          <a:srcRect b="24882" l="8989" r="208" t="24757"/>
          <a:stretch/>
        </p:blipFill>
        <p:spPr>
          <a:xfrm>
            <a:off x="616962" y="1298925"/>
            <a:ext cx="3857624" cy="28504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ctrTitle"/>
          </p:nvPr>
        </p:nvSpPr>
        <p:spPr>
          <a:xfrm>
            <a:off x="311700" y="1692100"/>
            <a:ext cx="8520600" cy="1105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5000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How Might We’s </a:t>
            </a:r>
          </a:p>
        </p:txBody>
      </p:sp>
      <p:sp>
        <p:nvSpPr>
          <p:cNvPr id="130" name="Shape 130"/>
          <p:cNvSpPr/>
          <p:nvPr/>
        </p:nvSpPr>
        <p:spPr>
          <a:xfrm>
            <a:off x="212925" y="235350"/>
            <a:ext cx="8740500" cy="4683900"/>
          </a:xfrm>
          <a:prstGeom prst="frame">
            <a:avLst>
              <a:gd fmla="val 2876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