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6.xml"/>
  <Override ContentType="application/vnd.openxmlformats-officedocument.presentationml.comments+xml" PartName="/ppt/comments/comment7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Source Sans Pro"/>
      <p:regular r:id="rId29"/>
      <p:bold r:id="rId30"/>
      <p:italic r:id="rId31"/>
      <p:boldItalic r:id="rId32"/>
    </p:embeddedFont>
    <p:embeddedFont>
      <p:font typeface="Karla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10" name="Serena Wong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Sans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SansPro-italic.fntdata"/><Relationship Id="rId30" Type="http://schemas.openxmlformats.org/officeDocument/2006/relationships/font" Target="fonts/SourceSansPro-bold.fntdata"/><Relationship Id="rId11" Type="http://schemas.openxmlformats.org/officeDocument/2006/relationships/slide" Target="slides/slide6.xml"/><Relationship Id="rId33" Type="http://schemas.openxmlformats.org/officeDocument/2006/relationships/font" Target="fonts/Karla-regular.fntdata"/><Relationship Id="rId10" Type="http://schemas.openxmlformats.org/officeDocument/2006/relationships/slide" Target="slides/slide5.xml"/><Relationship Id="rId32" Type="http://schemas.openxmlformats.org/officeDocument/2006/relationships/font" Target="fonts/SourceSansPro-boldItalic.fntdata"/><Relationship Id="rId13" Type="http://schemas.openxmlformats.org/officeDocument/2006/relationships/slide" Target="slides/slide8.xml"/><Relationship Id="rId35" Type="http://schemas.openxmlformats.org/officeDocument/2006/relationships/font" Target="fonts/Karla-italic.fntdata"/><Relationship Id="rId12" Type="http://schemas.openxmlformats.org/officeDocument/2006/relationships/slide" Target="slides/slide7.xml"/><Relationship Id="rId34" Type="http://schemas.openxmlformats.org/officeDocument/2006/relationships/font" Target="fonts/Karla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Karla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 dt="2016-10-07T12:30:17.299">
    <p:pos x="6000" y="0"/>
    <p:text>+swiggett@stanford.edu +conniel@stanford.edu please add a picture here</p:text>
  </p:cm>
  <p:cm authorId="0" idx="2" dt="2016-10-07T02:46:17.137">
    <p:pos x="6000" y="100"/>
    <p:text>+conniel@stanford.edu HELP this is a terrible slide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3" dt="2016-10-07T12:31:52.025">
    <p:pos x="6000" y="0"/>
    <p:text>graphic for contradiction +swiggett@stanford.edu +conniel@stanford.edu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4" dt="2016-10-07T12:40:36.946">
    <p:pos x="6000" y="0"/>
    <p:text>+swiggett@stanford.edu +conniel@stanford.edu image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5" dt="2016-10-07T12:40:51.658">
    <p:pos x="6000" y="0"/>
    <p:text>+conniel@stanford.edu +swiggett@stanford.edu</p:tex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6" dt="2016-10-07T13:02:10.471">
    <p:pos x="6000" y="0"/>
    <p:text>+swiggett@stanford.edu help</p:text>
  </p:cm>
  <p:cm authorId="0" idx="7" dt="2016-10-07T12:55:48.520">
    <p:pos x="6000" y="100"/>
    <p:text>+conniel@stanford.edu</p:text>
  </p:cm>
  <p:cm authorId="0" idx="8" dt="2016-10-07T13:02:10.471">
    <p:pos x="6000" y="200"/>
    <p:text>too much text on this slide, I think</p:text>
  </p:cm>
</p:cmLst>
</file>

<file path=ppt/comments/comment6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9" dt="2016-10-07T12:51:25.813">
    <p:pos x="6000" y="0"/>
    <p:text>+conniel@stanford.edu +swiggett@stanford.edu image</p:text>
  </p:cm>
</p:cmLst>
</file>

<file path=ppt/comments/comment7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0" dt="2016-10-07T12:49:12.628">
    <p:pos x="6000" y="0"/>
    <p:text>+conniel@stanford.edu +swiggett@stanford.edu fix spacing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-introduce self, teammates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Talk about domain: re-entry education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-Prison interviewees: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-Chad Martens, senior analyst with the Elmwood Complex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	-domain expert; interned at the Elmwood Facility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-Prison interviewees: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	-Jarrod Mock, current Stanford student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	-domain expert; worked with Elmwood, specifically the inmate education teachers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-Needed to get more familiar with this space, so a lot of informational questions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-Wanted to explore how prison education is different from education in schools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-Also needed to explore logistics of working with inmates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Quote from chad; very poetic, and captures the urgency of the situation--shouldn’t have cages in modern day, especially with regards to education in a first-world country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Interesting tension present-day; been in US since 1983, but still not entirely comfortable with English. Mrs. Wong expressed strong desire to learn English, but also a sense of resignedness; at this point, English is definitely good enough for work/navigating American society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Empathy map for both Jarrod and Chad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Distilled to this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-one size fits all: classroom curriculum; no distinction of education level within class of 30 inmates; can imagine single teacher struggles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-lots of programs exist, but very fragmented, and all under different umbrellas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	-can attest to this; our team placed 15 calls; often went to voicemail, but when did speak to someone, redirected all over the place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-biggest need is that these programs are super underfunded, but we were able to narrow that very broad need into a more specific one: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-able to interview people from both demographics; one newcomer to the states, two people involved in inmate education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Target demographics took us in somewhat different directions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Change attitude toward learning: currently, viewed as a necessary burden; can’t learn in a comfortable environment and actually know the language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Former inmates: can’t look at inmate education from same perspective as education in schools; they have more basic needs: e.g. knowledge of where to find resources, and a more tailored approach to education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-two types of “re-entry” education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-newcomers to the US; unfamiliar with culture and customs; language barrier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-released inmates: potentially spent years in jail, unfamiliar with advances in technology; potential language barrier; </a:t>
            </a:r>
          </a:p>
          <a:p>
            <a:pPr indent="0" lvl="0" marL="0">
              <a:spcBef>
                <a:spcPts val="0"/>
              </a:spcBef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-commonalities: find themselves in an unfamiliar landscape, unsure how to navigate and find the resources they need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-first participant: Mrs. Wong, my mom--chose to interview her because she is an extreme user; two major moves: china -&gt; japan, japan -&gt; US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Questions were general to avoid leading to answers, but specific in types of feelings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Found it easiest to start general, then probe with follow up questions about what interviewee said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Like the “story” question form section, helpful in getting a concrete story, and one that was memorable for interviewee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Most striking quote here; for context, when Mrs. Wong came to the US, she stayed with her brother, who also spoke Shanghainese; throughout college, stayed mostly with other foreign students; did go to one year of international school to learn english, just as she did in Japan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Interesting tension present-day; been in US since 1983, but still not entirely comfortable with English. Mrs. Wong expressed strong desire to learn English, but also a sense of resignedness; at this point, English is definitely good enough for work/navigating American society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0" lvl="0" marL="0">
              <a:spcBef>
                <a:spcPts val="0"/>
              </a:spcBef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Preliminary Empath map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Distilled to this;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3.xml"/><Relationship Id="rId4" Type="http://schemas.openxmlformats.org/officeDocument/2006/relationships/image" Target="../media/image0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comments" Target="../comments/comment4.xml"/><Relationship Id="rId4" Type="http://schemas.openxmlformats.org/officeDocument/2006/relationships/image" Target="../media/image0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3.png"/><Relationship Id="rId4" Type="http://schemas.openxmlformats.org/officeDocument/2006/relationships/image" Target="../media/image02.png"/><Relationship Id="rId5" Type="http://schemas.openxmlformats.org/officeDocument/2006/relationships/image" Target="../media/image0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3.png"/><Relationship Id="rId4" Type="http://schemas.openxmlformats.org/officeDocument/2006/relationships/image" Target="../media/image02.png"/><Relationship Id="rId5" Type="http://schemas.openxmlformats.org/officeDocument/2006/relationships/image" Target="../media/image0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comments" Target="../comments/comment5.xml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comments" Target="../comments/comment6.xml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comments" Target="../comments/comment7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Relationship Id="rId4" Type="http://schemas.openxmlformats.org/officeDocument/2006/relationships/image" Target="../media/image04.png"/><Relationship Id="rId5" Type="http://schemas.openxmlformats.org/officeDocument/2006/relationships/image" Target="../media/image0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123rf.com/photo_10503690_fork-in-the-road-or-highway-business-metaphor-representing-the-concept-of-a-strategic-dilemma-choosi.html" TargetMode="External"/><Relationship Id="rId4" Type="http://schemas.openxmlformats.org/officeDocument/2006/relationships/hyperlink" Target="http://ometz.summit-tech.ca/blog/wp-content/uploads/2012/04/shutterstock_60289846.jpg" TargetMode="External"/><Relationship Id="rId9" Type="http://schemas.openxmlformats.org/officeDocument/2006/relationships/hyperlink" Target="http://awakentherebel.com/wp-content/uploads/2013/09/r-PEOPLE-APPLYING-FOR-A-JOB-large570.jpg" TargetMode="External"/><Relationship Id="rId5" Type="http://schemas.openxmlformats.org/officeDocument/2006/relationships/hyperlink" Target="http://www.santamonicalanguage.com/uploads/3/4/1/3/3413829/1022382_orig.jpg" TargetMode="External"/><Relationship Id="rId6" Type="http://schemas.openxmlformats.org/officeDocument/2006/relationships/hyperlink" Target="http://www.returnofkings.com/wp-content/uploads/2014/06/learning-a-language.jpg" TargetMode="External"/><Relationship Id="rId7" Type="http://schemas.openxmlformats.org/officeDocument/2006/relationships/hyperlink" Target="http://how-to-teach-english.ontesol.com/wp-content/uploads/2014/07/iStock_000023334394Small.jpg" TargetMode="External"/><Relationship Id="rId8" Type="http://schemas.openxmlformats.org/officeDocument/2006/relationships/hyperlink" Target="http://www.topeducationdegrees.org/wp-content/uploads/2016/01/6357758756001800821152486765_State-Education-Generic-jpg.jp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png"/><Relationship Id="rId4" Type="http://schemas.openxmlformats.org/officeDocument/2006/relationships/image" Target="../media/image02.png"/><Relationship Id="rId5" Type="http://schemas.openxmlformats.org/officeDocument/2006/relationships/image" Target="../media/image0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0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>
                <a:solidFill>
                  <a:srgbClr val="0097A7"/>
                </a:solidFill>
                <a:latin typeface="Karla"/>
                <a:ea typeface="Karla"/>
                <a:cs typeface="Karla"/>
                <a:sym typeface="Karla"/>
              </a:rPr>
              <a:t>[Re-]Entry Education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700">
                <a:latin typeface="Karla"/>
                <a:ea typeface="Karla"/>
                <a:cs typeface="Karla"/>
                <a:sym typeface="Karla"/>
              </a:rPr>
              <a:t>Connie Li</a:t>
            </a:r>
          </a:p>
          <a:p>
            <a:pPr lvl="0">
              <a:spcBef>
                <a:spcPts val="0"/>
              </a:spcBef>
              <a:buNone/>
            </a:pPr>
            <a:r>
              <a:rPr lang="en" sz="1700">
                <a:latin typeface="Karla"/>
                <a:ea typeface="Karla"/>
                <a:cs typeface="Karla"/>
                <a:sym typeface="Karla"/>
              </a:rPr>
              <a:t>Jack Swiggett</a:t>
            </a:r>
          </a:p>
          <a:p>
            <a:pPr lvl="0">
              <a:spcBef>
                <a:spcPts val="0"/>
              </a:spcBef>
              <a:buNone/>
            </a:pPr>
            <a:r>
              <a:rPr lang="en" sz="1700">
                <a:latin typeface="Karla"/>
                <a:ea typeface="Karla"/>
                <a:cs typeface="Karla"/>
                <a:sym typeface="Karla"/>
              </a:rPr>
              <a:t>Serena Wong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NEEDS:</a:t>
            </a:r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425000" y="1574850"/>
            <a:ext cx="3319800" cy="1993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Karla"/>
                <a:ea typeface="Karla"/>
                <a:cs typeface="Karla"/>
                <a:sym typeface="Karla"/>
              </a:rPr>
              <a:t>Be </a:t>
            </a:r>
            <a:r>
              <a:rPr lang="en" sz="2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comfortable</a:t>
            </a:r>
          </a:p>
          <a:p>
            <a:pPr lv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Karla"/>
                <a:ea typeface="Karla"/>
                <a:cs typeface="Karla"/>
                <a:sym typeface="Karla"/>
              </a:rPr>
              <a:t>being </a:t>
            </a:r>
            <a:r>
              <a:rPr lang="en" sz="2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uncomfortable</a:t>
            </a:r>
            <a:r>
              <a:rPr lang="en" sz="2600">
                <a:latin typeface="Karla"/>
                <a:ea typeface="Karla"/>
                <a:cs typeface="Karla"/>
                <a:sym typeface="Karla"/>
              </a:rPr>
              <a:t> </a:t>
            </a:r>
          </a:p>
          <a:p>
            <a:pPr lv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Karla"/>
                <a:ea typeface="Karla"/>
                <a:cs typeface="Karla"/>
                <a:sym typeface="Karla"/>
              </a:rPr>
              <a:t>when learning a</a:t>
            </a:r>
          </a:p>
          <a:p>
            <a:pPr lv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Karla"/>
                <a:ea typeface="Karla"/>
                <a:cs typeface="Karla"/>
                <a:sym typeface="Karla"/>
              </a:rPr>
              <a:t>new language</a:t>
            </a:r>
          </a:p>
        </p:txBody>
      </p:sp>
      <p:pic>
        <p:nvPicPr>
          <p:cNvPr descr="1022382_orig.jpg" id="140" name="Shape 140"/>
          <p:cNvPicPr preferRelativeResize="0"/>
          <p:nvPr/>
        </p:nvPicPr>
        <p:blipFill rotWithShape="1">
          <a:blip r:embed="rId4">
            <a:alphaModFix/>
          </a:blip>
          <a:srcRect b="0" l="89" r="89" t="0"/>
          <a:stretch/>
        </p:blipFill>
        <p:spPr>
          <a:xfrm>
            <a:off x="4003112" y="962025"/>
            <a:ext cx="4829175" cy="3219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NEEDS: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311700" y="1686900"/>
            <a:ext cx="3376500" cy="176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Karla"/>
                <a:ea typeface="Karla"/>
                <a:cs typeface="Karla"/>
                <a:sym typeface="Karla"/>
              </a:rPr>
              <a:t>See learning language in</a:t>
            </a:r>
          </a:p>
          <a:p>
            <a:pPr lv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positive</a:t>
            </a:r>
            <a:r>
              <a:rPr lang="en" sz="2600">
                <a:latin typeface="Karla"/>
                <a:ea typeface="Karla"/>
                <a:cs typeface="Karla"/>
                <a:sym typeface="Karla"/>
              </a:rPr>
              <a:t> light</a:t>
            </a:r>
          </a:p>
        </p:txBody>
      </p:sp>
      <p:pic>
        <p:nvPicPr>
          <p:cNvPr descr="learning-a-language.jpg"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3112" y="962025"/>
            <a:ext cx="4829175" cy="3219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idx="2" type="body"/>
          </p:nvPr>
        </p:nvSpPr>
        <p:spPr>
          <a:xfrm>
            <a:off x="3370350" y="3951325"/>
            <a:ext cx="2403300" cy="93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Chad Martens</a:t>
            </a: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b="0" l="6524" r="0" t="0"/>
          <a:stretch/>
        </p:blipFill>
        <p:spPr>
          <a:xfrm>
            <a:off x="3370350" y="1225075"/>
            <a:ext cx="2403300" cy="257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54" name="Shape 154"/>
          <p:cNvSpPr txBox="1"/>
          <p:nvPr>
            <p:ph idx="2" type="body"/>
          </p:nvPr>
        </p:nvSpPr>
        <p:spPr>
          <a:xfrm>
            <a:off x="6307050" y="3951325"/>
            <a:ext cx="2403300" cy="93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Jarrod Mock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4">
            <a:alphaModFix/>
          </a:blip>
          <a:srcRect b="0" l="5048" r="1467" t="0"/>
          <a:stretch/>
        </p:blipFill>
        <p:spPr>
          <a:xfrm>
            <a:off x="6307050" y="1225075"/>
            <a:ext cx="2403300" cy="257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56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650" y="1225075"/>
            <a:ext cx="2403311" cy="25709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57" name="Shape 157"/>
          <p:cNvSpPr txBox="1"/>
          <p:nvPr/>
        </p:nvSpPr>
        <p:spPr>
          <a:xfrm>
            <a:off x="433650" y="3980275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Leeno Wong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091025" y="732250"/>
            <a:ext cx="2970300" cy="39120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2" type="body"/>
          </p:nvPr>
        </p:nvSpPr>
        <p:spPr>
          <a:xfrm>
            <a:off x="3370350" y="3951325"/>
            <a:ext cx="2403300" cy="93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Chad Martens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 b="0" l="6524" r="0" t="0"/>
          <a:stretch/>
        </p:blipFill>
        <p:spPr>
          <a:xfrm>
            <a:off x="3370350" y="1225075"/>
            <a:ext cx="2403300" cy="257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65" name="Shape 165"/>
          <p:cNvSpPr txBox="1"/>
          <p:nvPr>
            <p:ph idx="2" type="body"/>
          </p:nvPr>
        </p:nvSpPr>
        <p:spPr>
          <a:xfrm>
            <a:off x="6307050" y="3951325"/>
            <a:ext cx="2403300" cy="93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Jarrod Mock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b="0" l="5048" r="1467" t="0"/>
          <a:stretch/>
        </p:blipFill>
        <p:spPr>
          <a:xfrm>
            <a:off x="6307050" y="1225075"/>
            <a:ext cx="2403300" cy="257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67" name="Shape 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650" y="1225075"/>
            <a:ext cx="2403311" cy="25709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68" name="Shape 168"/>
          <p:cNvSpPr txBox="1"/>
          <p:nvPr/>
        </p:nvSpPr>
        <p:spPr>
          <a:xfrm>
            <a:off x="433650" y="3980275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Leeno Wong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023550" y="732250"/>
            <a:ext cx="2970300" cy="39120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idx="2" type="body"/>
          </p:nvPr>
        </p:nvSpPr>
        <p:spPr>
          <a:xfrm>
            <a:off x="353200" y="334175"/>
            <a:ext cx="4736100" cy="3768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Font typeface="Karla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What types of educational programs already exist? What works/doesn’t work?</a:t>
            </a:r>
          </a:p>
          <a:p>
            <a:pPr indent="-342900" lvl="0" marL="457200" rtl="0">
              <a:spcBef>
                <a:spcPts val="0"/>
              </a:spcBef>
              <a:buSzPct val="100000"/>
              <a:buFont typeface="Karla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What differences do you see between teaching prison inmates and teaching students in a traditional classroom?</a:t>
            </a:r>
          </a:p>
          <a:p>
            <a:pPr indent="-342900" lvl="0" marL="457200" rtl="0">
              <a:spcBef>
                <a:spcPts val="0"/>
              </a:spcBef>
              <a:buSzPct val="100000"/>
              <a:buFont typeface="Karla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What impact do these programs have on the lives of prisoners who complete them?</a:t>
            </a:r>
          </a:p>
          <a:p>
            <a:pPr indent="-342900" lvl="0" marL="457200" rtl="0">
              <a:spcBef>
                <a:spcPts val="0"/>
              </a:spcBef>
              <a:buSzPct val="100000"/>
              <a:buFont typeface="Karla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Tell us about a time when a teacher did something unexpected.</a:t>
            </a:r>
          </a:p>
          <a:p>
            <a:pPr indent="-342900" lvl="0" marL="457200" rtl="0">
              <a:spcBef>
                <a:spcPts val="0"/>
              </a:spcBef>
              <a:buSzPct val="100000"/>
              <a:buFont typeface="Karla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Tell us about a time when a course was particularly helpful for an inmate.</a:t>
            </a:r>
          </a:p>
          <a:p>
            <a:pPr indent="-342900" lvl="0" marL="457200" rtl="0">
              <a:spcBef>
                <a:spcPts val="0"/>
              </a:spcBef>
              <a:buSzPct val="100000"/>
              <a:buFont typeface="Karla"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Logistical questions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 b="0" l="23053" r="0" t="0"/>
          <a:stretch/>
        </p:blipFill>
        <p:spPr>
          <a:xfrm>
            <a:off x="5576750" y="698975"/>
            <a:ext cx="4515399" cy="391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85550" y="-107025"/>
            <a:ext cx="10566274" cy="543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>
            <p:ph idx="1" type="body"/>
          </p:nvPr>
        </p:nvSpPr>
        <p:spPr>
          <a:xfrm>
            <a:off x="-64675" y="2746750"/>
            <a:ext cx="9845400" cy="975000"/>
          </a:xfrm>
          <a:prstGeom prst="rect">
            <a:avLst/>
          </a:prstGeom>
          <a:solidFill>
            <a:schemeClr val="accent5"/>
          </a:solidFill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6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“It’s a cage we need to expand”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idx="1" type="body"/>
          </p:nvPr>
        </p:nvSpPr>
        <p:spPr>
          <a:xfrm>
            <a:off x="149225" y="1746600"/>
            <a:ext cx="2737800" cy="1650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Efficiency in the classroom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6257050" y="1828025"/>
            <a:ext cx="2627700" cy="11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Inefficiency in learning</a:t>
            </a:r>
          </a:p>
        </p:txBody>
      </p:sp>
      <p:sp>
        <p:nvSpPr>
          <p:cNvPr id="188" name="Shape 188"/>
          <p:cNvSpPr/>
          <p:nvPr/>
        </p:nvSpPr>
        <p:spPr>
          <a:xfrm>
            <a:off x="3099000" y="1775825"/>
            <a:ext cx="2946000" cy="1284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vs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8025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4572000" y="0"/>
            <a:ext cx="4562100" cy="25716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0" y="0"/>
            <a:ext cx="4562100" cy="25716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4576950" y="2571600"/>
            <a:ext cx="4562100" cy="25716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4950" y="2571600"/>
            <a:ext cx="4562100" cy="2571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2438022" y="1980512"/>
            <a:ext cx="1747500" cy="5043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No electronics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935625" y="636426"/>
            <a:ext cx="1502400" cy="1004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CC0000"/>
                </a:solidFill>
                <a:latin typeface="Karla"/>
                <a:ea typeface="Karla"/>
                <a:cs typeface="Karla"/>
                <a:sym typeface="Karla"/>
              </a:rPr>
              <a:t>One size fits all</a:t>
            </a:r>
            <a:r>
              <a:rPr lang="en" sz="1800">
                <a:latin typeface="Karla"/>
                <a:ea typeface="Karla"/>
                <a:cs typeface="Karla"/>
                <a:sym typeface="Karla"/>
              </a:rPr>
              <a:t>; efficient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81150" y="76200"/>
            <a:ext cx="13779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>
                <a:latin typeface="Karla"/>
                <a:ea typeface="Karla"/>
                <a:cs typeface="Karla"/>
                <a:sym typeface="Karla"/>
              </a:rPr>
              <a:t>SAY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7680000" y="76200"/>
            <a:ext cx="13779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3000">
                <a:latin typeface="Karla"/>
                <a:ea typeface="Karla"/>
                <a:cs typeface="Karla"/>
                <a:sym typeface="Karla"/>
              </a:rPr>
              <a:t>THINK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81150" y="4341000"/>
            <a:ext cx="13779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latin typeface="Karla"/>
                <a:ea typeface="Karla"/>
                <a:cs typeface="Karla"/>
                <a:sym typeface="Karla"/>
              </a:rPr>
              <a:t>DO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7680000" y="4341000"/>
            <a:ext cx="13779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3000">
                <a:latin typeface="Karla"/>
                <a:ea typeface="Karla"/>
                <a:cs typeface="Karla"/>
                <a:sym typeface="Karla"/>
              </a:rPr>
              <a:t>FEEL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620998" y="1641117"/>
            <a:ext cx="1502400" cy="845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Classroom environment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2610250" y="119400"/>
            <a:ext cx="1377900" cy="845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Strapped for cash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2565424" y="1048025"/>
            <a:ext cx="1502400" cy="845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CC0000"/>
                </a:solidFill>
                <a:latin typeface="Karla"/>
                <a:ea typeface="Karla"/>
                <a:cs typeface="Karla"/>
                <a:sym typeface="Karla"/>
              </a:rPr>
              <a:t>Fragmented</a:t>
            </a:r>
            <a:r>
              <a:rPr lang="en" sz="1800">
                <a:latin typeface="Karla"/>
                <a:ea typeface="Karla"/>
                <a:cs typeface="Karla"/>
                <a:sym typeface="Karla"/>
              </a:rPr>
              <a:t> programs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5210250" y="109450"/>
            <a:ext cx="1377900" cy="7263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Resistant to change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5136004" y="940275"/>
            <a:ext cx="1526399" cy="4476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Inefficient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5148000" y="1475655"/>
            <a:ext cx="1502400" cy="1004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Deserves more funding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7054050" y="669821"/>
            <a:ext cx="1377900" cy="10046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Lots of potential in inmates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6931496" y="1761500"/>
            <a:ext cx="1637100" cy="7263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Needs more </a:t>
            </a:r>
            <a:r>
              <a:rPr lang="en" sz="180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specialization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511700" y="3102058"/>
            <a:ext cx="1637100" cy="10046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Develops materials for teachers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2434950" y="3221171"/>
            <a:ext cx="1637100" cy="7664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Works with inmates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235487" y="2790712"/>
            <a:ext cx="1279200" cy="5856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CC0000"/>
                </a:solidFill>
                <a:latin typeface="Karla"/>
                <a:ea typeface="Karla"/>
                <a:cs typeface="Karla"/>
                <a:sym typeface="Karla"/>
              </a:rPr>
              <a:t>Invested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7280037" y="2790712"/>
            <a:ext cx="1377900" cy="5856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Empathy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4880950" y="3686650"/>
            <a:ext cx="1747500" cy="5043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CC0000"/>
                </a:solidFill>
                <a:latin typeface="Karla"/>
                <a:ea typeface="Karla"/>
                <a:cs typeface="Karla"/>
                <a:sym typeface="Karla"/>
              </a:rPr>
              <a:t>Lack of trust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7150437" y="3715187"/>
            <a:ext cx="1637100" cy="5856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Overwhelmed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NEED:</a:t>
            </a: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311700" y="1944150"/>
            <a:ext cx="3180300" cy="1255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Tailored </a:t>
            </a:r>
            <a:r>
              <a:rPr lang="en" sz="2600">
                <a:latin typeface="Karla"/>
                <a:ea typeface="Karla"/>
                <a:cs typeface="Karla"/>
                <a:sym typeface="Karla"/>
              </a:rPr>
              <a:t>approach</a:t>
            </a:r>
          </a:p>
          <a:p>
            <a:pPr lv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Karla"/>
                <a:ea typeface="Karla"/>
                <a:cs typeface="Karla"/>
                <a:sym typeface="Karla"/>
              </a:rPr>
              <a:t>to education</a:t>
            </a:r>
          </a:p>
        </p:txBody>
      </p:sp>
      <p:pic>
        <p:nvPicPr>
          <p:cNvPr descr="iStock_000023334394Small.jpg"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0801" y="916574"/>
            <a:ext cx="4974299" cy="33103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idx="2" type="body"/>
          </p:nvPr>
        </p:nvSpPr>
        <p:spPr>
          <a:xfrm>
            <a:off x="3370350" y="3951325"/>
            <a:ext cx="2403300" cy="93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Jack Swiggett</a:t>
            </a:r>
          </a:p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6307050" y="3951325"/>
            <a:ext cx="2403300" cy="93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Connie Li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591175" y="3980275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Serena</a:t>
            </a: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 Wong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75" y="1420975"/>
            <a:ext cx="2403300" cy="252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7348" y="1420973"/>
            <a:ext cx="2306830" cy="25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7051" y="1420976"/>
            <a:ext cx="2403300" cy="253034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Our Team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NEED:</a:t>
            </a:r>
          </a:p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311700" y="1568725"/>
            <a:ext cx="3180300" cy="2029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Unification</a:t>
            </a:r>
            <a:r>
              <a:rPr lang="en" sz="2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2600">
                <a:latin typeface="Karla"/>
                <a:ea typeface="Karla"/>
                <a:cs typeface="Karla"/>
                <a:sym typeface="Karla"/>
              </a:rPr>
              <a:t>of resources to</a:t>
            </a:r>
            <a:r>
              <a:rPr lang="en" sz="2600"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2600">
                <a:latin typeface="Karla"/>
                <a:ea typeface="Karla"/>
                <a:cs typeface="Karla"/>
                <a:sym typeface="Karla"/>
              </a:rPr>
              <a:t>increase</a:t>
            </a:r>
            <a:r>
              <a:rPr lang="en" sz="2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2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accessibility</a:t>
            </a:r>
          </a:p>
        </p:txBody>
      </p:sp>
      <p:pic>
        <p:nvPicPr>
          <p:cNvPr descr="6357758756001800821152486765_State-Education-Generic-jpg.jpg" id="235" name="Shape 235"/>
          <p:cNvPicPr preferRelativeResize="0"/>
          <p:nvPr/>
        </p:nvPicPr>
        <p:blipFill rotWithShape="1">
          <a:blip r:embed="rId3">
            <a:alphaModFix/>
          </a:blip>
          <a:srcRect b="0" l="7827" r="7819" t="0"/>
          <a:stretch/>
        </p:blipFill>
        <p:spPr>
          <a:xfrm>
            <a:off x="3720800" y="916574"/>
            <a:ext cx="4974299" cy="33103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Summary</a:t>
            </a:r>
          </a:p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311700" y="10000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Newcomers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Change attitude toward learning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4814100" y="1000075"/>
            <a:ext cx="3482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Former inmates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Get access to what we take for granted</a:t>
            </a:r>
          </a:p>
        </p:txBody>
      </p:sp>
      <p:pic>
        <p:nvPicPr>
          <p:cNvPr descr="r-PEOPLE-APPLYING-FOR-A-JOB-large570.jpg"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249" y="2303374"/>
            <a:ext cx="6099500" cy="25467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type="title"/>
          </p:nvPr>
        </p:nvSpPr>
        <p:spPr>
          <a:xfrm>
            <a:off x="311700" y="19897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52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Thank you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Images Sources</a:t>
            </a:r>
          </a:p>
        </p:txBody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238775" y="1152475"/>
            <a:ext cx="85935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111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Karla"/>
            </a:pPr>
            <a:r>
              <a:rPr lang="en" sz="13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3"/>
              </a:rPr>
              <a:t>http://www.123rf.com/photo_10503690_fork-in-the-road-or-highway-business-metaphor-representing-the-concept-of-a-strategic-dilemma-choosi.html</a:t>
            </a:r>
          </a:p>
          <a:p>
            <a:pPr indent="-3111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Karla"/>
            </a:pPr>
            <a:r>
              <a:rPr lang="en" sz="13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4"/>
              </a:rPr>
              <a:t>http://ometz.summit-tech.ca/blog/wp-content/uploads/2012/04/shutterstock_60289846.jpg</a:t>
            </a:r>
          </a:p>
          <a:p>
            <a:pPr indent="-3111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Karla"/>
            </a:pPr>
            <a:r>
              <a:rPr lang="en" sz="13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5"/>
              </a:rPr>
              <a:t>http://www.santamonicalanguage.com/uploads/3/4/1/3/3413829/1022382_orig.jpg</a:t>
            </a:r>
          </a:p>
          <a:p>
            <a:pPr indent="-3111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Karla"/>
            </a:pPr>
            <a:r>
              <a:rPr lang="en" sz="13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6"/>
              </a:rPr>
              <a:t>http://www.returnofkings.com/wp-content/uploads/2014/06/learning-a-language.jpg</a:t>
            </a:r>
          </a:p>
          <a:p>
            <a:pPr indent="-3111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Karla"/>
            </a:pPr>
            <a:r>
              <a:rPr lang="en" sz="13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7"/>
              </a:rPr>
              <a:t>http://how-to-teach-english.ontesol.com/wp-content/uploads/2014/07/iStock_000023334394Small.jpg</a:t>
            </a:r>
          </a:p>
          <a:p>
            <a:pPr indent="-3111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Karla"/>
            </a:pPr>
            <a:r>
              <a:rPr lang="en" sz="13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8"/>
              </a:rPr>
              <a:t>http://www.topeducationdegrees.org/wp-content/uploads/2016/01/6357758756001800821152486765_State-Education-Generic-jpg.jpg</a:t>
            </a:r>
          </a:p>
          <a:p>
            <a:pPr indent="-3111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Karla"/>
            </a:pPr>
            <a:r>
              <a:rPr lang="en" sz="1300" u="sng">
                <a:solidFill>
                  <a:schemeClr val="hlink"/>
                </a:solidFill>
                <a:latin typeface="Karla"/>
                <a:ea typeface="Karla"/>
                <a:cs typeface="Karla"/>
                <a:sym typeface="Karla"/>
                <a:hlinkClick r:id="rId9"/>
              </a:rPr>
              <a:t>http://awakentherebel.com/wp-content/uploads/2013/09/r-PEOPLE-APPLYING-FOR-A-JOB-large570.jpg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503690-Fork-in-the-road-or-highway-business-metaphor-representing-the-concept-of-a-strategic-dilemma-choosi-Stock-Photo.jpg"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7174"/>
            <a:ext cx="9143998" cy="47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/>
          <p:nvPr>
            <p:ph idx="1" type="body"/>
          </p:nvPr>
        </p:nvSpPr>
        <p:spPr>
          <a:xfrm>
            <a:off x="5689550" y="2042237"/>
            <a:ext cx="3299700" cy="105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Former prison/jail inmates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98875" y="2042950"/>
            <a:ext cx="35115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Newcomers to a country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10500" y="3684800"/>
            <a:ext cx="9123000" cy="62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Both groups need to navigate society.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idx="2" type="body"/>
          </p:nvPr>
        </p:nvSpPr>
        <p:spPr>
          <a:xfrm>
            <a:off x="3370350" y="3951325"/>
            <a:ext cx="2403300" cy="93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Chad Martens</a:t>
            </a: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b="0" l="6524" r="0" t="0"/>
          <a:stretch/>
        </p:blipFill>
        <p:spPr>
          <a:xfrm>
            <a:off x="3370350" y="1225075"/>
            <a:ext cx="2403300" cy="257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1" name="Shape 81"/>
          <p:cNvSpPr txBox="1"/>
          <p:nvPr>
            <p:ph idx="2" type="body"/>
          </p:nvPr>
        </p:nvSpPr>
        <p:spPr>
          <a:xfrm>
            <a:off x="6307050" y="3951325"/>
            <a:ext cx="2403300" cy="938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Jarrod Mock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4">
            <a:alphaModFix/>
          </a:blip>
          <a:srcRect b="0" l="5048" r="1467" t="0"/>
          <a:stretch/>
        </p:blipFill>
        <p:spPr>
          <a:xfrm>
            <a:off x="6307050" y="1225075"/>
            <a:ext cx="2403300" cy="2571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83" name="Shape 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650" y="1225075"/>
            <a:ext cx="2403311" cy="25709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84" name="Shape 84"/>
          <p:cNvSpPr txBox="1"/>
          <p:nvPr/>
        </p:nvSpPr>
        <p:spPr>
          <a:xfrm>
            <a:off x="433650" y="3980275"/>
            <a:ext cx="2403300" cy="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Leeno Wong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193275" y="865075"/>
            <a:ext cx="2873700" cy="37551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2" type="body"/>
          </p:nvPr>
        </p:nvSpPr>
        <p:spPr>
          <a:xfrm>
            <a:off x="142200" y="863550"/>
            <a:ext cx="41361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spcBef>
                <a:spcPts val="0"/>
              </a:spcBef>
              <a:buSzPct val="100000"/>
              <a:buFont typeface="Karla"/>
            </a:pPr>
            <a:r>
              <a:rPr lang="en" sz="2200">
                <a:latin typeface="Karla"/>
                <a:ea typeface="Karla"/>
                <a:cs typeface="Karla"/>
                <a:sym typeface="Karla"/>
              </a:rPr>
              <a:t>What was your experience?</a:t>
            </a:r>
          </a:p>
          <a:p>
            <a:pPr indent="-368300" lvl="0" marL="457200" rtl="0">
              <a:spcBef>
                <a:spcPts val="0"/>
              </a:spcBef>
              <a:buSzPct val="100000"/>
              <a:buFont typeface="Karla"/>
            </a:pPr>
            <a:r>
              <a:rPr lang="en" sz="2200">
                <a:latin typeface="Karla"/>
                <a:ea typeface="Karla"/>
                <a:cs typeface="Karla"/>
                <a:sym typeface="Karla"/>
              </a:rPr>
              <a:t>How did it make you feel?</a:t>
            </a:r>
          </a:p>
          <a:p>
            <a:pPr indent="-368300" lvl="0" marL="457200" rtl="0">
              <a:spcBef>
                <a:spcPts val="0"/>
              </a:spcBef>
              <a:buSzPct val="100000"/>
              <a:buFont typeface="Karla"/>
            </a:pPr>
            <a:r>
              <a:rPr lang="en" sz="2200">
                <a:latin typeface="Karla"/>
                <a:ea typeface="Karla"/>
                <a:cs typeface="Karla"/>
                <a:sym typeface="Karla"/>
              </a:rPr>
              <a:t>Unexpected difficulties?</a:t>
            </a:r>
          </a:p>
          <a:p>
            <a:pPr indent="-368300" lvl="0" marL="457200" rtl="0">
              <a:spcBef>
                <a:spcPts val="0"/>
              </a:spcBef>
              <a:buSzPct val="100000"/>
              <a:buFont typeface="Karla"/>
            </a:pPr>
            <a:r>
              <a:rPr lang="en" sz="2200">
                <a:latin typeface="Karla"/>
                <a:ea typeface="Karla"/>
                <a:cs typeface="Karla"/>
                <a:sym typeface="Karla"/>
              </a:rPr>
              <a:t>Unexpected ease?</a:t>
            </a:r>
          </a:p>
          <a:p>
            <a:pPr indent="-368300" lvl="0" marL="457200" rtl="0">
              <a:spcBef>
                <a:spcPts val="0"/>
              </a:spcBef>
              <a:buSzPct val="100000"/>
              <a:buFont typeface="Karla"/>
            </a:pPr>
            <a:r>
              <a:rPr lang="en" sz="2200">
                <a:latin typeface="Karla"/>
                <a:ea typeface="Karla"/>
                <a:cs typeface="Karla"/>
                <a:sym typeface="Karla"/>
              </a:rPr>
              <a:t>Story about meeting someone new</a:t>
            </a:r>
          </a:p>
        </p:txBody>
      </p:sp>
      <p:pic>
        <p:nvPicPr>
          <p:cNvPr descr="shutterstock_60289846.jpg" id="91" name="Shape 91"/>
          <p:cNvPicPr preferRelativeResize="0"/>
          <p:nvPr/>
        </p:nvPicPr>
        <p:blipFill rotWithShape="1">
          <a:blip r:embed="rId4">
            <a:alphaModFix/>
          </a:blip>
          <a:srcRect b="0" l="16045" r="19463" t="0"/>
          <a:stretch/>
        </p:blipFill>
        <p:spPr>
          <a:xfrm>
            <a:off x="4430600" y="284650"/>
            <a:ext cx="4442400" cy="4574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" type="body"/>
          </p:nvPr>
        </p:nvSpPr>
        <p:spPr>
          <a:xfrm>
            <a:off x="454350" y="457500"/>
            <a:ext cx="8134500" cy="4164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latin typeface="Karla"/>
                <a:ea typeface="Karla"/>
                <a:cs typeface="Karla"/>
                <a:sym typeface="Karla"/>
              </a:rPr>
              <a:t>“I should’ve </a:t>
            </a:r>
            <a:r>
              <a:rPr b="1" lang="en" sz="3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tried harder</a:t>
            </a:r>
            <a:r>
              <a:rPr lang="en" sz="3600">
                <a:latin typeface="Karla"/>
                <a:ea typeface="Karla"/>
                <a:cs typeface="Karla"/>
                <a:sym typeface="Karla"/>
              </a:rPr>
              <a:t> to mix into society, instead of looking for </a:t>
            </a:r>
            <a:r>
              <a:rPr b="1" lang="en" sz="3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comfort</a:t>
            </a:r>
            <a:r>
              <a:rPr lang="en" sz="3600">
                <a:latin typeface="Karla"/>
                <a:ea typeface="Karla"/>
                <a:cs typeface="Karla"/>
                <a:sym typeface="Karla"/>
              </a:rPr>
              <a:t> and staying with people</a:t>
            </a:r>
            <a:br>
              <a:rPr lang="en" sz="3600">
                <a:latin typeface="Karla"/>
                <a:ea typeface="Karla"/>
                <a:cs typeface="Karla"/>
                <a:sym typeface="Karla"/>
              </a:rPr>
            </a:br>
            <a:r>
              <a:rPr lang="en" sz="3600"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3600">
                <a:solidFill>
                  <a:schemeClr val="accent5"/>
                </a:solidFill>
                <a:latin typeface="Karla"/>
                <a:ea typeface="Karla"/>
                <a:cs typeface="Karla"/>
                <a:sym typeface="Karla"/>
              </a:rPr>
              <a:t>like me</a:t>
            </a:r>
            <a:r>
              <a:rPr lang="en" sz="3600">
                <a:latin typeface="Karla"/>
                <a:ea typeface="Karla"/>
                <a:cs typeface="Karla"/>
                <a:sym typeface="Karla"/>
              </a:rPr>
              <a:t>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idx="1" type="body"/>
          </p:nvPr>
        </p:nvSpPr>
        <p:spPr>
          <a:xfrm>
            <a:off x="324725" y="1746600"/>
            <a:ext cx="2462700" cy="1650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000000"/>
                </a:solidFill>
                <a:latin typeface="Karla"/>
                <a:ea typeface="Karla"/>
                <a:cs typeface="Karla"/>
                <a:sym typeface="Karla"/>
              </a:rPr>
              <a:t>“I want to learn, I just don’t know how”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6257050" y="1828025"/>
            <a:ext cx="2627700" cy="117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>
                <a:latin typeface="Karla"/>
                <a:ea typeface="Karla"/>
                <a:cs typeface="Karla"/>
                <a:sym typeface="Karla"/>
              </a:rPr>
              <a:t>Resignedness</a:t>
            </a:r>
          </a:p>
        </p:txBody>
      </p:sp>
      <p:sp>
        <p:nvSpPr>
          <p:cNvPr id="103" name="Shape 103"/>
          <p:cNvSpPr/>
          <p:nvPr/>
        </p:nvSpPr>
        <p:spPr>
          <a:xfrm>
            <a:off x="3099000" y="1775825"/>
            <a:ext cx="2946000" cy="12843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vs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0012" y="289762"/>
            <a:ext cx="4563977" cy="4563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4572000" y="0"/>
            <a:ext cx="4562100" cy="25716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0" y="0"/>
            <a:ext cx="4562100" cy="25716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4576950" y="2571600"/>
            <a:ext cx="4562100" cy="2571600"/>
          </a:xfrm>
          <a:prstGeom prst="rect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4950" y="2571600"/>
            <a:ext cx="4562100" cy="2571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 txBox="1"/>
          <p:nvPr/>
        </p:nvSpPr>
        <p:spPr>
          <a:xfrm>
            <a:off x="148850" y="629950"/>
            <a:ext cx="2145300" cy="7263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CC0000"/>
                </a:solidFill>
                <a:latin typeface="Karla"/>
                <a:ea typeface="Karla"/>
                <a:cs typeface="Karla"/>
                <a:sym typeface="Karla"/>
              </a:rPr>
              <a:t>Felt good</a:t>
            </a:r>
            <a:r>
              <a:rPr lang="en" sz="1800">
                <a:latin typeface="Karla"/>
                <a:ea typeface="Karla"/>
                <a:cs typeface="Karla"/>
                <a:sym typeface="Karla"/>
              </a:rPr>
              <a:t> knowing someone here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81150" y="76200"/>
            <a:ext cx="13779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latin typeface="Karla"/>
                <a:ea typeface="Karla"/>
                <a:cs typeface="Karla"/>
                <a:sym typeface="Karla"/>
              </a:rPr>
              <a:t>SAY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7680000" y="76200"/>
            <a:ext cx="13779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Karla"/>
                <a:ea typeface="Karla"/>
                <a:cs typeface="Karla"/>
                <a:sym typeface="Karla"/>
              </a:rPr>
              <a:t>THINK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81150" y="4341000"/>
            <a:ext cx="13779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Karla"/>
                <a:ea typeface="Karla"/>
                <a:cs typeface="Karla"/>
                <a:sym typeface="Karla"/>
              </a:rPr>
              <a:t>DO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7680000" y="4341000"/>
            <a:ext cx="1377900" cy="72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Karla"/>
                <a:ea typeface="Karla"/>
                <a:cs typeface="Karla"/>
                <a:sym typeface="Karla"/>
              </a:rPr>
              <a:t>FEEL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148850" y="1475650"/>
            <a:ext cx="1819200" cy="4545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Common goal</a:t>
            </a:r>
          </a:p>
        </p:txBody>
      </p:sp>
      <p:sp>
        <p:nvSpPr>
          <p:cNvPr id="123" name="Shape 123"/>
          <p:cNvSpPr txBox="1"/>
          <p:nvPr/>
        </p:nvSpPr>
        <p:spPr>
          <a:xfrm>
            <a:off x="2360175" y="1454950"/>
            <a:ext cx="2120400" cy="7263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Totally different environment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5210250" y="109450"/>
            <a:ext cx="1502400" cy="1004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Experience is the best way to learn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4713350" y="1176550"/>
            <a:ext cx="1698000" cy="12366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Culture is less important to learn than language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6954150" y="783449"/>
            <a:ext cx="2028900" cy="10959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Have to be </a:t>
            </a:r>
            <a:r>
              <a:rPr lang="en" sz="1800">
                <a:solidFill>
                  <a:srgbClr val="CC0000"/>
                </a:solidFill>
                <a:latin typeface="Karla"/>
                <a:ea typeface="Karla"/>
                <a:cs typeface="Karla"/>
                <a:sym typeface="Karla"/>
              </a:rPr>
              <a:t>uncomfortable</a:t>
            </a:r>
            <a:r>
              <a:rPr lang="en" sz="1800">
                <a:latin typeface="Karla"/>
                <a:ea typeface="Karla"/>
                <a:cs typeface="Karla"/>
                <a:sym typeface="Karla"/>
              </a:rPr>
              <a:t> to learn language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148850" y="2710483"/>
            <a:ext cx="1637100" cy="10046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Watches English news/movies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2294150" y="2814751"/>
            <a:ext cx="1637100" cy="10046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Speaks Chinese at home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5235475" y="2790700"/>
            <a:ext cx="1377900" cy="7263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Familiar is comforting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7280037" y="2790712"/>
            <a:ext cx="1377900" cy="5856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Daunted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5083225" y="3610225"/>
            <a:ext cx="1270500" cy="4545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CC0000"/>
                </a:solidFill>
                <a:latin typeface="Karla"/>
                <a:ea typeface="Karla"/>
                <a:cs typeface="Karla"/>
                <a:sym typeface="Karla"/>
              </a:rPr>
              <a:t>Resigned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7150437" y="3715187"/>
            <a:ext cx="1637100" cy="5856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Overwhelmed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1281850" y="3941851"/>
            <a:ext cx="1637100" cy="1004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Karla"/>
                <a:ea typeface="Karla"/>
                <a:cs typeface="Karla"/>
                <a:sym typeface="Karla"/>
              </a:rPr>
              <a:t>Speaks English at work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